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9" r:id="rId2"/>
    <p:sldMasterId id="2147483701" r:id="rId3"/>
    <p:sldMasterId id="2147483703" r:id="rId4"/>
    <p:sldMasterId id="2147483705" r:id="rId5"/>
    <p:sldMasterId id="2147483709" r:id="rId6"/>
    <p:sldMasterId id="2147483719" r:id="rId7"/>
    <p:sldMasterId id="2147483721" r:id="rId8"/>
  </p:sldMasterIdLst>
  <p:notesMasterIdLst>
    <p:notesMasterId r:id="rId48"/>
  </p:notesMasterIdLst>
  <p:handoutMasterIdLst>
    <p:handoutMasterId r:id="rId49"/>
  </p:handoutMasterIdLst>
  <p:sldIdLst>
    <p:sldId id="636" r:id="rId9"/>
    <p:sldId id="661" r:id="rId10"/>
    <p:sldId id="662" r:id="rId11"/>
    <p:sldId id="658" r:id="rId12"/>
    <p:sldId id="257" r:id="rId13"/>
    <p:sldId id="663" r:id="rId14"/>
    <p:sldId id="601" r:id="rId15"/>
    <p:sldId id="617" r:id="rId16"/>
    <p:sldId id="541" r:id="rId17"/>
    <p:sldId id="664" r:id="rId18"/>
    <p:sldId id="660" r:id="rId19"/>
    <p:sldId id="567" r:id="rId20"/>
    <p:sldId id="554" r:id="rId21"/>
    <p:sldId id="543" r:id="rId22"/>
    <p:sldId id="607" r:id="rId23"/>
    <p:sldId id="565" r:id="rId24"/>
    <p:sldId id="665" r:id="rId25"/>
    <p:sldId id="666" r:id="rId26"/>
    <p:sldId id="667" r:id="rId27"/>
    <p:sldId id="668" r:id="rId28"/>
    <p:sldId id="599" r:id="rId29"/>
    <p:sldId id="550" r:id="rId30"/>
    <p:sldId id="630" r:id="rId31"/>
    <p:sldId id="669" r:id="rId32"/>
    <p:sldId id="670" r:id="rId33"/>
    <p:sldId id="656" r:id="rId34"/>
    <p:sldId id="592" r:id="rId35"/>
    <p:sldId id="672" r:id="rId36"/>
    <p:sldId id="445" r:id="rId37"/>
    <p:sldId id="613" r:id="rId38"/>
    <p:sldId id="604" r:id="rId39"/>
    <p:sldId id="605" r:id="rId40"/>
    <p:sldId id="576" r:id="rId41"/>
    <p:sldId id="643" r:id="rId42"/>
    <p:sldId id="644" r:id="rId43"/>
    <p:sldId id="677" r:id="rId44"/>
    <p:sldId id="659" r:id="rId45"/>
    <p:sldId id="678" r:id="rId46"/>
    <p:sldId id="598" r:id="rId4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9933FF"/>
    <a:srgbClr val="E90128"/>
    <a:srgbClr val="CB4D07"/>
    <a:srgbClr val="FFFF00"/>
    <a:srgbClr val="FF0000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83" autoAdjust="0"/>
  </p:normalViewPr>
  <p:slideViewPr>
    <p:cSldViewPr snapToGrid="0">
      <p:cViewPr varScale="1">
        <p:scale>
          <a:sx n="89" d="100"/>
          <a:sy n="89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t" anchorCtr="0" compatLnSpc="1">
            <a:prstTxWarp prst="textNoShape">
              <a:avLst/>
            </a:prstTxWarp>
          </a:bodyPr>
          <a:lstStyle>
            <a:lvl1pPr defTabSz="951175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-1588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t" anchorCtr="0" compatLnSpc="1">
            <a:prstTxWarp prst="textNoShape">
              <a:avLst/>
            </a:prstTxWarp>
          </a:bodyPr>
          <a:lstStyle>
            <a:lvl1pPr algn="r" defTabSz="951175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73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b" anchorCtr="0" compatLnSpc="1">
            <a:prstTxWarp prst="textNoShape">
              <a:avLst/>
            </a:prstTxWarp>
          </a:bodyPr>
          <a:lstStyle>
            <a:lvl1pPr defTabSz="951175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6975"/>
            <a:ext cx="30273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b" anchorCtr="0" compatLnSpc="1">
            <a:prstTxWarp prst="textNoShape">
              <a:avLst/>
            </a:prstTxWarp>
          </a:bodyPr>
          <a:lstStyle>
            <a:lvl1pPr algn="r" defTabSz="951175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fld id="{D75F1CE3-95A9-4DAF-8E93-45D19110B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t" anchorCtr="0" compatLnSpc="1">
            <a:prstTxWarp prst="textNoShape">
              <a:avLst/>
            </a:prstTxWarp>
          </a:bodyPr>
          <a:lstStyle>
            <a:lvl1pPr defTabSz="951175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-1588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t" anchorCtr="0" compatLnSpc="1">
            <a:prstTxWarp prst="textNoShape">
              <a:avLst/>
            </a:prstTxWarp>
          </a:bodyPr>
          <a:lstStyle>
            <a:lvl1pPr algn="r" defTabSz="951175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73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b" anchorCtr="0" compatLnSpc="1">
            <a:prstTxWarp prst="textNoShape">
              <a:avLst/>
            </a:prstTxWarp>
          </a:bodyPr>
          <a:lstStyle>
            <a:lvl1pPr defTabSz="951175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6975"/>
            <a:ext cx="30273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b" anchorCtr="0" compatLnSpc="1">
            <a:prstTxWarp prst="textNoShape">
              <a:avLst/>
            </a:prstTxWarp>
          </a:bodyPr>
          <a:lstStyle>
            <a:lvl1pPr algn="r" defTabSz="951175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fld id="{502DC7DA-D02C-47CE-B485-57768C271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181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76" tIns="47680" rIns="93776" bIns="47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62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50913">
              <a:defRPr/>
            </a:pPr>
            <a:fld id="{93506E52-A66E-4443-83B5-0A58F0BFE737}" type="slidenum">
              <a:rPr lang="en-US" smtClean="0"/>
              <a:pPr defTabSz="950913">
                <a:defRPr/>
              </a:pPr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41850" cy="34813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10075"/>
            <a:ext cx="5124450" cy="41783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14954-A9D5-4EF0-89F8-93A463E14392}" type="slidenum">
              <a:rPr lang="en-US"/>
              <a:pPr/>
              <a:t>34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letter (a total of 17) represents a AR4 model, and blue for SERES B1 and red for SERES A2 scenarios.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0913">
              <a:defRPr/>
            </a:pPr>
            <a:fld id="{96293441-379E-47D3-9CB7-40A8611335B3}" type="slidenum">
              <a:rPr lang="en-US" smtClean="0"/>
              <a:pPr defTabSz="950913"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FC9BC-9E2A-4726-8D32-C289F9DDA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08FF0-093A-4B62-BD10-2C1EAF3CD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1988A-7A62-4BCE-86CA-CAB69A207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FDF2-687B-4027-82F5-4E6AE1223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D32D-8011-495A-A692-EDDB8ACD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4351-EED5-4A6D-9A68-46E69A475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4D331-9982-41E9-BCE5-D74F4B6A3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611A-B20A-47EB-80A7-1A413603C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7ABD-3274-489B-8066-42CE169E7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7ABD-3274-489B-8066-42CE169E7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6A939-E486-4147-A49A-3120207D1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7ABD-3274-489B-8066-42CE169E7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7ABD-3274-489B-8066-42CE169E7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6A939-E486-4147-A49A-3120207D1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7ABD-3274-489B-8066-42CE169E7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6142-C309-44E9-8456-FB1C53CC6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B0B71-EB8E-4082-9ABB-D76500557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49542-32F3-4F65-A9BB-C624C50B5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81F94-BDFE-4536-9E98-0AE691895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7ABD-3274-489B-8066-42CE169E7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E935-21C7-4F8A-8330-9EA31949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F295-E074-4D8E-BC00-1CD8FDFF4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loudB"/>
          <p:cNvPicPr>
            <a:picLocks noChangeAspect="1" noChangeArrowheads="1"/>
          </p:cNvPicPr>
          <p:nvPr userDrawn="1"/>
        </p:nvPicPr>
        <p:blipFill>
          <a:blip r:embed="rId18" cstate="print">
            <a:lum bright="24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06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B244B4FA-CD04-4C04-BD87-2FA6FDE4D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7" descr="NCARLogoN"/>
          <p:cNvPicPr>
            <a:picLocks noChangeAspect="1" noChangeArrowheads="1"/>
          </p:cNvPicPr>
          <p:nvPr userDrawn="1"/>
        </p:nvPicPr>
        <p:blipFill>
          <a:blip r:embed="rId19" cstate="print"/>
          <a:srcRect r="23952" b="22490"/>
          <a:stretch>
            <a:fillRect/>
          </a:stretch>
        </p:blipFill>
        <p:spPr bwMode="auto">
          <a:xfrm>
            <a:off x="8478838" y="6351588"/>
            <a:ext cx="6651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00FF"/>
            </a:gs>
            <a:gs pos="100000">
              <a:schemeClr val="accent2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7412" name="Picture 7" descr="NCA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0" y="6403975"/>
            <a:ext cx="6667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loudB"/>
          <p:cNvPicPr>
            <a:picLocks noChangeAspect="1" noChangeArrowheads="1"/>
          </p:cNvPicPr>
          <p:nvPr userDrawn="1"/>
        </p:nvPicPr>
        <p:blipFill>
          <a:blip r:embed="rId3" cstate="print">
            <a:lum bright="24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06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B244B4FA-CD04-4C04-BD87-2FA6FDE4D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7" descr="NCARLogoN"/>
          <p:cNvPicPr>
            <a:picLocks noChangeAspect="1" noChangeArrowheads="1"/>
          </p:cNvPicPr>
          <p:nvPr userDrawn="1"/>
        </p:nvPicPr>
        <p:blipFill>
          <a:blip r:embed="rId4" cstate="print"/>
          <a:srcRect r="23952" b="22490"/>
          <a:stretch>
            <a:fillRect/>
          </a:stretch>
        </p:blipFill>
        <p:spPr bwMode="auto">
          <a:xfrm>
            <a:off x="8478838" y="6351588"/>
            <a:ext cx="6651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loudB"/>
          <p:cNvPicPr>
            <a:picLocks noChangeAspect="1" noChangeArrowheads="1"/>
          </p:cNvPicPr>
          <p:nvPr userDrawn="1"/>
        </p:nvPicPr>
        <p:blipFill>
          <a:blip r:embed="rId3" cstate="print">
            <a:lum bright="24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06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B244B4FA-CD04-4C04-BD87-2FA6FDE4D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7" descr="NCARLogoN"/>
          <p:cNvPicPr>
            <a:picLocks noChangeAspect="1" noChangeArrowheads="1"/>
          </p:cNvPicPr>
          <p:nvPr userDrawn="1"/>
        </p:nvPicPr>
        <p:blipFill>
          <a:blip r:embed="rId4" cstate="print"/>
          <a:srcRect r="23952" b="22490"/>
          <a:stretch>
            <a:fillRect/>
          </a:stretch>
        </p:blipFill>
        <p:spPr bwMode="auto">
          <a:xfrm>
            <a:off x="8478838" y="6351588"/>
            <a:ext cx="6651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loudB"/>
          <p:cNvPicPr>
            <a:picLocks noChangeAspect="1" noChangeArrowheads="1"/>
          </p:cNvPicPr>
          <p:nvPr userDrawn="1"/>
        </p:nvPicPr>
        <p:blipFill>
          <a:blip r:embed="rId3" cstate="print">
            <a:lum bright="24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06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B244B4FA-CD04-4C04-BD87-2FA6FDE4D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7" descr="NCARLogoN"/>
          <p:cNvPicPr>
            <a:picLocks noChangeAspect="1" noChangeArrowheads="1"/>
          </p:cNvPicPr>
          <p:nvPr userDrawn="1"/>
        </p:nvPicPr>
        <p:blipFill>
          <a:blip r:embed="rId4" cstate="print"/>
          <a:srcRect r="23952" b="22490"/>
          <a:stretch>
            <a:fillRect/>
          </a:stretch>
        </p:blipFill>
        <p:spPr bwMode="auto">
          <a:xfrm>
            <a:off x="8478838" y="6351588"/>
            <a:ext cx="6651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loudB"/>
          <p:cNvPicPr>
            <a:picLocks noChangeAspect="1" noChangeArrowheads="1"/>
          </p:cNvPicPr>
          <p:nvPr userDrawn="1"/>
        </p:nvPicPr>
        <p:blipFill>
          <a:blip r:embed="rId3" cstate="print">
            <a:lum bright="24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06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B244B4FA-CD04-4C04-BD87-2FA6FDE4D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7" descr="NCARLogoN"/>
          <p:cNvPicPr>
            <a:picLocks noChangeAspect="1" noChangeArrowheads="1"/>
          </p:cNvPicPr>
          <p:nvPr userDrawn="1"/>
        </p:nvPicPr>
        <p:blipFill>
          <a:blip r:embed="rId4" cstate="print"/>
          <a:srcRect r="23952" b="22490"/>
          <a:stretch>
            <a:fillRect/>
          </a:stretch>
        </p:blipFill>
        <p:spPr bwMode="auto">
          <a:xfrm>
            <a:off x="8478838" y="6351588"/>
            <a:ext cx="6651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loudB"/>
          <p:cNvPicPr>
            <a:picLocks noChangeAspect="1" noChangeArrowheads="1"/>
          </p:cNvPicPr>
          <p:nvPr userDrawn="1"/>
        </p:nvPicPr>
        <p:blipFill>
          <a:blip r:embed="rId3" cstate="print">
            <a:lum bright="24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06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B244B4FA-CD04-4C04-BD87-2FA6FDE4D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7" descr="NCARLogoN"/>
          <p:cNvPicPr>
            <a:picLocks noChangeAspect="1" noChangeArrowheads="1"/>
          </p:cNvPicPr>
          <p:nvPr userDrawn="1"/>
        </p:nvPicPr>
        <p:blipFill>
          <a:blip r:embed="rId4" cstate="print"/>
          <a:srcRect r="23952" b="22490"/>
          <a:stretch>
            <a:fillRect/>
          </a:stretch>
        </p:blipFill>
        <p:spPr bwMode="auto">
          <a:xfrm>
            <a:off x="8478838" y="6351588"/>
            <a:ext cx="6651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loudB"/>
          <p:cNvPicPr>
            <a:picLocks noChangeAspect="1" noChangeArrowheads="1"/>
          </p:cNvPicPr>
          <p:nvPr userDrawn="1"/>
        </p:nvPicPr>
        <p:blipFill>
          <a:blip r:embed="rId3" cstate="print">
            <a:lum bright="24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06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B244B4FA-CD04-4C04-BD87-2FA6FDE4D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7" descr="NCARLogoN"/>
          <p:cNvPicPr>
            <a:picLocks noChangeAspect="1" noChangeArrowheads="1"/>
          </p:cNvPicPr>
          <p:nvPr userDrawn="1"/>
        </p:nvPicPr>
        <p:blipFill>
          <a:blip r:embed="rId4" cstate="print"/>
          <a:srcRect r="23952" b="22490"/>
          <a:stretch>
            <a:fillRect/>
          </a:stretch>
        </p:blipFill>
        <p:spPr bwMode="auto">
          <a:xfrm>
            <a:off x="8478838" y="6351588"/>
            <a:ext cx="6651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trenbert\Desktop\ppt\q\JSC_q_Trenberth\pr_ar4b\movie.wmv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file:///C:\Users\trenbert\Desktop\ppt\q\JSC_q_Trenberth\prw\movie.wmv" TargetMode="External"/><Relationship Id="rId1" Type="http://schemas.openxmlformats.org/officeDocument/2006/relationships/video" Target="file:///C:\Users\trenbert\Desktop\ppt\q\JSC_q_Trenberth\pr\movie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lou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750888" y="871538"/>
            <a:ext cx="7466012" cy="42165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2700"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dirty="0" smtClean="0">
                <a:solidFill>
                  <a:schemeClr val="hlink"/>
                </a:solidFill>
                <a:cs typeface="Tahoma" pitchFamily="34" charset="0"/>
              </a:rPr>
              <a:t>Potential impacts of climate change on precipitation</a:t>
            </a:r>
            <a:endParaRPr lang="en-US" sz="4400" b="1" dirty="0">
              <a:solidFill>
                <a:schemeClr val="hlink"/>
              </a:solidFill>
              <a:cs typeface="Tahoma" pitchFamily="34" charset="0"/>
            </a:endParaRPr>
          </a:p>
          <a:p>
            <a:pPr algn="ctr" eaLnBrk="0" hangingPunct="0">
              <a:defRPr/>
            </a:pPr>
            <a:endParaRPr lang="en-US" sz="4000" b="1" dirty="0">
              <a:solidFill>
                <a:schemeClr val="hlink"/>
              </a:solidFill>
              <a:cs typeface="Tahoma" pitchFamily="34" charset="0"/>
            </a:endParaRPr>
          </a:p>
          <a:p>
            <a:pPr algn="ctr" eaLnBrk="0" hangingPunct="0">
              <a:defRPr/>
            </a:pPr>
            <a:endParaRPr lang="en-US" sz="3200" b="1" dirty="0">
              <a:solidFill>
                <a:schemeClr val="hlink"/>
              </a:solidFill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3200" b="1" dirty="0">
                <a:solidFill>
                  <a:srgbClr val="FDE42D"/>
                </a:solidFill>
                <a:cs typeface="Tahoma" pitchFamily="34" charset="0"/>
              </a:rPr>
              <a:t>Kevin E. </a:t>
            </a:r>
            <a:r>
              <a:rPr lang="en-US" sz="3200" b="1" dirty="0" err="1">
                <a:solidFill>
                  <a:srgbClr val="FDE42D"/>
                </a:solidFill>
                <a:cs typeface="Tahoma" pitchFamily="34" charset="0"/>
              </a:rPr>
              <a:t>Trenberth</a:t>
            </a:r>
            <a:endParaRPr lang="en-US" sz="3200" b="1" dirty="0">
              <a:solidFill>
                <a:srgbClr val="FDE42D"/>
              </a:solidFill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sz="3200" b="1" dirty="0">
                <a:solidFill>
                  <a:srgbClr val="FDE42D"/>
                </a:solidFill>
                <a:cs typeface="Tahoma" pitchFamily="34" charset="0"/>
              </a:rPr>
              <a:t>NCAR</a:t>
            </a:r>
            <a:endParaRPr lang="en-US" sz="3200" dirty="0">
              <a:solidFill>
                <a:srgbClr val="FDE42D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1518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610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Changes in ocean state 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from </a:t>
            </a:r>
            <a:r>
              <a:rPr lang="en-GB" dirty="0">
                <a:solidFill>
                  <a:schemeClr val="bg1"/>
                </a:solidFill>
              </a:rPr>
              <a:t>1950-1960’s to 1990-2000’s  </a:t>
            </a:r>
            <a:r>
              <a:rPr lang="en-GB" sz="1800" dirty="0">
                <a:solidFill>
                  <a:schemeClr val="bg1"/>
                </a:solidFill>
              </a:rPr>
              <a:t>(IPCC 2007 Figure 5.18)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_fig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552" y="231820"/>
            <a:ext cx="7147775" cy="66261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2949262" y="837128"/>
            <a:ext cx="3709115" cy="2575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701568" y="1249252"/>
            <a:ext cx="14424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Wentz 2007:</a:t>
            </a:r>
          </a:p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1987-2006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1824" y="0"/>
            <a:ext cx="40719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GPCP Global precipitation 1979-2008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6003925"/>
            <a:ext cx="784860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Smoothed annual anomalies for precipitation (%) over land from 1900 to 2005; other regions are dominated by variability.</a:t>
            </a:r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0" y="152400"/>
            <a:ext cx="9113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CC0000"/>
                </a:solidFill>
                <a:cs typeface="+mn-cs"/>
              </a:rPr>
              <a:t>Land precipitation is changing significantly over broad areas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9" name="Picture 5" descr="Global precipTrends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 t="1929" b="19283"/>
          <a:stretch>
            <a:fillRect/>
          </a:stretch>
        </p:blipFill>
        <p:spPr bwMode="auto">
          <a:xfrm>
            <a:off x="304800" y="838200"/>
            <a:ext cx="8637588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8900" y="749300"/>
            <a:ext cx="9080500" cy="3886200"/>
            <a:chOff x="56" y="472"/>
            <a:chExt cx="5720" cy="2448"/>
          </a:xfrm>
        </p:grpSpPr>
        <p:sp>
          <p:nvSpPr>
            <p:cNvPr id="11275" name="Freeform 7"/>
            <p:cNvSpPr>
              <a:spLocks/>
            </p:cNvSpPr>
            <p:nvPr/>
          </p:nvSpPr>
          <p:spPr bwMode="auto">
            <a:xfrm>
              <a:off x="56" y="472"/>
              <a:ext cx="5720" cy="2448"/>
            </a:xfrm>
            <a:custGeom>
              <a:avLst/>
              <a:gdLst>
                <a:gd name="T0" fmla="*/ 616 w 5720"/>
                <a:gd name="T1" fmla="*/ 2024 h 2448"/>
                <a:gd name="T2" fmla="*/ 280 w 5720"/>
                <a:gd name="T3" fmla="*/ 2024 h 2448"/>
                <a:gd name="T4" fmla="*/ 40 w 5720"/>
                <a:gd name="T5" fmla="*/ 1832 h 2448"/>
                <a:gd name="T6" fmla="*/ 40 w 5720"/>
                <a:gd name="T7" fmla="*/ 968 h 2448"/>
                <a:gd name="T8" fmla="*/ 88 w 5720"/>
                <a:gd name="T9" fmla="*/ 392 h 2448"/>
                <a:gd name="T10" fmla="*/ 520 w 5720"/>
                <a:gd name="T11" fmla="*/ 152 h 2448"/>
                <a:gd name="T12" fmla="*/ 1288 w 5720"/>
                <a:gd name="T13" fmla="*/ 56 h 2448"/>
                <a:gd name="T14" fmla="*/ 4408 w 5720"/>
                <a:gd name="T15" fmla="*/ 56 h 2448"/>
                <a:gd name="T16" fmla="*/ 5224 w 5720"/>
                <a:gd name="T17" fmla="*/ 392 h 2448"/>
                <a:gd name="T18" fmla="*/ 5560 w 5720"/>
                <a:gd name="T19" fmla="*/ 824 h 2448"/>
                <a:gd name="T20" fmla="*/ 5608 w 5720"/>
                <a:gd name="T21" fmla="*/ 1592 h 2448"/>
                <a:gd name="T22" fmla="*/ 5608 w 5720"/>
                <a:gd name="T23" fmla="*/ 2312 h 2448"/>
                <a:gd name="T24" fmla="*/ 4936 w 5720"/>
                <a:gd name="T25" fmla="*/ 2408 h 2448"/>
                <a:gd name="T26" fmla="*/ 4504 w 5720"/>
                <a:gd name="T27" fmla="*/ 2360 h 2448"/>
                <a:gd name="T28" fmla="*/ 4408 w 5720"/>
                <a:gd name="T29" fmla="*/ 1880 h 2448"/>
                <a:gd name="T30" fmla="*/ 4408 w 5720"/>
                <a:gd name="T31" fmla="*/ 1112 h 2448"/>
                <a:gd name="T32" fmla="*/ 3592 w 5720"/>
                <a:gd name="T33" fmla="*/ 920 h 2448"/>
                <a:gd name="T34" fmla="*/ 1768 w 5720"/>
                <a:gd name="T35" fmla="*/ 968 h 2448"/>
                <a:gd name="T36" fmla="*/ 1336 w 5720"/>
                <a:gd name="T37" fmla="*/ 1304 h 2448"/>
                <a:gd name="T38" fmla="*/ 1288 w 5720"/>
                <a:gd name="T39" fmla="*/ 1736 h 2448"/>
                <a:gd name="T40" fmla="*/ 1288 w 5720"/>
                <a:gd name="T41" fmla="*/ 2024 h 2448"/>
                <a:gd name="T42" fmla="*/ 616 w 5720"/>
                <a:gd name="T43" fmla="*/ 2024 h 24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20"/>
                <a:gd name="T67" fmla="*/ 0 h 2448"/>
                <a:gd name="T68" fmla="*/ 5720 w 5720"/>
                <a:gd name="T69" fmla="*/ 2448 h 24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20" h="2448">
                  <a:moveTo>
                    <a:pt x="616" y="2024"/>
                  </a:moveTo>
                  <a:cubicBezTo>
                    <a:pt x="448" y="2024"/>
                    <a:pt x="376" y="2056"/>
                    <a:pt x="280" y="2024"/>
                  </a:cubicBezTo>
                  <a:cubicBezTo>
                    <a:pt x="184" y="1992"/>
                    <a:pt x="80" y="2008"/>
                    <a:pt x="40" y="1832"/>
                  </a:cubicBezTo>
                  <a:cubicBezTo>
                    <a:pt x="0" y="1656"/>
                    <a:pt x="32" y="1208"/>
                    <a:pt x="40" y="968"/>
                  </a:cubicBezTo>
                  <a:cubicBezTo>
                    <a:pt x="48" y="728"/>
                    <a:pt x="8" y="528"/>
                    <a:pt x="88" y="392"/>
                  </a:cubicBezTo>
                  <a:cubicBezTo>
                    <a:pt x="168" y="256"/>
                    <a:pt x="320" y="208"/>
                    <a:pt x="520" y="152"/>
                  </a:cubicBezTo>
                  <a:cubicBezTo>
                    <a:pt x="720" y="96"/>
                    <a:pt x="640" y="72"/>
                    <a:pt x="1288" y="56"/>
                  </a:cubicBezTo>
                  <a:cubicBezTo>
                    <a:pt x="1936" y="40"/>
                    <a:pt x="3752" y="0"/>
                    <a:pt x="4408" y="56"/>
                  </a:cubicBezTo>
                  <a:cubicBezTo>
                    <a:pt x="5064" y="112"/>
                    <a:pt x="5032" y="264"/>
                    <a:pt x="5224" y="392"/>
                  </a:cubicBezTo>
                  <a:cubicBezTo>
                    <a:pt x="5416" y="520"/>
                    <a:pt x="5496" y="624"/>
                    <a:pt x="5560" y="824"/>
                  </a:cubicBezTo>
                  <a:cubicBezTo>
                    <a:pt x="5624" y="1024"/>
                    <a:pt x="5600" y="1344"/>
                    <a:pt x="5608" y="1592"/>
                  </a:cubicBezTo>
                  <a:cubicBezTo>
                    <a:pt x="5616" y="1840"/>
                    <a:pt x="5720" y="2176"/>
                    <a:pt x="5608" y="2312"/>
                  </a:cubicBezTo>
                  <a:cubicBezTo>
                    <a:pt x="5496" y="2448"/>
                    <a:pt x="5120" y="2400"/>
                    <a:pt x="4936" y="2408"/>
                  </a:cubicBezTo>
                  <a:cubicBezTo>
                    <a:pt x="4752" y="2416"/>
                    <a:pt x="4592" y="2448"/>
                    <a:pt x="4504" y="2360"/>
                  </a:cubicBezTo>
                  <a:cubicBezTo>
                    <a:pt x="4416" y="2272"/>
                    <a:pt x="4424" y="2088"/>
                    <a:pt x="4408" y="1880"/>
                  </a:cubicBezTo>
                  <a:cubicBezTo>
                    <a:pt x="4392" y="1672"/>
                    <a:pt x="4544" y="1272"/>
                    <a:pt x="4408" y="1112"/>
                  </a:cubicBezTo>
                  <a:cubicBezTo>
                    <a:pt x="4272" y="952"/>
                    <a:pt x="4032" y="944"/>
                    <a:pt x="3592" y="920"/>
                  </a:cubicBezTo>
                  <a:cubicBezTo>
                    <a:pt x="3152" y="896"/>
                    <a:pt x="2144" y="904"/>
                    <a:pt x="1768" y="968"/>
                  </a:cubicBezTo>
                  <a:cubicBezTo>
                    <a:pt x="1392" y="1032"/>
                    <a:pt x="1416" y="1176"/>
                    <a:pt x="1336" y="1304"/>
                  </a:cubicBezTo>
                  <a:cubicBezTo>
                    <a:pt x="1256" y="1432"/>
                    <a:pt x="1296" y="1616"/>
                    <a:pt x="1288" y="1736"/>
                  </a:cubicBezTo>
                  <a:cubicBezTo>
                    <a:pt x="1280" y="1856"/>
                    <a:pt x="1400" y="1976"/>
                    <a:pt x="1288" y="2024"/>
                  </a:cubicBezTo>
                  <a:cubicBezTo>
                    <a:pt x="1176" y="2072"/>
                    <a:pt x="784" y="2024"/>
                    <a:pt x="616" y="2024"/>
                  </a:cubicBezTo>
                  <a:close/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8"/>
            <p:cNvSpPr txBox="1">
              <a:spLocks noChangeArrowheads="1"/>
            </p:cNvSpPr>
            <p:nvPr/>
          </p:nvSpPr>
          <p:spPr bwMode="auto">
            <a:xfrm>
              <a:off x="4512" y="960"/>
              <a:ext cx="10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Increases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" y="3987800"/>
            <a:ext cx="8813800" cy="2044700"/>
            <a:chOff x="24" y="2512"/>
            <a:chExt cx="5552" cy="1288"/>
          </a:xfrm>
        </p:grpSpPr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4464" y="3216"/>
              <a:ext cx="10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Decreases</a:t>
              </a:r>
            </a:p>
          </p:txBody>
        </p:sp>
        <p:sp>
          <p:nvSpPr>
            <p:cNvPr id="11274" name="Freeform 11"/>
            <p:cNvSpPr>
              <a:spLocks/>
            </p:cNvSpPr>
            <p:nvPr/>
          </p:nvSpPr>
          <p:spPr bwMode="auto">
            <a:xfrm>
              <a:off x="24" y="2512"/>
              <a:ext cx="5552" cy="1288"/>
            </a:xfrm>
            <a:custGeom>
              <a:avLst/>
              <a:gdLst>
                <a:gd name="T0" fmla="*/ 120 w 5552"/>
                <a:gd name="T1" fmla="*/ 656 h 1288"/>
                <a:gd name="T2" fmla="*/ 120 w 5552"/>
                <a:gd name="T3" fmla="*/ 272 h 1288"/>
                <a:gd name="T4" fmla="*/ 264 w 5552"/>
                <a:gd name="T5" fmla="*/ 32 h 1288"/>
                <a:gd name="T6" fmla="*/ 1176 w 5552"/>
                <a:gd name="T7" fmla="*/ 80 h 1288"/>
                <a:gd name="T8" fmla="*/ 1368 w 5552"/>
                <a:gd name="T9" fmla="*/ 272 h 1288"/>
                <a:gd name="T10" fmla="*/ 1656 w 5552"/>
                <a:gd name="T11" fmla="*/ 368 h 1288"/>
                <a:gd name="T12" fmla="*/ 3384 w 5552"/>
                <a:gd name="T13" fmla="*/ 368 h 1288"/>
                <a:gd name="T14" fmla="*/ 4536 w 5552"/>
                <a:gd name="T15" fmla="*/ 416 h 1288"/>
                <a:gd name="T16" fmla="*/ 5400 w 5552"/>
                <a:gd name="T17" fmla="*/ 752 h 1288"/>
                <a:gd name="T18" fmla="*/ 5352 w 5552"/>
                <a:gd name="T19" fmla="*/ 1040 h 1288"/>
                <a:gd name="T20" fmla="*/ 4200 w 5552"/>
                <a:gd name="T21" fmla="*/ 1232 h 1288"/>
                <a:gd name="T22" fmla="*/ 840 w 5552"/>
                <a:gd name="T23" fmla="*/ 1184 h 1288"/>
                <a:gd name="T24" fmla="*/ 120 w 5552"/>
                <a:gd name="T25" fmla="*/ 656 h 1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52"/>
                <a:gd name="T40" fmla="*/ 0 h 1288"/>
                <a:gd name="T41" fmla="*/ 5552 w 5552"/>
                <a:gd name="T42" fmla="*/ 1288 h 12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52" h="1288">
                  <a:moveTo>
                    <a:pt x="120" y="656"/>
                  </a:moveTo>
                  <a:cubicBezTo>
                    <a:pt x="0" y="504"/>
                    <a:pt x="96" y="376"/>
                    <a:pt x="120" y="272"/>
                  </a:cubicBezTo>
                  <a:cubicBezTo>
                    <a:pt x="144" y="168"/>
                    <a:pt x="88" y="64"/>
                    <a:pt x="264" y="32"/>
                  </a:cubicBezTo>
                  <a:cubicBezTo>
                    <a:pt x="440" y="0"/>
                    <a:pt x="992" y="40"/>
                    <a:pt x="1176" y="80"/>
                  </a:cubicBezTo>
                  <a:cubicBezTo>
                    <a:pt x="1360" y="120"/>
                    <a:pt x="1288" y="224"/>
                    <a:pt x="1368" y="272"/>
                  </a:cubicBezTo>
                  <a:cubicBezTo>
                    <a:pt x="1448" y="320"/>
                    <a:pt x="1320" y="352"/>
                    <a:pt x="1656" y="368"/>
                  </a:cubicBezTo>
                  <a:cubicBezTo>
                    <a:pt x="1992" y="384"/>
                    <a:pt x="2904" y="360"/>
                    <a:pt x="3384" y="368"/>
                  </a:cubicBezTo>
                  <a:cubicBezTo>
                    <a:pt x="3864" y="376"/>
                    <a:pt x="4200" y="352"/>
                    <a:pt x="4536" y="416"/>
                  </a:cubicBezTo>
                  <a:cubicBezTo>
                    <a:pt x="4872" y="480"/>
                    <a:pt x="5264" y="648"/>
                    <a:pt x="5400" y="752"/>
                  </a:cubicBezTo>
                  <a:cubicBezTo>
                    <a:pt x="5536" y="856"/>
                    <a:pt x="5552" y="960"/>
                    <a:pt x="5352" y="1040"/>
                  </a:cubicBezTo>
                  <a:cubicBezTo>
                    <a:pt x="5152" y="1120"/>
                    <a:pt x="4952" y="1208"/>
                    <a:pt x="4200" y="1232"/>
                  </a:cubicBezTo>
                  <a:cubicBezTo>
                    <a:pt x="3448" y="1256"/>
                    <a:pt x="1520" y="1288"/>
                    <a:pt x="840" y="1184"/>
                  </a:cubicBezTo>
                  <a:cubicBezTo>
                    <a:pt x="160" y="1080"/>
                    <a:pt x="240" y="808"/>
                    <a:pt x="120" y="656"/>
                  </a:cubicBezTo>
                  <a:close/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8229600" y="649128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CC0000"/>
                </a:solidFill>
              </a:rPr>
              <a:t>IPCC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92100"/>
            <a:ext cx="6207125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6461125" y="274638"/>
            <a:ext cx="268287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FF00"/>
                </a:solidFill>
                <a:cs typeface="+mn-cs"/>
              </a:rPr>
              <a:t>Precipitation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cs typeface="+mn-cs"/>
              </a:rPr>
              <a:t>Observed trends (%) per decade for 1951–2003 contribution to total annual from </a:t>
            </a:r>
            <a:r>
              <a:rPr lang="en-US" sz="2800" b="1" dirty="0">
                <a:solidFill>
                  <a:schemeClr val="bg1"/>
                </a:solidFill>
                <a:cs typeface="+mn-cs"/>
              </a:rPr>
              <a:t>very wet days</a:t>
            </a:r>
            <a:r>
              <a:rPr lang="en-US" dirty="0">
                <a:solidFill>
                  <a:schemeClr val="bg1"/>
                </a:solidFill>
                <a:cs typeface="+mn-cs"/>
              </a:rPr>
              <a:t>     &gt; 95th %</a:t>
            </a:r>
            <a:r>
              <a:rPr lang="en-US" dirty="0" err="1">
                <a:solidFill>
                  <a:schemeClr val="bg1"/>
                </a:solidFill>
                <a:cs typeface="+mn-cs"/>
              </a:rPr>
              <a:t>ile</a:t>
            </a:r>
            <a:r>
              <a:rPr lang="en-US" dirty="0">
                <a:solidFill>
                  <a:schemeClr val="bg1"/>
                </a:solidFill>
                <a:cs typeface="+mn-cs"/>
              </a:rPr>
              <a:t>. 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cs typeface="+mn-cs"/>
              </a:rPr>
              <a:t>Alexander et al 2006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cs typeface="+mn-cs"/>
              </a:rPr>
              <a:t>IPCC AR4</a:t>
            </a: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609600" y="5486400"/>
            <a:ext cx="809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254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CC0000"/>
                </a:solidFill>
                <a:cs typeface="+mn-cs"/>
              </a:rPr>
              <a:t>Heavy precipitation days are increasing even in places where precipitation is decreasing.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Q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762000"/>
            <a:ext cx="61658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6537325" y="960438"/>
            <a:ext cx="26066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The most important spatial pattern (top) of the monthly Palmer Drought Severity Index (PDSI) for 1900 to 2002. 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The time series (below) accounts for most of the trend in PDSI.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2362200" y="152400"/>
            <a:ext cx="513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3300"/>
                </a:solidFill>
                <a:cs typeface="+mn-cs"/>
              </a:rPr>
              <a:t>Drought is increasing most places</a:t>
            </a:r>
          </a:p>
        </p:txBody>
      </p:sp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4953000" y="914400"/>
            <a:ext cx="4191000" cy="2057400"/>
          </a:xfrm>
          <a:prstGeom prst="wedgeRoundRectCallout">
            <a:avLst>
              <a:gd name="adj1" fmla="val -53333"/>
              <a:gd name="adj2" fmla="val 133486"/>
              <a:gd name="adj3" fmla="val 16667"/>
            </a:avLst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Mainly decrease in rain over land in tropics and subtropics, but enhanced by increased atmospheric demand with warming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73875" y="6150114"/>
            <a:ext cx="1895071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/>
              <a:t>Dai et al 2004</a:t>
            </a:r>
          </a:p>
          <a:p>
            <a:pPr eaLnBrk="0" hangingPunct="0"/>
            <a:r>
              <a:rPr lang="en-US" sz="2000" dirty="0" smtClean="0"/>
              <a:t>IPCC </a:t>
            </a:r>
            <a:r>
              <a:rPr lang="en-US" sz="2000" dirty="0"/>
              <a:t>2007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trendMaps_NewsRelease-s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3938"/>
            <a:ext cx="9028113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23938" y="219075"/>
            <a:ext cx="7789862" cy="5222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cs typeface="+mn-cs"/>
              </a:rPr>
              <a:t>Trends 1948-2004 in runoff by river basin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976938" y="6396038"/>
            <a:ext cx="221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Dai et al.2009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582738" y="58547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4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Based on river discharge into 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373063" y="4398963"/>
            <a:ext cx="857885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Estimated water year (1 Oct-30 Sep) </a:t>
            </a:r>
            <a:r>
              <a:rPr lang="en-US" sz="1800" b="1" dirty="0">
                <a:cs typeface="+mn-cs"/>
              </a:rPr>
              <a:t>land precipitation</a:t>
            </a:r>
            <a:r>
              <a:rPr lang="en-US" sz="1800" dirty="0">
                <a:cs typeface="+mn-cs"/>
              </a:rPr>
              <a:t> and river </a:t>
            </a:r>
            <a:r>
              <a:rPr lang="en-US" sz="1800" b="1" dirty="0">
                <a:cs typeface="+mn-cs"/>
              </a:rPr>
              <a:t>discharge</a:t>
            </a:r>
            <a:r>
              <a:rPr lang="en-US" sz="1800" dirty="0">
                <a:cs typeface="+mn-cs"/>
              </a:rPr>
              <a:t> into global oceans based on </a:t>
            </a:r>
            <a:r>
              <a:rPr lang="en-US" sz="1800" dirty="0" err="1">
                <a:cs typeface="+mn-cs"/>
              </a:rPr>
              <a:t>hindcast</a:t>
            </a:r>
            <a:r>
              <a:rPr lang="en-US" sz="1800" dirty="0">
                <a:cs typeface="+mn-cs"/>
              </a:rPr>
              <a:t> from output from CLM3 driven by observed </a:t>
            </a:r>
            <a:r>
              <a:rPr lang="en-US" sz="1800" dirty="0" err="1">
                <a:cs typeface="+mn-cs"/>
              </a:rPr>
              <a:t>forcings</a:t>
            </a:r>
            <a:r>
              <a:rPr lang="en-US" sz="1800" dirty="0">
                <a:cs typeface="+mn-cs"/>
              </a:rPr>
              <a:t> calibrated by observed discharge at 925 rivers.</a:t>
            </a: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358775" y="5383213"/>
            <a:ext cx="86328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25400" dist="254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Note: 1) effects of Pinatubo; 2) downward trend (contrast to </a:t>
            </a:r>
            <a:r>
              <a:rPr lang="en-US" dirty="0" err="1">
                <a:solidFill>
                  <a:srgbClr val="0000FF"/>
                </a:solidFill>
                <a:cs typeface="+mn-cs"/>
              </a:rPr>
              <a:t>Labat</a:t>
            </a:r>
            <a:r>
              <a:rPr lang="en-US" dirty="0">
                <a:solidFill>
                  <a:srgbClr val="0000FF"/>
                </a:solidFill>
                <a:cs typeface="+mn-cs"/>
              </a:rPr>
              <a:t> et al (2004) and </a:t>
            </a:r>
            <a:r>
              <a:rPr lang="en-US" dirty="0" err="1">
                <a:solidFill>
                  <a:srgbClr val="0000FF"/>
                </a:solidFill>
                <a:cs typeface="+mn-cs"/>
              </a:rPr>
              <a:t>Gedney</a:t>
            </a:r>
            <a:r>
              <a:rPr lang="en-US" dirty="0">
                <a:solidFill>
                  <a:srgbClr val="0000FF"/>
                </a:solidFill>
                <a:cs typeface="+mn-cs"/>
              </a:rPr>
              <a:t> et al (2006) owing to more data and improved missing data infilling)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49775" y="65278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Trenberth and Dai 2007; Dai et al. 2009</a:t>
            </a:r>
          </a:p>
        </p:txBody>
      </p:sp>
      <p:pic>
        <p:nvPicPr>
          <p:cNvPr id="15365" name="Picture 5" descr="Trenberth_Precip"/>
          <p:cNvPicPr>
            <a:picLocks noChangeAspect="1" noChangeArrowheads="1"/>
          </p:cNvPicPr>
          <p:nvPr/>
        </p:nvPicPr>
        <p:blipFill>
          <a:blip r:embed="rId2" cstate="print"/>
          <a:srcRect b="49294"/>
          <a:stretch>
            <a:fillRect/>
          </a:stretch>
        </p:blipFill>
        <p:spPr bwMode="auto">
          <a:xfrm>
            <a:off x="0" y="0"/>
            <a:ext cx="91440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33938" y="2982913"/>
            <a:ext cx="3336925" cy="336550"/>
            <a:chOff x="3045" y="1879"/>
            <a:chExt cx="2102" cy="212"/>
          </a:xfrm>
        </p:grpSpPr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 flipV="1">
              <a:off x="3045" y="1902"/>
              <a:ext cx="2102" cy="9"/>
            </a:xfrm>
            <a:prstGeom prst="line">
              <a:avLst/>
            </a:prstGeom>
            <a:noFill/>
            <a:ln w="76200" cmpd="tri">
              <a:solidFill>
                <a:srgbClr val="66FF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91" name="Text Box 7"/>
            <p:cNvSpPr txBox="1">
              <a:spLocks noChangeArrowheads="1"/>
            </p:cNvSpPr>
            <p:nvPr/>
          </p:nvSpPr>
          <p:spPr bwMode="auto">
            <a:xfrm>
              <a:off x="3288" y="1879"/>
              <a:ext cx="118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solidFill>
                    <a:srgbClr val="66FFCC"/>
                  </a:solidFill>
                  <a:cs typeface="+mn-cs"/>
                </a:rPr>
                <a:t>GPCP satellite era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884738" y="965200"/>
            <a:ext cx="3173412" cy="1509713"/>
            <a:chOff x="3077" y="608"/>
            <a:chExt cx="1999" cy="951"/>
          </a:xfrm>
        </p:grpSpPr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 flipV="1">
              <a:off x="3726" y="1305"/>
              <a:ext cx="1350" cy="25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Text Box 10"/>
            <p:cNvSpPr txBox="1">
              <a:spLocks noChangeArrowheads="1"/>
            </p:cNvSpPr>
            <p:nvPr/>
          </p:nvSpPr>
          <p:spPr bwMode="auto">
            <a:xfrm>
              <a:off x="3077" y="608"/>
              <a:ext cx="861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accent2"/>
                  </a:solidFill>
                </a:rPr>
                <a:t>SSM/I era</a:t>
              </a:r>
            </a:p>
          </p:txBody>
        </p:sp>
      </p:grp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inatuboStu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41275"/>
            <a:ext cx="4854575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5918543" y="863643"/>
            <a:ext cx="2947988" cy="59708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CC0000"/>
                </a:solidFill>
                <a:cs typeface="+mn-cs"/>
              </a:rPr>
              <a:t>Mount Pinatubo</a:t>
            </a:r>
            <a:r>
              <a:rPr lang="en-US" dirty="0">
                <a:solidFill>
                  <a:srgbClr val="CC0000"/>
                </a:solidFill>
                <a:cs typeface="+mn-cs"/>
              </a:rPr>
              <a:t> in June 1991 had a pronounced effect on land precipitation and runoff (3.6</a:t>
            </a:r>
            <a:r>
              <a:rPr lang="en-US" dirty="0">
                <a:solidFill>
                  <a:srgbClr val="CC0000"/>
                </a:solidFill>
                <a:cs typeface="+mn-cs"/>
                <a:sym typeface="Symbol" pitchFamily="18" charset="2"/>
              </a:rPr>
              <a:t>)</a:t>
            </a:r>
            <a:r>
              <a:rPr lang="en-US" dirty="0">
                <a:solidFill>
                  <a:srgbClr val="CC0000"/>
                </a:solidFill>
                <a:cs typeface="+mn-cs"/>
              </a:rPr>
              <a:t>.  </a:t>
            </a:r>
          </a:p>
          <a:p>
            <a:pPr eaLnBrk="0" hangingPunct="0">
              <a:defRPr/>
            </a:pPr>
            <a:endParaRPr lang="en-US" dirty="0">
              <a:solidFill>
                <a:srgbClr val="CC0000"/>
              </a:solidFill>
              <a:cs typeface="+mn-cs"/>
            </a:endParaRPr>
          </a:p>
          <a:p>
            <a:pPr eaLnBrk="0" hangingPunct="0">
              <a:defRPr/>
            </a:pPr>
            <a:endParaRPr lang="en-US" dirty="0">
              <a:solidFill>
                <a:srgbClr val="CC0000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Ocean precipitation was also slightly below normal, and the global values are lowest on record</a:t>
            </a:r>
            <a:r>
              <a:rPr lang="en-US" dirty="0" smtClean="0">
                <a:solidFill>
                  <a:srgbClr val="CC0000"/>
                </a:solidFill>
                <a:cs typeface="+mn-cs"/>
              </a:rPr>
              <a:t>.</a:t>
            </a:r>
          </a:p>
          <a:p>
            <a:pPr eaLnBrk="0" hangingPunct="0">
              <a:defRPr/>
            </a:pPr>
            <a:endParaRPr lang="en-US" dirty="0" smtClean="0">
              <a:solidFill>
                <a:srgbClr val="CC0000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1800" dirty="0" err="1" smtClean="0">
                <a:solidFill>
                  <a:srgbClr val="CC0000"/>
                </a:solidFill>
                <a:cs typeface="+mn-cs"/>
              </a:rPr>
              <a:t>Trenberth</a:t>
            </a:r>
            <a:r>
              <a:rPr lang="en-US" sz="1800" dirty="0" smtClean="0">
                <a:solidFill>
                  <a:srgbClr val="CC0000"/>
                </a:solidFill>
                <a:cs typeface="+mn-cs"/>
              </a:rPr>
              <a:t> and Dai 2007</a:t>
            </a:r>
            <a:endParaRPr lang="en-US" sz="1800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3863"/>
            <a:ext cx="77724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CC"/>
                </a:solidFill>
              </a:rPr>
              <a:t>Geoengineering: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61327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One proposed solution to global warming:</a:t>
            </a:r>
          </a:p>
          <a:p>
            <a:r>
              <a:rPr lang="en-US" dirty="0" smtClean="0"/>
              <a:t>Emulate a volcano: Pinatubo</a:t>
            </a:r>
          </a:p>
          <a:p>
            <a:r>
              <a:rPr lang="en-US" dirty="0" smtClean="0"/>
              <a:t>Cut down on incoming solar radiation</a:t>
            </a:r>
          </a:p>
          <a:p>
            <a:r>
              <a:rPr lang="en-US" dirty="0" smtClean="0"/>
              <a:t>Is the cure worse than the disease?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0" y="1608138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9877" name="Picture 5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3" y="2020888"/>
            <a:ext cx="34178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075" y="228600"/>
            <a:ext cx="8183563" cy="723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Geoengineering</a:t>
            </a:r>
          </a:p>
          <a:p>
            <a:pPr eaLnBrk="0" hangingPunct="0">
              <a:defRPr/>
            </a:pPr>
            <a:endParaRPr lang="en-US" dirty="0">
              <a:solidFill>
                <a:srgbClr val="FFFF00"/>
              </a:solidFill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</a:rPr>
              <a:t>Indications are that </a:t>
            </a: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en-US" dirty="0">
                <a:solidFill>
                  <a:srgbClr val="FFFFFF"/>
                </a:solidFill>
              </a:rPr>
              <a:t>climate models over-estimate the cooling 		 with volcanoes </a:t>
            </a:r>
            <a:r>
              <a:rPr lang="en-US" dirty="0">
                <a:solidFill>
                  <a:srgbClr val="FFFF00"/>
                </a:solidFill>
              </a:rPr>
              <a:t>(overestimate the benefits)</a:t>
            </a: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en-US" dirty="0">
                <a:solidFill>
                  <a:srgbClr val="FFFFFF"/>
                </a:solidFill>
              </a:rPr>
              <a:t>Climate models under-estimate the changes in precipitation and the hydrological cycle </a:t>
            </a:r>
            <a:r>
              <a:rPr lang="en-US" dirty="0">
                <a:solidFill>
                  <a:srgbClr val="FFFF00"/>
                </a:solidFill>
              </a:rPr>
              <a:t>(underestimate the bad side effects)</a:t>
            </a: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en-US" dirty="0">
                <a:solidFill>
                  <a:srgbClr val="FFFF00"/>
                </a:solidFill>
              </a:rPr>
              <a:t>Costs</a:t>
            </a:r>
            <a:r>
              <a:rPr lang="en-US" dirty="0">
                <a:solidFill>
                  <a:srgbClr val="FFFFFF"/>
                </a:solidFill>
              </a:rPr>
              <a:t> are high and go on forever</a:t>
            </a: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en-US" dirty="0">
                <a:solidFill>
                  <a:srgbClr val="FFFFFF"/>
                </a:solidFill>
              </a:rPr>
              <a:t>There is not an adequate observing system to tell if the effects are doing what they are supposed to, or saying just what is happening. </a:t>
            </a: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en-US" dirty="0">
                <a:solidFill>
                  <a:srgbClr val="FFFFFF"/>
                </a:solidFill>
              </a:rPr>
              <a:t>Holding out false hope of a magic pill solution works against taking seriously needed actions.</a:t>
            </a:r>
          </a:p>
          <a:p>
            <a:pPr marL="457200" indent="-457200" eaLnBrk="0" hangingPunct="0">
              <a:buFontTx/>
              <a:buAutoNum type="arabicParenR"/>
              <a:defRPr/>
            </a:pPr>
            <a:r>
              <a:rPr lang="en-US" dirty="0">
                <a:solidFill>
                  <a:srgbClr val="FFFFFF"/>
                </a:solidFill>
              </a:rPr>
              <a:t>Who is to make decisions for all of humanity when there are potentially bad side effects that hurt some more than others? </a:t>
            </a:r>
            <a:r>
              <a:rPr lang="en-US" dirty="0">
                <a:solidFill>
                  <a:srgbClr val="FFFF00"/>
                </a:solidFill>
              </a:rPr>
              <a:t>(Ethical issues)</a:t>
            </a:r>
          </a:p>
          <a:p>
            <a:pPr marL="457200" indent="-457200" eaLnBrk="0" hangingPunct="0">
              <a:buFontTx/>
              <a:buAutoNum type="arabicParenR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0899" name="Picture 5" descr="pinat5"/>
          <p:cNvPicPr>
            <a:picLocks noChangeAspect="1" noChangeArrowheads="1"/>
          </p:cNvPicPr>
          <p:nvPr/>
        </p:nvPicPr>
        <p:blipFill>
          <a:blip r:embed="rId2" cstate="print"/>
          <a:srcRect l="3093" t="3798" r="3093" b="3798"/>
          <a:stretch>
            <a:fillRect/>
          </a:stretch>
        </p:blipFill>
        <p:spPr bwMode="auto">
          <a:xfrm>
            <a:off x="6934200" y="0"/>
            <a:ext cx="2209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13" y="1609725"/>
            <a:ext cx="8223250" cy="2247900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cs typeface="+mn-cs"/>
              </a:rPr>
              <a:t>Sunshine is delicious, rain is refreshing, wind braces us up, snow is exhilarating; there is really no such thing as bad weather, only different kinds of good weather.</a:t>
            </a:r>
            <a:r>
              <a:rPr lang="en-US" sz="2800" dirty="0">
                <a:cs typeface="+mn-cs"/>
              </a:rPr>
              <a:t>  </a:t>
            </a:r>
          </a:p>
          <a:p>
            <a:pPr eaLnBrk="0" hangingPunct="0">
              <a:defRPr/>
            </a:pPr>
            <a:r>
              <a:rPr lang="en-US" sz="2800" dirty="0">
                <a:cs typeface="+mn-cs"/>
              </a:rPr>
              <a:t>				</a:t>
            </a:r>
            <a:r>
              <a:rPr lang="en-US" sz="2800">
                <a:cs typeface="+mn-cs"/>
              </a:rPr>
              <a:t>	John </a:t>
            </a:r>
            <a:r>
              <a:rPr lang="en-US" sz="2800" dirty="0">
                <a:cs typeface="+mn-cs"/>
              </a:rPr>
              <a:t>Ruskin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188" y="409575"/>
            <a:ext cx="7383462" cy="1076325"/>
          </a:xfrm>
          <a:prstGeom prst="rect">
            <a:avLst/>
          </a:prstGeom>
          <a:noFill/>
          <a:effectLst>
            <a:outerShdw blurRad="25400" dist="38100" dir="5400000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cs typeface="+mn-cs"/>
              </a:rPr>
              <a:t>Sayings that describe changes in precipitation with climate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6638" y="4081463"/>
            <a:ext cx="6907212" cy="193833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The rich get richer and the poor get poorer!</a:t>
            </a:r>
          </a:p>
          <a:p>
            <a:pPr eaLnBrk="0" hangingPunct="0">
              <a:defRPr/>
            </a:pPr>
            <a:endParaRPr lang="en-US" b="1" dirty="0">
              <a:solidFill>
                <a:srgbClr val="FF0000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More bang for the buck!</a:t>
            </a:r>
          </a:p>
          <a:p>
            <a:pPr eaLnBrk="0" hangingPunct="0">
              <a:defRPr/>
            </a:pPr>
            <a:endParaRPr lang="en-US" b="1" dirty="0">
              <a:solidFill>
                <a:srgbClr val="FF0000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It never rains but it pours!</a:t>
            </a:r>
            <a:endParaRPr lang="en-US" dirty="0">
              <a:cs typeface="+mn-cs"/>
            </a:endParaRPr>
          </a:p>
        </p:txBody>
      </p:sp>
      <p:pic>
        <p:nvPicPr>
          <p:cNvPr id="5125" name="Picture 4" descr="Changing_weath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325" y="2998788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06400" y="466725"/>
            <a:ext cx="8710613" cy="5815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L="457200" indent="-457200" eaLnBrk="0" hangingPunct="0">
              <a:defRPr/>
            </a:pPr>
            <a:r>
              <a:rPr lang="en-US">
                <a:solidFill>
                  <a:srgbClr val="000000"/>
                </a:solidFill>
              </a:rPr>
              <a:t>		</a:t>
            </a:r>
            <a:r>
              <a:rPr lang="en-US" sz="3200" b="1">
                <a:solidFill>
                  <a:srgbClr val="1402FC"/>
                </a:solidFill>
              </a:rPr>
              <a:t>Flood damages: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>
                <a:solidFill>
                  <a:srgbClr val="000000"/>
                </a:solidFill>
              </a:rPr>
              <a:t>Local and national authorities work to prevent floods</a:t>
            </a:r>
          </a:p>
          <a:p>
            <a:pPr marL="457200" indent="-457200" eaLnBrk="0" hangingPunct="0">
              <a:defRPr/>
            </a:pPr>
            <a:r>
              <a:rPr lang="en-US">
                <a:solidFill>
                  <a:srgbClr val="000000"/>
                </a:solidFill>
              </a:rPr>
              <a:t>     (e.g., Corp of Engineers, Bureau of Reclamation, Councils)</a:t>
            </a:r>
          </a:p>
          <a:p>
            <a:pPr marL="457200" indent="-457200" eaLnBrk="0" hangingPunct="0">
              <a:defRPr/>
            </a:pPr>
            <a:r>
              <a:rPr lang="en-US">
                <a:solidFill>
                  <a:srgbClr val="000000"/>
                </a:solidFill>
              </a:rPr>
              <a:t>     </a:t>
            </a:r>
            <a:r>
              <a:rPr lang="en-US">
                <a:solidFill>
                  <a:srgbClr val="1402FC"/>
                </a:solidFill>
              </a:rPr>
              <a:t>Build ditches, culverts, drains, levees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marL="457200" indent="-457200" eaLnBrk="0" hangingPunct="0">
              <a:defRPr/>
            </a:pPr>
            <a:r>
              <a:rPr lang="en-US">
                <a:solidFill>
                  <a:srgbClr val="000000"/>
                </a:solidFill>
              </a:rPr>
              <a:t>     </a:t>
            </a:r>
            <a:r>
              <a:rPr lang="en-US">
                <a:solidFill>
                  <a:srgbClr val="FC0128"/>
                </a:solidFill>
              </a:rPr>
              <a:t>Can backfire!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>
              <a:solidFill>
                <a:srgbClr val="000000"/>
              </a:solidFill>
            </a:endParaRPr>
          </a:p>
          <a:p>
            <a:pPr marL="457200" indent="-457200" eaLnBrk="0" hangingPunct="0">
              <a:defRPr/>
            </a:pPr>
            <a:r>
              <a:rPr lang="en-US">
                <a:solidFill>
                  <a:srgbClr val="000000"/>
                </a:solidFill>
              </a:rPr>
              <a:t>2.   Deforestation in many countries:</a:t>
            </a:r>
          </a:p>
          <a:p>
            <a:pPr marL="457200" indent="-457200" eaLnBrk="0" hangingPunct="0">
              <a:defRPr/>
            </a:pPr>
            <a:r>
              <a:rPr lang="en-US">
                <a:solidFill>
                  <a:srgbClr val="000000"/>
                </a:solidFill>
              </a:rPr>
              <a:t>      </a:t>
            </a:r>
            <a:r>
              <a:rPr lang="en-US">
                <a:solidFill>
                  <a:srgbClr val="1402FC"/>
                </a:solidFill>
              </a:rPr>
              <a:t>Leads to faster runoff, exacerbates flooding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>
              <a:solidFill>
                <a:srgbClr val="000000"/>
              </a:solidFill>
            </a:endParaRPr>
          </a:p>
          <a:p>
            <a:pPr marL="457200" indent="-457200" eaLnBrk="0" hangingPunct="0">
              <a:defRPr/>
            </a:pPr>
            <a:r>
              <a:rPr lang="en-US">
                <a:solidFill>
                  <a:srgbClr val="000000"/>
                </a:solidFill>
              </a:rPr>
              <a:t>3.   Increased vulnerability to flooding through</a:t>
            </a:r>
          </a:p>
          <a:p>
            <a:pPr marL="457200" indent="-457200" eaLnBrk="0" hangingPunct="0">
              <a:defRPr/>
            </a:pPr>
            <a:r>
              <a:rPr lang="en-US">
                <a:solidFill>
                  <a:srgbClr val="000000"/>
                </a:solidFill>
              </a:rPr>
              <a:t>      settling in flood plains and coastal regions</a:t>
            </a:r>
          </a:p>
          <a:p>
            <a:pPr marL="457200" indent="-457200" eaLnBrk="0" hangingPunct="0">
              <a:defRPr/>
            </a:pPr>
            <a:r>
              <a:rPr lang="en-US">
                <a:solidFill>
                  <a:srgbClr val="000000"/>
                </a:solidFill>
              </a:rPr>
              <a:t>      </a:t>
            </a:r>
            <a:r>
              <a:rPr lang="en-US">
                <a:solidFill>
                  <a:srgbClr val="1402FC"/>
                </a:solidFill>
              </a:rPr>
              <a:t>Increases losses.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>
              <a:solidFill>
                <a:srgbClr val="1402FC"/>
              </a:solidFill>
            </a:endParaRPr>
          </a:p>
          <a:p>
            <a:pPr marL="457200" indent="-457200" eaLnBrk="0" hangingPunct="0">
              <a:defRPr/>
            </a:pPr>
            <a:r>
              <a:rPr lang="en-US" sz="2800" b="1">
                <a:solidFill>
                  <a:srgbClr val="FC0128"/>
                </a:solidFill>
              </a:rPr>
              <a:t>   Flooding statistics NOT useful for </a:t>
            </a:r>
          </a:p>
          <a:p>
            <a:pPr marL="457200" indent="-457200" eaLnBrk="0" hangingPunct="0">
              <a:defRPr/>
            </a:pPr>
            <a:r>
              <a:rPr lang="en-US" sz="2800" b="1">
                <a:solidFill>
                  <a:srgbClr val="FC0128"/>
                </a:solidFill>
              </a:rPr>
              <a:t>   determining weather part of flooding!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Factors in Changes in Precipitation</a:t>
            </a:r>
          </a:p>
        </p:txBody>
      </p:sp>
      <p:pic>
        <p:nvPicPr>
          <p:cNvPr id="22531" name="Picture 3"/>
          <p:cNvPicPr>
            <a:picLocks noGrp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3000" y="2316163"/>
            <a:ext cx="5541963" cy="3238500"/>
          </a:xfrm>
        </p:spPr>
      </p:pic>
      <p:pic>
        <p:nvPicPr>
          <p:cNvPr id="22533" name="Picture 7" descr="ra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447800"/>
            <a:ext cx="1447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5038" y="5829300"/>
            <a:ext cx="5322887" cy="584200"/>
          </a:xfrm>
          <a:prstGeom prst="rect">
            <a:avLst/>
          </a:prstGeom>
          <a:noFill/>
          <a:effectLst>
            <a:outerShdw blurRad="254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cs typeface="+mn-cs"/>
              </a:rPr>
              <a:t>It never rains but it pours!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Water droplets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03225"/>
            <a:ext cx="7772400" cy="1143000"/>
          </a:xfrm>
          <a:effectLst>
            <a:outerShdw blurRad="38100" dist="38100" dir="2700000" algn="tl" rotWithShape="0">
              <a:prstClr val="black">
                <a:alpha val="92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How should precipitation P change as the climate changes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6750" y="2419350"/>
            <a:ext cx="7858125" cy="3287713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401638" indent="-401638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Char char="S"/>
              <a:defRPr/>
            </a:pPr>
            <a:r>
              <a:rPr lang="en-US" sz="2800" dirty="0" smtClean="0"/>
              <a:t>With increased GHGs: increased </a:t>
            </a:r>
            <a:r>
              <a:rPr lang="en-US" sz="2800" b="1" dirty="0" smtClean="0"/>
              <a:t>surface</a:t>
            </a:r>
            <a:r>
              <a:rPr lang="en-US" sz="2800" dirty="0" smtClean="0"/>
              <a:t> heating 	evaporation E</a:t>
            </a:r>
            <a:r>
              <a:rPr lang="en-US" sz="2800" b="1" dirty="0" smtClean="0">
                <a:sym typeface="Symbol" pitchFamily="18" charset="2"/>
              </a:rPr>
              <a:t></a:t>
            </a:r>
            <a:r>
              <a:rPr lang="en-US" sz="2800" dirty="0" smtClean="0">
                <a:sym typeface="Symbol" pitchFamily="18" charset="2"/>
              </a:rPr>
              <a:t> and P</a:t>
            </a:r>
            <a:r>
              <a:rPr lang="en-US" sz="2800" b="1" dirty="0" smtClean="0">
                <a:sym typeface="Symbol" pitchFamily="18" charset="2"/>
              </a:rPr>
              <a:t></a:t>
            </a:r>
            <a:r>
              <a:rPr lang="en-US" sz="2800" dirty="0" smtClean="0"/>
              <a:t> </a:t>
            </a:r>
          </a:p>
          <a:p>
            <a:pPr marL="401638" indent="-401638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Char char="S"/>
              <a:defRPr/>
            </a:pPr>
            <a:r>
              <a:rPr lang="en-US" sz="2800" b="1" dirty="0" err="1" smtClean="0">
                <a:solidFill>
                  <a:srgbClr val="0000FF"/>
                </a:solidFill>
              </a:rPr>
              <a:t>Clausius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Clapeyron</a:t>
            </a:r>
            <a:r>
              <a:rPr lang="en-US" sz="2800" b="1" dirty="0" smtClean="0">
                <a:solidFill>
                  <a:srgbClr val="0000FF"/>
                </a:solidFill>
              </a:rPr>
              <a:t>: </a:t>
            </a:r>
            <a:r>
              <a:rPr lang="en-US" sz="2800" dirty="0" smtClean="0">
                <a:solidFill>
                  <a:srgbClr val="0000FF"/>
                </a:solidFill>
              </a:rPr>
              <a:t>water holding capacity of atmosphere goes up about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7% per °C.</a:t>
            </a:r>
          </a:p>
          <a:p>
            <a:pPr marL="401638" indent="-401638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Char char="S"/>
              <a:defRPr/>
            </a:pPr>
            <a:r>
              <a:rPr lang="en-US" sz="2800" dirty="0" smtClean="0"/>
              <a:t>With increased aerosols, E</a:t>
            </a:r>
            <a:r>
              <a:rPr lang="en-US" sz="2800" b="1" dirty="0" smtClean="0">
                <a:sym typeface="Symbol" pitchFamily="18" charset="2"/>
              </a:rPr>
              <a:t></a:t>
            </a:r>
            <a:r>
              <a:rPr lang="en-US" sz="2800" dirty="0" smtClean="0">
                <a:sym typeface="Symbol" pitchFamily="18" charset="2"/>
              </a:rPr>
              <a:t> and P</a:t>
            </a:r>
            <a:r>
              <a:rPr lang="en-US" sz="2800" b="1" dirty="0" smtClean="0">
                <a:sym typeface="Symbol" pitchFamily="18" charset="2"/>
              </a:rPr>
              <a:t></a:t>
            </a:r>
          </a:p>
          <a:p>
            <a:pPr marL="401638" indent="-401638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Char char="S"/>
              <a:defRPr/>
            </a:pPr>
            <a:r>
              <a:rPr lang="en-US" sz="2800" b="1" dirty="0" smtClean="0">
                <a:sym typeface="Symbol" pitchFamily="18" charset="2"/>
              </a:rPr>
              <a:t>Net global effect is small and complex</a:t>
            </a:r>
          </a:p>
          <a:p>
            <a:pPr marL="401638" indent="-401638">
              <a:lnSpc>
                <a:spcPct val="105000"/>
              </a:lnSpc>
              <a:buClr>
                <a:schemeClr val="accent2"/>
              </a:buClr>
              <a:buFont typeface="Wingdings" pitchFamily="2" charset="2"/>
              <a:buChar char="S"/>
              <a:defRPr/>
            </a:pPr>
            <a:r>
              <a:rPr lang="en-US" sz="2800" dirty="0" smtClean="0">
                <a:sym typeface="Symbol" pitchFamily="18" charset="2"/>
              </a:rPr>
              <a:t>Models suggest</a:t>
            </a:r>
            <a:r>
              <a:rPr lang="en-US" sz="2800" dirty="0" smtClean="0"/>
              <a:t> E</a:t>
            </a:r>
            <a:r>
              <a:rPr lang="en-US" sz="2800" b="1" dirty="0" smtClean="0">
                <a:sym typeface="Symbol" pitchFamily="18" charset="2"/>
              </a:rPr>
              <a:t></a:t>
            </a:r>
            <a:r>
              <a:rPr lang="en-US" sz="2800" dirty="0" smtClean="0">
                <a:sym typeface="Symbol" pitchFamily="18" charset="2"/>
              </a:rPr>
              <a:t> and P</a:t>
            </a:r>
            <a:r>
              <a:rPr lang="en-US" sz="2800" b="1" dirty="0" smtClean="0">
                <a:sym typeface="Symbol" pitchFamily="18" charset="2"/>
              </a:rPr>
              <a:t></a:t>
            </a:r>
            <a:r>
              <a:rPr lang="en-US" sz="2800" dirty="0" smtClean="0">
                <a:sym typeface="Symbol" pitchFamily="18" charset="2"/>
              </a:rPr>
              <a:t>  2-3% </a:t>
            </a:r>
            <a:r>
              <a:rPr lang="en-US" sz="2800" dirty="0" smtClean="0"/>
              <a:t>per °C.</a:t>
            </a: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heatMap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76" y="917714"/>
            <a:ext cx="6326532" cy="46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865563" y="6457950"/>
            <a:ext cx="440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E90128"/>
                </a:solidFill>
              </a:rPr>
              <a:t>2000-2005 </a:t>
            </a:r>
            <a:r>
              <a:rPr lang="en-US" sz="2000">
                <a:solidFill>
                  <a:srgbClr val="FFFF00"/>
                </a:solidFill>
              </a:rPr>
              <a:t>      </a:t>
            </a:r>
            <a:r>
              <a:rPr lang="en-US" sz="1800">
                <a:solidFill>
                  <a:srgbClr val="E90128"/>
                </a:solidFill>
              </a:rPr>
              <a:t>Trenberth et al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206" y="169509"/>
            <a:ext cx="7826181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Controls on the changes in net precipitation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2133599" y="967408"/>
            <a:ext cx="2107095" cy="927652"/>
          </a:xfrm>
          <a:prstGeom prst="wedgeEllipseCallout">
            <a:avLst>
              <a:gd name="adj1" fmla="val -3222"/>
              <a:gd name="adj2" fmla="val 179643"/>
            </a:avLst>
          </a:prstGeom>
          <a:solidFill>
            <a:srgbClr val="FF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. Changes in aerosol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0" y="987286"/>
            <a:ext cx="2107095" cy="927652"/>
          </a:xfrm>
          <a:prstGeom prst="wedgeEllipseCallout">
            <a:avLst>
              <a:gd name="adj1" fmla="val 25079"/>
              <a:gd name="adj2" fmla="val 153929"/>
            </a:avLst>
          </a:prstGeom>
          <a:solidFill>
            <a:srgbClr val="FF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1. Changes in cloud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4293703" y="954154"/>
            <a:ext cx="2650436" cy="1166193"/>
          </a:xfrm>
          <a:prstGeom prst="wedgeEllipseCallout">
            <a:avLst>
              <a:gd name="adj1" fmla="val -38669"/>
              <a:gd name="adj2" fmla="val 12032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. Changes in atmospheric radiation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8346" y="894621"/>
            <a:ext cx="241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1.+2. Evaporation is limited by energy available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3755" y="2169994"/>
            <a:ext cx="24702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 Latent heating has to be mostly balanced by net LW radiative losses (SH small)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673755" y="4233080"/>
            <a:ext cx="2470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 Over land: Latent heating is partly balanced by sensible heat</a:t>
            </a:r>
            <a:endParaRPr lang="en-US" sz="2200" dirty="0"/>
          </a:p>
        </p:txBody>
      </p:sp>
      <p:sp>
        <p:nvSpPr>
          <p:cNvPr id="12" name="Curved Up Arrow 11"/>
          <p:cNvSpPr/>
          <p:nvPr/>
        </p:nvSpPr>
        <p:spPr bwMode="auto">
          <a:xfrm>
            <a:off x="1828801" y="4629150"/>
            <a:ext cx="2071688" cy="742950"/>
          </a:xfrm>
          <a:prstGeom prst="curvedUpArrow">
            <a:avLst>
              <a:gd name="adj1" fmla="val 25000"/>
              <a:gd name="adj2" fmla="val 100400"/>
              <a:gd name="adj3" fmla="val 25000"/>
            </a:avLst>
          </a:prstGeom>
          <a:solidFill>
            <a:srgbClr val="FF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/>
      <p:bldP spid="10" grpId="0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441325" y="427038"/>
            <a:ext cx="47958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L="457200" indent="-457200" eaLnBrk="0" hangingPunct="0">
              <a:defRPr/>
            </a:pPr>
            <a:r>
              <a:rPr lang="en-US" b="1">
                <a:solidFill>
                  <a:srgbClr val="993300"/>
                </a:solidFill>
              </a:rPr>
              <a:t>Aerosols have multiple effects</a:t>
            </a:r>
            <a:r>
              <a:rPr lang="en-US">
                <a:solidFill>
                  <a:srgbClr val="993300"/>
                </a:solidFill>
              </a:rPr>
              <a:t>: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b="1">
                <a:solidFill>
                  <a:srgbClr val="993300"/>
                </a:solidFill>
              </a:rPr>
              <a:t>Direct</a:t>
            </a:r>
            <a:r>
              <a:rPr lang="en-US">
                <a:solidFill>
                  <a:srgbClr val="993300"/>
                </a:solidFill>
              </a:rPr>
              <a:t> – cooling</a:t>
            </a:r>
          </a:p>
          <a:p>
            <a:pPr marL="457200" indent="-457200" eaLnBrk="0" hangingPunct="0">
              <a:defRPr/>
            </a:pPr>
            <a:r>
              <a:rPr lang="en-US">
                <a:solidFill>
                  <a:srgbClr val="993300"/>
                </a:solidFill>
              </a:rPr>
              <a:t>     from sulfate aerosol:</a:t>
            </a:r>
          </a:p>
          <a:p>
            <a:pPr marL="457200" indent="-457200" eaLnBrk="0" hangingPunct="0">
              <a:defRPr/>
            </a:pPr>
            <a:r>
              <a:rPr lang="en-US">
                <a:solidFill>
                  <a:srgbClr val="993300"/>
                </a:solidFill>
              </a:rPr>
              <a:t>     milky white haze, reflects</a:t>
            </a:r>
          </a:p>
          <a:p>
            <a:pPr marL="457200" indent="-457200" eaLnBrk="0" hangingPunct="0">
              <a:buFontTx/>
              <a:buAutoNum type="arabicPeriod" startAt="2"/>
              <a:defRPr/>
            </a:pPr>
            <a:r>
              <a:rPr lang="en-US" b="1">
                <a:solidFill>
                  <a:srgbClr val="993300"/>
                </a:solidFill>
              </a:rPr>
              <a:t>Direct </a:t>
            </a:r>
            <a:r>
              <a:rPr lang="en-US">
                <a:solidFill>
                  <a:srgbClr val="993300"/>
                </a:solidFill>
              </a:rPr>
              <a:t>– absorbing</a:t>
            </a:r>
          </a:p>
          <a:p>
            <a:pPr marL="457200" indent="-457200" eaLnBrk="0" hangingPunct="0">
              <a:defRPr/>
            </a:pPr>
            <a:r>
              <a:rPr lang="en-US">
                <a:solidFill>
                  <a:srgbClr val="993300"/>
                </a:solidFill>
              </a:rPr>
              <a:t>     e.g. black carbon</a:t>
            </a:r>
          </a:p>
          <a:p>
            <a:pPr marL="457200" indent="-457200" eaLnBrk="0" hangingPunct="0">
              <a:buFontTx/>
              <a:buAutoNum type="arabicPeriod" startAt="3"/>
              <a:defRPr/>
            </a:pPr>
            <a:r>
              <a:rPr lang="en-US" b="1">
                <a:solidFill>
                  <a:srgbClr val="993300"/>
                </a:solidFill>
              </a:rPr>
              <a:t>Indirect </a:t>
            </a:r>
            <a:r>
              <a:rPr lang="en-US">
                <a:solidFill>
                  <a:srgbClr val="993300"/>
                </a:solidFill>
              </a:rPr>
              <a:t>– changes cloud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457200" y="3124200"/>
            <a:ext cx="48148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b="1">
                <a:solidFill>
                  <a:srgbClr val="00AE00"/>
                </a:solidFill>
              </a:rPr>
              <a:t>Form cloud condensation nuclei, more droplets, brighter cloud;</a:t>
            </a:r>
          </a:p>
          <a:p>
            <a:pPr marL="457200" indent="-457200" eaLnBrk="0" hangingPunct="0">
              <a:buFontTx/>
              <a:buAutoNum type="arabicPeriod" startAt="2"/>
              <a:defRPr/>
            </a:pPr>
            <a:r>
              <a:rPr lang="en-US" sz="2000" b="1">
                <a:solidFill>
                  <a:srgbClr val="00AE00"/>
                </a:solidFill>
              </a:rPr>
              <a:t>Less rain, longer lasting cloud;</a:t>
            </a:r>
          </a:p>
          <a:p>
            <a:pPr marL="457200" indent="-457200" eaLnBrk="0" hangingPunct="0">
              <a:buFontTx/>
              <a:buAutoNum type="arabicPeriod" startAt="2"/>
              <a:defRPr/>
            </a:pPr>
            <a:r>
              <a:rPr lang="en-US" sz="2000" b="1">
                <a:solidFill>
                  <a:srgbClr val="00AE00"/>
                </a:solidFill>
              </a:rPr>
              <a:t>Absorption in cloud heats and burns off cloud</a:t>
            </a:r>
          </a:p>
          <a:p>
            <a:pPr marL="457200" indent="-457200" eaLnBrk="0" hangingPunct="0">
              <a:buFontTx/>
              <a:buAutoNum type="arabicPeriod" startAt="2"/>
              <a:defRPr/>
            </a:pPr>
            <a:r>
              <a:rPr lang="en-US" sz="2000" b="1">
                <a:solidFill>
                  <a:srgbClr val="00AE00"/>
                </a:solidFill>
              </a:rPr>
              <a:t>Less radiation at surface means less evaporation and less cloud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593725" y="5478463"/>
            <a:ext cx="81359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rgbClr val="FC0128"/>
                </a:solidFill>
              </a:rPr>
              <a:t>Lifetime only a week or so:  Very regional in effects</a:t>
            </a:r>
          </a:p>
          <a:p>
            <a:pPr eaLnBrk="0" hangingPunct="0">
              <a:defRPr/>
            </a:pPr>
            <a:endParaRPr lang="en-US" b="1">
              <a:solidFill>
                <a:srgbClr val="FC0128"/>
              </a:solidFill>
            </a:endParaRPr>
          </a:p>
          <a:p>
            <a:pPr eaLnBrk="0" hangingPunct="0">
              <a:defRPr/>
            </a:pPr>
            <a:r>
              <a:rPr lang="en-US" sz="1800" b="1">
                <a:solidFill>
                  <a:srgbClr val="FC0128"/>
                </a:solidFill>
              </a:rPr>
              <a:t>Ramanathan et al 2001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4129088" y="5848350"/>
            <a:ext cx="5021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rgbClr val="00AE00"/>
                </a:solidFill>
              </a:rPr>
              <a:t>Profound effects at surface:</a:t>
            </a:r>
          </a:p>
          <a:p>
            <a:pPr eaLnBrk="0" hangingPunct="0">
              <a:defRPr/>
            </a:pPr>
            <a:r>
              <a:rPr lang="en-US" b="1">
                <a:solidFill>
                  <a:srgbClr val="000000"/>
                </a:solidFill>
              </a:rPr>
              <a:t>Short-circuits hydrological cycle</a:t>
            </a:r>
          </a:p>
        </p:txBody>
      </p:sp>
      <p:pic>
        <p:nvPicPr>
          <p:cNvPr id="26630" name="Picture 6" descr="RCKpoll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5146675" y="889000"/>
            <a:ext cx="39973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29" y="702367"/>
            <a:ext cx="9051871" cy="55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21495" y="6457890"/>
            <a:ext cx="351570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Lohmann</a:t>
            </a:r>
            <a:r>
              <a:rPr lang="en-US" sz="2000" dirty="0" smtClean="0">
                <a:solidFill>
                  <a:srgbClr val="000000"/>
                </a:solidFill>
              </a:rPr>
              <a:t> and </a:t>
            </a:r>
            <a:r>
              <a:rPr lang="en-US" sz="2000" dirty="0" err="1" smtClean="0">
                <a:solidFill>
                  <a:srgbClr val="000000"/>
                </a:solidFill>
              </a:rPr>
              <a:t>Feichter</a:t>
            </a:r>
            <a:r>
              <a:rPr lang="en-US" sz="2000" dirty="0" smtClean="0">
                <a:solidFill>
                  <a:srgbClr val="000000"/>
                </a:solidFill>
              </a:rPr>
              <a:t> 2005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4417" y="185530"/>
            <a:ext cx="3703258" cy="461665"/>
          </a:xfrm>
          <a:prstGeom prst="rect">
            <a:avLst/>
          </a:prstGeom>
          <a:noFill/>
          <a:effectLst>
            <a:outerShdw blurRad="50800" dist="25400" dir="30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Aerosol indirect effects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heatMap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7" y="917714"/>
            <a:ext cx="6326532" cy="46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895873" y="6519446"/>
            <a:ext cx="3494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E90128"/>
                </a:solidFill>
              </a:rPr>
              <a:t>2000-2005 </a:t>
            </a:r>
            <a:r>
              <a:rPr lang="en-US" sz="1600" dirty="0">
                <a:solidFill>
                  <a:srgbClr val="FFFF00"/>
                </a:solidFill>
              </a:rPr>
              <a:t>      </a:t>
            </a:r>
            <a:r>
              <a:rPr lang="en-US" sz="1400" dirty="0" err="1">
                <a:solidFill>
                  <a:srgbClr val="E90128"/>
                </a:solidFill>
              </a:rPr>
              <a:t>Trenberth</a:t>
            </a:r>
            <a:r>
              <a:rPr lang="en-US" sz="1400" dirty="0">
                <a:solidFill>
                  <a:srgbClr val="E90128"/>
                </a:solidFill>
              </a:rPr>
              <a:t> et al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206" y="169509"/>
            <a:ext cx="7826181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Controls on the changes in net precipitation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101008" y="-172281"/>
            <a:ext cx="3710610" cy="1166193"/>
          </a:xfrm>
          <a:prstGeom prst="wedgeEllipseCallout">
            <a:avLst>
              <a:gd name="adj1" fmla="val -46883"/>
              <a:gd name="adj2" fmla="val 7487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</a:rPr>
              <a:t>TOA radiation does not change (much) in equilibrium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2315" y="894621"/>
            <a:ext cx="2691685" cy="2862322"/>
          </a:xfrm>
          <a:prstGeom prst="rect">
            <a:avLst/>
          </a:prstGeom>
          <a:noFill/>
          <a:effectLst>
            <a:outerShdw blurRad="38100" dist="38100" dir="30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 only change in climate is from increased GHGs:</a:t>
            </a:r>
          </a:p>
          <a:p>
            <a:r>
              <a:rPr lang="en-US" sz="2000" dirty="0" smtClean="0"/>
              <a:t>then SW does not change (until ice melts and if clouds change), and so OLR must end up the same.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0925" y="3798386"/>
            <a:ext cx="2593075" cy="1631216"/>
          </a:xfrm>
          <a:prstGeom prst="rect">
            <a:avLst/>
          </a:prstGeom>
          <a:noFill/>
          <a:effectLst>
            <a:outerShdw blurRad="38100" dist="38100" dir="30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</a:t>
            </a:r>
            <a:r>
              <a:rPr lang="en-US" sz="2000" dirty="0" err="1" smtClean="0"/>
              <a:t>downwelling</a:t>
            </a:r>
            <a:r>
              <a:rPr lang="en-US" sz="2000" dirty="0" smtClean="0"/>
              <a:t> and net LW</a:t>
            </a:r>
            <a:r>
              <a:rPr lang="en-US" sz="2000" dirty="0" smtClean="0">
                <a:sym typeface="Symbol"/>
              </a:rPr>
              <a:t></a:t>
            </a:r>
            <a:r>
              <a:rPr lang="en-US" sz="2000" dirty="0" smtClean="0"/>
              <a:t> increases and so other terms must change: mainly evaporative cooling.</a:t>
            </a:r>
            <a:endParaRPr lang="en-US" sz="2000" dirty="0"/>
          </a:p>
        </p:txBody>
      </p:sp>
      <p:sp>
        <p:nvSpPr>
          <p:cNvPr id="16" name="Curved Down Arrow 15"/>
          <p:cNvSpPr/>
          <p:nvPr/>
        </p:nvSpPr>
        <p:spPr bwMode="auto">
          <a:xfrm rot="11005967">
            <a:off x="4258731" y="4933925"/>
            <a:ext cx="1269465" cy="505994"/>
          </a:xfrm>
          <a:prstGeom prst="curvedDown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 rot="11005967">
            <a:off x="3309255" y="4760685"/>
            <a:ext cx="2249715" cy="711200"/>
          </a:xfrm>
          <a:prstGeom prst="curvedDownArrow">
            <a:avLst>
              <a:gd name="adj1" fmla="val 32957"/>
              <a:gd name="adj2" fmla="val 50000"/>
              <a:gd name="adj3" fmla="val 22061"/>
            </a:avLst>
          </a:prstGeom>
          <a:solidFill>
            <a:srgbClr val="FF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993" y="5731658"/>
            <a:ext cx="8570794" cy="1015663"/>
          </a:xfrm>
          <a:prstGeom prst="rect">
            <a:avLst/>
          </a:prstGeom>
          <a:noFill/>
          <a:effectLst>
            <a:outerShdw blurRad="38100" dist="38100" dir="30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Transient response may differ from equilibrium </a:t>
            </a:r>
            <a:r>
              <a:rPr lang="en-US" sz="1800" dirty="0" smtClean="0"/>
              <a:t>(see Andrews et al. 09)</a:t>
            </a:r>
          </a:p>
          <a:p>
            <a:r>
              <a:rPr lang="en-US" sz="2000" dirty="0" smtClean="0"/>
              <a:t>Land responds faster.    Radiative properties partly control rate of increase of precipitation.: Stephens and Ellis 2008</a:t>
            </a:r>
            <a:endParaRPr lang="en-US" sz="2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6" grpId="0" animBg="1"/>
      <p:bldP spid="15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Water droplets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288925" y="76200"/>
            <a:ext cx="8245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cs typeface="+mn-cs"/>
              </a:rPr>
              <a:t>Air holds more water vapor at higher temperatures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2590800"/>
            <a:ext cx="8626475" cy="3927475"/>
            <a:chOff x="134" y="1776"/>
            <a:chExt cx="5434" cy="2474"/>
          </a:xfrm>
        </p:grpSpPr>
        <p:pic>
          <p:nvPicPr>
            <p:cNvPr id="27655" name="Picture 6" descr="F3"/>
            <p:cNvPicPr>
              <a:picLocks noChangeAspect="1" noChangeArrowheads="1"/>
            </p:cNvPicPr>
            <p:nvPr/>
          </p:nvPicPr>
          <p:blipFill>
            <a:blip r:embed="rId3" cstate="print"/>
            <a:srcRect t="58194"/>
            <a:stretch>
              <a:fillRect/>
            </a:stretch>
          </p:blipFill>
          <p:spPr bwMode="auto">
            <a:xfrm>
              <a:off x="3504" y="3272"/>
              <a:ext cx="2064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2439" name="Text Box 7"/>
            <p:cNvSpPr txBox="1">
              <a:spLocks noChangeArrowheads="1"/>
            </p:cNvSpPr>
            <p:nvPr/>
          </p:nvSpPr>
          <p:spPr bwMode="auto">
            <a:xfrm>
              <a:off x="3590" y="2957"/>
              <a:ext cx="17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cs typeface="+mn-cs"/>
                </a:rPr>
                <a:t>Total water vapor</a:t>
              </a:r>
            </a:p>
          </p:txBody>
        </p:sp>
        <p:sp>
          <p:nvSpPr>
            <p:cNvPr id="402440" name="Text Box 8"/>
            <p:cNvSpPr txBox="1">
              <a:spLocks noChangeArrowheads="1"/>
            </p:cNvSpPr>
            <p:nvPr/>
          </p:nvSpPr>
          <p:spPr bwMode="auto">
            <a:xfrm>
              <a:off x="134" y="1776"/>
              <a:ext cx="5098" cy="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" dist="25400" dir="2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FF"/>
                  </a:solidFill>
                  <a:cs typeface="+mn-cs"/>
                </a:rPr>
                <a:t>Observations show that this is happening at the surface and in lower atmosphere:</a:t>
              </a:r>
              <a:r>
                <a:rPr lang="en-US" b="1" dirty="0">
                  <a:solidFill>
                    <a:srgbClr val="FF0000"/>
                  </a:solidFill>
                  <a:cs typeface="+mn-cs"/>
                </a:rPr>
                <a:t> 0.55</a:t>
              </a:r>
              <a:r>
                <a:rPr lang="en-US" b="1" dirty="0">
                  <a:solidFill>
                    <a:srgbClr val="FF0000"/>
                  </a:solidFill>
                  <a:cs typeface="+mn-cs"/>
                  <a:sym typeface="Symbol" pitchFamily="18" charset="2"/>
                </a:rPr>
                <a:t></a:t>
              </a:r>
              <a:r>
                <a:rPr lang="en-US" b="1" dirty="0">
                  <a:solidFill>
                    <a:srgbClr val="FF0000"/>
                  </a:solidFill>
                  <a:cs typeface="+mn-cs"/>
                </a:rPr>
                <a:t>C since 1970 over global oceans and 4% more water vapor.</a:t>
              </a:r>
            </a:p>
            <a:p>
              <a:pPr>
                <a:defRPr/>
              </a:pPr>
              <a:endParaRPr lang="en-US" sz="1800" b="1" dirty="0">
                <a:solidFill>
                  <a:srgbClr val="FF0000"/>
                </a:solidFill>
                <a:cs typeface="+mn-cs"/>
              </a:endParaRPr>
            </a:p>
            <a:p>
              <a:pPr>
                <a:defRPr/>
              </a:pPr>
              <a:r>
                <a:rPr lang="en-US" b="1" dirty="0">
                  <a:solidFill>
                    <a:srgbClr val="0000FF"/>
                  </a:solidFill>
                  <a:cs typeface="+mn-cs"/>
                </a:rPr>
                <a:t>This means more moisture available for storms and an enhanced greenhouse effect.</a:t>
              </a:r>
            </a:p>
            <a:p>
              <a:pPr>
                <a:defRPr/>
              </a:pPr>
              <a:endParaRPr lang="en-US" b="1" dirty="0">
                <a:solidFill>
                  <a:srgbClr val="0000FF"/>
                </a:solidFill>
                <a:cs typeface="+mn-cs"/>
              </a:endParaRPr>
            </a:p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cs typeface="+mn-cs"/>
                </a:rPr>
                <a:t>More intense rains (or snow) but </a:t>
              </a:r>
            </a:p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cs typeface="+mn-cs"/>
                </a:rPr>
                <a:t>longer dry spells</a:t>
              </a:r>
            </a:p>
            <a:p>
              <a:pPr>
                <a:defRPr/>
              </a:pPr>
              <a:endParaRPr lang="en-US" b="1" dirty="0">
                <a:solidFill>
                  <a:srgbClr val="FF0000"/>
                </a:solidFill>
                <a:cs typeface="+mn-cs"/>
              </a:endParaRPr>
            </a:p>
            <a:p>
              <a:pPr>
                <a:defRPr/>
              </a:pPr>
              <a:r>
                <a:rPr lang="en-US" sz="1800" dirty="0" err="1">
                  <a:solidFill>
                    <a:srgbClr val="0000FF"/>
                  </a:solidFill>
                  <a:cs typeface="+mn-cs"/>
                </a:rPr>
                <a:t>Trenberth</a:t>
              </a:r>
              <a:r>
                <a:rPr lang="en-US" sz="1800" dirty="0">
                  <a:solidFill>
                    <a:srgbClr val="0000FF"/>
                  </a:solidFill>
                  <a:cs typeface="+mn-cs"/>
                </a:rPr>
                <a:t> et al 2003</a:t>
              </a:r>
            </a:p>
          </p:txBody>
        </p:sp>
      </p:grp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254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cs typeface="+mn-cs"/>
              </a:rPr>
              <a:t>A basic physical law tells us that the water holding capacity of the atmosphere goes up at about</a:t>
            </a:r>
            <a:r>
              <a:rPr lang="en-US" b="1" dirty="0">
                <a:cs typeface="+mn-cs"/>
              </a:rPr>
              <a:t>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7% per degree Celsius increase in temperature.  </a:t>
            </a:r>
            <a:r>
              <a:rPr lang="en-US" b="1" dirty="0">
                <a:solidFill>
                  <a:srgbClr val="FFFF00"/>
                </a:solidFill>
                <a:cs typeface="+mn-cs"/>
              </a:rPr>
              <a:t>(4% per </a:t>
            </a:r>
            <a:r>
              <a:rPr lang="en-US" b="1" dirty="0">
                <a:solidFill>
                  <a:srgbClr val="FFFF00"/>
                </a:solidFill>
                <a:cs typeface="+mn-cs"/>
                <a:sym typeface="Symbol" pitchFamily="18" charset="2"/>
              </a:rPr>
              <a:t></a:t>
            </a:r>
            <a:r>
              <a:rPr lang="en-US" b="1" dirty="0">
                <a:solidFill>
                  <a:srgbClr val="FFFF00"/>
                </a:solidFill>
                <a:cs typeface="+mn-cs"/>
              </a:rPr>
              <a:t>F)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30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627063"/>
            <a:ext cx="80899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82575" y="4113213"/>
            <a:ext cx="8861425" cy="2530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Percent of total seasonal precipitation for stations with </a:t>
            </a: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230mm±5mm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 falling into 10mm daily intervals based on seasonal mean temperature.  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Blue bar -3˚C to 19˚C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2000" dirty="0">
                <a:solidFill>
                  <a:srgbClr val="FF5050"/>
                </a:solidFill>
                <a:cs typeface="Arial" pitchFamily="34" charset="0"/>
              </a:rPr>
              <a:t>pink bar 19˚C to 29˚C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2000" dirty="0">
                <a:solidFill>
                  <a:srgbClr val="CC0000"/>
                </a:solidFill>
                <a:cs typeface="Arial" pitchFamily="34" charset="0"/>
              </a:rPr>
              <a:t>dark red bar 29˚C to 35˚C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, based on 51, 37 and 12 stations.  </a:t>
            </a:r>
          </a:p>
          <a:p>
            <a:pPr eaLnBrk="0" hangingPunct="0">
              <a:defRPr/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rgbClr val="7030A0"/>
                </a:solidFill>
                <a:cs typeface="Arial" pitchFamily="34" charset="0"/>
              </a:rPr>
              <a:t>As temperatures and </a:t>
            </a:r>
            <a:r>
              <a:rPr lang="en-US" sz="2000" b="1" dirty="0" err="1">
                <a:solidFill>
                  <a:srgbClr val="7030A0"/>
                </a:solidFill>
                <a:cs typeface="Arial" pitchFamily="34" charset="0"/>
              </a:rPr>
              <a:t>e</a:t>
            </a:r>
            <a:r>
              <a:rPr lang="en-US" sz="2000" b="1" baseline="-30000" dirty="0" err="1">
                <a:solidFill>
                  <a:srgbClr val="7030A0"/>
                </a:solidFill>
                <a:cs typeface="Arial" pitchFamily="34" charset="0"/>
              </a:rPr>
              <a:t>s</a:t>
            </a:r>
            <a:r>
              <a:rPr lang="en-US" sz="2000" b="1" dirty="0">
                <a:solidFill>
                  <a:srgbClr val="7030A0"/>
                </a:solidFill>
                <a:cs typeface="Arial" pitchFamily="34" charset="0"/>
              </a:rPr>
              <a:t> increase, more precipitation falls in heavy (over 40mm/day) to extreme (over 100mm/day) daily amounts. 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9933FF"/>
                </a:solidFill>
                <a:cs typeface="Arial" pitchFamily="34" charset="0"/>
              </a:rPr>
              <a:t>					    </a:t>
            </a:r>
            <a:r>
              <a:rPr lang="en-US" sz="1800" b="1" dirty="0">
                <a:solidFill>
                  <a:srgbClr val="000000"/>
                </a:solidFill>
                <a:cs typeface="Arial" pitchFamily="34" charset="0"/>
              </a:rPr>
              <a:t>Karl and </a:t>
            </a:r>
            <a:r>
              <a:rPr lang="en-US" sz="1800" b="1" dirty="0" err="1">
                <a:solidFill>
                  <a:srgbClr val="000000"/>
                </a:solidFill>
                <a:cs typeface="Arial" pitchFamily="34" charset="0"/>
              </a:rPr>
              <a:t>Trenberth</a:t>
            </a:r>
            <a:r>
              <a:rPr lang="en-US" sz="1800" b="1" dirty="0">
                <a:solidFill>
                  <a:srgbClr val="000000"/>
                </a:solidFill>
                <a:cs typeface="Arial" pitchFamily="34" charset="0"/>
              </a:rPr>
              <a:t> 2003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2663" y="0"/>
            <a:ext cx="7688262" cy="523875"/>
          </a:xfrm>
          <a:prstGeom prst="rect">
            <a:avLst/>
          </a:prstGeom>
          <a:noFill/>
          <a:effectLst>
            <a:outerShdw blurRad="38100" dist="38100" dir="2700000" algn="tl" rotWithShape="0">
              <a:prstClr val="black">
                <a:alpha val="9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0000"/>
                </a:solidFill>
              </a:rPr>
              <a:t>Higher temperatures: heavier precipitation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tmp_prc_tsCO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75"/>
            <a:ext cx="5386388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603875" y="422275"/>
            <a:ext cx="3198813" cy="6032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25400" dist="254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cs typeface="+mn-cs"/>
              </a:rPr>
              <a:t>Nov-March</a:t>
            </a:r>
          </a:p>
          <a:p>
            <a:pPr eaLnBrk="0" hangingPunct="0">
              <a:defRPr/>
            </a:pPr>
            <a:endParaRPr lang="en-US" dirty="0">
              <a:cs typeface="+mn-cs"/>
            </a:endParaRPr>
          </a:p>
          <a:p>
            <a:pPr eaLnBrk="0" hangingPunct="0">
              <a:defRPr/>
            </a:pPr>
            <a:r>
              <a:rPr lang="en-US" dirty="0">
                <a:cs typeface="+mn-cs"/>
              </a:rPr>
              <a:t>Correlations of monthly mean anomalies of surface temperature and precipitation.</a:t>
            </a:r>
          </a:p>
          <a:p>
            <a:pPr eaLnBrk="0" hangingPunct="0">
              <a:defRPr/>
            </a:pPr>
            <a:endParaRPr lang="en-US" dirty="0">
              <a:cs typeface="+mn-cs"/>
            </a:endParaRPr>
          </a:p>
          <a:p>
            <a:pPr eaLnBrk="0" hangingPunct="0">
              <a:defRPr/>
            </a:pPr>
            <a:r>
              <a:rPr lang="en-US" sz="2800" b="1" dirty="0">
                <a:cs typeface="+mn-cs"/>
              </a:rPr>
              <a:t>May-September</a:t>
            </a:r>
          </a:p>
          <a:p>
            <a:pPr eaLnBrk="0" hangingPunct="0">
              <a:defRPr/>
            </a:pPr>
            <a:endParaRPr lang="en-US" dirty="0">
              <a:solidFill>
                <a:srgbClr val="0000FF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Negative: means hot and dry or cool and wet.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chemeClr val="hlink"/>
                </a:solidFill>
                <a:cs typeface="+mn-cs"/>
              </a:rPr>
              <a:t>Positive: hot and wet or cool and dry (as in El Nino region).</a:t>
            </a:r>
          </a:p>
          <a:p>
            <a:pPr eaLnBrk="0" hangingPunct="0">
              <a:defRPr/>
            </a:pPr>
            <a:endParaRPr lang="en-US" sz="2000" dirty="0">
              <a:solidFill>
                <a:schemeClr val="hlink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1800" dirty="0" err="1">
                <a:cs typeface="+mn-cs"/>
              </a:rPr>
              <a:t>Trenberth</a:t>
            </a:r>
            <a:r>
              <a:rPr lang="en-US" sz="1800" dirty="0">
                <a:cs typeface="+mn-cs"/>
              </a:rPr>
              <a:t> and Shea 2005</a:t>
            </a:r>
          </a:p>
        </p:txBody>
      </p:sp>
      <p:sp>
        <p:nvSpPr>
          <p:cNvPr id="229382" name="AutoShape 6"/>
          <p:cNvSpPr>
            <a:spLocks noChangeArrowheads="1"/>
          </p:cNvSpPr>
          <p:nvPr/>
        </p:nvSpPr>
        <p:spPr bwMode="auto">
          <a:xfrm>
            <a:off x="4740275" y="157163"/>
            <a:ext cx="4403725" cy="2409825"/>
          </a:xfrm>
          <a:prstGeom prst="wedgeRoundRectCallout">
            <a:avLst>
              <a:gd name="adj1" fmla="val -120440"/>
              <a:gd name="adj2" fmla="val -16421"/>
              <a:gd name="adj3" fmla="val 16667"/>
            </a:avLst>
          </a:prstGeom>
          <a:solidFill>
            <a:srgbClr val="FFFF00"/>
          </a:solidFill>
          <a:ln w="12700">
            <a:solidFill>
              <a:srgbClr val="FDE42D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Winter high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lats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: </a:t>
            </a:r>
            <a:r>
              <a:rPr lang="en-US" dirty="0">
                <a:solidFill>
                  <a:schemeClr val="tx2"/>
                </a:solidFill>
                <a:cs typeface="+mn-cs"/>
              </a:rPr>
              <a:t>air </a:t>
            </a:r>
            <a:r>
              <a:rPr lang="en-US" dirty="0">
                <a:cs typeface="+mn-cs"/>
              </a:rPr>
              <a:t>can’t hold moisture in cold; storms: warm and moist southerlies.</a:t>
            </a:r>
          </a:p>
          <a:p>
            <a:pPr algn="ctr" eaLnBrk="0" hangingPunct="0">
              <a:defRPr/>
            </a:pPr>
            <a:r>
              <a:rPr lang="en-US" dirty="0" err="1">
                <a:cs typeface="+mn-cs"/>
              </a:rPr>
              <a:t>Clausius-Clapeyron</a:t>
            </a:r>
            <a:r>
              <a:rPr lang="en-US" dirty="0">
                <a:cs typeface="+mn-cs"/>
              </a:rPr>
              <a:t> effect</a:t>
            </a:r>
          </a:p>
          <a:p>
            <a:pPr algn="ctr" eaLnBrk="0" hangingPunct="0">
              <a:defRPr/>
            </a:pPr>
            <a:r>
              <a:rPr lang="en-US" dirty="0">
                <a:cs typeface="+mn-cs"/>
              </a:rPr>
              <a:t>T</a:t>
            </a:r>
            <a:r>
              <a:rPr lang="en-US" dirty="0">
                <a:cs typeface="+mn-cs"/>
                <a:sym typeface="Symbol"/>
              </a:rPr>
              <a:t>P</a:t>
            </a:r>
            <a:endParaRPr lang="en-US" dirty="0">
              <a:cs typeface="+mn-cs"/>
            </a:endParaRPr>
          </a:p>
        </p:txBody>
      </p:sp>
      <p:sp>
        <p:nvSpPr>
          <p:cNvPr id="229383" name="AutoShape 7"/>
          <p:cNvSpPr>
            <a:spLocks noChangeArrowheads="1"/>
          </p:cNvSpPr>
          <p:nvPr/>
        </p:nvSpPr>
        <p:spPr bwMode="auto">
          <a:xfrm>
            <a:off x="4892675" y="2701925"/>
            <a:ext cx="4251325" cy="1976438"/>
          </a:xfrm>
          <a:prstGeom prst="wedgeRoundRectCallout">
            <a:avLst>
              <a:gd name="adj1" fmla="val -134542"/>
              <a:gd name="adj2" fmla="val 20426"/>
              <a:gd name="adj3" fmla="val 16667"/>
            </a:avLst>
          </a:prstGeom>
          <a:solidFill>
            <a:srgbClr val="FFFF00"/>
          </a:solidFill>
          <a:ln w="12700">
            <a:solidFill>
              <a:srgbClr val="FDE42D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Tropics/summer land</a:t>
            </a:r>
            <a:r>
              <a:rPr lang="en-US" dirty="0">
                <a:cs typeface="+mn-cs"/>
              </a:rPr>
              <a:t>: </a:t>
            </a:r>
            <a:r>
              <a:rPr lang="en-US" b="1" dirty="0">
                <a:solidFill>
                  <a:srgbClr val="E90128"/>
                </a:solidFill>
                <a:cs typeface="+mn-cs"/>
              </a:rPr>
              <a:t>hot and dry </a:t>
            </a:r>
            <a:r>
              <a:rPr lang="en-US" dirty="0">
                <a:cs typeface="+mn-cs"/>
              </a:rPr>
              <a:t>or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cool and wet</a:t>
            </a:r>
          </a:p>
          <a:p>
            <a:pPr algn="ctr" eaLnBrk="0" hangingPunct="0">
              <a:defRPr/>
            </a:pPr>
            <a:r>
              <a:rPr lang="en-US" dirty="0">
                <a:cs typeface="+mn-cs"/>
              </a:rPr>
              <a:t>Rain and cloud cool and </a:t>
            </a:r>
            <a:r>
              <a:rPr lang="en-US" b="1" dirty="0">
                <a:cs typeface="+mn-cs"/>
              </a:rPr>
              <a:t>air condition</a:t>
            </a:r>
            <a:r>
              <a:rPr lang="en-US" dirty="0">
                <a:cs typeface="+mn-cs"/>
              </a:rPr>
              <a:t> the planet!</a:t>
            </a:r>
          </a:p>
          <a:p>
            <a:pPr algn="ctr" eaLnBrk="0" hangingPunct="0">
              <a:defRPr/>
            </a:pPr>
            <a:r>
              <a:rPr lang="en-US" dirty="0">
                <a:cs typeface="+mn-cs"/>
              </a:rPr>
              <a:t>P</a:t>
            </a:r>
            <a:r>
              <a:rPr lang="en-US" dirty="0">
                <a:cs typeface="+mn-cs"/>
                <a:sym typeface="Symbol"/>
              </a:rPr>
              <a:t>T</a:t>
            </a:r>
            <a:endParaRPr lang="en-US" dirty="0">
              <a:cs typeface="+mn-cs"/>
            </a:endParaRPr>
          </a:p>
        </p:txBody>
      </p:sp>
      <p:sp>
        <p:nvSpPr>
          <p:cNvPr id="229384" name="AutoShape 8"/>
          <p:cNvSpPr>
            <a:spLocks noChangeArrowheads="1"/>
          </p:cNvSpPr>
          <p:nvPr/>
        </p:nvSpPr>
        <p:spPr bwMode="auto">
          <a:xfrm>
            <a:off x="4848225" y="4918075"/>
            <a:ext cx="4295775" cy="1631950"/>
          </a:xfrm>
          <a:prstGeom prst="wedgeRoundRectCallout">
            <a:avLst>
              <a:gd name="adj1" fmla="val -84157"/>
              <a:gd name="adj2" fmla="val -52958"/>
              <a:gd name="adj3" fmla="val 16667"/>
            </a:avLst>
          </a:prstGeom>
          <a:solidFill>
            <a:srgbClr val="FFFF00"/>
          </a:solidFill>
          <a:ln w="12700">
            <a:solidFill>
              <a:srgbClr val="FDE42D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Oceans:</a:t>
            </a:r>
            <a:r>
              <a:rPr lang="en-US" dirty="0">
                <a:cs typeface="+mn-cs"/>
              </a:rPr>
              <a:t> El Nino high SSTs produce rain, ocean forces atmosphere</a:t>
            </a:r>
          </a:p>
          <a:p>
            <a:pPr algn="ctr" eaLnBrk="0" hangingPunct="0">
              <a:defRPr/>
            </a:pPr>
            <a:r>
              <a:rPr lang="en-US" dirty="0">
                <a:cs typeface="+mn-cs"/>
              </a:rPr>
              <a:t>SST</a:t>
            </a:r>
            <a:r>
              <a:rPr lang="en-US" dirty="0">
                <a:cs typeface="+mn-cs"/>
                <a:sym typeface="Symbol"/>
              </a:rPr>
              <a:t>P</a:t>
            </a:r>
            <a:endParaRPr lang="en-US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2088" y="0"/>
            <a:ext cx="6159500" cy="5238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Precipitation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Temperature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2" grpId="0" animBg="1"/>
      <p:bldP spid="229383" grpId="0" animBg="1"/>
      <p:bldP spid="229384" grpId="0" animBg="1"/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crackedearth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667500" y="4240213"/>
            <a:ext cx="24765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weat"/>
          <p:cNvPicPr>
            <a:picLocks noChangeAspect="1" noChangeArrowheads="1"/>
          </p:cNvPicPr>
          <p:nvPr/>
        </p:nvPicPr>
        <p:blipFill>
          <a:blip r:embed="rId3" cstate="print"/>
          <a:srcRect l="1080" t="8511" r="85405" b="8511"/>
          <a:stretch>
            <a:fillRect/>
          </a:stretch>
        </p:blipFill>
        <p:spPr bwMode="auto">
          <a:xfrm>
            <a:off x="7683500" y="2120900"/>
            <a:ext cx="1143000" cy="892175"/>
          </a:xfrm>
          <a:prstGeom prst="rect">
            <a:avLst/>
          </a:prstGeom>
          <a:solidFill>
            <a:srgbClr val="FFDDBB"/>
          </a:solidFill>
          <a:ln w="9525">
            <a:noFill/>
            <a:miter lim="800000"/>
            <a:headEnd/>
            <a:tailEnd/>
          </a:ln>
        </p:spPr>
      </p:pic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398463" y="890588"/>
            <a:ext cx="76200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hlink"/>
                </a:solidFill>
                <a:cs typeface="+mn-cs"/>
              </a:rPr>
              <a:t>The presence of moisture affects the disposition </a:t>
            </a:r>
          </a:p>
          <a:p>
            <a:pPr eaLnBrk="0" hangingPunct="0">
              <a:defRPr/>
            </a:pPr>
            <a:r>
              <a:rPr lang="en-US" b="1" dirty="0">
                <a:solidFill>
                  <a:schemeClr val="hlink"/>
                </a:solidFill>
                <a:cs typeface="+mn-cs"/>
              </a:rPr>
              <a:t>of incoming solar radiation:</a:t>
            </a:r>
            <a:r>
              <a:rPr lang="en-US" b="1" dirty="0">
                <a:solidFill>
                  <a:srgbClr val="FF33CC"/>
                </a:solidFill>
                <a:cs typeface="+mn-cs"/>
              </a:rPr>
              <a:t> </a:t>
            </a:r>
          </a:p>
          <a:p>
            <a:pPr eaLnBrk="0" hangingPunct="0">
              <a:defRPr/>
            </a:pPr>
            <a:r>
              <a:rPr lang="en-US" b="1" dirty="0">
                <a:solidFill>
                  <a:srgbClr val="023CCC"/>
                </a:solidFill>
                <a:cs typeface="+mn-cs"/>
              </a:rPr>
              <a:t>Evaporation (drying) versus temperature increase.</a:t>
            </a:r>
          </a:p>
          <a:p>
            <a:pPr eaLnBrk="0" hangingPunct="0">
              <a:defRPr/>
            </a:pPr>
            <a:endParaRPr lang="en-US" sz="800" b="1" dirty="0">
              <a:solidFill>
                <a:srgbClr val="CC0000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b="1" dirty="0">
                <a:solidFill>
                  <a:srgbClr val="CC0000"/>
                </a:solidFill>
                <a:cs typeface="+mn-cs"/>
              </a:rPr>
              <a:t>Human body: sweats </a:t>
            </a:r>
          </a:p>
          <a:p>
            <a:pPr eaLnBrk="0" hangingPunct="0">
              <a:defRPr/>
            </a:pPr>
            <a:endParaRPr lang="en-US" sz="800" b="1" dirty="0">
              <a:solidFill>
                <a:srgbClr val="CC0000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b="1" dirty="0">
                <a:solidFill>
                  <a:srgbClr val="CC0000"/>
                </a:solidFill>
                <a:cs typeface="+mn-cs"/>
              </a:rPr>
              <a:t>Homes: Evaporative coolers (swamp coolers)</a:t>
            </a:r>
          </a:p>
          <a:p>
            <a:pPr eaLnBrk="0" hangingPunct="0">
              <a:defRPr/>
            </a:pPr>
            <a:endParaRPr lang="en-US" sz="800" b="1" dirty="0">
              <a:solidFill>
                <a:srgbClr val="CC0000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b="1" dirty="0">
                <a:solidFill>
                  <a:srgbClr val="CC0000"/>
                </a:solidFill>
                <a:cs typeface="+mn-cs"/>
              </a:rPr>
              <a:t>Planet Earth: Evaporation (if moisture available)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27546" y="218364"/>
            <a:ext cx="8366749" cy="591105"/>
          </a:xfrm>
          <a:prstGeom prst="rect">
            <a:avLst/>
          </a:prstGeom>
          <a:effectLst>
            <a:outerShdw blurRad="25400" dist="38100" dir="2700000" algn="tl" rotWithShape="0">
              <a:prstClr val="black"/>
            </a:outerShdw>
          </a:effectLst>
        </p:spPr>
        <p:txBody>
          <a:bodyPr wrap="none" fromWordArt="1">
            <a:prstTxWarp prst="textPlain">
              <a:avLst>
                <a:gd name="adj" fmla="val 50317"/>
              </a:avLst>
            </a:prstTxWarp>
          </a:bodyPr>
          <a:lstStyle/>
          <a:p>
            <a:pPr algn="ctr" eaLnBrk="0" hangingPunct="0">
              <a:defRPr/>
            </a:pPr>
            <a:r>
              <a:rPr lang="en-US" sz="5400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  <a:cs typeface="+mn-cs"/>
              </a:rPr>
              <a:t>Global warming:  </a:t>
            </a:r>
            <a:r>
              <a:rPr lang="en-US" sz="5400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12700" dist="38100" dir="2700000" algn="ctr" rotWithShape="0">
                    <a:schemeClr val="tx1"/>
                  </a:outerShdw>
                </a:effectLst>
                <a:latin typeface="Impact"/>
                <a:cs typeface="+mn-cs"/>
              </a:rPr>
              <a:t>Controlling</a:t>
            </a:r>
            <a:r>
              <a:rPr lang="en-US" sz="5400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  <a:cs typeface="+mn-cs"/>
              </a:rPr>
              <a:t>  Heat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381000" y="3824288"/>
            <a:ext cx="6667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cs typeface="+mn-cs"/>
              </a:rPr>
              <a:t>e.g., When sun comes out after showers, </a:t>
            </a:r>
          </a:p>
          <a:p>
            <a:pPr eaLnBrk="0" hangingPunct="0">
              <a:defRPr/>
            </a:pPr>
            <a:endParaRPr lang="en-US" b="1" dirty="0">
              <a:cs typeface="+mn-cs"/>
            </a:endParaRPr>
          </a:p>
          <a:p>
            <a:pPr eaLnBrk="0" hangingPunct="0">
              <a:defRPr/>
            </a:pPr>
            <a:endParaRPr lang="en-US" b="1" dirty="0">
              <a:cs typeface="+mn-cs"/>
            </a:endParaRPr>
          </a:p>
          <a:p>
            <a:pPr eaLnBrk="0" hangingPunct="0">
              <a:defRPr/>
            </a:pPr>
            <a:endParaRPr lang="en-US" b="1" dirty="0">
              <a:cs typeface="+mn-cs"/>
            </a:endParaRPr>
          </a:p>
          <a:p>
            <a:pPr eaLnBrk="0" hangingPunct="0">
              <a:defRPr/>
            </a:pPr>
            <a:r>
              <a:rPr lang="en-US" b="1" dirty="0">
                <a:cs typeface="+mn-cs"/>
              </a:rPr>
              <a:t>the first thing that happens is that the puddles dry up: before temperature increases.</a:t>
            </a:r>
          </a:p>
        </p:txBody>
      </p:sp>
      <p:pic>
        <p:nvPicPr>
          <p:cNvPr id="209927" name="Picture 7" descr="SO0103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4338" y="4275138"/>
            <a:ext cx="1038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storm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5750"/>
            <a:ext cx="463708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8" descr="sunshine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088" y="1541463"/>
            <a:ext cx="450691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4805363" y="1931988"/>
            <a:ext cx="4098925" cy="3048000"/>
          </a:xfrm>
          <a:prstGeom prst="rect">
            <a:avLst/>
          </a:prstGeom>
          <a:noFill/>
          <a:effectLst>
            <a:outerShdw blurRad="25400" dist="25400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cs typeface="+mn-cs"/>
              </a:rPr>
              <a:t>Anticyclonic</a:t>
            </a:r>
            <a:r>
              <a:rPr lang="en-US" b="1" dirty="0">
                <a:cs typeface="+mn-cs"/>
              </a:rPr>
              <a:t> regime</a:t>
            </a:r>
          </a:p>
          <a:p>
            <a:pPr eaLnBrk="0" hangingPunct="0">
              <a:defRPr/>
            </a:pPr>
            <a:endParaRPr lang="en-US" b="1" dirty="0">
              <a:cs typeface="+mn-cs"/>
            </a:endParaRPr>
          </a:p>
          <a:p>
            <a:pPr eaLnBrk="0" hangingPunct="0">
              <a:defRPr/>
            </a:pPr>
            <a:r>
              <a:rPr lang="en-US" dirty="0">
                <a:cs typeface="+mn-cs"/>
              </a:rPr>
              <a:t>Sunny</a:t>
            </a:r>
          </a:p>
          <a:p>
            <a:pPr eaLnBrk="0" hangingPunct="0">
              <a:defRPr/>
            </a:pPr>
            <a:r>
              <a:rPr lang="en-US" dirty="0">
                <a:cs typeface="+mn-cs"/>
              </a:rPr>
              <a:t>Dry:  Less soil moisture</a:t>
            </a:r>
          </a:p>
          <a:p>
            <a:pPr eaLnBrk="0" hangingPunct="0">
              <a:defRPr/>
            </a:pPr>
            <a:r>
              <a:rPr lang="en-US" dirty="0">
                <a:cs typeface="+mn-cs"/>
              </a:rPr>
              <a:t>Surface energy: LH</a:t>
            </a:r>
            <a:r>
              <a:rPr lang="en-US" dirty="0">
                <a:cs typeface="+mn-cs"/>
                <a:sym typeface="Symbol"/>
              </a:rPr>
              <a:t>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  <a:sym typeface="Symbol"/>
              </a:rPr>
              <a:t>SH</a:t>
            </a:r>
          </a:p>
          <a:p>
            <a:pPr eaLnBrk="0" hangingPunct="0">
              <a:defRPr/>
            </a:pPr>
            <a:endParaRPr lang="en-US" dirty="0">
              <a:cs typeface="+mn-cs"/>
              <a:sym typeface="Symbol"/>
            </a:endParaRPr>
          </a:p>
          <a:p>
            <a:pPr eaLnBrk="0" hangingPunct="0">
              <a:defRPr/>
            </a:pPr>
            <a:r>
              <a:rPr lang="en-US" dirty="0">
                <a:cs typeface="+mn-cs"/>
                <a:sym typeface="Symbol"/>
              </a:rPr>
              <a:t>Rain   Temperature </a:t>
            </a:r>
            <a:endParaRPr lang="en-US" dirty="0">
              <a:cs typeface="+mn-cs"/>
            </a:endParaRPr>
          </a:p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5602" name="Rectangle 2" descr="Water droplets"/>
          <p:cNvSpPr>
            <a:spLocks noChangeArrowheads="1"/>
          </p:cNvSpPr>
          <p:nvPr/>
        </p:nvSpPr>
        <p:spPr bwMode="auto">
          <a:xfrm>
            <a:off x="0" y="4865688"/>
            <a:ext cx="9144000" cy="199231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Summer:  Land</a:t>
            </a:r>
          </a:p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Strong negative correlations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en-US" dirty="0">
                <a:cs typeface="+mn-cs"/>
              </a:rPr>
              <a:t>Does </a:t>
            </a:r>
            <a:r>
              <a:rPr lang="en-US" b="1" dirty="0">
                <a:cs typeface="+mn-cs"/>
              </a:rPr>
              <a:t>not</a:t>
            </a:r>
            <a:r>
              <a:rPr lang="en-US" dirty="0">
                <a:cs typeface="+mn-cs"/>
              </a:rPr>
              <a:t> apply to oceans</a:t>
            </a: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0" y="1539875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2463" y="201613"/>
            <a:ext cx="7772400" cy="1143000"/>
          </a:xfrm>
          <a:effectLst>
            <a:outerShdw blurRad="50800" dist="50800" dir="5400000" algn="ctr" rotWithShape="0">
              <a:srgbClr val="FF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Temperature </a:t>
            </a:r>
            <a:r>
              <a:rPr lang="en-US" sz="4000" b="1" dirty="0" err="1" smtClean="0"/>
              <a:t>vs</a:t>
            </a:r>
            <a:r>
              <a:rPr lang="en-US" sz="4000" b="1" dirty="0" smtClean="0"/>
              <a:t> Precipitation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77813" y="1909763"/>
            <a:ext cx="4098925" cy="2678112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FF00"/>
                </a:solidFill>
                <a:cs typeface="+mn-cs"/>
              </a:rPr>
              <a:t>Cyclonic regime</a:t>
            </a:r>
          </a:p>
          <a:p>
            <a:pPr eaLnBrk="0" hangingPunct="0">
              <a:defRPr/>
            </a:pPr>
            <a:endParaRPr lang="en-US" b="1" dirty="0">
              <a:solidFill>
                <a:srgbClr val="FFFF00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cs typeface="+mn-cs"/>
              </a:rPr>
              <a:t>Cloudy: Less sun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cs typeface="+mn-cs"/>
              </a:rPr>
              <a:t>Rain:  More soil moisture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cs typeface="+mn-cs"/>
              </a:rPr>
              <a:t>Surface energy: LH </a:t>
            </a:r>
            <a:r>
              <a:rPr lang="en-US" dirty="0">
                <a:solidFill>
                  <a:srgbClr val="FFFF00"/>
                </a:solidFill>
                <a:cs typeface="+mn-cs"/>
                <a:sym typeface="Symbol"/>
              </a:rPr>
              <a:t> SH</a:t>
            </a:r>
          </a:p>
          <a:p>
            <a:pPr eaLnBrk="0" hangingPunct="0">
              <a:defRPr/>
            </a:pPr>
            <a:endParaRPr lang="en-US" dirty="0">
              <a:solidFill>
                <a:srgbClr val="FFFF00"/>
              </a:solidFill>
              <a:cs typeface="+mn-cs"/>
              <a:sym typeface="Symbol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cs typeface="+mn-cs"/>
                <a:sym typeface="Symbol"/>
              </a:rPr>
              <a:t>Rain   Temperature </a:t>
            </a:r>
            <a:endParaRPr lang="en-US" dirty="0"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Water droplets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288925" y="76200"/>
            <a:ext cx="8245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cs typeface="+mn-cs"/>
              </a:rPr>
              <a:t>Air holds more water vapor at higher temperatures</a:t>
            </a:r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6868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38100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S"/>
              <a:defRPr/>
            </a:pPr>
            <a:r>
              <a:rPr lang="en-US" dirty="0">
                <a:cs typeface="+mn-cs"/>
              </a:rPr>
              <a:t>The</a:t>
            </a:r>
            <a:r>
              <a:rPr lang="en-US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C-C effect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is important over oceans (abundant moisture) and over land at mid to high latitudes in winter</a:t>
            </a:r>
            <a:r>
              <a:rPr lang="en-US" dirty="0">
                <a:solidFill>
                  <a:srgbClr val="0000FF"/>
                </a:solidFill>
                <a:cs typeface="+mn-cs"/>
              </a:rPr>
              <a:t>.</a:t>
            </a:r>
          </a:p>
          <a:p>
            <a:pPr>
              <a:spcAft>
                <a:spcPts val="600"/>
              </a:spcAft>
              <a:buFont typeface="Wingdings" pitchFamily="2" charset="2"/>
              <a:buChar char="S"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b="1" dirty="0">
                <a:cs typeface="+mn-cs"/>
              </a:rPr>
              <a:t>“</a:t>
            </a:r>
            <a:r>
              <a:rPr lang="en-US" b="1" dirty="0">
                <a:solidFill>
                  <a:srgbClr val="0000FF"/>
                </a:solidFill>
                <a:cs typeface="+mn-cs"/>
              </a:rPr>
              <a:t>The rich get richer and the poor get poorer</a:t>
            </a:r>
            <a:r>
              <a:rPr lang="en-US" b="1" dirty="0">
                <a:cs typeface="+mn-cs"/>
              </a:rPr>
              <a:t>”.</a:t>
            </a:r>
            <a:r>
              <a:rPr lang="en-US" dirty="0">
                <a:cs typeface="+mn-cs"/>
              </a:rPr>
              <a:t> More moisture transports from divergence regions (subtropics) to convergence zones.        </a:t>
            </a:r>
            <a:r>
              <a:rPr lang="en-US" dirty="0">
                <a:cs typeface="+mn-cs"/>
                <a:sym typeface="Symbol" pitchFamily="18" charset="2"/>
              </a:rPr>
              <a:t>Result: </a:t>
            </a:r>
            <a:r>
              <a:rPr lang="en-US" b="1" dirty="0">
                <a:solidFill>
                  <a:schemeClr val="accent2"/>
                </a:solidFill>
                <a:cs typeface="+mn-cs"/>
                <a:sym typeface="Symbol" pitchFamily="18" charset="2"/>
              </a:rPr>
              <a:t>wet areas get wetter, dry areas drier </a:t>
            </a: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Neelin</a:t>
            </a:r>
            <a:r>
              <a:rPr lang="en-US" dirty="0">
                <a:cs typeface="+mn-cs"/>
              </a:rPr>
              <a:t>, Chou)</a:t>
            </a:r>
            <a:endParaRPr lang="en-US" b="1" dirty="0">
              <a:solidFill>
                <a:schemeClr val="accent2"/>
              </a:solidFill>
              <a:cs typeface="+mn-cs"/>
              <a:sym typeface="Symbol" pitchFamily="18" charset="2"/>
            </a:endParaRPr>
          </a:p>
          <a:p>
            <a:pPr>
              <a:spcAft>
                <a:spcPts val="600"/>
              </a:spcAft>
              <a:buFont typeface="Wingdings" pitchFamily="2" charset="2"/>
              <a:buChar char="S"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But increases in moist static energy and</a:t>
            </a:r>
            <a:r>
              <a:rPr lang="en-US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b="1" dirty="0">
                <a:solidFill>
                  <a:srgbClr val="0000FF"/>
                </a:solidFill>
                <a:cs typeface="+mn-cs"/>
              </a:rPr>
              <a:t>gross moist instability</a:t>
            </a:r>
            <a:r>
              <a:rPr lang="en-US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enables</a:t>
            </a:r>
            <a:r>
              <a:rPr lang="en-US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stronger convection and more intense rains.   </a:t>
            </a:r>
            <a:r>
              <a:rPr lang="en-US" b="1" dirty="0">
                <a:solidFill>
                  <a:srgbClr val="0000FF"/>
                </a:solidFill>
                <a:cs typeface="+mn-cs"/>
              </a:rPr>
              <a:t>Hadley circulation </a:t>
            </a:r>
            <a:r>
              <a:rPr lang="en-US" dirty="0">
                <a:cs typeface="+mn-cs"/>
              </a:rPr>
              <a:t>becomes deeper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.</a:t>
            </a:r>
          </a:p>
          <a:p>
            <a:pPr>
              <a:spcAft>
                <a:spcPts val="600"/>
              </a:spcAft>
              <a:buFont typeface="Wingdings" pitchFamily="2" charset="2"/>
              <a:buChar char="S"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Hence it</a:t>
            </a:r>
            <a:r>
              <a:rPr lang="en-US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b="1" dirty="0">
                <a:solidFill>
                  <a:srgbClr val="0000FF"/>
                </a:solidFill>
                <a:cs typeface="+mn-cs"/>
              </a:rPr>
              <a:t>changes winds</a:t>
            </a:r>
            <a:r>
              <a:rPr lang="en-US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and convergence</a:t>
            </a:r>
            <a:r>
              <a:rPr lang="en-US" dirty="0">
                <a:solidFill>
                  <a:srgbClr val="0000FF"/>
                </a:solidFill>
                <a:cs typeface="+mn-cs"/>
              </a:rPr>
              <a:t>: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narrower zones</a:t>
            </a:r>
            <a:r>
              <a:rPr lang="en-US" dirty="0">
                <a:solidFill>
                  <a:srgbClr val="0000FF"/>
                </a:solidFill>
                <a:cs typeface="+mn-cs"/>
              </a:rPr>
              <a:t>. </a:t>
            </a:r>
          </a:p>
          <a:p>
            <a:pPr>
              <a:spcAft>
                <a:spcPts val="600"/>
              </a:spcAft>
              <a:buFont typeface="Wingdings" pitchFamily="2" charset="2"/>
              <a:buChar char="S"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  </a:t>
            </a:r>
            <a:r>
              <a:rPr lang="en-US" dirty="0">
                <a:cs typeface="+mn-cs"/>
              </a:rPr>
              <a:t>“</a:t>
            </a:r>
            <a:r>
              <a:rPr lang="en-US" b="1" dirty="0">
                <a:solidFill>
                  <a:srgbClr val="0000FF"/>
                </a:solidFill>
                <a:cs typeface="+mn-cs"/>
              </a:rPr>
              <a:t>Upped ante</a:t>
            </a:r>
            <a:r>
              <a:rPr lang="en-US" dirty="0">
                <a:cs typeface="+mn-cs"/>
              </a:rPr>
              <a:t>” </a:t>
            </a:r>
            <a:r>
              <a:rPr lang="en-US" dirty="0" err="1">
                <a:cs typeface="+mn-cs"/>
              </a:rPr>
              <a:t>precip</a:t>
            </a:r>
            <a:r>
              <a:rPr lang="en-US" dirty="0">
                <a:cs typeface="+mn-cs"/>
              </a:rPr>
              <a:t> decreases on edges of convergence zones as it takes more instability to trigger convection.  (</a:t>
            </a:r>
            <a:r>
              <a:rPr lang="en-US" dirty="0" err="1">
                <a:cs typeface="+mn-cs"/>
              </a:rPr>
              <a:t>Neelin</a:t>
            </a:r>
            <a:r>
              <a:rPr lang="en-US" dirty="0">
                <a:cs typeface="+mn-cs"/>
              </a:rPr>
              <a:t>, Chou)</a:t>
            </a:r>
            <a:endParaRPr lang="en-US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Water droplets"/>
          <p:cNvSpPr>
            <a:spLocks noChangeArrowheads="1"/>
          </p:cNvSpPr>
          <p:nvPr/>
        </p:nvSpPr>
        <p:spPr bwMode="auto">
          <a:xfrm>
            <a:off x="0" y="1358900"/>
            <a:ext cx="9144000" cy="54991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163"/>
            <a:ext cx="777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How else should precipitation P change as the climate changes</a:t>
            </a:r>
            <a:r>
              <a:rPr lang="en-US" sz="4000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74" name="Text Box 6"/>
          <p:cNvSpPr txBox="1">
            <a:spLocks noChangeArrowheads="1"/>
          </p:cNvSpPr>
          <p:nvPr/>
        </p:nvSpPr>
        <p:spPr bwMode="auto">
          <a:xfrm>
            <a:off x="262890" y="1503363"/>
            <a:ext cx="84645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393700" indent="-39370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S"/>
              <a:defRPr/>
            </a:pPr>
            <a:r>
              <a:rPr lang="en-US" dirty="0">
                <a:cs typeface="+mn-cs"/>
              </a:rPr>
              <a:t>“</a:t>
            </a:r>
            <a:r>
              <a:rPr lang="en-US" b="1" dirty="0">
                <a:solidFill>
                  <a:srgbClr val="0000FF"/>
                </a:solidFill>
                <a:cs typeface="+mn-cs"/>
              </a:rPr>
              <a:t>More bang for the buck</a:t>
            </a:r>
            <a:r>
              <a:rPr lang="en-US" dirty="0">
                <a:cs typeface="+mn-cs"/>
              </a:rPr>
              <a:t>”:   With increased moisture, the winds can be less to achieve the same transport.  Hence the divergent circulation weakens.  </a:t>
            </a:r>
            <a:r>
              <a:rPr lang="en-US" sz="2000" dirty="0">
                <a:cs typeface="+mn-cs"/>
              </a:rPr>
              <a:t>(</a:t>
            </a:r>
            <a:r>
              <a:rPr lang="en-US" sz="2000" dirty="0" err="1">
                <a:cs typeface="+mn-cs"/>
              </a:rPr>
              <a:t>Soden</a:t>
            </a:r>
            <a:r>
              <a:rPr lang="en-US" sz="2000" dirty="0">
                <a:cs typeface="+mn-cs"/>
              </a:rPr>
              <a:t> &amp; Held)</a:t>
            </a:r>
          </a:p>
          <a:p>
            <a:pPr marL="393700" indent="-39370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S"/>
              <a:defRPr/>
            </a:pPr>
            <a:r>
              <a:rPr lang="en-US" dirty="0">
                <a:cs typeface="+mn-cs"/>
              </a:rPr>
              <a:t>Changes in characteristics: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more intense less frequent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rains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</a:t>
            </a:r>
            <a:r>
              <a:rPr lang="en-US" sz="2000" dirty="0">
                <a:cs typeface="+mn-cs"/>
              </a:rPr>
              <a:t>(</a:t>
            </a:r>
            <a:r>
              <a:rPr lang="en-US" sz="2000" dirty="0" err="1">
                <a:cs typeface="+mn-cs"/>
              </a:rPr>
              <a:t>Trenberth</a:t>
            </a:r>
            <a:r>
              <a:rPr lang="en-US" sz="2000" dirty="0">
                <a:cs typeface="+mn-cs"/>
              </a:rPr>
              <a:t> et al)</a:t>
            </a:r>
          </a:p>
          <a:p>
            <a:pPr marL="393700" indent="-39370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S"/>
              <a:defRPr/>
            </a:pPr>
            <a:r>
              <a:rPr lang="en-US" dirty="0">
                <a:cs typeface="+mn-cs"/>
              </a:rPr>
              <a:t>Changed winds </a:t>
            </a:r>
            <a:r>
              <a:rPr lang="en-US" b="1" dirty="0">
                <a:solidFill>
                  <a:srgbClr val="0000FF"/>
                </a:solidFill>
                <a:cs typeface="+mn-cs"/>
              </a:rPr>
              <a:t>change SSTs</a:t>
            </a:r>
            <a:r>
              <a:rPr lang="en-US" dirty="0">
                <a:cs typeface="+mn-cs"/>
              </a:rPr>
              <a:t>: </a:t>
            </a:r>
            <a:r>
              <a:rPr lang="en-US" dirty="0" smtClean="0">
                <a:cs typeface="+mn-cs"/>
              </a:rPr>
              <a:t>ITCZ</a:t>
            </a:r>
            <a:r>
              <a:rPr lang="en-US" dirty="0">
                <a:cs typeface="+mn-cs"/>
              </a:rPr>
              <a:t>, </a:t>
            </a:r>
            <a:r>
              <a:rPr lang="en-US" dirty="0" smtClean="0">
                <a:cs typeface="+mn-cs"/>
              </a:rPr>
              <a:t>			storm </a:t>
            </a:r>
            <a:r>
              <a:rPr lang="en-US" dirty="0">
                <a:cs typeface="+mn-cs"/>
              </a:rPr>
              <a:t>tracks </a:t>
            </a:r>
            <a:r>
              <a:rPr lang="en-US" b="1" dirty="0">
                <a:solidFill>
                  <a:srgbClr val="0000FF"/>
                </a:solidFill>
                <a:cs typeface="+mn-cs"/>
              </a:rPr>
              <a:t>move</a:t>
            </a:r>
            <a:r>
              <a:rPr lang="en-US" dirty="0">
                <a:cs typeface="+mn-cs"/>
              </a:rPr>
              <a:t>: </a:t>
            </a:r>
            <a:r>
              <a:rPr lang="en-US" dirty="0" smtClean="0">
                <a:cs typeface="+mn-cs"/>
              </a:rPr>
              <a:t>dipoles					Example: ENSO</a:t>
            </a:r>
          </a:p>
          <a:p>
            <a:pPr marL="393700" indent="-39370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S"/>
              <a:defRPr/>
            </a:pPr>
            <a:r>
              <a:rPr lang="en-US" b="1" dirty="0" smtClean="0">
                <a:solidFill>
                  <a:srgbClr val="0000FF"/>
                </a:solidFill>
                <a:cs typeface="+mn-cs"/>
              </a:rPr>
              <a:t>Type</a:t>
            </a:r>
            <a:r>
              <a:rPr lang="en-US" dirty="0" smtClean="0">
                <a:cs typeface="+mn-cs"/>
              </a:rPr>
              <a:t>: snow to rain</a:t>
            </a:r>
          </a:p>
          <a:p>
            <a:pPr marL="393700" indent="-39370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S"/>
              <a:defRPr/>
            </a:pPr>
            <a:r>
              <a:rPr lang="en-US" dirty="0" smtClean="0">
                <a:cs typeface="+mn-cs"/>
              </a:rPr>
              <a:t>Snow pack </a:t>
            </a:r>
            <a:r>
              <a:rPr lang="en-US" b="1" dirty="0" smtClean="0">
                <a:solidFill>
                  <a:srgbClr val="0000FF"/>
                </a:solidFill>
                <a:cs typeface="+mn-cs"/>
              </a:rPr>
              <a:t>melts</a:t>
            </a:r>
            <a:r>
              <a:rPr lang="en-US" dirty="0" smtClean="0">
                <a:cs typeface="+mn-cs"/>
              </a:rPr>
              <a:t> sooner, runoff earlier, 		summer soil moisture less, risk of 		summer drought, wildfires increases</a:t>
            </a:r>
            <a:endParaRPr lang="en-US" dirty="0">
              <a:cs typeface="+mn-cs"/>
            </a:endParaRPr>
          </a:p>
        </p:txBody>
      </p:sp>
      <p:pic>
        <p:nvPicPr>
          <p:cNvPr id="416776" name="Picture 8" descr="prec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640" y="3428655"/>
            <a:ext cx="3261360" cy="141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8960" y="5416320"/>
            <a:ext cx="2160270" cy="14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g10_12"/>
          <p:cNvPicPr>
            <a:picLocks noChangeAspect="1" noChangeArrowheads="1"/>
          </p:cNvPicPr>
          <p:nvPr/>
        </p:nvPicPr>
        <p:blipFill>
          <a:blip r:embed="rId2" cstate="print"/>
          <a:srcRect b="50093"/>
          <a:stretch>
            <a:fillRect/>
          </a:stretch>
        </p:blipFill>
        <p:spPr bwMode="auto">
          <a:xfrm>
            <a:off x="76200" y="2819400"/>
            <a:ext cx="90678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81063" y="1463846"/>
            <a:ext cx="7294562" cy="126206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Projections: </a:t>
            </a:r>
            <a:r>
              <a:rPr lang="en-US" b="1" dirty="0">
                <a:solidFill>
                  <a:schemeClr val="bg1"/>
                </a:solidFill>
              </a:rPr>
              <a:t>Combined effects of increased precipitation intensity and more dry days contribute to lower soil moisture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05200" y="6172200"/>
            <a:ext cx="457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2090-2100			IPCC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447675" y="169863"/>
            <a:ext cx="7875874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CC0000"/>
                </a:solidFill>
                <a:cs typeface="+mn-cs"/>
              </a:rPr>
              <a:t>Model predictions</a:t>
            </a:r>
          </a:p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000FF"/>
                </a:solidFill>
                <a:cs typeface="+mn-cs"/>
              </a:rPr>
              <a:t>“Rich </a:t>
            </a:r>
            <a:r>
              <a:rPr lang="en-US" sz="3600" b="1" dirty="0">
                <a:solidFill>
                  <a:srgbClr val="0000FF"/>
                </a:solidFill>
                <a:cs typeface="+mn-cs"/>
              </a:rPr>
              <a:t>get richer, poor get poorer”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 descr="plot_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558800"/>
            <a:ext cx="3429000" cy="2960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67269" name="Picture 5" descr="plot_p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33400"/>
            <a:ext cx="3429000" cy="300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en-US" b="1" dirty="0">
                <a:solidFill>
                  <a:srgbClr val="FF0000"/>
                </a:solidFill>
              </a:rPr>
              <a:t>IPCC AR4 Model Predicted Changes: 1980-99 vs. 2080-99</a:t>
            </a:r>
          </a:p>
        </p:txBody>
      </p:sp>
      <p:sp>
        <p:nvSpPr>
          <p:cNvPr id="267274" name="Line 10"/>
          <p:cNvSpPr>
            <a:spLocks noChangeShapeType="1"/>
          </p:cNvSpPr>
          <p:nvPr/>
        </p:nvSpPr>
        <p:spPr bwMode="auto">
          <a:xfrm flipH="1">
            <a:off x="1828800" y="762000"/>
            <a:ext cx="2286000" cy="2209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none" w="med" len="sm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67275" name="Line 11"/>
          <p:cNvSpPr>
            <a:spLocks noChangeShapeType="1"/>
          </p:cNvSpPr>
          <p:nvPr/>
        </p:nvSpPr>
        <p:spPr bwMode="auto">
          <a:xfrm>
            <a:off x="2819400" y="1447800"/>
            <a:ext cx="381000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67276" name="Text Box 12"/>
          <p:cNvSpPr txBox="1">
            <a:spLocks noChangeArrowheads="1"/>
          </p:cNvSpPr>
          <p:nvPr/>
        </p:nvSpPr>
        <p:spPr bwMode="auto">
          <a:xfrm>
            <a:off x="1901825" y="1192213"/>
            <a:ext cx="985838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sm"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1.7% K</a:t>
            </a:r>
            <a:r>
              <a:rPr lang="en-US" sz="2000" baseline="30000"/>
              <a:t>-1</a:t>
            </a:r>
          </a:p>
        </p:txBody>
      </p:sp>
      <p:sp>
        <p:nvSpPr>
          <p:cNvPr id="267277" name="Line 13"/>
          <p:cNvSpPr>
            <a:spLocks noChangeShapeType="1"/>
          </p:cNvSpPr>
          <p:nvPr/>
        </p:nvSpPr>
        <p:spPr bwMode="auto">
          <a:xfrm flipH="1">
            <a:off x="5562600" y="889000"/>
            <a:ext cx="2057400" cy="2286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none" w="med" len="sm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67278" name="Line 14"/>
          <p:cNvSpPr>
            <a:spLocks noChangeShapeType="1"/>
          </p:cNvSpPr>
          <p:nvPr/>
        </p:nvSpPr>
        <p:spPr bwMode="auto">
          <a:xfrm>
            <a:off x="6286500" y="1752600"/>
            <a:ext cx="381000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67279" name="Text Box 15"/>
          <p:cNvSpPr txBox="1">
            <a:spLocks noChangeArrowheads="1"/>
          </p:cNvSpPr>
          <p:nvPr/>
        </p:nvSpPr>
        <p:spPr bwMode="auto">
          <a:xfrm>
            <a:off x="5619750" y="1458913"/>
            <a:ext cx="812800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sm"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9% K</a:t>
            </a:r>
            <a:r>
              <a:rPr lang="en-US" sz="2000" baseline="30000"/>
              <a:t>-1</a:t>
            </a:r>
          </a:p>
        </p:txBody>
      </p:sp>
      <p:sp>
        <p:nvSpPr>
          <p:cNvPr id="267287" name="Text Box 23"/>
          <p:cNvSpPr txBox="1">
            <a:spLocks noChangeArrowheads="1"/>
          </p:cNvSpPr>
          <p:nvPr/>
        </p:nvSpPr>
        <p:spPr bwMode="auto">
          <a:xfrm>
            <a:off x="1498600" y="673100"/>
            <a:ext cx="17224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"/>
            <a:r>
              <a:rPr lang="en-US" sz="2000"/>
              <a:t>Precip. Amount</a:t>
            </a:r>
          </a:p>
        </p:txBody>
      </p:sp>
      <p:sp>
        <p:nvSpPr>
          <p:cNvPr id="267290" name="Text Box 26"/>
          <p:cNvSpPr txBox="1">
            <a:spLocks noChangeArrowheads="1"/>
          </p:cNvSpPr>
          <p:nvPr/>
        </p:nvSpPr>
        <p:spPr bwMode="auto">
          <a:xfrm>
            <a:off x="5238750" y="669925"/>
            <a:ext cx="20002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"/>
            <a:r>
              <a:rPr lang="en-US" sz="2000"/>
              <a:t>Precipitable Water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39813" y="3267184"/>
            <a:ext cx="3468688" cy="3430588"/>
            <a:chOff x="655" y="2112"/>
            <a:chExt cx="2185" cy="2161"/>
          </a:xfrm>
          <a:solidFill>
            <a:schemeClr val="bg1"/>
          </a:solidFill>
        </p:grpSpPr>
        <p:pic>
          <p:nvPicPr>
            <p:cNvPr id="267270" name="Picture 6" descr="plot_detail_freq1"/>
            <p:cNvPicPr>
              <a:picLocks noChangeAspect="1" noChangeArrowheads="1"/>
            </p:cNvPicPr>
            <p:nvPr/>
          </p:nvPicPr>
          <p:blipFill>
            <a:blip r:embed="rId5" cstate="print"/>
            <a:srcRect l="5300" r="51725" b="69357"/>
            <a:stretch>
              <a:fillRect/>
            </a:stretch>
          </p:blipFill>
          <p:spPr bwMode="auto">
            <a:xfrm>
              <a:off x="655" y="2112"/>
              <a:ext cx="2185" cy="21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67281" name="Line 17"/>
            <p:cNvSpPr>
              <a:spLocks noChangeShapeType="1"/>
            </p:cNvSpPr>
            <p:nvPr/>
          </p:nvSpPr>
          <p:spPr bwMode="auto">
            <a:xfrm>
              <a:off x="1104" y="2400"/>
              <a:ext cx="1344" cy="624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 type="none" w="med" len="sm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7285" name="Text Box 21"/>
            <p:cNvSpPr txBox="1">
              <a:spLocks noChangeArrowheads="1"/>
            </p:cNvSpPr>
            <p:nvPr/>
          </p:nvSpPr>
          <p:spPr bwMode="auto">
            <a:xfrm>
              <a:off x="1351" y="2887"/>
              <a:ext cx="665" cy="250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 type="none" w="med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-0.8% K</a:t>
              </a:r>
              <a:r>
                <a:rPr lang="en-US" sz="2000" baseline="30000"/>
                <a:t>-1</a:t>
              </a:r>
            </a:p>
          </p:txBody>
        </p:sp>
        <p:sp>
          <p:nvSpPr>
            <p:cNvPr id="267286" name="Line 22"/>
            <p:cNvSpPr>
              <a:spLocks noChangeShapeType="1"/>
            </p:cNvSpPr>
            <p:nvPr/>
          </p:nvSpPr>
          <p:spPr bwMode="auto">
            <a:xfrm flipV="1">
              <a:off x="1664" y="2744"/>
              <a:ext cx="144" cy="192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7288" name="Text Box 24"/>
            <p:cNvSpPr txBox="1">
              <a:spLocks noChangeArrowheads="1"/>
            </p:cNvSpPr>
            <p:nvPr/>
          </p:nvSpPr>
          <p:spPr bwMode="auto">
            <a:xfrm>
              <a:off x="956" y="3648"/>
              <a:ext cx="1252" cy="250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"/>
              <a:r>
                <a:rPr lang="en-US" sz="2000"/>
                <a:t>Precip. Frequency</a:t>
              </a:r>
            </a:p>
          </p:txBody>
        </p:sp>
        <p:sp>
          <p:nvSpPr>
            <p:cNvPr id="267291" name="Text Box 27"/>
            <p:cNvSpPr txBox="1">
              <a:spLocks noChangeArrowheads="1"/>
            </p:cNvSpPr>
            <p:nvPr/>
          </p:nvSpPr>
          <p:spPr bwMode="auto">
            <a:xfrm>
              <a:off x="1008" y="4022"/>
              <a:ext cx="1681" cy="250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"/>
              <a:r>
                <a:rPr lang="en-US" sz="2000"/>
                <a:t>Global Temp. Change (K)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792663" y="3282950"/>
            <a:ext cx="3513138" cy="3444875"/>
            <a:chOff x="3019" y="2112"/>
            <a:chExt cx="2213" cy="2170"/>
          </a:xfrm>
        </p:grpSpPr>
        <p:pic>
          <p:nvPicPr>
            <p:cNvPr id="267271" name="Picture 7" descr="plot_detail_inten1"/>
            <p:cNvPicPr>
              <a:picLocks noChangeAspect="1" noChangeArrowheads="1"/>
            </p:cNvPicPr>
            <p:nvPr/>
          </p:nvPicPr>
          <p:blipFill>
            <a:blip r:embed="rId6" cstate="print"/>
            <a:srcRect l="5567" r="50902" b="69763"/>
            <a:stretch>
              <a:fillRect/>
            </a:stretch>
          </p:blipFill>
          <p:spPr bwMode="auto">
            <a:xfrm>
              <a:off x="3019" y="2112"/>
              <a:ext cx="2213" cy="21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67280" name="Line 16"/>
            <p:cNvSpPr>
              <a:spLocks noChangeShapeType="1"/>
            </p:cNvSpPr>
            <p:nvPr/>
          </p:nvSpPr>
          <p:spPr bwMode="auto">
            <a:xfrm flipV="1">
              <a:off x="3408" y="2928"/>
              <a:ext cx="1440" cy="76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med" len="sm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7282" name="Line 18"/>
            <p:cNvSpPr>
              <a:spLocks noChangeShapeType="1"/>
            </p:cNvSpPr>
            <p:nvPr/>
          </p:nvSpPr>
          <p:spPr bwMode="auto">
            <a:xfrm>
              <a:off x="4320" y="2936"/>
              <a:ext cx="240" cy="9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7283" name="Text Box 19"/>
            <p:cNvSpPr txBox="1">
              <a:spLocks noChangeArrowheads="1"/>
            </p:cNvSpPr>
            <p:nvPr/>
          </p:nvSpPr>
          <p:spPr bwMode="auto">
            <a:xfrm>
              <a:off x="3876" y="2751"/>
              <a:ext cx="51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med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2% K</a:t>
              </a:r>
              <a:r>
                <a:rPr lang="en-US" sz="2000" baseline="30000"/>
                <a:t>-1</a:t>
              </a:r>
            </a:p>
          </p:txBody>
        </p:sp>
        <p:sp>
          <p:nvSpPr>
            <p:cNvPr id="267289" name="Text Box 25"/>
            <p:cNvSpPr txBox="1">
              <a:spLocks noChangeArrowheads="1"/>
            </p:cNvSpPr>
            <p:nvPr/>
          </p:nvSpPr>
          <p:spPr bwMode="auto">
            <a:xfrm>
              <a:off x="3336" y="2294"/>
              <a:ext cx="1128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"/>
              <a:r>
                <a:rPr lang="en-US" sz="2000"/>
                <a:t>Precip. Intensity</a:t>
              </a:r>
            </a:p>
          </p:txBody>
        </p:sp>
        <p:sp>
          <p:nvSpPr>
            <p:cNvPr id="267292" name="Text Box 28"/>
            <p:cNvSpPr txBox="1">
              <a:spLocks noChangeArrowheads="1"/>
            </p:cNvSpPr>
            <p:nvPr/>
          </p:nvSpPr>
          <p:spPr bwMode="auto">
            <a:xfrm>
              <a:off x="3359" y="4032"/>
              <a:ext cx="1681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"/>
              <a:r>
                <a:rPr lang="en-US" sz="2000"/>
                <a:t>Global Temp. Change (K)</a:t>
              </a:r>
            </a:p>
          </p:txBody>
        </p:sp>
      </p:grpSp>
      <p:sp>
        <p:nvSpPr>
          <p:cNvPr id="267293" name="Text Box 29"/>
          <p:cNvSpPr txBox="1">
            <a:spLocks noChangeArrowheads="1"/>
          </p:cNvSpPr>
          <p:nvPr/>
        </p:nvSpPr>
        <p:spPr bwMode="auto">
          <a:xfrm rot="16200000">
            <a:off x="-738981" y="3009106"/>
            <a:ext cx="321468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"/>
            <a:r>
              <a:rPr lang="en-US" sz="2000"/>
              <a:t>Global Percentage Change (%)</a:t>
            </a:r>
          </a:p>
        </p:txBody>
      </p:sp>
      <p:sp>
        <p:nvSpPr>
          <p:cNvPr id="267294" name="Text Box 30"/>
          <p:cNvSpPr txBox="1">
            <a:spLocks noChangeArrowheads="1"/>
          </p:cNvSpPr>
          <p:nvPr/>
        </p:nvSpPr>
        <p:spPr bwMode="auto">
          <a:xfrm>
            <a:off x="-29508" y="6477607"/>
            <a:ext cx="1649811" cy="369332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"/>
            <a:r>
              <a:rPr lang="en-US" sz="1800" dirty="0"/>
              <a:t>(Sun et </a:t>
            </a:r>
            <a:r>
              <a:rPr lang="en-US" sz="1800" dirty="0" smtClean="0"/>
              <a:t>al.07</a:t>
            </a:r>
            <a:r>
              <a:rPr lang="en-US" sz="1800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6085481"/>
            <a:ext cx="661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1       2       3       4             1       2       3       4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728961" y="3163599"/>
            <a:ext cx="6336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1      2      3      4                1      2      3      4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500551" y="2533135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B1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A2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5" name="Text Box 5"/>
          <p:cNvSpPr txBox="1">
            <a:spLocks noChangeArrowheads="1"/>
          </p:cNvSpPr>
          <p:nvPr/>
        </p:nvSpPr>
        <p:spPr bwMode="auto">
          <a:xfrm rot="16200000">
            <a:off x="118987" y="2784475"/>
            <a:ext cx="297815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"/>
            <a:r>
              <a:rPr lang="en-US" sz="2400"/>
              <a:t>Percentage Change (%)</a:t>
            </a:r>
          </a:p>
          <a:p>
            <a:pPr fontAlgn="b"/>
            <a:r>
              <a:rPr lang="en-US" sz="2000"/>
              <a:t>(2080-2099 vs. 1980-1999)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12862" y="0"/>
            <a:ext cx="4114800" cy="6781800"/>
            <a:chOff x="1632" y="0"/>
            <a:chExt cx="2592" cy="4272"/>
          </a:xfrm>
        </p:grpSpPr>
        <p:pic>
          <p:nvPicPr>
            <p:cNvPr id="266244" name="Picture 4" descr="Fig1_Sun_etal_JC07"/>
            <p:cNvPicPr>
              <a:picLocks noChangeAspect="1" noChangeArrowheads="1"/>
            </p:cNvPicPr>
            <p:nvPr/>
          </p:nvPicPr>
          <p:blipFill>
            <a:blip r:embed="rId2" cstate="print"/>
            <a:srcRect l="56410"/>
            <a:stretch>
              <a:fillRect/>
            </a:stretch>
          </p:blipFill>
          <p:spPr bwMode="auto">
            <a:xfrm>
              <a:off x="1632" y="0"/>
              <a:ext cx="2592" cy="4272"/>
            </a:xfrm>
            <a:prstGeom prst="rect">
              <a:avLst/>
            </a:prstGeom>
            <a:noFill/>
          </p:spPr>
        </p:pic>
        <p:sp>
          <p:nvSpPr>
            <p:cNvPr id="266246" name="Text Box 6"/>
            <p:cNvSpPr txBox="1">
              <a:spLocks noChangeArrowheads="1"/>
            </p:cNvSpPr>
            <p:nvPr/>
          </p:nvSpPr>
          <p:spPr bwMode="auto">
            <a:xfrm>
              <a:off x="1939" y="2304"/>
              <a:ext cx="1085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"/>
              <a:r>
                <a:rPr lang="en-US" sz="2000"/>
                <a:t>Precip. Amount</a:t>
              </a:r>
            </a:p>
          </p:txBody>
        </p:sp>
      </p:grp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2370062" y="288925"/>
            <a:ext cx="19875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"/>
            <a:r>
              <a:rPr lang="en-US" sz="2000"/>
              <a:t>Precip. Frequency</a:t>
            </a:r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4659237" y="2108200"/>
            <a:ext cx="4508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"/>
            <a:r>
              <a:rPr lang="en-US" sz="2000"/>
              <a:t>B1</a:t>
            </a: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5240262" y="508000"/>
            <a:ext cx="4508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"/>
            <a:r>
              <a:rPr lang="en-US" sz="2000"/>
              <a:t>A2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722862" y="1219200"/>
            <a:ext cx="6016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"/>
            <a:r>
              <a:rPr lang="en-US" sz="2000"/>
              <a:t>A1B</a:t>
            </a:r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>
            <a:off x="258304" y="6279931"/>
            <a:ext cx="1404937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"/>
            <a:r>
              <a:rPr lang="en-US" sz="1800" dirty="0"/>
              <a:t>(Sun et al.’07)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5034" y="2695903"/>
            <a:ext cx="2758966" cy="34163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There is higher frequency of more intense events contributing to the total amount.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% change is over 100% for A1B and A2.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descr="Water droplets"/>
          <p:cNvSpPr>
            <a:spLocks noChangeArrowheads="1"/>
          </p:cNvSpPr>
          <p:nvPr/>
        </p:nvSpPr>
        <p:spPr bwMode="auto">
          <a:xfrm>
            <a:off x="0" y="1139825"/>
            <a:ext cx="9144000" cy="57181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163"/>
            <a:ext cx="7772400" cy="1143000"/>
          </a:xfrm>
          <a:effectLst>
            <a:outerShdw blurRad="25400" dist="38100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Model precipitation changes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0" y="1116013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6774" name="Text Box 6"/>
          <p:cNvSpPr txBox="1">
            <a:spLocks noChangeArrowheads="1"/>
          </p:cNvSpPr>
          <p:nvPr/>
        </p:nvSpPr>
        <p:spPr bwMode="auto">
          <a:xfrm>
            <a:off x="150813" y="1244600"/>
            <a:ext cx="38814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393700" indent="-393700" eaLnBrk="0" hangingPunct="0">
              <a:spcBef>
                <a:spcPct val="50000"/>
              </a:spcBef>
              <a:buClr>
                <a:srgbClr val="00AE00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Oceans</a:t>
            </a:r>
          </a:p>
          <a:p>
            <a:pPr marL="393700" indent="-393700" eaLnBrk="0" hangingPunct="0">
              <a:spcBef>
                <a:spcPct val="50000"/>
              </a:spcBef>
              <a:buClr>
                <a:srgbClr val="00AE00"/>
              </a:buClr>
              <a:buFont typeface="Wingdings" pitchFamily="2" charset="2"/>
              <a:buChar char="S"/>
              <a:defRPr/>
            </a:pPr>
            <a:r>
              <a:rPr lang="en-US" dirty="0">
                <a:solidFill>
                  <a:srgbClr val="000000"/>
                </a:solidFill>
              </a:rPr>
              <a:t>2-3% per K increase in E and P</a:t>
            </a:r>
          </a:p>
          <a:p>
            <a:pPr marL="393700" indent="-393700" eaLnBrk="0" hangingPunct="0">
              <a:spcBef>
                <a:spcPct val="50000"/>
              </a:spcBef>
              <a:buClr>
                <a:srgbClr val="00AE00"/>
              </a:buClr>
              <a:buFont typeface="Wingdings" pitchFamily="2" charset="2"/>
              <a:buChar char="S"/>
              <a:defRPr/>
            </a:pPr>
            <a:r>
              <a:rPr lang="en-US" dirty="0">
                <a:solidFill>
                  <a:srgbClr val="000000"/>
                </a:solidFill>
              </a:rPr>
              <a:t>C-C effect 4-6%</a:t>
            </a:r>
          </a:p>
          <a:p>
            <a:pPr marL="393700" indent="-393700" eaLnBrk="0" hangingPunct="0">
              <a:spcBef>
                <a:spcPct val="50000"/>
              </a:spcBef>
              <a:buClr>
                <a:srgbClr val="00AE00"/>
              </a:buClr>
              <a:buFont typeface="Wingdings" pitchFamily="2" charset="2"/>
              <a:buChar char="S"/>
              <a:defRPr/>
            </a:pPr>
            <a:r>
              <a:rPr lang="en-US" dirty="0" err="1">
                <a:solidFill>
                  <a:srgbClr val="000000"/>
                </a:solidFill>
              </a:rPr>
              <a:t>Sfc</a:t>
            </a:r>
            <a:r>
              <a:rPr lang="en-US" dirty="0">
                <a:solidFill>
                  <a:srgbClr val="000000"/>
                </a:solidFill>
              </a:rPr>
              <a:t> wind speed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 </a:t>
            </a:r>
            <a:r>
              <a:rPr lang="en-US" sz="1400" dirty="0">
                <a:solidFill>
                  <a:srgbClr val="000000"/>
                </a:solidFill>
                <a:sym typeface="Symbol"/>
              </a:rPr>
              <a:t>0.01m/s</a:t>
            </a:r>
            <a:endParaRPr lang="en-US" dirty="0">
              <a:solidFill>
                <a:srgbClr val="000000"/>
              </a:solidFill>
            </a:endParaRPr>
          </a:p>
          <a:p>
            <a:pPr marL="393700" indent="-393700" eaLnBrk="0" hangingPunct="0">
              <a:spcBef>
                <a:spcPct val="50000"/>
              </a:spcBef>
              <a:buClr>
                <a:srgbClr val="00AE00"/>
              </a:buClr>
              <a:buFont typeface="Wingdings" pitchFamily="2" charset="2"/>
              <a:buChar char="S"/>
              <a:defRPr/>
            </a:pPr>
            <a:r>
              <a:rPr lang="en-US" dirty="0">
                <a:solidFill>
                  <a:srgbClr val="000000"/>
                </a:solidFill>
              </a:rPr>
              <a:t>Sea-air T diff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 </a:t>
            </a:r>
            <a:r>
              <a:rPr lang="en-US" sz="1800" dirty="0">
                <a:solidFill>
                  <a:srgbClr val="000000"/>
                </a:solidFill>
                <a:sym typeface="Symbol"/>
              </a:rPr>
              <a:t>0.05K</a:t>
            </a:r>
            <a:endParaRPr lang="en-US" dirty="0">
              <a:solidFill>
                <a:srgbClr val="000000"/>
              </a:solidFill>
            </a:endParaRPr>
          </a:p>
          <a:p>
            <a:pPr marL="393700" indent="-393700" eaLnBrk="0" hangingPunct="0">
              <a:spcBef>
                <a:spcPct val="50000"/>
              </a:spcBef>
              <a:buClr>
                <a:srgbClr val="00AE00"/>
              </a:buClr>
              <a:buFont typeface="Wingdings" pitchFamily="2" charset="2"/>
              <a:buChar char="S"/>
              <a:defRPr/>
            </a:pPr>
            <a:r>
              <a:rPr lang="en-US" dirty="0" err="1">
                <a:solidFill>
                  <a:srgbClr val="000000"/>
                </a:solidFill>
              </a:rPr>
              <a:t>Sfc</a:t>
            </a:r>
            <a:r>
              <a:rPr lang="en-US" dirty="0">
                <a:solidFill>
                  <a:srgbClr val="000000"/>
                </a:solidFill>
              </a:rPr>
              <a:t> RH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 </a:t>
            </a:r>
            <a:r>
              <a:rPr lang="en-US" sz="1800" dirty="0">
                <a:solidFill>
                  <a:srgbClr val="000000"/>
                </a:solidFill>
                <a:sym typeface="Symbol"/>
              </a:rPr>
              <a:t>0.2%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 cstate="print"/>
          <a:srcRect l="13174" r="12514"/>
          <a:stretch>
            <a:fillRect/>
          </a:stretch>
        </p:blipFill>
        <p:spPr bwMode="auto">
          <a:xfrm>
            <a:off x="4181475" y="1276350"/>
            <a:ext cx="49625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0" y="4997671"/>
            <a:ext cx="278794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</a:rPr>
              <a:t>AR4 models A1B</a:t>
            </a:r>
          </a:p>
          <a:p>
            <a:pPr eaLnBrk="0" hangingPunct="0"/>
            <a:r>
              <a:rPr lang="en-US" sz="2000" dirty="0">
                <a:solidFill>
                  <a:srgbClr val="000000"/>
                </a:solidFill>
              </a:rPr>
              <a:t>2046 to 2101</a:t>
            </a:r>
          </a:p>
          <a:p>
            <a:pPr eaLnBrk="0" hangingPunct="0"/>
            <a:r>
              <a:rPr lang="en-US" sz="2000" dirty="0">
                <a:solidFill>
                  <a:srgbClr val="000000"/>
                </a:solidFill>
              </a:rPr>
              <a:t>Richter and </a:t>
            </a:r>
            <a:r>
              <a:rPr lang="en-US" sz="2000" dirty="0" err="1">
                <a:solidFill>
                  <a:srgbClr val="000000"/>
                </a:solidFill>
              </a:rPr>
              <a:t>Xie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2008</a:t>
            </a:r>
          </a:p>
          <a:p>
            <a:pPr eaLnBrk="0" hangingPunct="0"/>
            <a:r>
              <a:rPr lang="en-US" sz="1800" dirty="0" smtClean="0">
                <a:solidFill>
                  <a:srgbClr val="000000"/>
                </a:solidFill>
              </a:rPr>
              <a:t>Also:  </a:t>
            </a:r>
            <a:r>
              <a:rPr lang="en-US" sz="1800" dirty="0" err="1" smtClean="0">
                <a:solidFill>
                  <a:srgbClr val="000000"/>
                </a:solidFill>
              </a:rPr>
              <a:t>Trenberth</a:t>
            </a:r>
            <a:r>
              <a:rPr lang="en-US" sz="1800" dirty="0" smtClean="0">
                <a:solidFill>
                  <a:srgbClr val="000000"/>
                </a:solidFill>
              </a:rPr>
              <a:t> 1998</a:t>
            </a:r>
          </a:p>
          <a:p>
            <a:pPr eaLnBrk="0" hangingPunct="0"/>
            <a:r>
              <a:rPr lang="en-US" sz="1800" dirty="0" smtClean="0">
                <a:solidFill>
                  <a:srgbClr val="000000"/>
                </a:solidFill>
              </a:rPr>
              <a:t>Stephens and Ellis 2008</a:t>
            </a:r>
          </a:p>
          <a:p>
            <a:pPr eaLnBrk="0" hangingPunct="0"/>
            <a:r>
              <a:rPr lang="en-US" sz="1800" dirty="0" smtClean="0">
                <a:solidFill>
                  <a:srgbClr val="000000"/>
                </a:solidFill>
              </a:rPr>
              <a:t>Allan and Ingram 2002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432175" y="2847975"/>
            <a:ext cx="1635125" cy="1679575"/>
            <a:chOff x="3432748" y="2848131"/>
            <a:chExt cx="1633927" cy="1678899"/>
          </a:xfrm>
        </p:grpSpPr>
        <p:cxnSp>
          <p:nvCxnSpPr>
            <p:cNvPr id="42007" name="Straight Arrow Connector 10"/>
            <p:cNvCxnSpPr>
              <a:cxnSpLocks noChangeShapeType="1"/>
            </p:cNvCxnSpPr>
            <p:nvPr/>
          </p:nvCxnSpPr>
          <p:spPr bwMode="auto">
            <a:xfrm flipV="1">
              <a:off x="3432748" y="2848131"/>
              <a:ext cx="1454045" cy="119921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42008" name="Straight Arrow Connector 11"/>
            <p:cNvCxnSpPr>
              <a:cxnSpLocks noChangeShapeType="1"/>
            </p:cNvCxnSpPr>
            <p:nvPr/>
          </p:nvCxnSpPr>
          <p:spPr bwMode="auto">
            <a:xfrm>
              <a:off x="3432748" y="2968052"/>
              <a:ext cx="1633927" cy="1558978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968625" y="3357563"/>
            <a:ext cx="2608263" cy="2668587"/>
            <a:chOff x="2968052" y="3357798"/>
            <a:chExt cx="2608289" cy="266824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2968052" y="3357798"/>
              <a:ext cx="2608289" cy="25555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2982340" y="3597480"/>
              <a:ext cx="2549550" cy="242856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982913" y="3432175"/>
            <a:ext cx="3192462" cy="2608263"/>
            <a:chOff x="2983043" y="3432749"/>
            <a:chExt cx="3192905" cy="2608287"/>
          </a:xfrm>
        </p:grpSpPr>
        <p:cxnSp>
          <p:nvCxnSpPr>
            <p:cNvPr id="42003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3013023" y="3432749"/>
              <a:ext cx="3162925" cy="719526"/>
            </a:xfrm>
            <a:prstGeom prst="straightConnector1">
              <a:avLst/>
            </a:prstGeom>
            <a:noFill/>
            <a:ln w="31750" algn="ctr">
              <a:solidFill>
                <a:srgbClr val="9933FF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42004" name="Straight Arrow Connector 25"/>
            <p:cNvCxnSpPr>
              <a:cxnSpLocks noChangeShapeType="1"/>
            </p:cNvCxnSpPr>
            <p:nvPr/>
          </p:nvCxnSpPr>
          <p:spPr bwMode="auto">
            <a:xfrm>
              <a:off x="2983043" y="4122295"/>
              <a:ext cx="3162924" cy="1918741"/>
            </a:xfrm>
            <a:prstGeom prst="straightConnector1">
              <a:avLst/>
            </a:prstGeom>
            <a:noFill/>
            <a:ln w="31750" algn="ctr">
              <a:solidFill>
                <a:srgbClr val="9933FF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517775" y="3492500"/>
            <a:ext cx="4197350" cy="2759075"/>
            <a:chOff x="2518348" y="3492709"/>
            <a:chExt cx="4197245" cy="2758189"/>
          </a:xfrm>
        </p:grpSpPr>
        <p:cxnSp>
          <p:nvCxnSpPr>
            <p:cNvPr id="42001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2608289" y="3492709"/>
              <a:ext cx="4107304" cy="1079291"/>
            </a:xfrm>
            <a:prstGeom prst="straightConnector1">
              <a:avLst/>
            </a:prstGeom>
            <a:noFill/>
            <a:ln w="31750" algn="ctr">
              <a:solidFill>
                <a:srgbClr val="FF9900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42002" name="Straight Arrow Connector 31"/>
            <p:cNvCxnSpPr>
              <a:cxnSpLocks noChangeShapeType="1"/>
            </p:cNvCxnSpPr>
            <p:nvPr/>
          </p:nvCxnSpPr>
          <p:spPr bwMode="auto">
            <a:xfrm>
              <a:off x="2518348" y="4601980"/>
              <a:ext cx="4137285" cy="1648918"/>
            </a:xfrm>
            <a:prstGeom prst="straightConnector1">
              <a:avLst/>
            </a:prstGeom>
            <a:noFill/>
            <a:ln w="31750" algn="ctr">
              <a:solidFill>
                <a:srgbClr val="FF9900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032250" y="1263650"/>
            <a:ext cx="4302125" cy="1958975"/>
            <a:chOff x="4017364" y="1279161"/>
            <a:chExt cx="4302177" cy="1958714"/>
          </a:xfrm>
        </p:grpSpPr>
        <p:sp>
          <p:nvSpPr>
            <p:cNvPr id="41999" name="Freeform 37"/>
            <p:cNvSpPr>
              <a:spLocks/>
            </p:cNvSpPr>
            <p:nvPr/>
          </p:nvSpPr>
          <p:spPr bwMode="auto">
            <a:xfrm>
              <a:off x="4017364" y="1279161"/>
              <a:ext cx="3522688" cy="984354"/>
            </a:xfrm>
            <a:custGeom>
              <a:avLst/>
              <a:gdLst>
                <a:gd name="T0" fmla="*/ 0 w 3522688"/>
                <a:gd name="T1" fmla="*/ 759501 h 984354"/>
                <a:gd name="T2" fmla="*/ 1019331 w 3522688"/>
                <a:gd name="T3" fmla="*/ 99934 h 984354"/>
                <a:gd name="T4" fmla="*/ 2833140 w 3522688"/>
                <a:gd name="T5" fmla="*/ 159895 h 984354"/>
                <a:gd name="T6" fmla="*/ 3522688 w 3522688"/>
                <a:gd name="T7" fmla="*/ 984354 h 984354"/>
                <a:gd name="T8" fmla="*/ 3522688 w 3522688"/>
                <a:gd name="T9" fmla="*/ 984354 h 984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2688"/>
                <a:gd name="T16" fmla="*/ 0 h 984354"/>
                <a:gd name="T17" fmla="*/ 3522688 w 3522688"/>
                <a:gd name="T18" fmla="*/ 984354 h 984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2688" h="984354">
                  <a:moveTo>
                    <a:pt x="0" y="759501"/>
                  </a:moveTo>
                  <a:cubicBezTo>
                    <a:pt x="273570" y="479684"/>
                    <a:pt x="547141" y="199868"/>
                    <a:pt x="1019331" y="99934"/>
                  </a:cubicBezTo>
                  <a:cubicBezTo>
                    <a:pt x="1491521" y="0"/>
                    <a:pt x="2415915" y="12492"/>
                    <a:pt x="2833141" y="159895"/>
                  </a:cubicBezTo>
                  <a:cubicBezTo>
                    <a:pt x="3250367" y="307298"/>
                    <a:pt x="3522688" y="984354"/>
                    <a:pt x="3522688" y="984354"/>
                  </a:cubicBez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000" name="Oval 38"/>
            <p:cNvSpPr>
              <a:spLocks noChangeArrowheads="1"/>
            </p:cNvSpPr>
            <p:nvPr/>
          </p:nvSpPr>
          <p:spPr bwMode="auto">
            <a:xfrm>
              <a:off x="6820524" y="2278505"/>
              <a:ext cx="1499017" cy="959370"/>
            </a:xfrm>
            <a:prstGeom prst="ellipse">
              <a:avLst/>
            </a:prstGeom>
            <a:noFill/>
            <a:ln w="38100" algn="ctr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802438" y="4706938"/>
            <a:ext cx="1474787" cy="16510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>
            <a:cxnSpLocks noChangeShapeType="1"/>
            <a:endCxn id="27" idx="0"/>
          </p:cNvCxnSpPr>
          <p:nvPr/>
        </p:nvCxnSpPr>
        <p:spPr bwMode="auto">
          <a:xfrm rot="16200000" flipH="1">
            <a:off x="6819900" y="3987800"/>
            <a:ext cx="1423988" cy="14288"/>
          </a:xfrm>
          <a:prstGeom prst="line">
            <a:avLst/>
          </a:prstGeom>
          <a:noFill/>
          <a:ln w="31750" algn="ctr">
            <a:solidFill>
              <a:srgbClr val="0000FF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Water droplets"/>
          <p:cNvSpPr>
            <a:spLocks noChangeArrowheads="1"/>
          </p:cNvSpPr>
          <p:nvPr/>
        </p:nvSpPr>
        <p:spPr bwMode="auto">
          <a:xfrm>
            <a:off x="0" y="1550988"/>
            <a:ext cx="9144000" cy="530701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0" y="1539875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68" y="179388"/>
            <a:ext cx="8659812" cy="1143000"/>
          </a:xfrm>
          <a:effectLst>
            <a:outerShdw dist="35921" dir="2700000" algn="ctr" rotWithShape="0">
              <a:srgbClr val="CC000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Precipitation in models: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sz="3600" dirty="0" smtClean="0">
                <a:solidFill>
                  <a:srgbClr val="FFFF00"/>
                </a:solidFill>
              </a:rPr>
              <a:t>all models are wrong, some are useful”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191000" cy="4525963"/>
          </a:xfrm>
          <a:ln w="0"/>
          <a:effectLst>
            <a:outerShdw blurRad="25400" dist="25400" dir="3000000" algn="ctr" rotWithShape="0">
              <a:schemeClr val="bg1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rgbClr val="FF3300"/>
                </a:solidFill>
              </a:rPr>
              <a:t>A challenge:</a:t>
            </a:r>
          </a:p>
          <a:p>
            <a:pPr>
              <a:buFontTx/>
              <a:buNone/>
              <a:defRPr/>
            </a:pPr>
            <a:r>
              <a:rPr lang="en-US" sz="2800" dirty="0"/>
              <a:t>Amount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distribution: 	double ITCZ</a:t>
            </a:r>
          </a:p>
          <a:p>
            <a:pPr>
              <a:buFontTx/>
              <a:buNone/>
              <a:defRPr/>
            </a:pPr>
            <a:r>
              <a:rPr lang="en-US" sz="2800" dirty="0"/>
              <a:t>Frequency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too often</a:t>
            </a:r>
          </a:p>
          <a:p>
            <a:pPr>
              <a:buFontTx/>
              <a:buNone/>
              <a:defRPr/>
            </a:pPr>
            <a:r>
              <a:rPr lang="en-US" sz="2800" dirty="0"/>
              <a:t>Intensity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too low</a:t>
            </a:r>
          </a:p>
          <a:p>
            <a:pPr>
              <a:buFontTx/>
              <a:buNone/>
              <a:defRPr/>
            </a:pPr>
            <a:r>
              <a:rPr lang="en-US" sz="2800" dirty="0"/>
              <a:t>Runoff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not correct</a:t>
            </a:r>
          </a:p>
          <a:p>
            <a:pPr>
              <a:buFontTx/>
              <a:buNone/>
              <a:defRPr/>
            </a:pPr>
            <a:r>
              <a:rPr lang="en-US" sz="2800" dirty="0"/>
              <a:t>Recycling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too large</a:t>
            </a:r>
          </a:p>
          <a:p>
            <a:pPr>
              <a:buFontTx/>
              <a:buNone/>
              <a:defRPr/>
            </a:pPr>
            <a:r>
              <a:rPr lang="en-US" sz="2800" dirty="0"/>
              <a:t>Diurnal cycle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poor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Lifetime: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too short	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(moisture)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73625" y="1693863"/>
            <a:ext cx="427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</a:rPr>
              <a:t>Issues:</a:t>
            </a:r>
          </a:p>
          <a:p>
            <a:pPr eaLnBrk="0" hangingPunct="0"/>
            <a:r>
              <a:rPr lang="en-US" dirty="0"/>
              <a:t>Tropical transients too weak</a:t>
            </a:r>
          </a:p>
          <a:p>
            <a:pPr eaLnBrk="0" hangingPunct="0"/>
            <a:r>
              <a:rPr lang="en-US" dirty="0"/>
              <a:t>	Hurricanes</a:t>
            </a:r>
          </a:p>
          <a:p>
            <a:pPr eaLnBrk="0" hangingPunct="0"/>
            <a:r>
              <a:rPr lang="en-US" dirty="0"/>
              <a:t>	MJOs</a:t>
            </a:r>
          </a:p>
          <a:p>
            <a:pPr eaLnBrk="0" hangingPunct="0"/>
            <a:r>
              <a:rPr lang="en-US" dirty="0"/>
              <a:t>	Easterly waves</a:t>
            </a:r>
          </a:p>
        </p:txBody>
      </p:sp>
      <p:pic>
        <p:nvPicPr>
          <p:cNvPr id="10" name="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47160" y="3904297"/>
            <a:ext cx="5196840" cy="292322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zSlide0014"/>
          <p:cNvPicPr>
            <a:picLocks noChangeAspect="1" noChangeArrowheads="1"/>
          </p:cNvPicPr>
          <p:nvPr/>
        </p:nvPicPr>
        <p:blipFill>
          <a:blip r:embed="rId2" cstate="print"/>
          <a:srcRect b="15461"/>
          <a:stretch>
            <a:fillRect/>
          </a:stretch>
        </p:blipFill>
        <p:spPr bwMode="auto">
          <a:xfrm>
            <a:off x="3717702" y="2356834"/>
            <a:ext cx="5220236" cy="330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253730" y="5279288"/>
            <a:ext cx="36713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Courtesy Francis </a:t>
            </a:r>
            <a:r>
              <a:rPr lang="en-US" sz="2000" dirty="0" err="1">
                <a:solidFill>
                  <a:srgbClr val="000000"/>
                </a:solidFill>
              </a:rPr>
              <a:t>Zwiers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580" y="463639"/>
            <a:ext cx="7946406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All models are wrong, some are useful!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913" y="2331076"/>
            <a:ext cx="2859110" cy="3046988"/>
          </a:xfrm>
          <a:prstGeom prst="rect">
            <a:avLst/>
          </a:prstGeom>
          <a:noFill/>
          <a:effectLst>
            <a:outerShdw blurRad="38100" dist="38100" dir="30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There are many analyses of models, but models are demonstrably poor </a:t>
            </a:r>
            <a:r>
              <a:rPr lang="en-US" smtClean="0">
                <a:solidFill>
                  <a:srgbClr val="000000"/>
                </a:solidFill>
              </a:rPr>
              <a:t>at many </a:t>
            </a:r>
            <a:r>
              <a:rPr lang="en-US" dirty="0" smtClean="0">
                <a:solidFill>
                  <a:srgbClr val="000000"/>
                </a:solidFill>
              </a:rPr>
              <a:t>aspects of the hydrological cycle.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93605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381000" y="0"/>
            <a:ext cx="8763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cs typeface="Tahoma" pitchFamily="34" charset="0"/>
              </a:rPr>
              <a:t>Water serves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cs typeface="Tahoma" pitchFamily="34" charset="0"/>
              </a:rPr>
              <a:t>as the “</a:t>
            </a:r>
            <a:r>
              <a:rPr lang="en-US" sz="3200" b="1" dirty="0">
                <a:solidFill>
                  <a:srgbClr val="FFFF00"/>
                </a:solidFill>
                <a:cs typeface="Tahoma" pitchFamily="34" charset="0"/>
              </a:rPr>
              <a:t>air conditioner</a:t>
            </a:r>
            <a:r>
              <a:rPr lang="en-US" sz="3200" b="1" dirty="0">
                <a:solidFill>
                  <a:srgbClr val="FF0000"/>
                </a:solidFill>
                <a:cs typeface="Tahoma" pitchFamily="34" charset="0"/>
              </a:rPr>
              <a:t>”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 </a:t>
            </a:r>
          </a:p>
          <a:p>
            <a:pPr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cs typeface="Tahoma" pitchFamily="34" charset="0"/>
              </a:rPr>
              <a:t>			of the planet.</a:t>
            </a:r>
            <a:endParaRPr lang="en-US" sz="3200" dirty="0">
              <a:solidFill>
                <a:srgbClr val="FF0000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cs typeface="+mn-cs"/>
              </a:rPr>
              <a:t>Rising greenhouse gases are causing climate change, semi-arid areas are becoming drier while wet areas are becoming wetter. </a:t>
            </a:r>
          </a:p>
          <a:p>
            <a:pPr eaLnBrk="0" hangingPunct="0">
              <a:defRPr/>
            </a:pPr>
            <a:endParaRPr lang="en-US" sz="3000" b="1" dirty="0">
              <a:solidFill>
                <a:srgbClr val="FFFF00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3000" b="1" dirty="0">
                <a:solidFill>
                  <a:srgbClr val="FFFF00"/>
                </a:solidFill>
                <a:cs typeface="+mn-cs"/>
              </a:rPr>
              <a:t>Increases in extremes (floods and droughts) are already here.</a:t>
            </a:r>
          </a:p>
          <a:p>
            <a:pPr eaLnBrk="0" hangingPunct="0">
              <a:defRPr/>
            </a:pPr>
            <a:endParaRPr lang="en-US" sz="3000" b="1" dirty="0">
              <a:solidFill>
                <a:srgbClr val="FFFF00"/>
              </a:solidFill>
              <a:cs typeface="+mn-cs"/>
            </a:endParaRPr>
          </a:p>
          <a:p>
            <a:pPr eaLnBrk="0" hangingPunct="0">
              <a:defRPr/>
            </a:pPr>
            <a:r>
              <a:rPr lang="en-US" sz="3000" b="1" dirty="0">
                <a:solidFill>
                  <a:srgbClr val="FF0000"/>
                </a:solidFill>
                <a:cs typeface="+mn-cs"/>
              </a:rPr>
              <a:t>Water management:- </a:t>
            </a:r>
          </a:p>
          <a:p>
            <a:pPr eaLnBrk="0" hangingPunct="0">
              <a:defRPr/>
            </a:pPr>
            <a:r>
              <a:rPr lang="en-US" sz="3000" b="1" dirty="0">
                <a:solidFill>
                  <a:srgbClr val="FFFF00"/>
                </a:solidFill>
                <a:cs typeface="+mn-cs"/>
              </a:rPr>
              <a:t>dealing with how to save in times of excess for times of drought –</a:t>
            </a:r>
          </a:p>
          <a:p>
            <a:pPr eaLnBrk="0" hangingPunct="0">
              <a:defRPr/>
            </a:pPr>
            <a:r>
              <a:rPr lang="en-US" sz="3000" b="1" dirty="0">
                <a:solidFill>
                  <a:srgbClr val="FFFF00"/>
                </a:solidFill>
                <a:cs typeface="+mn-cs"/>
              </a:rPr>
              <a:t>will be a major challenge in the future.</a:t>
            </a:r>
          </a:p>
          <a:p>
            <a:pPr algn="ctr" eaLnBrk="0" hangingPunct="0">
              <a:defRPr/>
            </a:pPr>
            <a:endParaRPr lang="en-US" sz="32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96038"/>
            <a:ext cx="18081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</a:rPr>
              <a:t>Lake Powell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03225" y="631825"/>
            <a:ext cx="2400300" cy="4525963"/>
          </a:xfrm>
          <a:effectLst>
            <a:outerShdw blurRad="25400" dist="38100" dir="3000000" algn="ctr" rotWithShape="0">
              <a:schemeClr val="accent1">
                <a:lumMod val="50000"/>
              </a:schemeClr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</a:t>
            </a:r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ebdings"/>
            </a:endParaRPr>
          </a:p>
          <a:p>
            <a:pPr>
              <a:buFontTx/>
              <a:buNone/>
              <a:defRPr/>
            </a:pPr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ebdings"/>
            </a:endParaRPr>
          </a:p>
          <a:p>
            <a:pPr>
              <a:buFontTx/>
              <a:buNone/>
              <a:defRPr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Precipitable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</a:t>
            </a:r>
          </a:p>
          <a:p>
            <a:pPr>
              <a:buFontTx/>
              <a:buNone/>
              <a:defRPr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Precipitation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141133" y="3417570"/>
            <a:ext cx="5974080" cy="3360420"/>
          </a:xfrm>
          <a:prstGeom prst="rect">
            <a:avLst/>
          </a:prstGeom>
        </p:spPr>
      </p:pic>
      <p:pic>
        <p:nvPicPr>
          <p:cNvPr id="9" name="movi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139440" y="30480"/>
            <a:ext cx="5974080" cy="336042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76263" y="220663"/>
            <a:ext cx="7885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cs typeface="+mn-cs"/>
              </a:rPr>
              <a:t>How should precipitation change as climate changes?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4063" y="1660525"/>
            <a:ext cx="64928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buSzPct val="150000"/>
              <a:defRPr/>
            </a:pPr>
            <a:r>
              <a:rPr lang="en-US" dirty="0">
                <a:cs typeface="+mn-cs"/>
              </a:rPr>
              <a:t>  Usually only total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amount</a:t>
            </a:r>
            <a:r>
              <a:rPr lang="en-US" dirty="0">
                <a:cs typeface="+mn-cs"/>
              </a:rPr>
              <a:t> is considered</a:t>
            </a:r>
          </a:p>
          <a:p>
            <a:pPr eaLnBrk="0" hangingPunct="0">
              <a:buSzPct val="150000"/>
              <a:buFontTx/>
              <a:buChar char="•"/>
              <a:defRPr/>
            </a:pPr>
            <a:r>
              <a:rPr lang="en-US" dirty="0">
                <a:cs typeface="+mn-cs"/>
              </a:rPr>
              <a:t>  But most of the time it does not rain</a:t>
            </a:r>
          </a:p>
          <a:p>
            <a:pPr eaLnBrk="0" hangingPunct="0">
              <a:buSzPct val="150000"/>
              <a:buFontTx/>
              <a:buChar char="•"/>
              <a:defRPr/>
            </a:pPr>
            <a:r>
              <a:rPr lang="en-US" dirty="0">
                <a:cs typeface="+mn-cs"/>
              </a:rPr>
              <a:t>  The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frequency and duration</a:t>
            </a:r>
            <a:r>
              <a:rPr lang="en-US" dirty="0">
                <a:cs typeface="+mn-cs"/>
              </a:rPr>
              <a:t> (how often)</a:t>
            </a:r>
          </a:p>
          <a:p>
            <a:pPr eaLnBrk="0" hangingPunct="0">
              <a:buSzPct val="150000"/>
              <a:buFontTx/>
              <a:buChar char="•"/>
              <a:defRPr/>
            </a:pPr>
            <a:r>
              <a:rPr lang="en-US" dirty="0">
                <a:cs typeface="+mn-cs"/>
              </a:rPr>
              <a:t>  The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intensity </a:t>
            </a:r>
            <a:r>
              <a:rPr lang="en-US" dirty="0">
                <a:cs typeface="+mn-cs"/>
              </a:rPr>
              <a:t>(the rate when it does rain)</a:t>
            </a:r>
          </a:p>
          <a:p>
            <a:pPr eaLnBrk="0" hangingPunct="0">
              <a:buSzPct val="150000"/>
              <a:buFontTx/>
              <a:buChar char="•"/>
              <a:defRPr/>
            </a:pPr>
            <a:r>
              <a:rPr lang="en-US" dirty="0">
                <a:cs typeface="+mn-cs"/>
              </a:rPr>
              <a:t>  The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sequence</a:t>
            </a:r>
            <a:r>
              <a:rPr lang="en-US" b="1" dirty="0">
                <a:cs typeface="+mn-cs"/>
              </a:rPr>
              <a:t> </a:t>
            </a:r>
          </a:p>
          <a:p>
            <a:pPr eaLnBrk="0" hangingPunct="0">
              <a:buSzPct val="150000"/>
              <a:buFontTx/>
              <a:buChar char="•"/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dirty="0">
                <a:cs typeface="+mn-cs"/>
              </a:rPr>
              <a:t>The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phase</a:t>
            </a:r>
            <a:r>
              <a:rPr lang="en-US" dirty="0">
                <a:cs typeface="+mn-cs"/>
              </a:rPr>
              <a:t>: snow or rain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90538" y="4645025"/>
            <a:ext cx="5207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23CCC"/>
                </a:solidFill>
                <a:cs typeface="+mn-cs"/>
              </a:rPr>
              <a:t>The intensity and phase affect how much runs off versus how much soaks into the soils.</a:t>
            </a:r>
          </a:p>
          <a:p>
            <a:pPr eaLnBrk="0" hangingPunct="0">
              <a:defRPr/>
            </a:pPr>
            <a:endParaRPr lang="en-US" b="1" dirty="0">
              <a:solidFill>
                <a:srgbClr val="023CCC"/>
              </a:solidFill>
              <a:cs typeface="+mn-cs"/>
            </a:endParaRPr>
          </a:p>
        </p:txBody>
      </p:sp>
      <p:pic>
        <p:nvPicPr>
          <p:cNvPr id="7173" name="Picture 5" descr="space"/>
          <p:cNvPicPr>
            <a:picLocks noChangeAspect="1" noChangeArrowheads="1"/>
          </p:cNvPicPr>
          <p:nvPr/>
        </p:nvPicPr>
        <p:blipFill>
          <a:blip r:embed="rId2" cstate="print"/>
          <a:srcRect t="10382" r="10393"/>
          <a:stretch>
            <a:fillRect/>
          </a:stretch>
        </p:blipFill>
        <p:spPr bwMode="auto">
          <a:xfrm>
            <a:off x="5776913" y="4541838"/>
            <a:ext cx="335121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Daily Precipitation at 2 stations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781050" y="3632200"/>
          <a:ext cx="6886575" cy="2819400"/>
        </p:xfrm>
        <a:graphic>
          <a:graphicData uri="http://schemas.openxmlformats.org/presentationml/2006/ole">
            <p:oleObj spid="_x0000_s1026" name="Chart" r:id="rId3" imgW="9180000" imgH="2565000" progId="MSGraph.Chart.8">
              <p:embed followColorScheme="full"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28650" y="838200"/>
          <a:ext cx="7023100" cy="2827338"/>
        </p:xfrm>
        <a:graphic>
          <a:graphicData uri="http://schemas.openxmlformats.org/presentationml/2006/ole">
            <p:oleObj spid="_x0000_s1027" name="Chart" r:id="rId4" imgW="9180000" imgH="2565000" progId="MSGraph.Chart.8">
              <p:embed followColorScheme="full"/>
            </p:oleObj>
          </a:graphicData>
        </a:graphic>
      </p:graphicFrame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6234113" y="1955800"/>
            <a:ext cx="290988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Frequency   6.7%</a:t>
            </a:r>
          </a:p>
          <a:p>
            <a:r>
              <a:rPr lang="en-US" b="1">
                <a:latin typeface="Arial" charset="0"/>
              </a:rPr>
              <a:t>Intensity   37.5 mm</a:t>
            </a:r>
          </a:p>
          <a:p>
            <a:endParaRPr lang="en-US" b="1">
              <a:latin typeface="Arial" charset="0"/>
            </a:endParaRPr>
          </a:p>
          <a:p>
            <a:endParaRPr lang="en-US" b="1">
              <a:latin typeface="Arial" charset="0"/>
            </a:endParaRPr>
          </a:p>
          <a:p>
            <a:endParaRPr lang="en-US" b="1">
              <a:latin typeface="Arial" charset="0"/>
            </a:endParaRPr>
          </a:p>
          <a:p>
            <a:endParaRPr lang="en-US" sz="1000" b="1">
              <a:latin typeface="Arial" charset="0"/>
            </a:endParaRPr>
          </a:p>
          <a:p>
            <a:endParaRPr lang="en-US" b="1">
              <a:latin typeface="Arial" charset="0"/>
            </a:endParaRPr>
          </a:p>
          <a:p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Frequency   67%</a:t>
            </a:r>
          </a:p>
          <a:p>
            <a:r>
              <a:rPr lang="en-US" b="1">
                <a:latin typeface="Arial" charset="0"/>
              </a:rPr>
              <a:t>Intensity   3.75 mm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6237288" y="893763"/>
            <a:ext cx="2754312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C0000"/>
                </a:solidFill>
                <a:latin typeface="Arial" pitchFamily="34" charset="0"/>
                <a:cs typeface="+mn-cs"/>
              </a:rPr>
              <a:t>Monthly</a:t>
            </a:r>
          </a:p>
          <a:p>
            <a:pPr>
              <a:defRPr/>
            </a:pPr>
            <a:r>
              <a:rPr lang="en-US" sz="2800" b="1">
                <a:solidFill>
                  <a:srgbClr val="CC0000"/>
                </a:solidFill>
                <a:latin typeface="Arial" pitchFamily="34" charset="0"/>
                <a:cs typeface="+mn-cs"/>
              </a:rPr>
              <a:t>Amount 75 mm</a:t>
            </a:r>
          </a:p>
          <a:p>
            <a:pPr>
              <a:defRPr/>
            </a:pPr>
            <a:endParaRPr lang="en-US" sz="2800" b="1">
              <a:solidFill>
                <a:srgbClr val="CC00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800" b="1">
              <a:solidFill>
                <a:srgbClr val="CC00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800" b="1">
              <a:solidFill>
                <a:srgbClr val="CC00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800" b="1">
              <a:solidFill>
                <a:srgbClr val="CC00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000" b="1">
              <a:solidFill>
                <a:srgbClr val="CC00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800" b="1">
              <a:solidFill>
                <a:srgbClr val="CC00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en-US" sz="2800" b="1">
                <a:solidFill>
                  <a:srgbClr val="CC0000"/>
                </a:solidFill>
                <a:latin typeface="Arial" pitchFamily="34" charset="0"/>
                <a:cs typeface="+mn-cs"/>
              </a:rPr>
              <a:t>Amount 75 mm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1603375" y="3176588"/>
            <a:ext cx="4521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993300"/>
                </a:solidFill>
                <a:latin typeface="Arial" pitchFamily="34" charset="0"/>
                <a:cs typeface="+mn-cs"/>
              </a:rPr>
              <a:t>drought         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+mn-cs"/>
              </a:rPr>
              <a:t>wild fires</a:t>
            </a:r>
            <a:r>
              <a:rPr lang="en-US" sz="2000" b="1" dirty="0">
                <a:solidFill>
                  <a:srgbClr val="009900"/>
                </a:solidFill>
                <a:latin typeface="Arial" pitchFamily="34" charset="0"/>
                <a:cs typeface="+mn-cs"/>
              </a:rPr>
              <a:t>           </a:t>
            </a: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+mn-cs"/>
              </a:rPr>
              <a:t>local</a:t>
            </a:r>
          </a:p>
          <a:p>
            <a:pPr>
              <a:defRPr/>
            </a:pPr>
            <a:r>
              <a:rPr lang="en-US" sz="2000" b="1" dirty="0">
                <a:solidFill>
                  <a:srgbClr val="993300"/>
                </a:solidFill>
                <a:latin typeface="Arial" pitchFamily="34" charset="0"/>
                <a:cs typeface="+mn-cs"/>
              </a:rPr>
              <a:t>wilting plants</a:t>
            </a:r>
            <a:r>
              <a:rPr lang="en-US" sz="2000" b="1" dirty="0">
                <a:solidFill>
                  <a:srgbClr val="009900"/>
                </a:solidFill>
                <a:latin typeface="Arial" pitchFamily="34" charset="0"/>
                <a:cs typeface="+mn-cs"/>
              </a:rPr>
              <a:t>                            </a:t>
            </a: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+mn-cs"/>
              </a:rPr>
              <a:t>floods</a:t>
            </a:r>
          </a:p>
          <a:p>
            <a:pPr>
              <a:defRPr/>
            </a:pPr>
            <a:endParaRPr lang="en-US" sz="2000" b="1" dirty="0">
              <a:solidFill>
                <a:srgbClr val="0099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000" b="1" dirty="0">
              <a:solidFill>
                <a:srgbClr val="0099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000" b="1" dirty="0">
              <a:solidFill>
                <a:srgbClr val="0099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000" b="1" dirty="0">
              <a:solidFill>
                <a:srgbClr val="0099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000" b="1" dirty="0">
              <a:solidFill>
                <a:srgbClr val="0099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000" b="1" dirty="0">
              <a:solidFill>
                <a:srgbClr val="0099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000" b="1" dirty="0">
              <a:solidFill>
                <a:srgbClr val="009900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en-US" sz="2000" b="1" dirty="0">
                <a:solidFill>
                  <a:srgbClr val="009900"/>
                </a:solidFill>
                <a:latin typeface="Arial" pitchFamily="34" charset="0"/>
                <a:cs typeface="+mn-cs"/>
              </a:rPr>
              <a:t>soil moisture replenished</a:t>
            </a:r>
          </a:p>
          <a:p>
            <a:pPr>
              <a:defRPr/>
            </a:pPr>
            <a:r>
              <a:rPr lang="en-US" sz="2000" b="1" dirty="0">
                <a:solidFill>
                  <a:srgbClr val="009900"/>
                </a:solidFill>
                <a:latin typeface="Arial" pitchFamily="34" charset="0"/>
                <a:cs typeface="+mn-cs"/>
              </a:rPr>
              <a:t>virtually no runoff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1325" y="1670050"/>
            <a:ext cx="55086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hlink"/>
                </a:solidFill>
                <a:latin typeface="Arial" charset="0"/>
              </a:rPr>
              <a:t>A</a:t>
            </a:r>
          </a:p>
          <a:p>
            <a:endParaRPr lang="en-US" sz="4000" b="1">
              <a:solidFill>
                <a:schemeClr val="hlink"/>
              </a:solidFill>
              <a:latin typeface="Arial" charset="0"/>
            </a:endParaRPr>
          </a:p>
          <a:p>
            <a:endParaRPr lang="en-US" sz="4000" b="1">
              <a:solidFill>
                <a:schemeClr val="hlink"/>
              </a:solidFill>
              <a:latin typeface="Arial" charset="0"/>
            </a:endParaRPr>
          </a:p>
          <a:p>
            <a:endParaRPr lang="en-US" sz="4000" b="1">
              <a:solidFill>
                <a:schemeClr val="hlink"/>
              </a:solidFill>
              <a:latin typeface="Arial" charset="0"/>
            </a:endParaRPr>
          </a:p>
          <a:p>
            <a:endParaRPr lang="en-US" sz="4000" b="1">
              <a:solidFill>
                <a:schemeClr val="hlink"/>
              </a:solidFill>
              <a:latin typeface="Arial" charset="0"/>
            </a:endParaRPr>
          </a:p>
          <a:p>
            <a:r>
              <a:rPr lang="en-US" sz="4000" b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833563" y="31638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349250" y="4962525"/>
            <a:ext cx="864235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cs typeface="Times New Roman" pitchFamily="18" charset="0"/>
              </a:rPr>
              <a:t>Estimated frequency of occurrence (%) of precipitation from Cloudsat observations find precipitation 10.9% of time over oceans </a:t>
            </a:r>
            <a:r>
              <a:rPr lang="en-US" sz="2000">
                <a:cs typeface="Times New Roman" pitchFamily="18" charset="0"/>
              </a:rPr>
              <a:t>(Ellis et al 2009 GRL)</a:t>
            </a:r>
            <a:endParaRPr lang="en-US" sz="2000">
              <a:cs typeface="+mn-cs"/>
            </a:endParaRP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995363"/>
            <a:ext cx="4865687" cy="3246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063" y="1065213"/>
            <a:ext cx="3770312" cy="2649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Box 5"/>
          <p:cNvSpPr txBox="1"/>
          <p:nvPr/>
        </p:nvSpPr>
        <p:spPr>
          <a:xfrm>
            <a:off x="900113" y="204788"/>
            <a:ext cx="70770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Frequency of precipitation: oceans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k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75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436563" y="17463"/>
            <a:ext cx="8504237" cy="6556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2700" dist="381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57200" indent="-341313" eaLnBrk="0" hangingPunct="0">
              <a:defRPr/>
            </a:pPr>
            <a:endParaRPr lang="en-US" b="1" dirty="0">
              <a:solidFill>
                <a:schemeClr val="bg1"/>
              </a:solidFill>
              <a:cs typeface="+mn-cs"/>
            </a:endParaRPr>
          </a:p>
          <a:p>
            <a:pPr marL="457200" indent="-341313" eaLnBrk="0" hangingPunct="0">
              <a:defRPr/>
            </a:pPr>
            <a:r>
              <a:rPr lang="en-US" sz="3200" b="1" dirty="0">
                <a:solidFill>
                  <a:schemeClr val="hlink"/>
                </a:solidFill>
                <a:cs typeface="+mn-cs"/>
              </a:rPr>
              <a:t>Most precipitation comes from moisture convergence by weather systems</a:t>
            </a:r>
          </a:p>
          <a:p>
            <a:pPr marL="457200" indent="-341313" eaLnBrk="0" hangingPunct="0">
              <a:defRPr/>
            </a:pPr>
            <a:endParaRPr lang="en-US" sz="3200" b="1" dirty="0">
              <a:solidFill>
                <a:schemeClr val="hlink"/>
              </a:solidFill>
              <a:cs typeface="+mn-cs"/>
            </a:endParaRPr>
          </a:p>
          <a:p>
            <a:pPr marL="457200" indent="-341313" eaLnBrk="0" hangingPunct="0">
              <a:defRPr/>
            </a:pPr>
            <a:r>
              <a:rPr lang="en-US" sz="2800" dirty="0">
                <a:solidFill>
                  <a:schemeClr val="bg1"/>
                </a:solidFill>
                <a:cs typeface="+mn-cs"/>
              </a:rPr>
              <a:t>The intermittent nature of precipitation (average frequency over oceans is 11%) means that </a:t>
            </a:r>
            <a:r>
              <a:rPr lang="en-US" sz="2800" b="1" dirty="0">
                <a:solidFill>
                  <a:schemeClr val="hlink"/>
                </a:solidFill>
                <a:cs typeface="+mn-cs"/>
              </a:rPr>
              <a:t>moderate or heavy precipitation</a:t>
            </a:r>
            <a:endParaRPr lang="en-US" sz="3200" b="1" dirty="0">
              <a:solidFill>
                <a:schemeClr val="hlink"/>
              </a:solidFill>
              <a:cs typeface="+mn-cs"/>
            </a:endParaRPr>
          </a:p>
          <a:p>
            <a:pPr marL="457200" indent="-341313" eaLnBrk="0" hangingPunct="0"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 Can not come from local column.</a:t>
            </a:r>
          </a:p>
          <a:p>
            <a:pPr marL="457200" indent="-341313" eaLnBrk="0" hangingPunct="0"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 Can not come from E.</a:t>
            </a:r>
          </a:p>
          <a:p>
            <a:pPr marL="463550" indent="-347663" eaLnBrk="0" hangingPunct="0"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 Hence has to come from transport by storm-scale circulation into storm. </a:t>
            </a:r>
          </a:p>
          <a:p>
            <a:pPr marL="457200" indent="-341313" eaLnBrk="0" hangingPunct="0">
              <a:defRPr/>
            </a:pPr>
            <a:endParaRPr lang="en-US" b="1" dirty="0">
              <a:solidFill>
                <a:schemeClr val="bg1"/>
              </a:solidFill>
              <a:cs typeface="+mn-cs"/>
            </a:endParaRPr>
          </a:p>
          <a:p>
            <a:pPr marL="457200" indent="-341313" eaLnBrk="0" hangingPunct="0">
              <a:defRPr/>
            </a:pPr>
            <a:r>
              <a:rPr lang="en-US" b="1" dirty="0">
                <a:solidFill>
                  <a:srgbClr val="FFFF00"/>
                </a:solidFill>
                <a:cs typeface="+mn-cs"/>
              </a:rPr>
              <a:t>On average, rain producing systems </a:t>
            </a:r>
          </a:p>
          <a:p>
            <a:pPr marL="457200" indent="-341313" eaLnBrk="0" hangingPunct="0">
              <a:defRPr/>
            </a:pPr>
            <a:r>
              <a:rPr lang="en-US" b="1" dirty="0">
                <a:solidFill>
                  <a:srgbClr val="FFFF00"/>
                </a:solidFill>
                <a:cs typeface="+mn-cs"/>
              </a:rPr>
              <a:t>    (e.g., </a:t>
            </a:r>
            <a:r>
              <a:rPr lang="en-US" b="1" dirty="0" err="1">
                <a:solidFill>
                  <a:srgbClr val="FFFF00"/>
                </a:solidFill>
                <a:cs typeface="+mn-cs"/>
              </a:rPr>
              <a:t>extratropical</a:t>
            </a:r>
            <a:r>
              <a:rPr lang="en-US" b="1" dirty="0">
                <a:solidFill>
                  <a:srgbClr val="FFFF00"/>
                </a:solidFill>
                <a:cs typeface="+mn-cs"/>
              </a:rPr>
              <a:t> cyclones; thunderstorms)</a:t>
            </a:r>
          </a:p>
          <a:p>
            <a:pPr marL="457200" indent="-341313" eaLnBrk="0" hangingPunct="0">
              <a:defRPr/>
            </a:pPr>
            <a:r>
              <a:rPr lang="en-US" b="1" dirty="0">
                <a:solidFill>
                  <a:srgbClr val="FFFF00"/>
                </a:solidFill>
                <a:cs typeface="+mn-cs"/>
              </a:rPr>
              <a:t>    reach out and grab moisture from distance about </a:t>
            </a:r>
          </a:p>
          <a:p>
            <a:pPr marL="457200" indent="-341313" eaLnBrk="0" hangingPunct="0">
              <a:defRPr/>
            </a:pPr>
            <a:r>
              <a:rPr lang="en-US" b="1" dirty="0">
                <a:solidFill>
                  <a:srgbClr val="FFFF00"/>
                </a:solidFill>
                <a:cs typeface="+mn-cs"/>
              </a:rPr>
              <a:t>    3 to 5 times radius of precipitating area.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st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385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4850" y="1370013"/>
            <a:ext cx="7712075" cy="708025"/>
          </a:xfrm>
          <a:prstGeom prst="rect">
            <a:avLst/>
          </a:prstGeom>
          <a:noFill/>
          <a:effectLst>
            <a:outerShdw blurRad="50800" dist="50800" dir="30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rgbClr val="FFFF00"/>
                </a:solidFill>
                <a:cs typeface="+mn-cs"/>
              </a:rPr>
              <a:t>How is precipitation changing?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ra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ra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ra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ra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ra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ra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ra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ra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ra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tra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ra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tra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ra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Pages>1</Pages>
  <Words>1881</Words>
  <Application>Microsoft Office PowerPoint</Application>
  <PresentationFormat>On-screen Show (4:3)</PresentationFormat>
  <Paragraphs>347</Paragraphs>
  <Slides>39</Slides>
  <Notes>3</Notes>
  <HiddenSlides>0</HiddenSlides>
  <MMClips>3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trans</vt:lpstr>
      <vt:lpstr>4_Default Design</vt:lpstr>
      <vt:lpstr>1_trans</vt:lpstr>
      <vt:lpstr>2_trans</vt:lpstr>
      <vt:lpstr>3_trans</vt:lpstr>
      <vt:lpstr>5_trans</vt:lpstr>
      <vt:lpstr>10_trans</vt:lpstr>
      <vt:lpstr>11_trans</vt:lpstr>
      <vt:lpstr>Chart</vt:lpstr>
      <vt:lpstr>Slide 1</vt:lpstr>
      <vt:lpstr>Slide 2</vt:lpstr>
      <vt:lpstr>Slide 3</vt:lpstr>
      <vt:lpstr>Slide 4</vt:lpstr>
      <vt:lpstr>Slide 5</vt:lpstr>
      <vt:lpstr>Daily Precipitation at 2 stations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Geoengineering:</vt:lpstr>
      <vt:lpstr>Slide 19</vt:lpstr>
      <vt:lpstr>Slide 20</vt:lpstr>
      <vt:lpstr>Factors in Changes in Precipitation</vt:lpstr>
      <vt:lpstr>How should precipitation P change as the climate changes?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Temperature vs Precipitation</vt:lpstr>
      <vt:lpstr>Slide 31</vt:lpstr>
      <vt:lpstr>How else should precipitation P change as the climate changes?</vt:lpstr>
      <vt:lpstr>Slide 33</vt:lpstr>
      <vt:lpstr>Slide 34</vt:lpstr>
      <vt:lpstr>Slide 35</vt:lpstr>
      <vt:lpstr>Model precipitation changes</vt:lpstr>
      <vt:lpstr>Precipitation in models: “all models are wrong, some are useful”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Dr. Kevin E. Trenberth</dc:creator>
  <cp:lastModifiedBy>lbutler</cp:lastModifiedBy>
  <cp:revision>462</cp:revision>
  <cp:lastPrinted>1998-10-26T22:25:24Z</cp:lastPrinted>
  <dcterms:created xsi:type="dcterms:W3CDTF">1996-09-25T11:29:30Z</dcterms:created>
  <dcterms:modified xsi:type="dcterms:W3CDTF">2010-04-19T20:40:14Z</dcterms:modified>
</cp:coreProperties>
</file>