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9" r:id="rId1"/>
    <p:sldMasterId id="2147483735" r:id="rId2"/>
    <p:sldMasterId id="2147483760" r:id="rId3"/>
  </p:sldMasterIdLst>
  <p:notesMasterIdLst>
    <p:notesMasterId r:id="rId32"/>
  </p:notesMasterIdLst>
  <p:handoutMasterIdLst>
    <p:handoutMasterId r:id="rId33"/>
  </p:handoutMasterIdLst>
  <p:sldIdLst>
    <p:sldId id="855" r:id="rId4"/>
    <p:sldId id="828" r:id="rId5"/>
    <p:sldId id="845" r:id="rId6"/>
    <p:sldId id="853" r:id="rId7"/>
    <p:sldId id="852" r:id="rId8"/>
    <p:sldId id="786" r:id="rId9"/>
    <p:sldId id="851" r:id="rId10"/>
    <p:sldId id="857" r:id="rId11"/>
    <p:sldId id="825" r:id="rId12"/>
    <p:sldId id="821" r:id="rId13"/>
    <p:sldId id="848" r:id="rId14"/>
    <p:sldId id="818" r:id="rId15"/>
    <p:sldId id="849" r:id="rId16"/>
    <p:sldId id="844" r:id="rId17"/>
    <p:sldId id="859" r:id="rId18"/>
    <p:sldId id="847" r:id="rId19"/>
    <p:sldId id="835" r:id="rId20"/>
    <p:sldId id="836" r:id="rId21"/>
    <p:sldId id="837" r:id="rId22"/>
    <p:sldId id="838" r:id="rId23"/>
    <p:sldId id="858" r:id="rId24"/>
    <p:sldId id="841" r:id="rId25"/>
    <p:sldId id="860" r:id="rId26"/>
    <p:sldId id="842" r:id="rId27"/>
    <p:sldId id="843" r:id="rId28"/>
    <p:sldId id="856" r:id="rId29"/>
    <p:sldId id="854" r:id="rId30"/>
    <p:sldId id="767" r:id="rId31"/>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Arial" charset="0"/>
      </a:defRPr>
    </a:lvl1pPr>
    <a:lvl2pPr marL="457200" algn="l" rtl="0" fontAlgn="base">
      <a:spcBef>
        <a:spcPct val="0"/>
      </a:spcBef>
      <a:spcAft>
        <a:spcPct val="0"/>
      </a:spcAft>
      <a:defRPr sz="2400" kern="1200">
        <a:solidFill>
          <a:schemeClr val="tx1"/>
        </a:solidFill>
        <a:latin typeface="Comic Sans MS" pitchFamily="66" charset="0"/>
        <a:ea typeface="+mn-ea"/>
        <a:cs typeface="Arial" charset="0"/>
      </a:defRPr>
    </a:lvl2pPr>
    <a:lvl3pPr marL="914400" algn="l" rtl="0" fontAlgn="base">
      <a:spcBef>
        <a:spcPct val="0"/>
      </a:spcBef>
      <a:spcAft>
        <a:spcPct val="0"/>
      </a:spcAft>
      <a:defRPr sz="2400" kern="1200">
        <a:solidFill>
          <a:schemeClr val="tx1"/>
        </a:solidFill>
        <a:latin typeface="Comic Sans MS" pitchFamily="66" charset="0"/>
        <a:ea typeface="+mn-ea"/>
        <a:cs typeface="Arial" charset="0"/>
      </a:defRPr>
    </a:lvl3pPr>
    <a:lvl4pPr marL="1371600" algn="l" rtl="0" fontAlgn="base">
      <a:spcBef>
        <a:spcPct val="0"/>
      </a:spcBef>
      <a:spcAft>
        <a:spcPct val="0"/>
      </a:spcAft>
      <a:defRPr sz="2400" kern="1200">
        <a:solidFill>
          <a:schemeClr val="tx1"/>
        </a:solidFill>
        <a:latin typeface="Comic Sans MS" pitchFamily="66" charset="0"/>
        <a:ea typeface="+mn-ea"/>
        <a:cs typeface="Arial" charset="0"/>
      </a:defRPr>
    </a:lvl4pPr>
    <a:lvl5pPr marL="1828800" algn="l" rtl="0" fontAlgn="base">
      <a:spcBef>
        <a:spcPct val="0"/>
      </a:spcBef>
      <a:spcAft>
        <a:spcPct val="0"/>
      </a:spcAft>
      <a:defRPr sz="2400" kern="1200">
        <a:solidFill>
          <a:schemeClr val="tx1"/>
        </a:solidFill>
        <a:latin typeface="Comic Sans MS" pitchFamily="66" charset="0"/>
        <a:ea typeface="+mn-ea"/>
        <a:cs typeface="Arial" charset="0"/>
      </a:defRPr>
    </a:lvl5pPr>
    <a:lvl6pPr marL="2286000" algn="l" defTabSz="914400" rtl="0" eaLnBrk="1" latinLnBrk="0" hangingPunct="1">
      <a:defRPr sz="2400" kern="1200">
        <a:solidFill>
          <a:schemeClr val="tx1"/>
        </a:solidFill>
        <a:latin typeface="Comic Sans MS" pitchFamily="66" charset="0"/>
        <a:ea typeface="+mn-ea"/>
        <a:cs typeface="Arial" charset="0"/>
      </a:defRPr>
    </a:lvl6pPr>
    <a:lvl7pPr marL="2743200" algn="l" defTabSz="914400" rtl="0" eaLnBrk="1" latinLnBrk="0" hangingPunct="1">
      <a:defRPr sz="2400" kern="1200">
        <a:solidFill>
          <a:schemeClr val="tx1"/>
        </a:solidFill>
        <a:latin typeface="Comic Sans MS" pitchFamily="66" charset="0"/>
        <a:ea typeface="+mn-ea"/>
        <a:cs typeface="Arial" charset="0"/>
      </a:defRPr>
    </a:lvl7pPr>
    <a:lvl8pPr marL="3200400" algn="l" defTabSz="914400" rtl="0" eaLnBrk="1" latinLnBrk="0" hangingPunct="1">
      <a:defRPr sz="2400" kern="1200">
        <a:solidFill>
          <a:schemeClr val="tx1"/>
        </a:solidFill>
        <a:latin typeface="Comic Sans MS" pitchFamily="66" charset="0"/>
        <a:ea typeface="+mn-ea"/>
        <a:cs typeface="Arial" charset="0"/>
      </a:defRPr>
    </a:lvl8pPr>
    <a:lvl9pPr marL="3657600" algn="l" defTabSz="914400" rtl="0" eaLnBrk="1" latinLnBrk="0" hangingPunct="1">
      <a:defRPr sz="2400" kern="1200">
        <a:solidFill>
          <a:schemeClr val="tx1"/>
        </a:solidFill>
        <a:latin typeface="Comic Sans MS" pitchFamily="66"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66FFCC"/>
    <a:srgbClr val="0000CC"/>
    <a:srgbClr val="FFCCCC"/>
    <a:srgbClr val="FFEBEB"/>
    <a:srgbClr val="996633"/>
    <a:srgbClr val="9933FF"/>
    <a:srgbClr val="0000FF"/>
    <a:srgbClr val="FF9900"/>
    <a:srgbClr val="E901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6" autoAdjust="0"/>
    <p:restoredTop sz="94683" autoAdjust="0"/>
  </p:normalViewPr>
  <p:slideViewPr>
    <p:cSldViewPr snapToGrid="0">
      <p:cViewPr varScale="1">
        <p:scale>
          <a:sx n="96" d="100"/>
          <a:sy n="96" d="100"/>
        </p:scale>
        <p:origin x="-87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notesMaster" Target="notesMasters/notesMaster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588"/>
            <a:ext cx="3027363" cy="465138"/>
          </a:xfrm>
          <a:prstGeom prst="rect">
            <a:avLst/>
          </a:prstGeom>
          <a:noFill/>
          <a:ln w="9525">
            <a:noFill/>
            <a:miter lim="800000"/>
            <a:headEnd/>
            <a:tailEnd/>
          </a:ln>
          <a:effectLst/>
        </p:spPr>
        <p:txBody>
          <a:bodyPr vert="horz" wrap="square" lIns="19070" tIns="0" rIns="19070" bIns="0" numCol="1" anchor="t" anchorCtr="0" compatLnSpc="1">
            <a:prstTxWarp prst="textNoShape">
              <a:avLst/>
            </a:prstTxWarp>
          </a:bodyPr>
          <a:lstStyle>
            <a:lvl1pPr defTabSz="951175" eaLnBrk="0" hangingPunct="0">
              <a:defRPr sz="1000" i="1">
                <a:cs typeface="+mn-cs"/>
              </a:defRPr>
            </a:lvl1pPr>
          </a:lstStyle>
          <a:p>
            <a:pPr>
              <a:defRPr/>
            </a:pPr>
            <a:endParaRPr lang="en-US"/>
          </a:p>
        </p:txBody>
      </p:sp>
      <p:sp>
        <p:nvSpPr>
          <p:cNvPr id="3075" name="Rectangle 3"/>
          <p:cNvSpPr>
            <a:spLocks noGrp="1" noChangeArrowheads="1"/>
          </p:cNvSpPr>
          <p:nvPr>
            <p:ph type="dt" sz="quarter" idx="1"/>
          </p:nvPr>
        </p:nvSpPr>
        <p:spPr bwMode="auto">
          <a:xfrm>
            <a:off x="3957638" y="-1588"/>
            <a:ext cx="3027362" cy="465138"/>
          </a:xfrm>
          <a:prstGeom prst="rect">
            <a:avLst/>
          </a:prstGeom>
          <a:noFill/>
          <a:ln w="9525">
            <a:noFill/>
            <a:miter lim="800000"/>
            <a:headEnd/>
            <a:tailEnd/>
          </a:ln>
          <a:effectLst/>
        </p:spPr>
        <p:txBody>
          <a:bodyPr vert="horz" wrap="square" lIns="19070" tIns="0" rIns="19070" bIns="0" numCol="1" anchor="t" anchorCtr="0" compatLnSpc="1">
            <a:prstTxWarp prst="textNoShape">
              <a:avLst/>
            </a:prstTxWarp>
          </a:bodyPr>
          <a:lstStyle>
            <a:lvl1pPr algn="r" defTabSz="951175" eaLnBrk="0" hangingPunct="0">
              <a:defRPr sz="1000" i="1">
                <a:cs typeface="+mn-cs"/>
              </a:defRPr>
            </a:lvl1pPr>
          </a:lstStyle>
          <a:p>
            <a:pPr>
              <a:defRPr/>
            </a:pPr>
            <a:endParaRPr lang="en-US"/>
          </a:p>
        </p:txBody>
      </p:sp>
      <p:sp>
        <p:nvSpPr>
          <p:cNvPr id="3076" name="Rectangle 4"/>
          <p:cNvSpPr>
            <a:spLocks noGrp="1" noChangeArrowheads="1"/>
          </p:cNvSpPr>
          <p:nvPr>
            <p:ph type="ftr" sz="quarter" idx="2"/>
          </p:nvPr>
        </p:nvSpPr>
        <p:spPr bwMode="auto">
          <a:xfrm>
            <a:off x="0" y="8816975"/>
            <a:ext cx="3027363" cy="466725"/>
          </a:xfrm>
          <a:prstGeom prst="rect">
            <a:avLst/>
          </a:prstGeom>
          <a:noFill/>
          <a:ln w="9525">
            <a:noFill/>
            <a:miter lim="800000"/>
            <a:headEnd/>
            <a:tailEnd/>
          </a:ln>
          <a:effectLst/>
        </p:spPr>
        <p:txBody>
          <a:bodyPr vert="horz" wrap="square" lIns="19070" tIns="0" rIns="19070" bIns="0" numCol="1" anchor="b" anchorCtr="0" compatLnSpc="1">
            <a:prstTxWarp prst="textNoShape">
              <a:avLst/>
            </a:prstTxWarp>
          </a:bodyPr>
          <a:lstStyle>
            <a:lvl1pPr defTabSz="951175" eaLnBrk="0" hangingPunct="0">
              <a:defRPr sz="1000" i="1">
                <a:cs typeface="+mn-cs"/>
              </a:defRPr>
            </a:lvl1pPr>
          </a:lstStyle>
          <a:p>
            <a:pPr>
              <a:defRPr/>
            </a:pPr>
            <a:endParaRPr lang="en-US"/>
          </a:p>
        </p:txBody>
      </p:sp>
      <p:sp>
        <p:nvSpPr>
          <p:cNvPr id="3077" name="Rectangle 5"/>
          <p:cNvSpPr>
            <a:spLocks noGrp="1" noChangeArrowheads="1"/>
          </p:cNvSpPr>
          <p:nvPr>
            <p:ph type="sldNum" sz="quarter" idx="3"/>
          </p:nvPr>
        </p:nvSpPr>
        <p:spPr bwMode="auto">
          <a:xfrm>
            <a:off x="3957638" y="8816975"/>
            <a:ext cx="3027362" cy="466725"/>
          </a:xfrm>
          <a:prstGeom prst="rect">
            <a:avLst/>
          </a:prstGeom>
          <a:noFill/>
          <a:ln w="9525">
            <a:noFill/>
            <a:miter lim="800000"/>
            <a:headEnd/>
            <a:tailEnd/>
          </a:ln>
          <a:effectLst/>
        </p:spPr>
        <p:txBody>
          <a:bodyPr vert="horz" wrap="square" lIns="19070" tIns="0" rIns="19070" bIns="0" numCol="1" anchor="b" anchorCtr="0" compatLnSpc="1">
            <a:prstTxWarp prst="textNoShape">
              <a:avLst/>
            </a:prstTxWarp>
          </a:bodyPr>
          <a:lstStyle>
            <a:lvl1pPr algn="r" defTabSz="951175" eaLnBrk="0" hangingPunct="0">
              <a:defRPr sz="1000" i="1">
                <a:cs typeface="+mn-cs"/>
              </a:defRPr>
            </a:lvl1pPr>
          </a:lstStyle>
          <a:p>
            <a:pPr>
              <a:defRPr/>
            </a:pPr>
            <a:fld id="{D75F1CE3-95A9-4DAF-8E93-45D19110B2C5}" type="slidenum">
              <a:rPr lang="en-US"/>
              <a:pPr>
                <a:defRPr/>
              </a:pPr>
              <a:t>‹#›</a:t>
            </a:fld>
            <a:endParaRPr lang="en-US"/>
          </a:p>
        </p:txBody>
      </p:sp>
    </p:spTree>
    <p:extLst>
      <p:ext uri="{BB962C8B-B14F-4D97-AF65-F5344CB8AC3E}">
        <p14:creationId xmlns:p14="http://schemas.microsoft.com/office/powerpoint/2010/main" val="2694646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027363" cy="465138"/>
          </a:xfrm>
          <a:prstGeom prst="rect">
            <a:avLst/>
          </a:prstGeom>
          <a:noFill/>
          <a:ln w="9525">
            <a:noFill/>
            <a:miter lim="800000"/>
            <a:headEnd/>
            <a:tailEnd/>
          </a:ln>
          <a:effectLst/>
        </p:spPr>
        <p:txBody>
          <a:bodyPr vert="horz" wrap="square" lIns="19070" tIns="0" rIns="19070" bIns="0" numCol="1" anchor="t" anchorCtr="0" compatLnSpc="1">
            <a:prstTxWarp prst="textNoShape">
              <a:avLst/>
            </a:prstTxWarp>
          </a:bodyPr>
          <a:lstStyle>
            <a:lvl1pPr defTabSz="951175" eaLnBrk="0" hangingPunct="0">
              <a:defRPr sz="1000" i="1">
                <a:cs typeface="+mn-cs"/>
              </a:defRPr>
            </a:lvl1pPr>
          </a:lstStyle>
          <a:p>
            <a:pPr>
              <a:defRPr/>
            </a:pPr>
            <a:endParaRPr lang="en-US"/>
          </a:p>
        </p:txBody>
      </p:sp>
      <p:sp>
        <p:nvSpPr>
          <p:cNvPr id="2051" name="Rectangle 3"/>
          <p:cNvSpPr>
            <a:spLocks noGrp="1" noChangeArrowheads="1"/>
          </p:cNvSpPr>
          <p:nvPr>
            <p:ph type="dt" idx="1"/>
          </p:nvPr>
        </p:nvSpPr>
        <p:spPr bwMode="auto">
          <a:xfrm>
            <a:off x="3957638" y="-1588"/>
            <a:ext cx="3027362" cy="465138"/>
          </a:xfrm>
          <a:prstGeom prst="rect">
            <a:avLst/>
          </a:prstGeom>
          <a:noFill/>
          <a:ln w="9525">
            <a:noFill/>
            <a:miter lim="800000"/>
            <a:headEnd/>
            <a:tailEnd/>
          </a:ln>
          <a:effectLst/>
        </p:spPr>
        <p:txBody>
          <a:bodyPr vert="horz" wrap="square" lIns="19070" tIns="0" rIns="19070" bIns="0" numCol="1" anchor="t" anchorCtr="0" compatLnSpc="1">
            <a:prstTxWarp prst="textNoShape">
              <a:avLst/>
            </a:prstTxWarp>
          </a:bodyPr>
          <a:lstStyle>
            <a:lvl1pPr algn="r" defTabSz="951175" eaLnBrk="0" hangingPunct="0">
              <a:defRPr sz="1000" i="1">
                <a:cs typeface="+mn-cs"/>
              </a:defRPr>
            </a:lvl1pPr>
          </a:lstStyle>
          <a:p>
            <a:pPr>
              <a:defRPr/>
            </a:pPr>
            <a:endParaRPr lang="en-US"/>
          </a:p>
        </p:txBody>
      </p:sp>
      <p:sp>
        <p:nvSpPr>
          <p:cNvPr id="2052" name="Rectangle 4"/>
          <p:cNvSpPr>
            <a:spLocks noGrp="1" noChangeArrowheads="1"/>
          </p:cNvSpPr>
          <p:nvPr>
            <p:ph type="ftr" sz="quarter" idx="4"/>
          </p:nvPr>
        </p:nvSpPr>
        <p:spPr bwMode="auto">
          <a:xfrm>
            <a:off x="0" y="8816975"/>
            <a:ext cx="3027363" cy="466725"/>
          </a:xfrm>
          <a:prstGeom prst="rect">
            <a:avLst/>
          </a:prstGeom>
          <a:noFill/>
          <a:ln w="9525">
            <a:noFill/>
            <a:miter lim="800000"/>
            <a:headEnd/>
            <a:tailEnd/>
          </a:ln>
          <a:effectLst/>
        </p:spPr>
        <p:txBody>
          <a:bodyPr vert="horz" wrap="square" lIns="19070" tIns="0" rIns="19070" bIns="0" numCol="1" anchor="b" anchorCtr="0" compatLnSpc="1">
            <a:prstTxWarp prst="textNoShape">
              <a:avLst/>
            </a:prstTxWarp>
          </a:bodyPr>
          <a:lstStyle>
            <a:lvl1pPr defTabSz="951175" eaLnBrk="0" hangingPunct="0">
              <a:defRPr sz="1000" i="1">
                <a:cs typeface="+mn-cs"/>
              </a:defRPr>
            </a:lvl1pPr>
          </a:lstStyle>
          <a:p>
            <a:pPr>
              <a:defRPr/>
            </a:pPr>
            <a:endParaRPr lang="en-US"/>
          </a:p>
        </p:txBody>
      </p:sp>
      <p:sp>
        <p:nvSpPr>
          <p:cNvPr id="2053" name="Rectangle 5"/>
          <p:cNvSpPr>
            <a:spLocks noGrp="1" noChangeArrowheads="1"/>
          </p:cNvSpPr>
          <p:nvPr>
            <p:ph type="sldNum" sz="quarter" idx="5"/>
          </p:nvPr>
        </p:nvSpPr>
        <p:spPr bwMode="auto">
          <a:xfrm>
            <a:off x="3957638" y="8816975"/>
            <a:ext cx="3027362" cy="466725"/>
          </a:xfrm>
          <a:prstGeom prst="rect">
            <a:avLst/>
          </a:prstGeom>
          <a:noFill/>
          <a:ln w="9525">
            <a:noFill/>
            <a:miter lim="800000"/>
            <a:headEnd/>
            <a:tailEnd/>
          </a:ln>
          <a:effectLst/>
        </p:spPr>
        <p:txBody>
          <a:bodyPr vert="horz" wrap="square" lIns="19070" tIns="0" rIns="19070" bIns="0" numCol="1" anchor="b" anchorCtr="0" compatLnSpc="1">
            <a:prstTxWarp prst="textNoShape">
              <a:avLst/>
            </a:prstTxWarp>
          </a:bodyPr>
          <a:lstStyle>
            <a:lvl1pPr algn="r" defTabSz="951175" eaLnBrk="0" hangingPunct="0">
              <a:defRPr sz="1000" i="1">
                <a:cs typeface="+mn-cs"/>
              </a:defRPr>
            </a:lvl1pPr>
          </a:lstStyle>
          <a:p>
            <a:pPr>
              <a:defRPr/>
            </a:pPr>
            <a:fld id="{502DC7DA-D02C-47CE-B485-57768C271B67}" type="slidenum">
              <a:rPr lang="en-US"/>
              <a:pPr>
                <a:defRPr/>
              </a:pPr>
              <a:t>‹#›</a:t>
            </a:fld>
            <a:endParaRPr lang="en-US"/>
          </a:p>
        </p:txBody>
      </p:sp>
      <p:sp>
        <p:nvSpPr>
          <p:cNvPr id="2054" name="Rectangle 6"/>
          <p:cNvSpPr>
            <a:spLocks noGrp="1" noChangeArrowheads="1"/>
          </p:cNvSpPr>
          <p:nvPr>
            <p:ph type="body" sz="quarter" idx="3"/>
          </p:nvPr>
        </p:nvSpPr>
        <p:spPr bwMode="auto">
          <a:xfrm>
            <a:off x="933450" y="4410075"/>
            <a:ext cx="5118100" cy="4176713"/>
          </a:xfrm>
          <a:prstGeom prst="rect">
            <a:avLst/>
          </a:prstGeom>
          <a:noFill/>
          <a:ln w="9525">
            <a:noFill/>
            <a:miter lim="800000"/>
            <a:headEnd/>
            <a:tailEnd/>
          </a:ln>
          <a:effectLst/>
        </p:spPr>
        <p:txBody>
          <a:bodyPr vert="horz" wrap="square" lIns="93776" tIns="47680" rIns="93776" bIns="476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7" name="Rectangle 7"/>
          <p:cNvSpPr>
            <a:spLocks noGrp="1" noRot="1" noChangeAspect="1" noChangeArrowheads="1" noTextEdit="1"/>
          </p:cNvSpPr>
          <p:nvPr>
            <p:ph type="sldImg" idx="2"/>
          </p:nvPr>
        </p:nvSpPr>
        <p:spPr bwMode="auto">
          <a:xfrm>
            <a:off x="1171575" y="696913"/>
            <a:ext cx="4641850" cy="3481387"/>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70482168"/>
      </p:ext>
    </p:extLst>
  </p:cSld>
  <p:clrMap bg1="lt1" tx1="dk1" bg2="lt2" tx2="dk2" accent1="accent1" accent2="accent2" accent3="accent3" accent4="accent4" accent5="accent5" accent6="accent6" hlink="hlink" folHlink="folHlink"/>
  <p:notesStyle>
    <a:lvl1pPr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1pPr>
    <a:lvl2pPr marL="465138"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3pPr>
    <a:lvl4pPr marL="1397000"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4pPr>
    <a:lvl5pPr marL="1862138"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Terra in a.m. and Aqua </a:t>
            </a:r>
            <a:r>
              <a:rPr lang="en-US" smtClean="0"/>
              <a:t>in p.m.</a:t>
            </a:r>
            <a:endParaRPr lang="en-US"/>
          </a:p>
        </p:txBody>
      </p:sp>
      <p:sp>
        <p:nvSpPr>
          <p:cNvPr id="4" name="Slide Number Placeholder 3"/>
          <p:cNvSpPr>
            <a:spLocks noGrp="1"/>
          </p:cNvSpPr>
          <p:nvPr>
            <p:ph type="sldNum" sz="quarter" idx="10"/>
          </p:nvPr>
        </p:nvSpPr>
        <p:spPr/>
        <p:txBody>
          <a:bodyPr/>
          <a:lstStyle/>
          <a:p>
            <a:fld id="{FE560BE5-97B8-4D08-85E6-5A244D55214D}"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1590540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EED5003-95A3-4CC3-806A-C66A00A275A5}" type="slidenum">
              <a:rPr lang="ja-JP" altLang="en-US">
                <a:solidFill>
                  <a:srgbClr val="000000"/>
                </a:solidFill>
              </a:rPr>
              <a:pPr>
                <a:defRPr/>
              </a:pPr>
              <a:t>‹#›</a:t>
            </a:fld>
            <a:endParaRPr lang="en-US" altLang="ja-JP">
              <a:solidFill>
                <a:srgbClr val="000000"/>
              </a:solidFill>
            </a:endParaRPr>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0" y="6470650"/>
            <a:ext cx="1828800" cy="514350"/>
          </a:xfrm>
          <a:prstGeom prst="rect">
            <a:avLst/>
          </a:prstGeom>
          <a:ln/>
        </p:spPr>
        <p:txBody>
          <a:bodyPr/>
          <a:lstStyle>
            <a:lvl1pPr>
              <a:defRPr/>
            </a:lvl1pPr>
          </a:lstStyle>
          <a:p>
            <a:pPr eaLnBrk="0" hangingPunct="0">
              <a:defRPr/>
            </a:pPr>
            <a:endParaRPr lang="en-US">
              <a:solidFill>
                <a:srgbClr val="000000"/>
              </a:solidFill>
              <a:cs typeface="+mn-cs"/>
            </a:endParaRPr>
          </a:p>
        </p:txBody>
      </p:sp>
      <p:sp>
        <p:nvSpPr>
          <p:cNvPr id="5" name="Rectangle 3"/>
          <p:cNvSpPr>
            <a:spLocks noGrp="1" noChangeArrowheads="1"/>
          </p:cNvSpPr>
          <p:nvPr>
            <p:ph type="ftr" sz="quarter" idx="11"/>
          </p:nvPr>
        </p:nvSpPr>
        <p:spPr>
          <a:xfrm>
            <a:off x="3149600" y="6229350"/>
            <a:ext cx="2844800" cy="514350"/>
          </a:xfrm>
          <a:prstGeom prst="rect">
            <a:avLst/>
          </a:prstGeom>
          <a:ln/>
        </p:spPr>
        <p:txBody>
          <a:bodyPr/>
          <a:lstStyle>
            <a:lvl1pPr>
              <a:defRPr/>
            </a:lvl1pPr>
          </a:lstStyle>
          <a:p>
            <a:pPr eaLnBrk="0" hangingPunct="0">
              <a:defRPr/>
            </a:pPr>
            <a:endParaRPr lang="en-US">
              <a:solidFill>
                <a:srgbClr val="000000"/>
              </a:solidFill>
              <a:cs typeface="+mn-cs"/>
            </a:endParaRPr>
          </a:p>
        </p:txBody>
      </p:sp>
      <p:sp>
        <p:nvSpPr>
          <p:cNvPr id="6" name="Rectangle 4"/>
          <p:cNvSpPr>
            <a:spLocks noGrp="1" noChangeArrowheads="1"/>
          </p:cNvSpPr>
          <p:nvPr>
            <p:ph type="sldNum" sz="quarter" idx="12"/>
          </p:nvPr>
        </p:nvSpPr>
        <p:spPr>
          <a:xfrm>
            <a:off x="6604000" y="6229350"/>
            <a:ext cx="1828800" cy="514350"/>
          </a:xfrm>
          <a:prstGeom prst="rect">
            <a:avLst/>
          </a:prstGeom>
          <a:ln/>
        </p:spPr>
        <p:txBody>
          <a:bodyPr/>
          <a:lstStyle>
            <a:lvl1pPr>
              <a:defRPr/>
            </a:lvl1pPr>
          </a:lstStyle>
          <a:p>
            <a:pPr eaLnBrk="0" hangingPunct="0">
              <a:defRPr/>
            </a:pPr>
            <a:fld id="{9916A939-E486-4147-A49A-3120207D1C55}" type="slidenum">
              <a:rPr lang="en-US">
                <a:solidFill>
                  <a:srgbClr val="000000"/>
                </a:solidFill>
                <a:cs typeface="+mn-cs"/>
              </a:rPr>
              <a:pPr eaLnBrk="0" hangingPunct="0">
                <a:defRPr/>
              </a:pPr>
              <a:t>‹#›</a:t>
            </a:fld>
            <a:endParaRPr lang="en-US">
              <a:solidFill>
                <a:srgbClr val="000000"/>
              </a:solidFill>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0" hangingPunct="0"/>
            <a:fld id="{49C2D1C5-FF4E-4F43-899C-DD16380914DC}" type="datetimeFigureOut">
              <a:rPr lang="en-US" smtClean="0">
                <a:solidFill>
                  <a:srgbClr val="000000"/>
                </a:solidFill>
                <a:cs typeface="+mn-cs"/>
              </a:rPr>
              <a:pPr eaLnBrk="0" hangingPunct="0"/>
              <a:t>12/12/14</a:t>
            </a:fld>
            <a:endParaRPr lang="en-US">
              <a:solidFill>
                <a:srgbClr val="000000"/>
              </a:solidFill>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0" hangingPunct="0"/>
            <a:endParaRPr lang="en-US">
              <a:solidFill>
                <a:srgbClr val="000000"/>
              </a:solidFill>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0" hangingPunct="0"/>
            <a:fld id="{2C3B58C4-3FC4-024F-8FE7-E9E61B5172D5}" type="slidenum">
              <a:rPr lang="en-US" smtClean="0">
                <a:solidFill>
                  <a:srgbClr val="000000"/>
                </a:solidFill>
                <a:cs typeface="+mn-cs"/>
              </a:rPr>
              <a:pPr eaLnBrk="0" hangingPunct="0"/>
              <a:t>‹#›</a:t>
            </a:fld>
            <a:endParaRPr lang="en-US">
              <a:solidFill>
                <a:srgbClr val="000000"/>
              </a:solidFill>
              <a:cs typeface="+mn-cs"/>
            </a:endParaRPr>
          </a:p>
        </p:txBody>
      </p:sp>
    </p:spTree>
    <p:extLst>
      <p:ext uri="{BB962C8B-B14F-4D97-AF65-F5344CB8AC3E}">
        <p14:creationId xmlns:p14="http://schemas.microsoft.com/office/powerpoint/2010/main" val="18541427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3.xml"/><Relationship Id="rId6" Type="http://schemas.openxmlformats.org/officeDocument/2006/relationships/image" Target="../media/image2.jpe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7412" name="Picture 7" descr="NCAR"/>
          <p:cNvPicPr>
            <a:picLocks noChangeAspect="1" noChangeArrowheads="1"/>
          </p:cNvPicPr>
          <p:nvPr userDrawn="1"/>
        </p:nvPicPr>
        <p:blipFill>
          <a:blip r:embed="rId4" cstate="print"/>
          <a:srcRect/>
          <a:stretch>
            <a:fillRect/>
          </a:stretch>
        </p:blipFill>
        <p:spPr bwMode="auto">
          <a:xfrm>
            <a:off x="8477250" y="6403975"/>
            <a:ext cx="666750" cy="454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0" r:id="rId1"/>
    <p:sldLayoutId id="2147483758" r:id="rId2"/>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36" r:id="rId1"/>
    <p:sldLayoutId id="2147483759" r:id="rId2"/>
    <p:sldLayoutId id="2147483765" r:id="rId3"/>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2" name="Picture 7" descr="NCA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477250" y="6403975"/>
            <a:ext cx="666750" cy="454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hyperlink" Target="http://theextinctionprotocol.wordpress.com/2013/01/18/28-the-great-awakening-ten-volcanoes-awaken-in-one-week/" TargetMode="External"/><Relationship Id="rId5" Type="http://schemas.openxmlformats.org/officeDocument/2006/relationships/hyperlink" Target="http://theextinctionprotocol.wordpress.com/2013/01/19/portions-of-northern-india-blanketed-with-largest-snowfall-in-8-years/" TargetMode="External"/><Relationship Id="rId6" Type="http://schemas.openxmlformats.org/officeDocument/2006/relationships/hyperlink" Target="http://theextinctionprotocol.wordpress.com/2013/01/19/sydney-scorches-in-record-high-temperatures-of-46-5-degrees-115-7f/" TargetMode="External"/><Relationship Id="rId7" Type="http://schemas.openxmlformats.org/officeDocument/2006/relationships/hyperlink" Target="http://theextinctionprotocol.wordpress.com/author/theextinctionprotocol/" TargetMode="External"/><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jpeg"/><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38.png"/><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 Id="rId3"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39438" cy="6858000"/>
          </a:xfrm>
          <a:prstGeom prst="rect">
            <a:avLst/>
          </a:prstGeom>
        </p:spPr>
      </p:pic>
      <p:sp>
        <p:nvSpPr>
          <p:cNvPr id="3" name="Text Box 2"/>
          <p:cNvSpPr txBox="1">
            <a:spLocks noChangeArrowheads="1"/>
          </p:cNvSpPr>
          <p:nvPr/>
        </p:nvSpPr>
        <p:spPr bwMode="auto">
          <a:xfrm>
            <a:off x="321009" y="0"/>
            <a:ext cx="8245475" cy="3477875"/>
          </a:xfrm>
          <a:prstGeom prst="rect">
            <a:avLst/>
          </a:prstGeom>
          <a:noFill/>
          <a:ln w="9525">
            <a:noFill/>
            <a:miter lim="800000"/>
            <a:headEnd/>
            <a:tailEnd/>
          </a:ln>
          <a:effectLst/>
        </p:spPr>
        <p:txBody>
          <a:bodyPr>
            <a:spAutoFit/>
          </a:bodyPr>
          <a:lstStyle/>
          <a:p>
            <a:pPr marL="565150" indent="-565150" algn="ctr" eaLnBrk="1" hangingPunct="1"/>
            <a:r>
              <a:rPr lang="en-US" sz="3200" b="1" dirty="0">
                <a:solidFill>
                  <a:srgbClr val="FF0000"/>
                </a:solidFill>
                <a:effectLst>
                  <a:outerShdw blurRad="50800" dist="38100" dir="2700000" algn="tl" rotWithShape="0">
                    <a:srgbClr val="000000"/>
                  </a:outerShdw>
                </a:effectLst>
              </a:rPr>
              <a:t>	</a:t>
            </a:r>
            <a:r>
              <a:rPr lang="en-US" sz="3200" b="1" dirty="0" smtClean="0">
                <a:solidFill>
                  <a:srgbClr val="FF0000"/>
                </a:solidFill>
                <a:effectLst>
                  <a:outerShdw blurRad="50800" dist="38100" dir="2700000" algn="tl" rotWithShape="0">
                    <a:srgbClr val="000000"/>
                  </a:outerShdw>
                </a:effectLst>
              </a:rPr>
              <a:t>	</a:t>
            </a:r>
            <a:r>
              <a:rPr lang="en-US" sz="4400" b="1" dirty="0" smtClean="0">
                <a:solidFill>
                  <a:srgbClr val="FF0000"/>
                </a:solidFill>
                <a:effectLst>
                  <a:outerShdw blurRad="50800" dist="38100" dir="2700000" algn="tl" rotWithShape="0">
                    <a:srgbClr val="000000"/>
                  </a:outerShdw>
                </a:effectLst>
              </a:rPr>
              <a:t>How does drought change with climate change?</a:t>
            </a:r>
          </a:p>
          <a:p>
            <a:pPr marL="565150" indent="-565150" algn="ctr" eaLnBrk="1" hangingPunct="1"/>
            <a:endParaRPr lang="en-US" sz="3600" b="1" dirty="0" smtClean="0">
              <a:solidFill>
                <a:srgbClr val="FF0000"/>
              </a:solidFill>
              <a:effectLst>
                <a:outerShdw blurRad="50800" dist="38100" dir="2700000" algn="tl" rotWithShape="0">
                  <a:srgbClr val="000000"/>
                </a:outerShdw>
              </a:effectLst>
            </a:endParaRPr>
          </a:p>
          <a:p>
            <a:pPr marL="565150" indent="-565150" algn="ctr" eaLnBrk="1" hangingPunct="1"/>
            <a:r>
              <a:rPr lang="en-US" sz="3200" b="1" dirty="0" smtClean="0">
                <a:solidFill>
                  <a:srgbClr val="FF0000"/>
                </a:solidFill>
                <a:effectLst>
                  <a:outerShdw blurRad="50800" dist="38100" dir="2700000" algn="tl" rotWithShape="0">
                    <a:srgbClr val="000000"/>
                  </a:outerShdw>
                </a:effectLst>
              </a:rPr>
              <a:t>Kevin E Trenberth</a:t>
            </a:r>
          </a:p>
          <a:p>
            <a:pPr marL="565150" indent="-565150" algn="ctr" eaLnBrk="1" hangingPunct="1"/>
            <a:r>
              <a:rPr lang="en-US" sz="3200" b="1" dirty="0" smtClean="0">
                <a:solidFill>
                  <a:srgbClr val="FF0000"/>
                </a:solidFill>
                <a:effectLst>
                  <a:outerShdw blurRad="50800" dist="38100" dir="2700000" algn="tl" rotWithShape="0">
                    <a:srgbClr val="000000"/>
                  </a:outerShdw>
                </a:effectLst>
              </a:rPr>
              <a:t>NCAR</a:t>
            </a:r>
          </a:p>
          <a:p>
            <a:pPr marL="565150" indent="-565150" algn="ctr" eaLnBrk="1" hangingPunct="1"/>
            <a:endParaRPr lang="en-US" sz="3200" dirty="0">
              <a:effectLst>
                <a:outerShdw blurRad="50800" dist="38100" dir="2700000" algn="tl" rotWithShape="0">
                  <a:srgbClr val="000000"/>
                </a:outerShdw>
              </a:effectLst>
              <a:cs typeface="Times New Roman" pitchFamily="18" charset="0"/>
            </a:endParaRPr>
          </a:p>
        </p:txBody>
      </p:sp>
    </p:spTree>
    <p:extLst>
      <p:ext uri="{BB962C8B-B14F-4D97-AF65-F5344CB8AC3E}">
        <p14:creationId xmlns:p14="http://schemas.microsoft.com/office/powerpoint/2010/main" val="32862911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precip.averages.and.gauges.1950_v1.png"/>
          <p:cNvPicPr>
            <a:picLocks noChangeAspect="1"/>
          </p:cNvPicPr>
          <p:nvPr/>
        </p:nvPicPr>
        <p:blipFill rotWithShape="1">
          <a:blip r:embed="rId2" cstate="print">
            <a:extLst>
              <a:ext uri="{28A0092B-C50C-407E-A947-70E740481C1C}">
                <a14:useLocalDpi xmlns:a14="http://schemas.microsoft.com/office/drawing/2010/main" val="0"/>
              </a:ext>
            </a:extLst>
          </a:blip>
          <a:srcRect t="54362"/>
          <a:stretch/>
        </p:blipFill>
        <p:spPr>
          <a:xfrm>
            <a:off x="37799" y="951415"/>
            <a:ext cx="9106201" cy="5148588"/>
          </a:xfrm>
          <a:prstGeom prst="rect">
            <a:avLst/>
          </a:prstGeom>
        </p:spPr>
      </p:pic>
      <p:sp>
        <p:nvSpPr>
          <p:cNvPr id="3" name="TextBox 2"/>
          <p:cNvSpPr txBox="1"/>
          <p:nvPr/>
        </p:nvSpPr>
        <p:spPr>
          <a:xfrm>
            <a:off x="2963119" y="185217"/>
            <a:ext cx="3337422" cy="461665"/>
          </a:xfrm>
          <a:prstGeom prst="rect">
            <a:avLst/>
          </a:prstGeom>
          <a:noFill/>
          <a:effectLst>
            <a:outerShdw blurRad="50800" dist="38100" dir="2700000">
              <a:srgbClr val="000000">
                <a:alpha val="43000"/>
              </a:srgbClr>
            </a:outerShdw>
          </a:effectLst>
        </p:spPr>
        <p:txBody>
          <a:bodyPr wrap="none" rtlCol="0">
            <a:spAutoFit/>
          </a:bodyPr>
          <a:lstStyle/>
          <a:p>
            <a:r>
              <a:rPr lang="en-US" b="1" dirty="0" smtClean="0">
                <a:solidFill>
                  <a:srgbClr val="FF0000"/>
                </a:solidFill>
                <a:effectLst>
                  <a:outerShdw blurRad="50800" dist="38100" dir="2700000" algn="tl" rotWithShape="0">
                    <a:srgbClr val="000000"/>
                  </a:outerShdw>
                </a:effectLst>
              </a:rPr>
              <a:t>Precipitation matters</a:t>
            </a:r>
            <a:endParaRPr lang="en-US" b="1" dirty="0">
              <a:solidFill>
                <a:srgbClr val="FF0000"/>
              </a:solidFill>
              <a:effectLst>
                <a:outerShdw blurRad="50800" dist="38100" dir="2700000" algn="tl" rotWithShape="0">
                  <a:srgbClr val="000000"/>
                </a:outerShdw>
              </a:effectLst>
            </a:endParaRPr>
          </a:p>
        </p:txBody>
      </p:sp>
    </p:spTree>
    <p:extLst>
      <p:ext uri="{BB962C8B-B14F-4D97-AF65-F5344CB8AC3E}">
        <p14:creationId xmlns:p14="http://schemas.microsoft.com/office/powerpoint/2010/main" val="26466200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640"/>
            <a:ext cx="7772400" cy="1008112"/>
          </a:xfrm>
          <a:effectLst>
            <a:outerShdw blurRad="50800" dist="38100" dir="2700000">
              <a:srgbClr val="000000">
                <a:alpha val="43000"/>
              </a:srgbClr>
            </a:outerShdw>
          </a:effectLst>
        </p:spPr>
        <p:txBody>
          <a:bodyPr/>
          <a:lstStyle/>
          <a:p>
            <a:r>
              <a:rPr lang="en-US" dirty="0" smtClean="0">
                <a:effectLst>
                  <a:outerShdw blurRad="50800" dist="38100" dir="2700000" algn="tl" rotWithShape="0">
                    <a:srgbClr val="000000"/>
                  </a:outerShdw>
                </a:effectLst>
                <a:latin typeface="Comic Sans MS"/>
                <a:cs typeface="Comic Sans MS"/>
              </a:rPr>
              <a:t>Global land precipitation</a:t>
            </a:r>
            <a:endParaRPr lang="en-US" dirty="0">
              <a:effectLst>
                <a:outerShdw blurRad="50800" dist="38100" dir="2700000" algn="tl" rotWithShape="0">
                  <a:srgbClr val="000000"/>
                </a:outerShdw>
              </a:effectLst>
              <a:latin typeface="Comic Sans MS"/>
              <a:cs typeface="Comic Sans MS"/>
            </a:endParaRPr>
          </a:p>
        </p:txBody>
      </p:sp>
      <p:pic>
        <p:nvPicPr>
          <p:cNvPr id="4" name="Picture 3" descr="Trenberth_Fig_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5536" y="1196752"/>
            <a:ext cx="8062664" cy="5229200"/>
          </a:xfrm>
          <a:prstGeom prst="rect">
            <a:avLst/>
          </a:prstGeom>
        </p:spPr>
      </p:pic>
      <p:sp>
        <p:nvSpPr>
          <p:cNvPr id="6" name="TextBox 5"/>
          <p:cNvSpPr txBox="1"/>
          <p:nvPr/>
        </p:nvSpPr>
        <p:spPr>
          <a:xfrm>
            <a:off x="6088544" y="6444044"/>
            <a:ext cx="2290861" cy="400110"/>
          </a:xfrm>
          <a:prstGeom prst="rect">
            <a:avLst/>
          </a:prstGeom>
          <a:noFill/>
        </p:spPr>
        <p:txBody>
          <a:bodyPr wrap="none" rtlCol="0">
            <a:spAutoFit/>
          </a:bodyPr>
          <a:lstStyle/>
          <a:p>
            <a:r>
              <a:rPr lang="en-US" sz="2000" dirty="0" smtClean="0">
                <a:solidFill>
                  <a:srgbClr val="FFFFFF"/>
                </a:solidFill>
              </a:rPr>
              <a:t>T et al. 2014 NCC</a:t>
            </a:r>
            <a:endParaRPr lang="en-US" sz="2000" dirty="0">
              <a:solidFill>
                <a:srgbClr val="FFFFFF"/>
              </a:solidFill>
            </a:endParaRPr>
          </a:p>
        </p:txBody>
      </p:sp>
    </p:spTree>
    <p:extLst>
      <p:ext uri="{BB962C8B-B14F-4D97-AF65-F5344CB8AC3E}">
        <p14:creationId xmlns:p14="http://schemas.microsoft.com/office/powerpoint/2010/main" val="3851259752"/>
      </p:ext>
    </p:extLst>
  </p:cSld>
  <p:clrMapOvr>
    <a:masterClrMapping/>
  </p:clrMapOvr>
  <mc:AlternateContent xmlns:mc="http://schemas.openxmlformats.org/markup-compatibility/2006" xmlns:p14="http://schemas.microsoft.com/office/powerpoint/2010/main">
    <mc:Choice Requires="p14">
      <p:transition spd="slow" p14:dur="800">
        <p:push dir="d"/>
      </p:transition>
    </mc:Choice>
    <mc:Fallback xmlns="">
      <p:transition xmlns:p14="http://schemas.microsoft.com/office/powerpoint/2010/main" spd="slow">
        <p:push dir="d"/>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u3.1-gpccv6_zonalsu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98500"/>
            <a:ext cx="8031590" cy="5455556"/>
          </a:xfrm>
          <a:prstGeom prst="rect">
            <a:avLst/>
          </a:prstGeom>
        </p:spPr>
      </p:pic>
      <p:sp>
        <p:nvSpPr>
          <p:cNvPr id="3" name="TextBox 2"/>
          <p:cNvSpPr txBox="1"/>
          <p:nvPr/>
        </p:nvSpPr>
        <p:spPr>
          <a:xfrm>
            <a:off x="3439335" y="185217"/>
            <a:ext cx="1928683" cy="461665"/>
          </a:xfrm>
          <a:prstGeom prst="rect">
            <a:avLst/>
          </a:prstGeom>
          <a:noFill/>
          <a:effectLst>
            <a:outerShdw blurRad="50800" dist="38100" dir="2700000">
              <a:srgbClr val="000000">
                <a:alpha val="43000"/>
              </a:srgbClr>
            </a:outerShdw>
          </a:effectLst>
        </p:spPr>
        <p:txBody>
          <a:bodyPr wrap="none" rtlCol="0">
            <a:spAutoFit/>
          </a:bodyPr>
          <a:lstStyle/>
          <a:p>
            <a:r>
              <a:rPr lang="en-US" b="1" dirty="0" smtClean="0">
                <a:solidFill>
                  <a:schemeClr val="bg1"/>
                </a:solidFill>
              </a:rPr>
              <a:t>Differences</a:t>
            </a:r>
            <a:endParaRPr lang="en-US" b="1" dirty="0">
              <a:solidFill>
                <a:schemeClr val="bg1"/>
              </a:solidFill>
            </a:endParaRPr>
          </a:p>
        </p:txBody>
      </p:sp>
    </p:spTree>
    <p:extLst>
      <p:ext uri="{BB962C8B-B14F-4D97-AF65-F5344CB8AC3E}">
        <p14:creationId xmlns:p14="http://schemas.microsoft.com/office/powerpoint/2010/main" val="702905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DSI.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3568" y="1340768"/>
            <a:ext cx="7973438" cy="4472904"/>
          </a:xfrm>
          <a:prstGeom prst="rect">
            <a:avLst/>
          </a:prstGeom>
        </p:spPr>
      </p:pic>
      <p:sp>
        <p:nvSpPr>
          <p:cNvPr id="5" name="TextBox 4"/>
          <p:cNvSpPr txBox="1"/>
          <p:nvPr/>
        </p:nvSpPr>
        <p:spPr>
          <a:xfrm>
            <a:off x="467544" y="260648"/>
            <a:ext cx="8669510" cy="523220"/>
          </a:xfrm>
          <a:prstGeom prst="rect">
            <a:avLst/>
          </a:prstGeom>
          <a:noFill/>
          <a:effectLst>
            <a:outerShdw blurRad="50800" dist="38100" dir="2700000">
              <a:srgbClr val="000000">
                <a:alpha val="43000"/>
              </a:srgbClr>
            </a:outerShdw>
          </a:effectLst>
        </p:spPr>
        <p:txBody>
          <a:bodyPr wrap="none" rtlCol="0">
            <a:spAutoFit/>
          </a:bodyPr>
          <a:lstStyle/>
          <a:p>
            <a:r>
              <a:rPr lang="en-US" sz="2800" b="1" dirty="0" smtClean="0">
                <a:solidFill>
                  <a:srgbClr val="FF0000"/>
                </a:solidFill>
                <a:effectLst>
                  <a:outerShdw blurRad="50800" dist="38100" dir="2700000" algn="tl" rotWithShape="0">
                    <a:srgbClr val="000000"/>
                  </a:outerShdw>
                </a:effectLst>
              </a:rPr>
              <a:t>Consequences of different precipitation on PDSI</a:t>
            </a:r>
            <a:endParaRPr lang="en-US" sz="2800" b="1" dirty="0">
              <a:solidFill>
                <a:srgbClr val="FF0000"/>
              </a:solidFill>
              <a:effectLst>
                <a:outerShdw blurRad="50800" dist="38100" dir="2700000" algn="tl" rotWithShape="0">
                  <a:srgbClr val="000000"/>
                </a:outerShdw>
              </a:effectLst>
            </a:endParaRPr>
          </a:p>
        </p:txBody>
      </p:sp>
      <p:sp>
        <p:nvSpPr>
          <p:cNvPr id="6" name="TextBox 5"/>
          <p:cNvSpPr txBox="1"/>
          <p:nvPr/>
        </p:nvSpPr>
        <p:spPr>
          <a:xfrm>
            <a:off x="5528032" y="6370280"/>
            <a:ext cx="2027944" cy="369332"/>
          </a:xfrm>
          <a:prstGeom prst="rect">
            <a:avLst/>
          </a:prstGeom>
          <a:noFill/>
        </p:spPr>
        <p:txBody>
          <a:bodyPr wrap="none" rtlCol="0">
            <a:spAutoFit/>
          </a:bodyPr>
          <a:lstStyle/>
          <a:p>
            <a:r>
              <a:rPr lang="en-US" dirty="0" smtClean="0">
                <a:solidFill>
                  <a:srgbClr val="FFFFFF"/>
                </a:solidFill>
              </a:rPr>
              <a:t>T et al. 2014 NCC</a:t>
            </a:r>
            <a:endParaRPr lang="en-US" dirty="0">
              <a:solidFill>
                <a:srgbClr val="FFFFFF"/>
              </a:solidFill>
            </a:endParaRPr>
          </a:p>
        </p:txBody>
      </p:sp>
      <p:pic>
        <p:nvPicPr>
          <p:cNvPr id="2" name="Picture 1" descr="Trenberth_Fig3_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20" y="1347562"/>
            <a:ext cx="7975600" cy="4474118"/>
          </a:xfrm>
          <a:prstGeom prst="rect">
            <a:avLst/>
          </a:prstGeom>
        </p:spPr>
      </p:pic>
    </p:spTree>
    <p:extLst>
      <p:ext uri="{BB962C8B-B14F-4D97-AF65-F5344CB8AC3E}">
        <p14:creationId xmlns:p14="http://schemas.microsoft.com/office/powerpoint/2010/main" val="4289907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83" y="165914"/>
            <a:ext cx="3445353" cy="3564711"/>
          </a:xfrm>
          <a:effectLst>
            <a:outerShdw blurRad="50800" dist="38100" dir="2700000">
              <a:srgbClr val="000000">
                <a:alpha val="43000"/>
              </a:srgbClr>
            </a:outerShdw>
          </a:effectLst>
        </p:spPr>
        <p:txBody>
          <a:bodyPr/>
          <a:lstStyle/>
          <a:p>
            <a:r>
              <a:rPr lang="en-US" dirty="0" smtClean="0">
                <a:solidFill>
                  <a:srgbClr val="FFFFFF"/>
                </a:solidFill>
                <a:latin typeface="Comic Sans MS"/>
                <a:cs typeface="Comic Sans MS"/>
              </a:rPr>
              <a:t>The biggest source of </a:t>
            </a:r>
            <a:r>
              <a:rPr lang="en-US" dirty="0" smtClean="0">
                <a:solidFill>
                  <a:srgbClr val="FFFF00"/>
                </a:solidFill>
                <a:latin typeface="Comic Sans MS"/>
                <a:cs typeface="Comic Sans MS"/>
              </a:rPr>
              <a:t>drought </a:t>
            </a:r>
            <a:r>
              <a:rPr lang="en-US" sz="2800" dirty="0" smtClean="0">
                <a:solidFill>
                  <a:srgbClr val="FFFFFF"/>
                </a:solidFill>
                <a:latin typeface="Comic Sans MS"/>
                <a:cs typeface="Comic Sans MS"/>
              </a:rPr>
              <a:t>(and floods)</a:t>
            </a:r>
            <a:r>
              <a:rPr lang="en-US" dirty="0" smtClean="0">
                <a:solidFill>
                  <a:srgbClr val="FFFFFF"/>
                </a:solidFill>
                <a:latin typeface="Comic Sans MS"/>
                <a:cs typeface="Comic Sans MS"/>
              </a:rPr>
              <a:t> </a:t>
            </a:r>
            <a:r>
              <a:rPr lang="en-US" sz="3200" dirty="0" smtClean="0">
                <a:solidFill>
                  <a:srgbClr val="FFFFFF"/>
                </a:solidFill>
                <a:latin typeface="Comic Sans MS"/>
                <a:cs typeface="Comic Sans MS"/>
              </a:rPr>
              <a:t>around the world is </a:t>
            </a:r>
            <a:r>
              <a:rPr lang="en-US" dirty="0" smtClean="0">
                <a:solidFill>
                  <a:srgbClr val="FFFFFF"/>
                </a:solidFill>
                <a:latin typeface="Comic Sans MS"/>
                <a:cs typeface="Comic Sans MS"/>
              </a:rPr>
              <a:t>ENSO</a:t>
            </a:r>
            <a:endParaRPr lang="en-US" dirty="0">
              <a:solidFill>
                <a:srgbClr val="FFFFFF"/>
              </a:solidFill>
              <a:latin typeface="Comic Sans MS"/>
              <a:cs typeface="Comic Sans MS"/>
            </a:endParaRPr>
          </a:p>
        </p:txBody>
      </p:sp>
      <p:pic>
        <p:nvPicPr>
          <p:cNvPr id="3" name="Picture 2"/>
          <p:cNvPicPr>
            <a:picLocks noChangeAspect="1"/>
          </p:cNvPicPr>
          <p:nvPr/>
        </p:nvPicPr>
        <p:blipFill rotWithShape="1">
          <a:blip r:embed="rId2"/>
          <a:srcRect b="6302"/>
          <a:stretch/>
        </p:blipFill>
        <p:spPr>
          <a:xfrm>
            <a:off x="3692566" y="229492"/>
            <a:ext cx="5305778" cy="6425789"/>
          </a:xfrm>
          <a:prstGeom prst="rect">
            <a:avLst/>
          </a:prstGeom>
        </p:spPr>
      </p:pic>
      <p:sp>
        <p:nvSpPr>
          <p:cNvPr id="4" name="TextBox 3"/>
          <p:cNvSpPr txBox="1"/>
          <p:nvPr/>
        </p:nvSpPr>
        <p:spPr>
          <a:xfrm>
            <a:off x="237342" y="3843149"/>
            <a:ext cx="3334534" cy="2862322"/>
          </a:xfrm>
          <a:prstGeom prst="rect">
            <a:avLst/>
          </a:prstGeom>
          <a:noFill/>
        </p:spPr>
        <p:txBody>
          <a:bodyPr wrap="square" rtlCol="0">
            <a:spAutoFit/>
          </a:bodyPr>
          <a:lstStyle/>
          <a:p>
            <a:r>
              <a:rPr lang="en-US" sz="2000" dirty="0" smtClean="0">
                <a:solidFill>
                  <a:schemeClr val="bg1"/>
                </a:solidFill>
              </a:rPr>
              <a:t>During </a:t>
            </a:r>
            <a:r>
              <a:rPr lang="en-US" sz="2000" dirty="0" smtClean="0">
                <a:solidFill>
                  <a:srgbClr val="FF0000"/>
                </a:solidFill>
              </a:rPr>
              <a:t>El Niño</a:t>
            </a:r>
            <a:r>
              <a:rPr lang="en-US" sz="2000" dirty="0" smtClean="0">
                <a:solidFill>
                  <a:schemeClr val="bg1"/>
                </a:solidFill>
              </a:rPr>
              <a:t>, drought besets: Australia</a:t>
            </a:r>
            <a:r>
              <a:rPr lang="en-US" sz="2000" dirty="0">
                <a:solidFill>
                  <a:schemeClr val="bg1"/>
                </a:solidFill>
              </a:rPr>
              <a:t>, </a:t>
            </a:r>
            <a:r>
              <a:rPr lang="en-US" sz="2000" dirty="0" smtClean="0">
                <a:solidFill>
                  <a:schemeClr val="bg1"/>
                </a:solidFill>
              </a:rPr>
              <a:t>Indonesia, India, </a:t>
            </a:r>
            <a:r>
              <a:rPr lang="en-US" sz="2000" dirty="0">
                <a:solidFill>
                  <a:schemeClr val="bg1"/>
                </a:solidFill>
              </a:rPr>
              <a:t>the Philippines, Brazil, parts of east and south Africa, the western Pacific basin islands (</a:t>
            </a:r>
            <a:r>
              <a:rPr lang="en-US" sz="2000" dirty="0" smtClean="0">
                <a:solidFill>
                  <a:schemeClr val="bg1"/>
                </a:solidFill>
              </a:rPr>
              <a:t>incl. </a:t>
            </a:r>
            <a:r>
              <a:rPr lang="en-US" sz="2000" dirty="0">
                <a:solidFill>
                  <a:schemeClr val="bg1"/>
                </a:solidFill>
              </a:rPr>
              <a:t>Hawaii), Central America, and </a:t>
            </a:r>
            <a:r>
              <a:rPr lang="en-US" sz="2000" dirty="0" smtClean="0">
                <a:solidFill>
                  <a:schemeClr val="bg1"/>
                </a:solidFill>
              </a:rPr>
              <a:t>parts </a:t>
            </a:r>
            <a:r>
              <a:rPr lang="en-US" sz="2000" dirty="0">
                <a:solidFill>
                  <a:schemeClr val="bg1"/>
                </a:solidFill>
              </a:rPr>
              <a:t>of the </a:t>
            </a:r>
            <a:r>
              <a:rPr lang="en-US" sz="2000" dirty="0" smtClean="0">
                <a:solidFill>
                  <a:schemeClr val="bg1"/>
                </a:solidFill>
              </a:rPr>
              <a:t>U.S. </a:t>
            </a:r>
            <a:endParaRPr lang="en-US" sz="2000" dirty="0">
              <a:solidFill>
                <a:schemeClr val="bg1"/>
              </a:solidFill>
            </a:endParaRPr>
          </a:p>
        </p:txBody>
      </p:sp>
    </p:spTree>
    <p:extLst>
      <p:ext uri="{BB962C8B-B14F-4D97-AF65-F5344CB8AC3E}">
        <p14:creationId xmlns:p14="http://schemas.microsoft.com/office/powerpoint/2010/main" val="13510103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83" y="165914"/>
            <a:ext cx="3445353" cy="3564711"/>
          </a:xfrm>
          <a:effectLst>
            <a:outerShdw blurRad="50800" dist="38100" dir="2700000">
              <a:srgbClr val="000000">
                <a:alpha val="43000"/>
              </a:srgbClr>
            </a:outerShdw>
          </a:effectLst>
        </p:spPr>
        <p:txBody>
          <a:bodyPr/>
          <a:lstStyle/>
          <a:p>
            <a:r>
              <a:rPr lang="en-US" dirty="0" smtClean="0">
                <a:solidFill>
                  <a:srgbClr val="FFFFFF"/>
                </a:solidFill>
                <a:latin typeface="Comic Sans MS"/>
                <a:cs typeface="Comic Sans MS"/>
              </a:rPr>
              <a:t>The biggest source of </a:t>
            </a:r>
            <a:r>
              <a:rPr lang="en-US" dirty="0" smtClean="0">
                <a:solidFill>
                  <a:srgbClr val="FFFF00"/>
                </a:solidFill>
                <a:latin typeface="Comic Sans MS"/>
                <a:cs typeface="Comic Sans MS"/>
              </a:rPr>
              <a:t>drought </a:t>
            </a:r>
            <a:r>
              <a:rPr lang="en-US" sz="2800" dirty="0" smtClean="0">
                <a:solidFill>
                  <a:srgbClr val="FFFFFF"/>
                </a:solidFill>
                <a:latin typeface="Comic Sans MS"/>
                <a:cs typeface="Comic Sans MS"/>
              </a:rPr>
              <a:t>(and floods)</a:t>
            </a:r>
            <a:r>
              <a:rPr lang="en-US" dirty="0" smtClean="0">
                <a:solidFill>
                  <a:srgbClr val="FFFFFF"/>
                </a:solidFill>
                <a:latin typeface="Comic Sans MS"/>
                <a:cs typeface="Comic Sans MS"/>
              </a:rPr>
              <a:t> </a:t>
            </a:r>
            <a:r>
              <a:rPr lang="en-US" sz="3200" dirty="0" smtClean="0">
                <a:solidFill>
                  <a:srgbClr val="FFFFFF"/>
                </a:solidFill>
                <a:latin typeface="Comic Sans MS"/>
                <a:cs typeface="Comic Sans MS"/>
              </a:rPr>
              <a:t>around the world is </a:t>
            </a:r>
            <a:r>
              <a:rPr lang="en-US" dirty="0" smtClean="0">
                <a:solidFill>
                  <a:srgbClr val="FFFFFF"/>
                </a:solidFill>
                <a:latin typeface="Comic Sans MS"/>
                <a:cs typeface="Comic Sans MS"/>
              </a:rPr>
              <a:t>ENSO</a:t>
            </a:r>
            <a:endParaRPr lang="en-US" dirty="0">
              <a:solidFill>
                <a:srgbClr val="FFFFFF"/>
              </a:solidFill>
              <a:latin typeface="Comic Sans MS"/>
              <a:cs typeface="Comic Sans MS"/>
            </a:endParaRPr>
          </a:p>
        </p:txBody>
      </p:sp>
      <p:sp>
        <p:nvSpPr>
          <p:cNvPr id="4" name="TextBox 3"/>
          <p:cNvSpPr txBox="1"/>
          <p:nvPr/>
        </p:nvSpPr>
        <p:spPr>
          <a:xfrm>
            <a:off x="237342" y="3843149"/>
            <a:ext cx="3334534" cy="2862322"/>
          </a:xfrm>
          <a:prstGeom prst="rect">
            <a:avLst/>
          </a:prstGeom>
          <a:noFill/>
        </p:spPr>
        <p:txBody>
          <a:bodyPr wrap="square" rtlCol="0">
            <a:spAutoFit/>
          </a:bodyPr>
          <a:lstStyle/>
          <a:p>
            <a:r>
              <a:rPr lang="en-US" sz="2000" dirty="0" smtClean="0">
                <a:solidFill>
                  <a:schemeClr val="bg1"/>
                </a:solidFill>
              </a:rPr>
              <a:t>During </a:t>
            </a:r>
            <a:r>
              <a:rPr lang="en-US" sz="2000" dirty="0" smtClean="0">
                <a:solidFill>
                  <a:srgbClr val="FF0000"/>
                </a:solidFill>
              </a:rPr>
              <a:t>El Niño</a:t>
            </a:r>
            <a:r>
              <a:rPr lang="en-US" sz="2000" dirty="0" smtClean="0">
                <a:solidFill>
                  <a:schemeClr val="bg1"/>
                </a:solidFill>
              </a:rPr>
              <a:t>, drought besets: Australia</a:t>
            </a:r>
            <a:r>
              <a:rPr lang="en-US" sz="2000" dirty="0">
                <a:solidFill>
                  <a:schemeClr val="bg1"/>
                </a:solidFill>
              </a:rPr>
              <a:t>, </a:t>
            </a:r>
            <a:r>
              <a:rPr lang="en-US" sz="2000" dirty="0" smtClean="0">
                <a:solidFill>
                  <a:schemeClr val="bg1"/>
                </a:solidFill>
              </a:rPr>
              <a:t>Indonesia, India, </a:t>
            </a:r>
            <a:r>
              <a:rPr lang="en-US" sz="2000" dirty="0">
                <a:solidFill>
                  <a:schemeClr val="bg1"/>
                </a:solidFill>
              </a:rPr>
              <a:t>the Philippines, Brazil, parts of east and south Africa, the western Pacific basin islands (</a:t>
            </a:r>
            <a:r>
              <a:rPr lang="en-US" sz="2000" dirty="0" smtClean="0">
                <a:solidFill>
                  <a:schemeClr val="bg1"/>
                </a:solidFill>
              </a:rPr>
              <a:t>incl. </a:t>
            </a:r>
            <a:r>
              <a:rPr lang="en-US" sz="2000" dirty="0">
                <a:solidFill>
                  <a:schemeClr val="bg1"/>
                </a:solidFill>
              </a:rPr>
              <a:t>Hawaii), Central America, and </a:t>
            </a:r>
            <a:r>
              <a:rPr lang="en-US" sz="2000" dirty="0" smtClean="0">
                <a:solidFill>
                  <a:schemeClr val="bg1"/>
                </a:solidFill>
              </a:rPr>
              <a:t>parts </a:t>
            </a:r>
            <a:r>
              <a:rPr lang="en-US" sz="2000" dirty="0">
                <a:solidFill>
                  <a:schemeClr val="bg1"/>
                </a:solidFill>
              </a:rPr>
              <a:t>of the </a:t>
            </a:r>
            <a:r>
              <a:rPr lang="en-US" sz="2000" dirty="0" smtClean="0">
                <a:solidFill>
                  <a:schemeClr val="bg1"/>
                </a:solidFill>
              </a:rPr>
              <a:t>U.S. </a:t>
            </a:r>
            <a:endParaRPr lang="en-US" sz="2000" dirty="0">
              <a:solidFill>
                <a:schemeClr val="bg1"/>
              </a:solidFill>
            </a:endParaRPr>
          </a:p>
        </p:txBody>
      </p:sp>
      <p:pic>
        <p:nvPicPr>
          <p:cNvPr id="5" name="Picture 1"/>
          <p:cNvPicPr>
            <a:picLocks/>
          </p:cNvPicPr>
          <p:nvPr/>
        </p:nvPicPr>
        <p:blipFill rotWithShape="1">
          <a:blip r:embed="rId2">
            <a:extLst>
              <a:ext uri="{28A0092B-C50C-407E-A947-70E740481C1C}">
                <a14:useLocalDpi xmlns:a14="http://schemas.microsoft.com/office/drawing/2010/main" val="0"/>
              </a:ext>
            </a:extLst>
          </a:blip>
          <a:srcRect l="4315" t="5667" r="9492" b="69058"/>
          <a:stretch/>
        </p:blipFill>
        <p:spPr bwMode="auto">
          <a:xfrm>
            <a:off x="3342640" y="447040"/>
            <a:ext cx="5709920" cy="26111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785360" y="1229360"/>
            <a:ext cx="4196080" cy="3762435"/>
            <a:chOff x="4785360" y="1229360"/>
            <a:chExt cx="4196080" cy="3762435"/>
          </a:xfrm>
        </p:grpSpPr>
        <p:sp>
          <p:nvSpPr>
            <p:cNvPr id="6" name="Oval 5"/>
            <p:cNvSpPr/>
            <p:nvPr/>
          </p:nvSpPr>
          <p:spPr bwMode="auto">
            <a:xfrm>
              <a:off x="6888480" y="1229360"/>
              <a:ext cx="2062480" cy="11277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7" name="TextBox 6"/>
            <p:cNvSpPr txBox="1"/>
            <p:nvPr/>
          </p:nvSpPr>
          <p:spPr>
            <a:xfrm>
              <a:off x="4785360" y="3606800"/>
              <a:ext cx="4196080" cy="1384995"/>
            </a:xfrm>
            <a:prstGeom prst="rect">
              <a:avLst/>
            </a:prstGeom>
            <a:noFill/>
          </p:spPr>
          <p:txBody>
            <a:bodyPr wrap="square" rtlCol="0">
              <a:spAutoFit/>
            </a:bodyPr>
            <a:lstStyle/>
            <a:p>
              <a:r>
                <a:rPr lang="en-US" sz="2800" dirty="0" smtClean="0">
                  <a:solidFill>
                    <a:srgbClr val="FFFF00"/>
                  </a:solidFill>
                </a:rPr>
                <a:t>Fewer El Niño's in recent years means fewer droughts</a:t>
              </a:r>
              <a:endParaRPr lang="en-US" sz="2800" dirty="0">
                <a:solidFill>
                  <a:srgbClr val="FFFF00"/>
                </a:solidFill>
              </a:endParaRPr>
            </a:p>
          </p:txBody>
        </p:sp>
        <p:cxnSp>
          <p:nvCxnSpPr>
            <p:cNvPr id="9" name="Straight Connector 8"/>
            <p:cNvCxnSpPr/>
            <p:nvPr/>
          </p:nvCxnSpPr>
          <p:spPr bwMode="auto">
            <a:xfrm flipV="1">
              <a:off x="7101840" y="2336800"/>
              <a:ext cx="477520" cy="1290320"/>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20184062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781264"/>
            <a:ext cx="4572000" cy="3076736"/>
          </a:xfrm>
          <a:prstGeom prst="rect">
            <a:avLst/>
          </a:prstGeom>
          <a:noFill/>
          <a:ln w="9525">
            <a:noFill/>
            <a:miter lim="800000"/>
            <a:headEnd/>
            <a:tailEnd/>
          </a:ln>
          <a:effectLst/>
        </p:spPr>
      </p:pic>
      <p:sp>
        <p:nvSpPr>
          <p:cNvPr id="102402" name="Text Box 2"/>
          <p:cNvSpPr txBox="1">
            <a:spLocks noChangeArrowheads="1"/>
          </p:cNvSpPr>
          <p:nvPr/>
        </p:nvSpPr>
        <p:spPr bwMode="auto">
          <a:xfrm>
            <a:off x="304800" y="1220735"/>
            <a:ext cx="8443664" cy="2308324"/>
          </a:xfrm>
          <a:prstGeom prst="rect">
            <a:avLst/>
          </a:prstGeom>
          <a:noFill/>
          <a:ln w="9525">
            <a:noFill/>
            <a:miter lim="800000"/>
            <a:headEnd/>
            <a:tailEnd/>
          </a:ln>
          <a:effectLst/>
        </p:spPr>
        <p:txBody>
          <a:bodyPr wrap="square">
            <a:spAutoFit/>
          </a:bodyPr>
          <a:lstStyle/>
          <a:p>
            <a:pPr marL="280988" indent="-280988" eaLnBrk="0" hangingPunct="0">
              <a:buFontTx/>
              <a:buChar char="•"/>
              <a:defRPr/>
            </a:pPr>
            <a:r>
              <a:rPr lang="en-US" sz="2400" dirty="0" smtClean="0">
                <a:solidFill>
                  <a:schemeClr val="bg1"/>
                </a:solidFill>
                <a:cs typeface="+mn-cs"/>
              </a:rPr>
              <a:t>more</a:t>
            </a:r>
            <a:r>
              <a:rPr lang="en-US" sz="2400" dirty="0" smtClean="0">
                <a:solidFill>
                  <a:schemeClr val="accent2"/>
                </a:solidFill>
                <a:cs typeface="+mn-cs"/>
              </a:rPr>
              <a:t> </a:t>
            </a:r>
            <a:r>
              <a:rPr lang="en-US" sz="2400" b="1" dirty="0">
                <a:solidFill>
                  <a:schemeClr val="accent1">
                    <a:lumMod val="20000"/>
                    <a:lumOff val="80000"/>
                  </a:schemeClr>
                </a:solidFill>
                <a:effectLst>
                  <a:outerShdw blurRad="38100" dist="38100" dir="2700000" algn="tl">
                    <a:srgbClr val="000000">
                      <a:alpha val="43137"/>
                    </a:srgbClr>
                  </a:outerShdw>
                </a:effectLst>
                <a:cs typeface="+mn-cs"/>
              </a:rPr>
              <a:t>precipitation</a:t>
            </a:r>
            <a:r>
              <a:rPr lang="en-US" sz="2400" dirty="0">
                <a:solidFill>
                  <a:schemeClr val="accent2"/>
                </a:solidFill>
                <a:effectLst>
                  <a:outerShdw blurRad="38100" dist="38100" dir="2700000" algn="tl">
                    <a:srgbClr val="000000">
                      <a:alpha val="43137"/>
                    </a:srgbClr>
                  </a:outerShdw>
                </a:effectLst>
                <a:cs typeface="+mn-cs"/>
              </a:rPr>
              <a:t> </a:t>
            </a:r>
            <a:r>
              <a:rPr lang="en-US" sz="2400" dirty="0">
                <a:solidFill>
                  <a:schemeClr val="bg1"/>
                </a:solidFill>
                <a:cs typeface="+mn-cs"/>
              </a:rPr>
              <a:t>falls as</a:t>
            </a:r>
            <a:r>
              <a:rPr lang="en-US" sz="2400" dirty="0">
                <a:solidFill>
                  <a:schemeClr val="bg1"/>
                </a:solidFill>
                <a:effectLst>
                  <a:outerShdw blurRad="38100" dist="38100" dir="2700000" algn="tl">
                    <a:srgbClr val="000000">
                      <a:alpha val="43137"/>
                    </a:srgbClr>
                  </a:outerShdw>
                </a:effectLst>
                <a:cs typeface="+mn-cs"/>
              </a:rPr>
              <a:t> </a:t>
            </a:r>
            <a:r>
              <a:rPr lang="en-US" sz="2400" b="1" dirty="0">
                <a:solidFill>
                  <a:schemeClr val="accent1">
                    <a:lumMod val="20000"/>
                    <a:lumOff val="80000"/>
                  </a:schemeClr>
                </a:solidFill>
                <a:effectLst>
                  <a:outerShdw blurRad="38100" dist="38100" dir="2700000" algn="tl">
                    <a:srgbClr val="000000">
                      <a:alpha val="43137"/>
                    </a:srgbClr>
                  </a:outerShdw>
                </a:effectLst>
                <a:cs typeface="+mn-cs"/>
              </a:rPr>
              <a:t>rain</a:t>
            </a:r>
            <a:r>
              <a:rPr lang="en-US" sz="2400" b="1" dirty="0">
                <a:solidFill>
                  <a:schemeClr val="accent2"/>
                </a:solidFill>
                <a:effectLst>
                  <a:outerShdw blurRad="38100" dist="38100" dir="2700000" algn="tl">
                    <a:srgbClr val="000000">
                      <a:alpha val="43137"/>
                    </a:srgbClr>
                  </a:outerShdw>
                </a:effectLst>
                <a:cs typeface="+mn-cs"/>
              </a:rPr>
              <a:t> </a:t>
            </a:r>
            <a:r>
              <a:rPr lang="en-US" sz="2400" dirty="0">
                <a:solidFill>
                  <a:schemeClr val="bg1"/>
                </a:solidFill>
                <a:cs typeface="+mn-cs"/>
              </a:rPr>
              <a:t>rather than </a:t>
            </a:r>
            <a:r>
              <a:rPr lang="en-US" sz="2400" b="1" dirty="0">
                <a:solidFill>
                  <a:schemeClr val="accent1">
                    <a:lumMod val="20000"/>
                    <a:lumOff val="80000"/>
                  </a:schemeClr>
                </a:solidFill>
                <a:effectLst>
                  <a:outerShdw blurRad="38100" dist="38100" dir="2700000" algn="tl">
                    <a:srgbClr val="000000">
                      <a:alpha val="43137"/>
                    </a:srgbClr>
                  </a:outerShdw>
                </a:effectLst>
                <a:cs typeface="+mn-cs"/>
              </a:rPr>
              <a:t>snow</a:t>
            </a:r>
            <a:r>
              <a:rPr lang="en-US" sz="2400" dirty="0">
                <a:solidFill>
                  <a:schemeClr val="bg1"/>
                </a:solidFill>
                <a:effectLst>
                  <a:outerShdw blurRad="38100" dist="38100" dir="2700000" algn="tl">
                    <a:srgbClr val="000000">
                      <a:alpha val="43137"/>
                    </a:srgbClr>
                  </a:outerShdw>
                </a:effectLst>
                <a:cs typeface="+mn-cs"/>
              </a:rPr>
              <a:t>,</a:t>
            </a:r>
            <a:r>
              <a:rPr lang="en-US" sz="2400" dirty="0">
                <a:solidFill>
                  <a:schemeClr val="accent2"/>
                </a:solidFill>
                <a:effectLst>
                  <a:outerShdw blurRad="38100" dist="38100" dir="2700000" algn="tl">
                    <a:srgbClr val="000000">
                      <a:alpha val="43137"/>
                    </a:srgbClr>
                  </a:outerShdw>
                </a:effectLst>
                <a:cs typeface="+mn-cs"/>
              </a:rPr>
              <a:t> </a:t>
            </a:r>
            <a:r>
              <a:rPr lang="en-US" sz="2400" dirty="0" smtClean="0">
                <a:solidFill>
                  <a:schemeClr val="accent2"/>
                </a:solidFill>
                <a:effectLst>
                  <a:outerShdw blurRad="38100" dist="38100" dir="2700000" algn="tl">
                    <a:srgbClr val="000000">
                      <a:alpha val="43137"/>
                    </a:srgbClr>
                  </a:outerShdw>
                </a:effectLst>
                <a:cs typeface="+mn-cs"/>
              </a:rPr>
              <a:t>	</a:t>
            </a:r>
            <a:r>
              <a:rPr lang="en-US" sz="2000" dirty="0" smtClean="0">
                <a:solidFill>
                  <a:schemeClr val="bg1"/>
                </a:solidFill>
                <a:cs typeface="+mn-cs"/>
              </a:rPr>
              <a:t>especially in </a:t>
            </a:r>
            <a:r>
              <a:rPr lang="en-US" sz="2000" dirty="0">
                <a:solidFill>
                  <a:schemeClr val="bg1"/>
                </a:solidFill>
                <a:cs typeface="+mn-cs"/>
              </a:rPr>
              <a:t>the fall and </a:t>
            </a:r>
            <a:r>
              <a:rPr lang="en-US" sz="2000" dirty="0" smtClean="0">
                <a:solidFill>
                  <a:schemeClr val="bg1"/>
                </a:solidFill>
                <a:cs typeface="+mn-cs"/>
              </a:rPr>
              <a:t>spring</a:t>
            </a:r>
            <a:endParaRPr lang="en-US" sz="2000" dirty="0">
              <a:solidFill>
                <a:schemeClr val="bg1"/>
              </a:solidFill>
              <a:cs typeface="+mn-cs"/>
            </a:endParaRPr>
          </a:p>
          <a:p>
            <a:pPr marL="280988" indent="-280988" eaLnBrk="0" hangingPunct="0">
              <a:buFontTx/>
              <a:buChar char="•"/>
              <a:defRPr/>
            </a:pPr>
            <a:r>
              <a:rPr lang="en-US" sz="2400" b="1" dirty="0" smtClean="0">
                <a:solidFill>
                  <a:schemeClr val="accent1">
                    <a:lumMod val="20000"/>
                    <a:lumOff val="80000"/>
                  </a:schemeClr>
                </a:solidFill>
                <a:effectLst>
                  <a:outerShdw blurRad="38100" dist="38100" dir="2700000" algn="tl">
                    <a:srgbClr val="000000">
                      <a:alpha val="43137"/>
                    </a:srgbClr>
                  </a:outerShdw>
                </a:effectLst>
                <a:cs typeface="+mn-cs"/>
              </a:rPr>
              <a:t>snow </a:t>
            </a:r>
            <a:r>
              <a:rPr lang="en-US" sz="2400" b="1" dirty="0">
                <a:solidFill>
                  <a:schemeClr val="accent1">
                    <a:lumMod val="20000"/>
                    <a:lumOff val="80000"/>
                  </a:schemeClr>
                </a:solidFill>
                <a:effectLst>
                  <a:outerShdw blurRad="38100" dist="38100" dir="2700000" algn="tl">
                    <a:srgbClr val="000000">
                      <a:alpha val="43137"/>
                    </a:srgbClr>
                  </a:outerShdw>
                </a:effectLst>
                <a:cs typeface="+mn-cs"/>
              </a:rPr>
              <a:t>melt</a:t>
            </a:r>
            <a:r>
              <a:rPr lang="en-US" sz="2400" dirty="0">
                <a:solidFill>
                  <a:schemeClr val="accent1">
                    <a:lumMod val="20000"/>
                    <a:lumOff val="80000"/>
                  </a:schemeClr>
                </a:solidFill>
                <a:effectLst>
                  <a:outerShdw blurRad="38100" dist="38100" dir="2700000" algn="tl">
                    <a:srgbClr val="000000">
                      <a:alpha val="43137"/>
                    </a:srgbClr>
                  </a:outerShdw>
                </a:effectLst>
                <a:cs typeface="+mn-cs"/>
              </a:rPr>
              <a:t> </a:t>
            </a:r>
            <a:r>
              <a:rPr lang="en-US" sz="2400" dirty="0">
                <a:solidFill>
                  <a:schemeClr val="bg1"/>
                </a:solidFill>
                <a:cs typeface="+mn-cs"/>
              </a:rPr>
              <a:t>occurs faster and sooner in the spring</a:t>
            </a:r>
          </a:p>
          <a:p>
            <a:pPr marL="280988" indent="-280988" eaLnBrk="0" hangingPunct="0">
              <a:buFontTx/>
              <a:buChar char="•"/>
              <a:defRPr/>
            </a:pPr>
            <a:r>
              <a:rPr lang="en-US" sz="2400" b="1" dirty="0" smtClean="0">
                <a:solidFill>
                  <a:schemeClr val="accent1">
                    <a:lumMod val="20000"/>
                    <a:lumOff val="80000"/>
                  </a:schemeClr>
                </a:solidFill>
                <a:effectLst>
                  <a:outerShdw blurRad="38100" dist="38100" dir="2700000" algn="tl">
                    <a:srgbClr val="000000">
                      <a:alpha val="43137"/>
                    </a:srgbClr>
                  </a:outerShdw>
                </a:effectLst>
                <a:cs typeface="+mn-cs"/>
              </a:rPr>
              <a:t>snow </a:t>
            </a:r>
            <a:r>
              <a:rPr lang="en-US" sz="2400" b="1" dirty="0">
                <a:solidFill>
                  <a:schemeClr val="accent1">
                    <a:lumMod val="20000"/>
                    <a:lumOff val="80000"/>
                  </a:schemeClr>
                </a:solidFill>
                <a:effectLst>
                  <a:outerShdw blurRad="38100" dist="38100" dir="2700000" algn="tl">
                    <a:srgbClr val="000000">
                      <a:alpha val="43137"/>
                    </a:srgbClr>
                  </a:outerShdw>
                </a:effectLst>
                <a:cs typeface="+mn-cs"/>
              </a:rPr>
              <a:t>pack</a:t>
            </a:r>
            <a:r>
              <a:rPr lang="en-US" sz="2400" dirty="0">
                <a:solidFill>
                  <a:schemeClr val="accent1">
                    <a:lumMod val="20000"/>
                    <a:lumOff val="80000"/>
                  </a:schemeClr>
                </a:solidFill>
                <a:effectLst>
                  <a:outerShdw blurRad="38100" dist="38100" dir="2700000" algn="tl">
                    <a:srgbClr val="000000">
                      <a:alpha val="43137"/>
                    </a:srgbClr>
                  </a:outerShdw>
                </a:effectLst>
                <a:cs typeface="+mn-cs"/>
              </a:rPr>
              <a:t> </a:t>
            </a:r>
            <a:r>
              <a:rPr lang="en-US" sz="2400" dirty="0">
                <a:solidFill>
                  <a:schemeClr val="bg1"/>
                </a:solidFill>
                <a:cs typeface="+mn-cs"/>
              </a:rPr>
              <a:t>is therefore less as summer arrives</a:t>
            </a:r>
          </a:p>
          <a:p>
            <a:pPr marL="280988" indent="-280988" eaLnBrk="0" hangingPunct="0">
              <a:buFontTx/>
              <a:buChar char="•"/>
              <a:defRPr/>
            </a:pPr>
            <a:r>
              <a:rPr lang="en-US" sz="2400" b="1" dirty="0" smtClean="0">
                <a:solidFill>
                  <a:srgbClr val="C00000"/>
                </a:solidFill>
                <a:effectLst>
                  <a:outerShdw blurRad="38100" dist="38100" dir="2700000" algn="tl">
                    <a:srgbClr val="000000">
                      <a:alpha val="43137"/>
                    </a:srgbClr>
                  </a:outerShdw>
                </a:effectLst>
                <a:cs typeface="+mn-cs"/>
              </a:rPr>
              <a:t>soil </a:t>
            </a:r>
            <a:r>
              <a:rPr lang="en-US" sz="2400" b="1" dirty="0">
                <a:solidFill>
                  <a:srgbClr val="C00000"/>
                </a:solidFill>
                <a:effectLst>
                  <a:outerShdw blurRad="38100" dist="38100" dir="2700000" algn="tl">
                    <a:srgbClr val="000000">
                      <a:alpha val="43137"/>
                    </a:srgbClr>
                  </a:outerShdw>
                </a:effectLst>
                <a:cs typeface="+mn-cs"/>
              </a:rPr>
              <a:t>moisture</a:t>
            </a:r>
            <a:r>
              <a:rPr lang="en-US" sz="2400" dirty="0">
                <a:solidFill>
                  <a:srgbClr val="C00000"/>
                </a:solidFill>
                <a:effectLst>
                  <a:outerShdw blurRad="38100" dist="38100" dir="2700000" algn="tl">
                    <a:srgbClr val="000000">
                      <a:alpha val="43137"/>
                    </a:srgbClr>
                  </a:outerShdw>
                </a:effectLst>
                <a:cs typeface="+mn-cs"/>
              </a:rPr>
              <a:t> </a:t>
            </a:r>
            <a:r>
              <a:rPr lang="en-US" sz="2400" dirty="0">
                <a:solidFill>
                  <a:schemeClr val="bg1"/>
                </a:solidFill>
                <a:cs typeface="+mn-cs"/>
              </a:rPr>
              <a:t>is less, and </a:t>
            </a:r>
            <a:r>
              <a:rPr lang="en-US" sz="2400" b="1" dirty="0">
                <a:solidFill>
                  <a:srgbClr val="FFFF00"/>
                </a:solidFill>
                <a:effectLst>
                  <a:outerShdw blurRad="38100" dist="38100" dir="2700000" algn="tl">
                    <a:srgbClr val="000000">
                      <a:alpha val="43137"/>
                    </a:srgbClr>
                  </a:outerShdw>
                </a:effectLst>
                <a:cs typeface="+mn-cs"/>
              </a:rPr>
              <a:t>recycling</a:t>
            </a:r>
            <a:r>
              <a:rPr lang="en-US" sz="2400" dirty="0">
                <a:effectLst>
                  <a:outerShdw blurRad="38100" dist="38100" dir="2700000" algn="tl">
                    <a:srgbClr val="000000">
                      <a:alpha val="43137"/>
                    </a:srgbClr>
                  </a:outerShdw>
                </a:effectLst>
                <a:cs typeface="+mn-cs"/>
              </a:rPr>
              <a:t> </a:t>
            </a:r>
            <a:r>
              <a:rPr lang="en-US" sz="2400" dirty="0">
                <a:solidFill>
                  <a:schemeClr val="bg1"/>
                </a:solidFill>
                <a:cs typeface="+mn-cs"/>
              </a:rPr>
              <a:t>is less</a:t>
            </a:r>
          </a:p>
          <a:p>
            <a:pPr marL="280988" indent="-280988" eaLnBrk="0" hangingPunct="0">
              <a:buFontTx/>
              <a:buChar char="•"/>
              <a:defRPr/>
            </a:pPr>
            <a:r>
              <a:rPr lang="en-US" sz="2400" b="1" dirty="0" smtClean="0">
                <a:solidFill>
                  <a:srgbClr val="FF0000"/>
                </a:solidFill>
                <a:effectLst>
                  <a:outerShdw blurRad="38100" dist="38100" dir="2700000" algn="tl">
                    <a:srgbClr val="000000">
                      <a:alpha val="43137"/>
                    </a:srgbClr>
                  </a:outerShdw>
                </a:effectLst>
                <a:cs typeface="+mn-cs"/>
              </a:rPr>
              <a:t>global </a:t>
            </a:r>
            <a:r>
              <a:rPr lang="en-US" sz="2400" b="1" dirty="0">
                <a:solidFill>
                  <a:srgbClr val="FF0000"/>
                </a:solidFill>
                <a:effectLst>
                  <a:outerShdw blurRad="38100" dist="38100" dir="2700000" algn="tl">
                    <a:srgbClr val="000000">
                      <a:alpha val="43137"/>
                    </a:srgbClr>
                  </a:outerShdw>
                </a:effectLst>
                <a:cs typeface="+mn-cs"/>
              </a:rPr>
              <a:t>warming</a:t>
            </a:r>
            <a:r>
              <a:rPr lang="en-US" sz="2400" b="1" dirty="0">
                <a:solidFill>
                  <a:srgbClr val="993300"/>
                </a:solidFill>
                <a:effectLst>
                  <a:outerShdw blurRad="38100" dist="38100" dir="2700000" algn="tl">
                    <a:srgbClr val="000000">
                      <a:alpha val="43137"/>
                    </a:srgbClr>
                  </a:outerShdw>
                </a:effectLst>
                <a:cs typeface="+mn-cs"/>
              </a:rPr>
              <a:t> </a:t>
            </a:r>
            <a:r>
              <a:rPr lang="en-US" sz="2400" dirty="0">
                <a:solidFill>
                  <a:schemeClr val="bg1"/>
                </a:solidFill>
                <a:cs typeface="+mn-cs"/>
              </a:rPr>
              <a:t>means more </a:t>
            </a:r>
            <a:r>
              <a:rPr lang="en-US" sz="2400" dirty="0">
                <a:solidFill>
                  <a:srgbClr val="FFC000"/>
                </a:solidFill>
                <a:effectLst>
                  <a:outerShdw blurRad="38100" dist="38100" dir="2700000" algn="tl">
                    <a:srgbClr val="000000">
                      <a:alpha val="43137"/>
                    </a:srgbClr>
                  </a:outerShdw>
                </a:effectLst>
                <a:cs typeface="+mn-cs"/>
              </a:rPr>
              <a:t>drying and heat stress</a:t>
            </a:r>
          </a:p>
        </p:txBody>
      </p:sp>
      <p:sp>
        <p:nvSpPr>
          <p:cNvPr id="102403" name="Text Box 3"/>
          <p:cNvSpPr txBox="1">
            <a:spLocks noChangeArrowheads="1"/>
          </p:cNvSpPr>
          <p:nvPr/>
        </p:nvSpPr>
        <p:spPr bwMode="auto">
          <a:xfrm>
            <a:off x="304799" y="3934969"/>
            <a:ext cx="4204139" cy="2246769"/>
          </a:xfrm>
          <a:prstGeom prst="rect">
            <a:avLst/>
          </a:prstGeom>
          <a:noFill/>
          <a:ln w="9525">
            <a:noFill/>
            <a:miter lim="800000"/>
            <a:headEnd/>
            <a:tailEnd/>
          </a:ln>
          <a:effectLst/>
        </p:spPr>
        <p:txBody>
          <a:bodyPr wrap="square">
            <a:spAutoFit/>
          </a:bodyPr>
          <a:lstStyle/>
          <a:p>
            <a:pPr marL="115888" indent="-115888" eaLnBrk="0" hangingPunct="0">
              <a:buFontTx/>
              <a:buChar char="•"/>
              <a:defRPr/>
            </a:pPr>
            <a:r>
              <a:rPr lang="en-US" dirty="0">
                <a:solidFill>
                  <a:schemeClr val="bg1"/>
                </a:solidFill>
                <a:cs typeface="+mn-cs"/>
              </a:rPr>
              <a:t> </a:t>
            </a:r>
            <a:r>
              <a:rPr lang="en-US" sz="2800" dirty="0">
                <a:solidFill>
                  <a:srgbClr val="FFFF00"/>
                </a:solidFill>
                <a:effectLst>
                  <a:outerShdw blurRad="50800" dist="38100" dir="2700000" algn="tl" rotWithShape="0">
                    <a:srgbClr val="000000"/>
                  </a:outerShdw>
                </a:effectLst>
                <a:cs typeface="+mn-cs"/>
              </a:rPr>
              <a:t>the risk of </a:t>
            </a:r>
            <a:r>
              <a:rPr lang="en-US" sz="2800" b="1" dirty="0">
                <a:solidFill>
                  <a:srgbClr val="FFFF00"/>
                </a:solidFill>
                <a:effectLst>
                  <a:outerShdw blurRad="50800" dist="38100" dir="2700000" algn="tl" rotWithShape="0">
                    <a:srgbClr val="000000"/>
                  </a:outerShdw>
                </a:effectLst>
                <a:cs typeface="+mn-cs"/>
              </a:rPr>
              <a:t>drought</a:t>
            </a:r>
            <a:r>
              <a:rPr lang="en-US" sz="2800" dirty="0">
                <a:solidFill>
                  <a:srgbClr val="FFFF00"/>
                </a:solidFill>
                <a:effectLst>
                  <a:outerShdw blurRad="50800" dist="38100" dir="2700000" algn="tl" rotWithShape="0">
                    <a:srgbClr val="000000"/>
                  </a:outerShdw>
                </a:effectLst>
                <a:cs typeface="+mn-cs"/>
              </a:rPr>
              <a:t> </a:t>
            </a:r>
            <a:r>
              <a:rPr lang="en-US" sz="2800" b="1" dirty="0">
                <a:solidFill>
                  <a:srgbClr val="FFFF00"/>
                </a:solidFill>
                <a:effectLst>
                  <a:outerShdw blurRad="50800" dist="38100" dir="2700000" algn="tl" rotWithShape="0">
                    <a:srgbClr val="000000"/>
                  </a:outerShdw>
                </a:effectLst>
                <a:cs typeface="+mn-cs"/>
              </a:rPr>
              <a:t>increases substantially in summer</a:t>
            </a:r>
          </a:p>
          <a:p>
            <a:pPr marL="115888" indent="-115888" eaLnBrk="0" hangingPunct="0">
              <a:buFontTx/>
              <a:buChar char="•"/>
              <a:defRPr/>
            </a:pPr>
            <a:r>
              <a:rPr lang="en-US" sz="2800" dirty="0">
                <a:solidFill>
                  <a:srgbClr val="FFFF00"/>
                </a:solidFill>
                <a:effectLst>
                  <a:outerShdw blurRad="50800" dist="38100" dir="2700000" algn="tl" rotWithShape="0">
                    <a:srgbClr val="000000"/>
                  </a:outerShdw>
                </a:effectLst>
                <a:cs typeface="+mn-cs"/>
              </a:rPr>
              <a:t> along with</a:t>
            </a:r>
            <a:r>
              <a:rPr lang="en-US" sz="2800" dirty="0">
                <a:solidFill>
                  <a:schemeClr val="bg1"/>
                </a:solidFill>
                <a:effectLst>
                  <a:outerShdw blurRad="50800" dist="38100" dir="2700000" algn="tl" rotWithShape="0">
                    <a:srgbClr val="000000"/>
                  </a:outerShdw>
                </a:effectLst>
                <a:cs typeface="+mn-cs"/>
              </a:rPr>
              <a:t> </a:t>
            </a:r>
            <a:r>
              <a:rPr lang="en-US" sz="2800" b="1" dirty="0">
                <a:solidFill>
                  <a:srgbClr val="FF0000"/>
                </a:solidFill>
                <a:effectLst>
                  <a:outerShdw blurRad="50800" dist="38100" dir="2700000" algn="tl" rotWithShape="0">
                    <a:srgbClr val="000000"/>
                  </a:outerShdw>
                </a:effectLst>
                <a:cs typeface="+mn-cs"/>
              </a:rPr>
              <a:t>heat waves</a:t>
            </a:r>
            <a:r>
              <a:rPr lang="en-US" sz="2800" dirty="0">
                <a:solidFill>
                  <a:srgbClr val="FF0000"/>
                </a:solidFill>
                <a:effectLst>
                  <a:outerShdw blurRad="50800" dist="38100" dir="2700000" algn="tl" rotWithShape="0">
                    <a:srgbClr val="000000"/>
                  </a:outerShdw>
                </a:effectLst>
                <a:cs typeface="+mn-cs"/>
              </a:rPr>
              <a:t> and </a:t>
            </a:r>
            <a:r>
              <a:rPr lang="en-US" sz="2800" b="1" dirty="0">
                <a:solidFill>
                  <a:srgbClr val="FF0000"/>
                </a:solidFill>
                <a:effectLst>
                  <a:outerShdw blurRad="50800" dist="38100" dir="2700000" algn="tl" rotWithShape="0">
                    <a:srgbClr val="000000"/>
                  </a:outerShdw>
                </a:effectLst>
                <a:cs typeface="+mn-cs"/>
              </a:rPr>
              <a:t>wildfires</a:t>
            </a:r>
            <a:endParaRPr lang="en-US" sz="1050" dirty="0">
              <a:solidFill>
                <a:srgbClr val="FF0000"/>
              </a:solidFill>
              <a:effectLst>
                <a:outerShdw blurRad="50800" dist="38100" dir="2700000" algn="tl" rotWithShape="0">
                  <a:srgbClr val="000000"/>
                </a:outerShdw>
              </a:effectLst>
              <a:cs typeface="+mn-cs"/>
            </a:endParaRPr>
          </a:p>
        </p:txBody>
      </p:sp>
      <p:pic>
        <p:nvPicPr>
          <p:cNvPr id="64516" name="Picture 4" descr="hose"/>
          <p:cNvPicPr>
            <a:picLocks noChangeAspect="1" noChangeArrowheads="1"/>
          </p:cNvPicPr>
          <p:nvPr/>
        </p:nvPicPr>
        <p:blipFill>
          <a:blip r:embed="rId3" cstate="print"/>
          <a:srcRect/>
          <a:stretch>
            <a:fillRect/>
          </a:stretch>
        </p:blipFill>
        <p:spPr bwMode="auto">
          <a:xfrm>
            <a:off x="4561814" y="3806825"/>
            <a:ext cx="4572000" cy="3051175"/>
          </a:xfrm>
          <a:prstGeom prst="rect">
            <a:avLst/>
          </a:prstGeom>
          <a:noFill/>
          <a:ln w="9525">
            <a:noFill/>
            <a:miter lim="800000"/>
            <a:headEnd/>
            <a:tailEnd/>
          </a:ln>
        </p:spPr>
      </p:pic>
      <p:sp>
        <p:nvSpPr>
          <p:cNvPr id="102406" name="Text Box 6"/>
          <p:cNvSpPr txBox="1">
            <a:spLocks noChangeArrowheads="1"/>
          </p:cNvSpPr>
          <p:nvPr/>
        </p:nvSpPr>
        <p:spPr bwMode="auto">
          <a:xfrm>
            <a:off x="654161" y="126128"/>
            <a:ext cx="7985344" cy="954107"/>
          </a:xfrm>
          <a:prstGeom prst="rect">
            <a:avLst/>
          </a:prstGeom>
          <a:noFill/>
          <a:ln w="9525">
            <a:noFill/>
            <a:miter lim="800000"/>
            <a:headEnd/>
            <a:tailEnd/>
          </a:ln>
          <a:effectLst>
            <a:outerShdw dist="25400" dir="2700000" algn="ctr" rotWithShape="0">
              <a:schemeClr val="tx1"/>
            </a:outerShdw>
          </a:effectLst>
        </p:spPr>
        <p:txBody>
          <a:bodyPr wrap="square">
            <a:spAutoFit/>
          </a:bodyPr>
          <a:lstStyle/>
          <a:p>
            <a:pPr eaLnBrk="0" hangingPunct="0">
              <a:defRPr/>
            </a:pPr>
            <a:r>
              <a:rPr lang="en-US" sz="2800" b="1" u="sng" dirty="0">
                <a:solidFill>
                  <a:srgbClr val="FFFF00"/>
                </a:solidFill>
                <a:cs typeface="+mn-cs"/>
              </a:rPr>
              <a:t>SNOW PACK:   </a:t>
            </a:r>
            <a:r>
              <a:rPr lang="en-US" sz="2800" dirty="0">
                <a:solidFill>
                  <a:srgbClr val="FFFF00"/>
                </a:solidFill>
                <a:cs typeface="+mn-cs"/>
              </a:rPr>
              <a:t>  </a:t>
            </a:r>
            <a:r>
              <a:rPr lang="en-US" sz="2800" dirty="0">
                <a:solidFill>
                  <a:schemeClr val="bg1"/>
                </a:solidFill>
                <a:cs typeface="+mn-cs"/>
              </a:rPr>
              <a:t>In many mountain areas, contributions of </a:t>
            </a:r>
            <a:r>
              <a:rPr lang="en-US" sz="2800" b="1" dirty="0">
                <a:solidFill>
                  <a:srgbClr val="FF0000"/>
                </a:solidFill>
                <a:cs typeface="+mn-cs"/>
              </a:rPr>
              <a:t>global warming</a:t>
            </a:r>
            <a:r>
              <a:rPr lang="en-US" sz="2800" b="1" dirty="0">
                <a:cs typeface="+mn-cs"/>
              </a:rPr>
              <a:t> </a:t>
            </a:r>
            <a:r>
              <a:rPr lang="en-US" sz="2800" dirty="0">
                <a:solidFill>
                  <a:schemeClr val="bg1"/>
                </a:solidFill>
                <a:cs typeface="+mn-cs"/>
              </a:rPr>
              <a:t>include:</a:t>
            </a:r>
            <a:endParaRPr lang="en-US" sz="2800" dirty="0">
              <a:solidFill>
                <a:schemeClr val="bg1"/>
              </a:solidFill>
              <a:latin typeface="Times New Roman" pitchFamily="18" charset="0"/>
              <a:cs typeface="+mn-cs"/>
            </a:endParaRPr>
          </a:p>
        </p:txBody>
      </p:sp>
    </p:spTree>
  </p:cSld>
  <p:clrMapOvr>
    <a:masterClrMapping/>
  </p:clrMapOvr>
  <p:transition xmlns:p14="http://schemas.microsoft.com/office/powerpoint/2010/main">
    <p:check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02402">
                                            <p:txEl>
                                              <p:pRg st="0" end="0"/>
                                            </p:txEl>
                                          </p:spTgt>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000"/>
                                  </p:stCondLst>
                                  <p:childTnLst>
                                    <p:set>
                                      <p:cBhvr>
                                        <p:cTn id="9" dur="1" fill="hold">
                                          <p:stCondLst>
                                            <p:cond delay="499"/>
                                          </p:stCondLst>
                                        </p:cTn>
                                        <p:tgtEl>
                                          <p:spTgt spid="102402">
                                            <p:txEl>
                                              <p:pRg st="1" end="1"/>
                                            </p:txEl>
                                          </p:spTgt>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1000"/>
                                  </p:stCondLst>
                                  <p:childTnLst>
                                    <p:set>
                                      <p:cBhvr>
                                        <p:cTn id="12" dur="1" fill="hold">
                                          <p:stCondLst>
                                            <p:cond delay="499"/>
                                          </p:stCondLst>
                                        </p:cTn>
                                        <p:tgtEl>
                                          <p:spTgt spid="102402">
                                            <p:txEl>
                                              <p:pRg st="2" end="2"/>
                                            </p:txEl>
                                          </p:spTgt>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grpId="0" nodeType="afterEffect">
                                  <p:stCondLst>
                                    <p:cond delay="1000"/>
                                  </p:stCondLst>
                                  <p:childTnLst>
                                    <p:set>
                                      <p:cBhvr>
                                        <p:cTn id="15" dur="1" fill="hold">
                                          <p:stCondLst>
                                            <p:cond delay="499"/>
                                          </p:stCondLst>
                                        </p:cTn>
                                        <p:tgtEl>
                                          <p:spTgt spid="102402">
                                            <p:txEl>
                                              <p:pRg st="3" end="3"/>
                                            </p:txEl>
                                          </p:spTgt>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1000"/>
                                  </p:stCondLst>
                                  <p:childTnLst>
                                    <p:set>
                                      <p:cBhvr>
                                        <p:cTn id="18" dur="1" fill="hold">
                                          <p:stCondLst>
                                            <p:cond delay="499"/>
                                          </p:stCondLst>
                                        </p:cTn>
                                        <p:tgtEl>
                                          <p:spTgt spid="102402">
                                            <p:txEl>
                                              <p:pRg st="4" end="4"/>
                                            </p:txEl>
                                          </p:spTgt>
                                        </p:tgtEl>
                                        <p:attrNameLst>
                                          <p:attrName>style.visibility</p:attrName>
                                        </p:attrNameLst>
                                      </p:cBhvr>
                                      <p:to>
                                        <p:strVal val="visible"/>
                                      </p:to>
                                    </p:set>
                                  </p:childTnLst>
                                </p:cTn>
                              </p:par>
                            </p:childTnLst>
                          </p:cTn>
                        </p:par>
                        <p:par>
                          <p:cTn id="19" fill="hold">
                            <p:stCondLst>
                              <p:cond delay="7500"/>
                            </p:stCondLst>
                            <p:childTnLst>
                              <p:par>
                                <p:cTn id="20" presetID="1" presetClass="entr" presetSubtype="0" fill="hold" grpId="0" nodeType="afterEffect">
                                  <p:stCondLst>
                                    <p:cond delay="1000"/>
                                  </p:stCondLst>
                                  <p:childTnLst>
                                    <p:set>
                                      <p:cBhvr>
                                        <p:cTn id="21" dur="1" fill="hold">
                                          <p:stCondLst>
                                            <p:cond delay="499"/>
                                          </p:stCondLst>
                                        </p:cTn>
                                        <p:tgtEl>
                                          <p:spTgt spid="102403">
                                            <p:txEl>
                                              <p:pRg st="0" end="0"/>
                                            </p:txEl>
                                          </p:spTgt>
                                        </p:tgtEl>
                                        <p:attrNameLst>
                                          <p:attrName>style.visibility</p:attrName>
                                        </p:attrNameLst>
                                      </p:cBhvr>
                                      <p:to>
                                        <p:strVal val="visible"/>
                                      </p:to>
                                    </p:set>
                                  </p:childTnLst>
                                </p:cTn>
                              </p:par>
                            </p:childTnLst>
                          </p:cTn>
                        </p:par>
                        <p:par>
                          <p:cTn id="22" fill="hold">
                            <p:stCondLst>
                              <p:cond delay="9000"/>
                            </p:stCondLst>
                            <p:childTnLst>
                              <p:par>
                                <p:cTn id="23" presetID="1" presetClass="entr" presetSubtype="0" fill="hold" grpId="0" nodeType="afterEffect">
                                  <p:stCondLst>
                                    <p:cond delay="1000"/>
                                  </p:stCondLst>
                                  <p:childTnLst>
                                    <p:set>
                                      <p:cBhvr>
                                        <p:cTn id="24" dur="1" fill="hold">
                                          <p:stCondLst>
                                            <p:cond delay="499"/>
                                          </p:stCondLst>
                                        </p:cTn>
                                        <p:tgtEl>
                                          <p:spTgt spid="102403">
                                            <p:txEl>
                                              <p:pRg st="1" end="1"/>
                                            </p:txEl>
                                          </p:spTgt>
                                        </p:tgtEl>
                                        <p:attrNameLst>
                                          <p:attrName>style.visibility</p:attrName>
                                        </p:attrNameLst>
                                      </p:cBhvr>
                                      <p:to>
                                        <p:strVal val="visible"/>
                                      </p:to>
                                    </p:set>
                                  </p:childTnLst>
                                </p:cTn>
                              </p:par>
                              <p:par>
                                <p:cTn id="25" presetID="22" presetClass="entr" presetSubtype="8" fill="hold" nodeType="withEffect">
                                  <p:stCondLst>
                                    <p:cond delay="1000"/>
                                  </p:stCondLst>
                                  <p:childTnLst>
                                    <p:set>
                                      <p:cBhvr>
                                        <p:cTn id="26" dur="1" fill="hold">
                                          <p:stCondLst>
                                            <p:cond delay="0"/>
                                          </p:stCondLst>
                                        </p:cTn>
                                        <p:tgtEl>
                                          <p:spTgt spid="64516"/>
                                        </p:tgtEl>
                                        <p:attrNameLst>
                                          <p:attrName>style.visibility</p:attrName>
                                        </p:attrNameLst>
                                      </p:cBhvr>
                                      <p:to>
                                        <p:strVal val="visible"/>
                                      </p:to>
                                    </p:set>
                                    <p:animEffect transition="in" filter="wipe(left)">
                                      <p:cBhvr>
                                        <p:cTn id="27" dur="500"/>
                                        <p:tgtEl>
                                          <p:spTgt spid="6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build="p" autoUpdateAnimBg="0" advAuto="2000"/>
      <p:bldP spid="102403" grpId="0" build="p" autoUpdateAnimBg="0" advAuto="200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54480"/>
            <a:ext cx="7772400" cy="3398520"/>
          </a:xfrm>
          <a:effectLst>
            <a:outerShdw blurRad="50800" dist="50800" dir="5400000" algn="ctr" rotWithShape="0">
              <a:schemeClr val="tx1"/>
            </a:outerShdw>
          </a:effectLst>
        </p:spPr>
        <p:txBody>
          <a:bodyPr/>
          <a:lstStyle/>
          <a:p>
            <a:pPr>
              <a:lnSpc>
                <a:spcPct val="200000"/>
              </a:lnSpc>
            </a:pPr>
            <a:r>
              <a:rPr lang="en-US" sz="4400" dirty="0" smtClean="0">
                <a:latin typeface="Comic Sans MS" pitchFamily="66" charset="0"/>
              </a:rPr>
              <a:t>Some 2013 climate extremes </a:t>
            </a:r>
            <a:br>
              <a:rPr lang="en-US" sz="4400" dirty="0" smtClean="0">
                <a:latin typeface="Comic Sans MS" pitchFamily="66" charset="0"/>
              </a:rPr>
            </a:br>
            <a:endParaRPr lang="en-US" sz="4400" dirty="0">
              <a:latin typeface="Comic Sans MS" pitchFamily="66" charset="0"/>
            </a:endParaRPr>
          </a:p>
        </p:txBody>
      </p:sp>
    </p:spTree>
    <p:extLst>
      <p:ext uri="{BB962C8B-B14F-4D97-AF65-F5344CB8AC3E}">
        <p14:creationId xmlns:p14="http://schemas.microsoft.com/office/powerpoint/2010/main" val="15520665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xhj4t7z-135829995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1143000"/>
            <a:ext cx="5159375" cy="3810000"/>
          </a:xfrm>
          <a:prstGeom prst="rect">
            <a:avLst/>
          </a:prstGeom>
        </p:spPr>
      </p:pic>
      <p:pic>
        <p:nvPicPr>
          <p:cNvPr id="3" name="Picture 2" descr="Austr bushfire 13 Jan,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9800" y="1066800"/>
            <a:ext cx="3200400" cy="2133600"/>
          </a:xfrm>
          <a:prstGeom prst="rect">
            <a:avLst/>
          </a:prstGeom>
        </p:spPr>
      </p:pic>
      <p:sp>
        <p:nvSpPr>
          <p:cNvPr id="4" name="TextBox 3"/>
          <p:cNvSpPr txBox="1"/>
          <p:nvPr/>
        </p:nvSpPr>
        <p:spPr>
          <a:xfrm>
            <a:off x="228600" y="4919008"/>
            <a:ext cx="5195835" cy="1862048"/>
          </a:xfrm>
          <a:prstGeom prst="rect">
            <a:avLst/>
          </a:prstGeom>
          <a:noFill/>
        </p:spPr>
        <p:txBody>
          <a:bodyPr wrap="none" rtlCol="0">
            <a:spAutoFit/>
          </a:bodyPr>
          <a:lstStyle/>
          <a:p>
            <a:pPr eaLnBrk="0" hangingPunct="0"/>
            <a:r>
              <a:rPr lang="en-US" sz="2300" b="1" dirty="0" smtClean="0">
                <a:solidFill>
                  <a:srgbClr val="FFFFFF"/>
                </a:solidFill>
                <a:cs typeface="+mn-cs"/>
              </a:rPr>
              <a:t>Sydney</a:t>
            </a:r>
            <a:r>
              <a:rPr lang="en-US" sz="2300" dirty="0" smtClean="0">
                <a:solidFill>
                  <a:srgbClr val="FFFFFF"/>
                </a:solidFill>
                <a:cs typeface="+mn-cs"/>
              </a:rPr>
              <a:t> record high 18 Jan 2013: </a:t>
            </a:r>
          </a:p>
          <a:p>
            <a:pPr eaLnBrk="0" hangingPunct="0"/>
            <a:r>
              <a:rPr lang="en-US" sz="2300" dirty="0" smtClean="0">
                <a:solidFill>
                  <a:srgbClr val="FFFFFF"/>
                </a:solidFill>
                <a:cs typeface="+mn-cs"/>
              </a:rPr>
              <a:t>45.8°C  (114.4°F) Observatory Hill</a:t>
            </a:r>
          </a:p>
          <a:p>
            <a:pPr eaLnBrk="0" hangingPunct="0"/>
            <a:r>
              <a:rPr lang="en-US" sz="2300" dirty="0" smtClean="0">
                <a:solidFill>
                  <a:srgbClr val="FFFFFF"/>
                </a:solidFill>
                <a:cs typeface="+mn-cs"/>
              </a:rPr>
              <a:t>46.5 °C (115.7°F) </a:t>
            </a:r>
            <a:r>
              <a:rPr lang="en-US" sz="2300" dirty="0" err="1" smtClean="0">
                <a:solidFill>
                  <a:srgbClr val="FFFFFF"/>
                </a:solidFill>
                <a:cs typeface="+mn-cs"/>
              </a:rPr>
              <a:t>Penrith</a:t>
            </a:r>
            <a:r>
              <a:rPr lang="en-US" sz="2300" dirty="0" smtClean="0">
                <a:solidFill>
                  <a:srgbClr val="FFFFFF"/>
                </a:solidFill>
                <a:cs typeface="+mn-cs"/>
              </a:rPr>
              <a:t> </a:t>
            </a:r>
          </a:p>
          <a:p>
            <a:pPr eaLnBrk="0" hangingPunct="0"/>
            <a:r>
              <a:rPr lang="nb-NO" sz="2300" b="1" dirty="0" smtClean="0">
                <a:solidFill>
                  <a:srgbClr val="FFFFFF"/>
                </a:solidFill>
                <a:cs typeface="+mn-cs"/>
              </a:rPr>
              <a:t>Hobart</a:t>
            </a:r>
            <a:r>
              <a:rPr lang="nb-NO" sz="2300" dirty="0" smtClean="0">
                <a:solidFill>
                  <a:srgbClr val="FFFFFF"/>
                </a:solidFill>
                <a:cs typeface="+mn-cs"/>
              </a:rPr>
              <a:t> 8 Jan 2013: 41.8</a:t>
            </a:r>
            <a:r>
              <a:rPr lang="en-US" sz="2300" dirty="0" smtClean="0">
                <a:solidFill>
                  <a:srgbClr val="FFFFFF"/>
                </a:solidFill>
                <a:cs typeface="+mn-cs"/>
              </a:rPr>
              <a:t>°</a:t>
            </a:r>
            <a:r>
              <a:rPr lang="nb-NO" sz="2300" dirty="0" smtClean="0">
                <a:solidFill>
                  <a:srgbClr val="FFFFFF"/>
                </a:solidFill>
                <a:cs typeface="+mn-cs"/>
              </a:rPr>
              <a:t>C (107.2</a:t>
            </a:r>
            <a:r>
              <a:rPr lang="en-US" sz="2300" dirty="0" smtClean="0">
                <a:solidFill>
                  <a:srgbClr val="FFFFFF"/>
                </a:solidFill>
                <a:cs typeface="+mn-cs"/>
              </a:rPr>
              <a:t>°</a:t>
            </a:r>
            <a:r>
              <a:rPr lang="nb-NO" sz="2300" dirty="0" smtClean="0">
                <a:solidFill>
                  <a:srgbClr val="FFFFFF"/>
                </a:solidFill>
                <a:cs typeface="+mn-cs"/>
              </a:rPr>
              <a:t>F)</a:t>
            </a:r>
          </a:p>
          <a:p>
            <a:pPr eaLnBrk="0" hangingPunct="0"/>
            <a:r>
              <a:rPr lang="nb-NO" sz="2300" dirty="0" smtClean="0">
                <a:solidFill>
                  <a:srgbClr val="FFFFFF"/>
                </a:solidFill>
                <a:cs typeface="+mn-cs"/>
              </a:rPr>
              <a:t>&gt;80 structures lost Tasmania</a:t>
            </a:r>
            <a:endParaRPr lang="en-US" sz="2300" dirty="0">
              <a:solidFill>
                <a:srgbClr val="FFFFFF"/>
              </a:solidFill>
              <a:cs typeface="+mn-cs"/>
            </a:endParaRPr>
          </a:p>
        </p:txBody>
      </p:sp>
      <p:sp>
        <p:nvSpPr>
          <p:cNvPr id="97689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r>
              <a:rPr lang="en-US" sz="1800" dirty="0" smtClean="0">
                <a:solidFill>
                  <a:srgbClr val="000000"/>
                </a:solidFill>
                <a:latin typeface="Arial" charset="0"/>
                <a:cs typeface="+mn-cs"/>
                <a:hlinkClick r:id="rId4"/>
              </a:rPr>
              <a:t>← 28: The Great Awakening: ten volcanoes awaken in one week</a:t>
            </a:r>
            <a:endParaRPr lang="en-US" sz="1800" dirty="0" smtClean="0">
              <a:solidFill>
                <a:srgbClr val="000000"/>
              </a:solidFill>
              <a:latin typeface="Arial" charset="0"/>
              <a:cs typeface="+mn-cs"/>
            </a:endParaRPr>
          </a:p>
          <a:p>
            <a:pPr eaLnBrk="0" hangingPunct="0"/>
            <a:r>
              <a:rPr lang="en-US" sz="1800" dirty="0" smtClean="0">
                <a:solidFill>
                  <a:srgbClr val="000000"/>
                </a:solidFill>
                <a:latin typeface="Arial" charset="0"/>
                <a:cs typeface="+mn-cs"/>
                <a:hlinkClick r:id="rId5"/>
              </a:rPr>
              <a:t>Portions of northern India blanketed with largest snowfall in 8 years →</a:t>
            </a:r>
            <a:endParaRPr lang="en-US" sz="1800" dirty="0" smtClean="0">
              <a:solidFill>
                <a:srgbClr val="000000"/>
              </a:solidFill>
              <a:latin typeface="Arial" charset="0"/>
              <a:cs typeface="+mn-cs"/>
            </a:endParaRPr>
          </a:p>
          <a:p>
            <a:pPr eaLnBrk="0" hangingPunct="0"/>
            <a:r>
              <a:rPr lang="en-US" sz="1200" b="1" dirty="0" smtClean="0">
                <a:solidFill>
                  <a:srgbClr val="000000"/>
                </a:solidFill>
                <a:latin typeface="Arial" charset="0"/>
                <a:cs typeface="+mn-cs"/>
                <a:hlinkClick r:id="rId6" tooltip="Permalink to Sydney scorches in record high temperatures of 46.5 degrees (115.7°F)"/>
              </a:rPr>
              <a:t>Sydney scorches in record high temperatures of 46.5 degrees (115.7°F)</a:t>
            </a:r>
            <a:endParaRPr lang="en-US" sz="1200" b="1" dirty="0" smtClean="0">
              <a:solidFill>
                <a:srgbClr val="000000"/>
              </a:solidFill>
              <a:latin typeface="Arial" charset="0"/>
              <a:cs typeface="+mn-cs"/>
            </a:endParaRPr>
          </a:p>
          <a:p>
            <a:pPr eaLnBrk="0" hangingPunct="0"/>
            <a:r>
              <a:rPr lang="en-US" sz="800" dirty="0" smtClean="0">
                <a:solidFill>
                  <a:srgbClr val="000000"/>
                </a:solidFill>
                <a:latin typeface="Arial" charset="0"/>
                <a:cs typeface="+mn-cs"/>
              </a:rPr>
              <a:t>Posted on</a:t>
            </a:r>
            <a:r>
              <a:rPr lang="en-US" sz="1800" dirty="0" smtClean="0">
                <a:solidFill>
                  <a:srgbClr val="000000"/>
                </a:solidFill>
                <a:latin typeface="Arial" charset="0"/>
                <a:cs typeface="+mn-cs"/>
              </a:rPr>
              <a:t> </a:t>
            </a:r>
            <a:r>
              <a:rPr lang="en-US" sz="1800" dirty="0" smtClean="0">
                <a:solidFill>
                  <a:srgbClr val="000000"/>
                </a:solidFill>
                <a:latin typeface="Arial" charset="0"/>
                <a:cs typeface="+mn-cs"/>
                <a:hlinkClick r:id="rId6" tooltip="3:54 pm"/>
              </a:rPr>
              <a:t>January 19, 2013</a:t>
            </a:r>
            <a:r>
              <a:rPr lang="en-US" sz="1800" dirty="0" smtClean="0">
                <a:solidFill>
                  <a:srgbClr val="000000"/>
                </a:solidFill>
                <a:latin typeface="Arial" charset="0"/>
                <a:cs typeface="+mn-cs"/>
              </a:rPr>
              <a:t> by </a:t>
            </a:r>
            <a:r>
              <a:rPr lang="en-US" sz="1800" dirty="0" smtClean="0">
                <a:solidFill>
                  <a:srgbClr val="000000"/>
                </a:solidFill>
                <a:latin typeface="Arial" charset="0"/>
                <a:cs typeface="+mn-cs"/>
                <a:hlinkClick r:id="rId7" tooltip="View all posts by The Extinction Protocol"/>
              </a:rPr>
              <a:t>The Extinction Protocol</a:t>
            </a:r>
            <a:r>
              <a:rPr lang="en-US" sz="1800" dirty="0" smtClean="0">
                <a:solidFill>
                  <a:srgbClr val="000000"/>
                </a:solidFill>
                <a:latin typeface="Arial" charset="0"/>
                <a:cs typeface="+mn-cs"/>
              </a:rPr>
              <a:t> </a:t>
            </a:r>
          </a:p>
          <a:p>
            <a:pPr eaLnBrk="0" hangingPunct="0"/>
            <a:r>
              <a:rPr lang="en-US" sz="600" b="1" dirty="0" smtClean="0">
                <a:solidFill>
                  <a:srgbClr val="000000"/>
                </a:solidFill>
                <a:latin typeface="Arial" charset="0"/>
                <a:cs typeface="+mn-cs"/>
              </a:rPr>
              <a:t>  </a:t>
            </a:r>
            <a:r>
              <a:rPr lang="en-US" sz="10000" b="1" dirty="0" smtClean="0">
                <a:solidFill>
                  <a:srgbClr val="000000"/>
                </a:solidFill>
                <a:latin typeface="Arial" charset="0"/>
                <a:cs typeface="+mn-cs"/>
              </a:rPr>
              <a:t> </a:t>
            </a:r>
            <a:r>
              <a:rPr lang="en-US" sz="600" b="1" dirty="0" smtClean="0">
                <a:solidFill>
                  <a:srgbClr val="000000"/>
                </a:solidFill>
                <a:latin typeface="Arial" charset="0"/>
                <a:cs typeface="+mn-cs"/>
              </a:rPr>
              <a:t>                                                                                                                                             </a:t>
            </a:r>
            <a:r>
              <a:rPr lang="en-US" sz="10000" b="1" dirty="0" smtClean="0">
                <a:solidFill>
                  <a:srgbClr val="000000"/>
                </a:solidFill>
                <a:latin typeface="Arial" charset="0"/>
                <a:cs typeface="+mn-cs"/>
              </a:rPr>
              <a:t> </a:t>
            </a:r>
            <a:r>
              <a:rPr lang="en-US" sz="600" b="1" dirty="0" smtClean="0">
                <a:solidFill>
                  <a:srgbClr val="000000"/>
                </a:solidFill>
                <a:latin typeface="Arial" charset="0"/>
                <a:cs typeface="+mn-cs"/>
              </a:rPr>
              <a:t>                                                                                                                              </a:t>
            </a:r>
          </a:p>
          <a:p>
            <a:pPr eaLnBrk="0" hangingPunct="0"/>
            <a:endParaRPr lang="en-US" sz="600" b="1" dirty="0" smtClean="0">
              <a:solidFill>
                <a:srgbClr val="000000"/>
              </a:solidFill>
              <a:latin typeface="Arial" charset="0"/>
              <a:cs typeface="+mn-cs"/>
            </a:endParaRPr>
          </a:p>
        </p:txBody>
      </p:sp>
      <p:pic>
        <p:nvPicPr>
          <p:cNvPr id="976898" name="Picture 2" descr="http://t2.gstatic.com/images?q=tbn:ANd9GcR7APbnP8ywLuI7xn6Uaokh8_A80uCK0HdrJRJB4iFRnJH3ZTEgmg"/>
          <p:cNvPicPr>
            <a:picLocks noChangeAspect="1" noChangeArrowheads="1"/>
          </p:cNvPicPr>
          <p:nvPr/>
        </p:nvPicPr>
        <p:blipFill>
          <a:blip r:embed="rId8" cstate="print"/>
          <a:srcRect/>
          <a:stretch>
            <a:fillRect/>
          </a:stretch>
        </p:blipFill>
        <p:spPr bwMode="auto">
          <a:xfrm>
            <a:off x="1" y="0"/>
            <a:ext cx="2057400" cy="1155997"/>
          </a:xfrm>
          <a:prstGeom prst="rect">
            <a:avLst/>
          </a:prstGeom>
          <a:noFill/>
        </p:spPr>
      </p:pic>
      <p:sp>
        <p:nvSpPr>
          <p:cNvPr id="8" name="TextBox 7"/>
          <p:cNvSpPr txBox="1"/>
          <p:nvPr/>
        </p:nvSpPr>
        <p:spPr>
          <a:xfrm>
            <a:off x="1066800" y="228600"/>
            <a:ext cx="7797327" cy="584775"/>
          </a:xfrm>
          <a:prstGeom prst="rect">
            <a:avLst/>
          </a:prstGeom>
          <a:noFill/>
          <a:effectLst>
            <a:outerShdw blurRad="50800" dist="50800" dir="5400000" algn="ctr" rotWithShape="0">
              <a:schemeClr val="tx1"/>
            </a:outerShdw>
          </a:effectLst>
        </p:spPr>
        <p:txBody>
          <a:bodyPr wrap="none" rtlCol="0">
            <a:spAutoFit/>
          </a:bodyPr>
          <a:lstStyle/>
          <a:p>
            <a:pPr eaLnBrk="0" hangingPunct="0"/>
            <a:r>
              <a:rPr lang="en-US" sz="3200" b="1" dirty="0" smtClean="0">
                <a:solidFill>
                  <a:srgbClr val="FFFFFF"/>
                </a:solidFill>
                <a:cs typeface="+mn-cs"/>
              </a:rPr>
              <a:t>Oz bushfires and heat: January 2013</a:t>
            </a:r>
            <a:endParaRPr lang="en-US" sz="3200" b="1" dirty="0">
              <a:solidFill>
                <a:srgbClr val="FFFFFF"/>
              </a:solidFill>
              <a:cs typeface="+mn-cs"/>
            </a:endParaRPr>
          </a:p>
        </p:txBody>
      </p:sp>
      <p:pic>
        <p:nvPicPr>
          <p:cNvPr id="976901" name="Picture 5" descr="http://vortex.accuweather.com/adc2004/pub/includes/columns/newsstory/2013/300x199_01062007_ap602880516842.jpg"/>
          <p:cNvPicPr>
            <a:picLocks noChangeAspect="1" noChangeArrowheads="1"/>
          </p:cNvPicPr>
          <p:nvPr/>
        </p:nvPicPr>
        <p:blipFill>
          <a:blip r:embed="rId9" cstate="print"/>
          <a:srcRect/>
          <a:stretch>
            <a:fillRect/>
          </a:stretch>
        </p:blipFill>
        <p:spPr bwMode="auto">
          <a:xfrm>
            <a:off x="6056751" y="4810124"/>
            <a:ext cx="3087249" cy="2047876"/>
          </a:xfrm>
          <a:prstGeom prst="rect">
            <a:avLst/>
          </a:prstGeom>
          <a:noFill/>
        </p:spPr>
      </p:pic>
      <p:pic>
        <p:nvPicPr>
          <p:cNvPr id="976899" name="Picture 3" descr="http://t3.gstatic.com/images?q=tbn:ANd9GcS1k4k47JcV0oioHHkbITTwgR7oxRGo89i6_n2lA_RgXrj66RBWoQ"/>
          <p:cNvPicPr>
            <a:picLocks noChangeAspect="1" noChangeArrowheads="1"/>
          </p:cNvPicPr>
          <p:nvPr/>
        </p:nvPicPr>
        <p:blipFill>
          <a:blip r:embed="rId10" cstate="print"/>
          <a:srcRect/>
          <a:stretch>
            <a:fillRect/>
          </a:stretch>
        </p:blipFill>
        <p:spPr bwMode="auto">
          <a:xfrm>
            <a:off x="6019800" y="3200400"/>
            <a:ext cx="3124200" cy="1600200"/>
          </a:xfrm>
          <a:prstGeom prst="rect">
            <a:avLst/>
          </a:prstGeom>
          <a:noFill/>
          <a:ln>
            <a:solidFill>
              <a:schemeClr val="bg1"/>
            </a:solidFill>
          </a:ln>
        </p:spPr>
      </p:pic>
    </p:spTree>
    <p:extLst>
      <p:ext uri="{BB962C8B-B14F-4D97-AF65-F5344CB8AC3E}">
        <p14:creationId xmlns:p14="http://schemas.microsoft.com/office/powerpoint/2010/main" val="2940728268"/>
      </p:ext>
    </p:extLst>
  </p:cSld>
  <p:clrMapOvr>
    <a:masterClrMapping/>
  </p:clrMapOvr>
  <mc:AlternateContent xmlns:mc="http://schemas.openxmlformats.org/markup-compatibility/2006">
    <mc:Choice xmlns:p14="http://schemas.microsoft.com/office/powerpoint/2010/main" Requires="p14">
      <p:transition spd="med" p14:dur="700">
        <p14:flash/>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st_storm_LamarCO_2013_Jane Stulp_DenP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62200"/>
            <a:ext cx="4267200" cy="2098040"/>
          </a:xfrm>
          <a:prstGeom prst="rect">
            <a:avLst/>
          </a:prstGeom>
        </p:spPr>
      </p:pic>
      <p:pic>
        <p:nvPicPr>
          <p:cNvPr id="3" name="Picture 2" descr="BlackForest_wildfireJun12_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2942" y="3581400"/>
            <a:ext cx="4861058" cy="3240705"/>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42581" y="0"/>
            <a:ext cx="4901419" cy="3141913"/>
          </a:xfrm>
          <a:prstGeom prst="rect">
            <a:avLst/>
          </a:prstGeom>
        </p:spPr>
      </p:pic>
      <p:sp>
        <p:nvSpPr>
          <p:cNvPr id="5" name="TextBox 4"/>
          <p:cNvSpPr txBox="1"/>
          <p:nvPr/>
        </p:nvSpPr>
        <p:spPr>
          <a:xfrm>
            <a:off x="304801" y="457200"/>
            <a:ext cx="3505200" cy="2215991"/>
          </a:xfrm>
          <a:prstGeom prst="rect">
            <a:avLst/>
          </a:prstGeom>
          <a:noFill/>
          <a:effectLst>
            <a:outerShdw blurRad="50800" dist="38100" dir="2700000">
              <a:srgbClr val="000000">
                <a:alpha val="43000"/>
              </a:srgbClr>
            </a:outerShdw>
          </a:effectLst>
        </p:spPr>
        <p:txBody>
          <a:bodyPr wrap="square" rtlCol="0">
            <a:spAutoFit/>
          </a:bodyPr>
          <a:lstStyle/>
          <a:p>
            <a:pPr eaLnBrk="0" hangingPunct="0"/>
            <a:r>
              <a:rPr lang="en-US" b="1" dirty="0" smtClean="0">
                <a:solidFill>
                  <a:srgbClr val="FFFFFF"/>
                </a:solidFill>
                <a:effectLst>
                  <a:outerShdw blurRad="50800" dist="38100" dir="2700000" algn="tl" rotWithShape="0">
                    <a:srgbClr val="000000"/>
                  </a:outerShdw>
                </a:effectLst>
                <a:cs typeface="+mn-cs"/>
              </a:rPr>
              <a:t>U.S. Drought and wildfires  June 2013</a:t>
            </a:r>
          </a:p>
          <a:p>
            <a:pPr eaLnBrk="0" hangingPunct="0"/>
            <a:endParaRPr lang="en-US" dirty="0">
              <a:solidFill>
                <a:srgbClr val="FFFFFF"/>
              </a:solidFill>
              <a:effectLst>
                <a:outerShdw blurRad="50800" dist="38100" dir="2700000" algn="tl" rotWithShape="0">
                  <a:srgbClr val="000000"/>
                </a:outerShdw>
              </a:effectLst>
              <a:cs typeface="+mn-cs"/>
            </a:endParaRPr>
          </a:p>
          <a:p>
            <a:pPr eaLnBrk="0" hangingPunct="0"/>
            <a:r>
              <a:rPr lang="en-US" dirty="0" smtClean="0">
                <a:solidFill>
                  <a:srgbClr val="FFFFFF"/>
                </a:solidFill>
                <a:effectLst>
                  <a:outerShdw blurRad="50800" dist="38100" dir="2700000" algn="tl" rotWithShape="0">
                    <a:srgbClr val="000000"/>
                  </a:outerShdw>
                </a:effectLst>
                <a:cs typeface="+mn-cs"/>
              </a:rPr>
              <a:t>Dust storm Lamar, CO</a:t>
            </a:r>
          </a:p>
          <a:p>
            <a:pPr eaLnBrk="0" hangingPunct="0"/>
            <a:r>
              <a:rPr lang="en-US" sz="1800" dirty="0" smtClean="0">
                <a:solidFill>
                  <a:srgbClr val="FFFFFF"/>
                </a:solidFill>
                <a:effectLst>
                  <a:outerShdw blurRad="50800" dist="38100" dir="2700000" algn="tl" rotWithShape="0">
                    <a:srgbClr val="000000"/>
                  </a:outerShdw>
                </a:effectLst>
                <a:cs typeface="+mn-cs"/>
              </a:rPr>
              <a:t>(June 15, Denver Post)</a:t>
            </a:r>
          </a:p>
          <a:p>
            <a:pPr eaLnBrk="0" hangingPunct="0"/>
            <a:endParaRPr lang="en-US" dirty="0" smtClean="0">
              <a:solidFill>
                <a:srgbClr val="FFFFFF"/>
              </a:solidFill>
              <a:effectLst>
                <a:outerShdw blurRad="50800" dist="38100" dir="2700000" algn="tl" rotWithShape="0">
                  <a:srgbClr val="000000"/>
                </a:outerShdw>
              </a:effectLst>
              <a:cs typeface="+mn-cs"/>
            </a:endParaRPr>
          </a:p>
        </p:txBody>
      </p:sp>
      <p:pic>
        <p:nvPicPr>
          <p:cNvPr id="6" name="Picture 5"/>
          <p:cNvPicPr>
            <a:picLocks noChangeAspect="1"/>
          </p:cNvPicPr>
          <p:nvPr/>
        </p:nvPicPr>
        <p:blipFill>
          <a:blip r:embed="rId5"/>
          <a:stretch>
            <a:fillRect/>
          </a:stretch>
        </p:blipFill>
        <p:spPr>
          <a:xfrm>
            <a:off x="19816" y="4495800"/>
            <a:ext cx="4254647" cy="2382602"/>
          </a:xfrm>
          <a:prstGeom prst="rect">
            <a:avLst/>
          </a:prstGeom>
        </p:spPr>
      </p:pic>
      <p:sp>
        <p:nvSpPr>
          <p:cNvPr id="7" name="TextBox 6"/>
          <p:cNvSpPr txBox="1"/>
          <p:nvPr/>
        </p:nvSpPr>
        <p:spPr>
          <a:xfrm>
            <a:off x="4343400" y="3124200"/>
            <a:ext cx="4648200" cy="830997"/>
          </a:xfrm>
          <a:prstGeom prst="rect">
            <a:avLst/>
          </a:prstGeom>
          <a:noFill/>
        </p:spPr>
        <p:txBody>
          <a:bodyPr wrap="square" rtlCol="0">
            <a:spAutoFit/>
          </a:bodyPr>
          <a:lstStyle/>
          <a:p>
            <a:pPr eaLnBrk="0" hangingPunct="0"/>
            <a:r>
              <a:rPr lang="en-US" dirty="0" smtClean="0">
                <a:solidFill>
                  <a:srgbClr val="FFFFFF"/>
                </a:solidFill>
                <a:cs typeface="+mn-cs"/>
              </a:rPr>
              <a:t>Black Forest wildfire CO: </a:t>
            </a:r>
          </a:p>
          <a:p>
            <a:pPr eaLnBrk="0" hangingPunct="0"/>
            <a:r>
              <a:rPr lang="en-US" dirty="0" smtClean="0">
                <a:solidFill>
                  <a:srgbClr val="FFFFFF"/>
                </a:solidFill>
                <a:cs typeface="+mn-cs"/>
              </a:rPr>
              <a:t>	&gt;511 homes burned</a:t>
            </a:r>
            <a:endParaRPr lang="en-US" dirty="0">
              <a:solidFill>
                <a:srgbClr val="FFFFFF"/>
              </a:solidFill>
              <a:cs typeface="+mn-cs"/>
            </a:endParaRPr>
          </a:p>
        </p:txBody>
      </p:sp>
    </p:spTree>
    <p:extLst>
      <p:ext uri="{BB962C8B-B14F-4D97-AF65-F5344CB8AC3E}">
        <p14:creationId xmlns:p14="http://schemas.microsoft.com/office/powerpoint/2010/main" val="1043865133"/>
      </p:ext>
    </p:extLst>
  </p:cSld>
  <p:clrMapOvr>
    <a:masterClrMapping/>
  </p:clrMapOvr>
  <p:transition xmlns:p14="http://schemas.microsoft.com/office/powerpoint/2010/main" spd="slow">
    <p:strips/>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a:effectLst>
            <a:outerShdw blurRad="50800" dist="50800" dir="5400000" algn="ctr" rotWithShape="0">
              <a:schemeClr val="tx1"/>
            </a:outerShdw>
          </a:effectLst>
        </p:spPr>
        <p:txBody>
          <a:bodyPr/>
          <a:lstStyle/>
          <a:p>
            <a:r>
              <a:rPr lang="en-US" sz="3700" dirty="0" smtClean="0">
                <a:latin typeface="Comic Sans MS" pitchFamily="66" charset="0"/>
              </a:rPr>
              <a:t>Warmer air holds more moisture</a:t>
            </a:r>
            <a:endParaRPr lang="en-US" sz="3700" dirty="0">
              <a:latin typeface="Comic Sans MS" pitchFamily="66" charset="0"/>
            </a:endParaRPr>
          </a:p>
        </p:txBody>
      </p:sp>
      <p:pic>
        <p:nvPicPr>
          <p:cNvPr id="70658" name="Picture 2" descr="http://www.montyenglish.co.uk/montyblog/wp-content/uploads/2012/05/rain-cloud-clip-ar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29400" y="1143000"/>
            <a:ext cx="2066925" cy="1755671"/>
          </a:xfrm>
          <a:prstGeom prst="rect">
            <a:avLst/>
          </a:prstGeom>
          <a:noFill/>
        </p:spPr>
      </p:pic>
      <p:sp>
        <p:nvSpPr>
          <p:cNvPr id="4" name="TextBox 3"/>
          <p:cNvSpPr txBox="1"/>
          <p:nvPr/>
        </p:nvSpPr>
        <p:spPr>
          <a:xfrm>
            <a:off x="1219200" y="1219200"/>
            <a:ext cx="2795958" cy="707886"/>
          </a:xfrm>
          <a:prstGeom prst="rect">
            <a:avLst/>
          </a:prstGeom>
          <a:noFill/>
          <a:effectLst>
            <a:outerShdw blurRad="50800" dist="50800" dir="5400000" algn="ctr" rotWithShape="0">
              <a:schemeClr val="tx1"/>
            </a:outerShdw>
          </a:effectLst>
        </p:spPr>
        <p:txBody>
          <a:bodyPr wrap="none" rtlCol="0">
            <a:spAutoFit/>
          </a:bodyPr>
          <a:lstStyle/>
          <a:p>
            <a:pPr eaLnBrk="0" hangingPunct="0"/>
            <a:r>
              <a:rPr lang="en-US" sz="4000" b="1" dirty="0" smtClean="0">
                <a:solidFill>
                  <a:srgbClr val="FFFFFF"/>
                </a:solidFill>
                <a:cs typeface="+mn-cs"/>
              </a:rPr>
              <a:t>4% per °F</a:t>
            </a:r>
            <a:endParaRPr lang="en-US" sz="4000" b="1" dirty="0">
              <a:solidFill>
                <a:srgbClr val="FFFFFF"/>
              </a:solidFill>
              <a:cs typeface="+mn-cs"/>
            </a:endParaRPr>
          </a:p>
        </p:txBody>
      </p:sp>
      <p:sp>
        <p:nvSpPr>
          <p:cNvPr id="6" name="TextBox 5"/>
          <p:cNvSpPr txBox="1"/>
          <p:nvPr/>
        </p:nvSpPr>
        <p:spPr>
          <a:xfrm>
            <a:off x="228600" y="2057400"/>
            <a:ext cx="3193828" cy="3970318"/>
          </a:xfrm>
          <a:prstGeom prst="rect">
            <a:avLst/>
          </a:prstGeom>
          <a:solidFill>
            <a:schemeClr val="accent1">
              <a:lumMod val="75000"/>
            </a:schemeClr>
          </a:solidFill>
        </p:spPr>
        <p:txBody>
          <a:bodyPr wrap="none" rtlCol="0">
            <a:spAutoFit/>
          </a:bodyPr>
          <a:lstStyle/>
          <a:p>
            <a:pPr eaLnBrk="0" hangingPunct="0"/>
            <a:r>
              <a:rPr lang="en-US" sz="2800" b="1" dirty="0" smtClean="0">
                <a:solidFill>
                  <a:srgbClr val="FF0000"/>
                </a:solidFill>
                <a:cs typeface="+mn-cs"/>
                <a:sym typeface="Symbol"/>
              </a:rPr>
              <a:t>Global warming=</a:t>
            </a:r>
          </a:p>
          <a:p>
            <a:pPr eaLnBrk="0" hangingPunct="0"/>
            <a:endParaRPr lang="en-US" sz="2800" b="1" dirty="0" smtClean="0">
              <a:solidFill>
                <a:srgbClr val="FFFFFF"/>
              </a:solidFill>
              <a:cs typeface="+mn-cs"/>
              <a:sym typeface="Symbol"/>
            </a:endParaRPr>
          </a:p>
          <a:p>
            <a:pPr eaLnBrk="0" hangingPunct="0"/>
            <a:r>
              <a:rPr lang="en-US" sz="2800" b="1" dirty="0" smtClean="0">
                <a:solidFill>
                  <a:srgbClr val="FFFFFF"/>
                </a:solidFill>
                <a:cs typeface="+mn-cs"/>
                <a:sym typeface="Symbol"/>
              </a:rPr>
              <a:t>More heat	</a:t>
            </a:r>
          </a:p>
          <a:p>
            <a:pPr eaLnBrk="0" hangingPunct="0"/>
            <a:r>
              <a:rPr lang="en-US" sz="2800" b="1" dirty="0" smtClean="0">
                <a:solidFill>
                  <a:srgbClr val="FFFFFF"/>
                </a:solidFill>
                <a:cs typeface="+mn-cs"/>
                <a:sym typeface="Symbol"/>
              </a:rPr>
              <a:t>			</a:t>
            </a:r>
          </a:p>
          <a:p>
            <a:pPr eaLnBrk="0" hangingPunct="0"/>
            <a:r>
              <a:rPr lang="en-US" sz="2800" b="1" dirty="0" smtClean="0">
                <a:solidFill>
                  <a:srgbClr val="FFFFFF"/>
                </a:solidFill>
                <a:cs typeface="+mn-cs"/>
                <a:sym typeface="Symbol"/>
              </a:rPr>
              <a:t>More drying</a:t>
            </a:r>
          </a:p>
          <a:p>
            <a:pPr eaLnBrk="0" hangingPunct="0"/>
            <a:r>
              <a:rPr lang="en-US" sz="2800" b="1" dirty="0" smtClean="0">
                <a:solidFill>
                  <a:srgbClr val="FFFFFF"/>
                </a:solidFill>
                <a:cs typeface="+mn-cs"/>
                <a:sym typeface="Symbol"/>
              </a:rPr>
              <a:t>	</a:t>
            </a:r>
            <a:endParaRPr lang="en-US" sz="2800" b="1" dirty="0">
              <a:solidFill>
                <a:srgbClr val="FFFFFF"/>
              </a:solidFill>
              <a:cs typeface="+mn-cs"/>
              <a:sym typeface="Symbol"/>
            </a:endParaRPr>
          </a:p>
          <a:p>
            <a:pPr eaLnBrk="0" hangingPunct="0"/>
            <a:r>
              <a:rPr lang="en-US" sz="2800" b="1" dirty="0">
                <a:solidFill>
                  <a:srgbClr val="FFFFFF"/>
                </a:solidFill>
                <a:cs typeface="+mn-cs"/>
                <a:sym typeface="Symbol"/>
              </a:rPr>
              <a:t>More </a:t>
            </a:r>
            <a:r>
              <a:rPr lang="en-US" sz="2800" b="1" dirty="0" smtClean="0">
                <a:solidFill>
                  <a:srgbClr val="FFFFFF"/>
                </a:solidFill>
                <a:cs typeface="+mn-cs"/>
                <a:sym typeface="Symbol"/>
              </a:rPr>
              <a:t>evaporation</a:t>
            </a:r>
          </a:p>
          <a:p>
            <a:pPr eaLnBrk="0" hangingPunct="0"/>
            <a:r>
              <a:rPr lang="en-US" sz="2800" b="1" dirty="0" smtClean="0">
                <a:solidFill>
                  <a:srgbClr val="FFFFFF"/>
                </a:solidFill>
                <a:cs typeface="+mn-cs"/>
                <a:sym typeface="Symbol"/>
              </a:rPr>
              <a:t>	</a:t>
            </a:r>
            <a:endParaRPr lang="en-US" sz="2800" b="1" dirty="0">
              <a:solidFill>
                <a:srgbClr val="FFFFFF"/>
              </a:solidFill>
              <a:cs typeface="+mn-cs"/>
              <a:sym typeface="Symbol"/>
            </a:endParaRPr>
          </a:p>
          <a:p>
            <a:pPr eaLnBrk="0" hangingPunct="0"/>
            <a:r>
              <a:rPr lang="en-US" sz="2800" b="1" dirty="0" smtClean="0">
                <a:solidFill>
                  <a:srgbClr val="FFFFFF"/>
                </a:solidFill>
                <a:cs typeface="+mn-cs"/>
                <a:sym typeface="Symbol"/>
              </a:rPr>
              <a:t>More moisture</a:t>
            </a:r>
            <a:endParaRPr lang="en-US" sz="2800" b="1" dirty="0">
              <a:solidFill>
                <a:srgbClr val="FFFFFF"/>
              </a:solidFill>
              <a:cs typeface="+mn-cs"/>
            </a:endParaRPr>
          </a:p>
        </p:txBody>
      </p:sp>
      <p:pic>
        <p:nvPicPr>
          <p:cNvPr id="70662" name="Picture 6" descr="http://4.bp.blogspot.com/-uIqa6awZj3Q/T_e4uCeHQFI/AAAAAAAABNQ/LbV093iDLCg/s1600/us-drought.jpg"/>
          <p:cNvPicPr>
            <a:picLocks noChangeAspect="1" noChangeArrowheads="1"/>
          </p:cNvPicPr>
          <p:nvPr/>
        </p:nvPicPr>
        <p:blipFill>
          <a:blip r:embed="rId3" cstate="print"/>
          <a:srcRect/>
          <a:stretch>
            <a:fillRect/>
          </a:stretch>
        </p:blipFill>
        <p:spPr bwMode="auto">
          <a:xfrm>
            <a:off x="5181600" y="4000500"/>
            <a:ext cx="3962400" cy="2857500"/>
          </a:xfrm>
          <a:prstGeom prst="rect">
            <a:avLst/>
          </a:prstGeom>
          <a:noFill/>
        </p:spPr>
      </p:pic>
      <p:grpSp>
        <p:nvGrpSpPr>
          <p:cNvPr id="13" name="Group 12"/>
          <p:cNvGrpSpPr/>
          <p:nvPr/>
        </p:nvGrpSpPr>
        <p:grpSpPr>
          <a:xfrm>
            <a:off x="2412866" y="2189593"/>
            <a:ext cx="6303106" cy="2576812"/>
            <a:chOff x="4719254" y="2189593"/>
            <a:chExt cx="3996718" cy="2576812"/>
          </a:xfrm>
        </p:grpSpPr>
        <p:sp>
          <p:nvSpPr>
            <p:cNvPr id="9" name="Circular Arrow 8"/>
            <p:cNvSpPr/>
            <p:nvPr/>
          </p:nvSpPr>
          <p:spPr bwMode="auto">
            <a:xfrm rot="1436243">
              <a:off x="4719254" y="3547205"/>
              <a:ext cx="2874719" cy="1219200"/>
            </a:xfrm>
            <a:prstGeom prst="circularArrow">
              <a:avLst>
                <a:gd name="adj1" fmla="val 7562"/>
                <a:gd name="adj2" fmla="val 1079800"/>
                <a:gd name="adj3" fmla="val 20784740"/>
                <a:gd name="adj4" fmla="val 11777051"/>
                <a:gd name="adj5" fmla="val 1350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cs typeface="+mn-cs"/>
              </a:endParaRPr>
            </a:p>
          </p:txBody>
        </p:sp>
        <p:sp>
          <p:nvSpPr>
            <p:cNvPr id="10" name="Circular Arrow 9"/>
            <p:cNvSpPr/>
            <p:nvPr/>
          </p:nvSpPr>
          <p:spPr bwMode="auto">
            <a:xfrm rot="10306452" flipH="1">
              <a:off x="5180302" y="2189593"/>
              <a:ext cx="2394345" cy="1219200"/>
            </a:xfrm>
            <a:prstGeom prst="circularArrow">
              <a:avLst>
                <a:gd name="adj1" fmla="val 7517"/>
                <a:gd name="adj2" fmla="val 1162860"/>
                <a:gd name="adj3" fmla="val 20635143"/>
                <a:gd name="adj4" fmla="val 11404551"/>
                <a:gd name="adj5" fmla="val 1392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cs typeface="+mn-cs"/>
              </a:endParaRPr>
            </a:p>
          </p:txBody>
        </p:sp>
        <p:sp>
          <p:nvSpPr>
            <p:cNvPr id="11" name="TextBox 10"/>
            <p:cNvSpPr txBox="1"/>
            <p:nvPr/>
          </p:nvSpPr>
          <p:spPr>
            <a:xfrm>
              <a:off x="6553200" y="3048000"/>
              <a:ext cx="2162772" cy="984885"/>
            </a:xfrm>
            <a:prstGeom prst="rect">
              <a:avLst/>
            </a:prstGeom>
            <a:noFill/>
          </p:spPr>
          <p:txBody>
            <a:bodyPr wrap="none" rtlCol="0">
              <a:spAutoFit/>
            </a:bodyPr>
            <a:lstStyle/>
            <a:p>
              <a:pPr eaLnBrk="0" hangingPunct="0"/>
              <a:r>
                <a:rPr lang="en-US" dirty="0" smtClean="0">
                  <a:solidFill>
                    <a:srgbClr val="FFFFFF"/>
                  </a:solidFill>
                  <a:cs typeface="+mn-cs"/>
                </a:rPr>
                <a:t>More rain</a:t>
              </a:r>
            </a:p>
            <a:p>
              <a:pPr eaLnBrk="0" hangingPunct="0"/>
              <a:endParaRPr lang="en-US" sz="1000" dirty="0" smtClean="0">
                <a:solidFill>
                  <a:srgbClr val="FFFFFF"/>
                </a:solidFill>
                <a:cs typeface="+mn-cs"/>
              </a:endParaRPr>
            </a:p>
            <a:p>
              <a:pPr eaLnBrk="0" hangingPunct="0"/>
              <a:r>
                <a:rPr lang="en-US" dirty="0" smtClean="0">
                  <a:solidFill>
                    <a:srgbClr val="FFFFFF"/>
                  </a:solidFill>
                  <a:cs typeface="+mn-cs"/>
                </a:rPr>
                <a:t>More drought</a:t>
              </a:r>
              <a:endParaRPr lang="en-US" dirty="0">
                <a:solidFill>
                  <a:srgbClr val="FFFFFF"/>
                </a:solidFill>
                <a:cs typeface="+mn-cs"/>
              </a:endParaRPr>
            </a:p>
          </p:txBody>
        </p:sp>
      </p:grpSp>
    </p:spTree>
    <p:extLst>
      <p:ext uri="{BB962C8B-B14F-4D97-AF65-F5344CB8AC3E}">
        <p14:creationId xmlns:p14="http://schemas.microsoft.com/office/powerpoint/2010/main" val="528444125"/>
      </p:ext>
    </p:extLst>
  </p:cSld>
  <p:clrMapOvr>
    <a:masterClrMapping/>
  </p:clrMapOvr>
  <mc:AlternateContent xmlns:mc="http://schemas.openxmlformats.org/markup-compatibility/2006">
    <mc:Choice xmlns:p14="http://schemas.microsoft.com/office/powerpoint/2010/main" Requires="p14">
      <p:transition spd="slow" p14:dur="8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1" fill="hold" nodeType="afterEffect">
                                  <p:stCondLst>
                                    <p:cond delay="1000"/>
                                  </p:stCondLst>
                                  <p:childTnLst>
                                    <p:set>
                                      <p:cBhvr>
                                        <p:cTn id="15" dur="1" fill="hold">
                                          <p:stCondLst>
                                            <p:cond delay="0"/>
                                          </p:stCondLst>
                                        </p:cTn>
                                        <p:tgtEl>
                                          <p:spTgt spid="70662"/>
                                        </p:tgtEl>
                                        <p:attrNameLst>
                                          <p:attrName>style.visibility</p:attrName>
                                        </p:attrNameLst>
                                      </p:cBhvr>
                                      <p:to>
                                        <p:strVal val="visible"/>
                                      </p:to>
                                    </p:set>
                                    <p:animEffect transition="in" filter="wipe(up)">
                                      <p:cBhvr>
                                        <p:cTn id="16" dur="500"/>
                                        <p:tgtEl>
                                          <p:spTgt spid="70662"/>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70658"/>
                                        </p:tgtEl>
                                        <p:attrNameLst>
                                          <p:attrName>style.visibility</p:attrName>
                                        </p:attrNameLst>
                                      </p:cBhvr>
                                      <p:to>
                                        <p:strVal val="visible"/>
                                      </p:to>
                                    </p:set>
                                    <p:animEffect transition="in" filter="wipe(down)">
                                      <p:cBhvr>
                                        <p:cTn id="20" dur="50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6632" y="274638"/>
            <a:ext cx="2807368" cy="1143000"/>
          </a:xfrm>
          <a:effectLst>
            <a:outerShdw blurRad="50800" dist="38100" dir="2700000">
              <a:srgbClr val="000000">
                <a:alpha val="43000"/>
              </a:srgbClr>
            </a:outerShdw>
          </a:effectLst>
        </p:spPr>
        <p:txBody>
          <a:bodyPr>
            <a:normAutofit fontScale="90000"/>
          </a:bodyPr>
          <a:lstStyle/>
          <a:p>
            <a:r>
              <a:rPr lang="en-US" dirty="0" smtClean="0">
                <a:effectLst>
                  <a:outerShdw blurRad="50800" dist="38100" dir="2700000" algn="tl" rotWithShape="0">
                    <a:srgbClr val="000000"/>
                  </a:outerShdw>
                </a:effectLst>
                <a:latin typeface="Comic Sans MS"/>
                <a:cs typeface="Comic Sans MS"/>
              </a:rPr>
              <a:t>California Rim Fire</a:t>
            </a:r>
            <a:br>
              <a:rPr lang="en-US" dirty="0" smtClean="0">
                <a:effectLst>
                  <a:outerShdw blurRad="50800" dist="38100" dir="2700000" algn="tl" rotWithShape="0">
                    <a:srgbClr val="000000"/>
                  </a:outerShdw>
                </a:effectLst>
                <a:latin typeface="Comic Sans MS"/>
                <a:cs typeface="Comic Sans MS"/>
              </a:rPr>
            </a:br>
            <a:r>
              <a:rPr lang="en-US" sz="2700" dirty="0" smtClean="0">
                <a:effectLst>
                  <a:outerShdw blurRad="50800" dist="38100" dir="2700000" algn="tl" rotWithShape="0">
                    <a:srgbClr val="000000"/>
                  </a:outerShdw>
                </a:effectLst>
                <a:latin typeface="Comic Sans MS"/>
                <a:cs typeface="Comic Sans MS"/>
              </a:rPr>
              <a:t>late August 2013</a:t>
            </a:r>
            <a:br>
              <a:rPr lang="en-US" sz="2700" dirty="0" smtClean="0">
                <a:effectLst>
                  <a:outerShdw blurRad="50800" dist="38100" dir="2700000" algn="tl" rotWithShape="0">
                    <a:srgbClr val="000000"/>
                  </a:outerShdw>
                </a:effectLst>
                <a:latin typeface="Comic Sans MS"/>
                <a:cs typeface="Comic Sans MS"/>
              </a:rPr>
            </a:br>
            <a:r>
              <a:rPr lang="en-US" sz="1800" dirty="0" smtClean="0">
                <a:effectLst>
                  <a:outerShdw blurRad="50800" dist="38100" dir="2700000" algn="tl" rotWithShape="0">
                    <a:srgbClr val="000000"/>
                  </a:outerShdw>
                </a:effectLst>
                <a:latin typeface="Comic Sans MS"/>
                <a:cs typeface="Comic Sans MS"/>
              </a:rPr>
              <a:t>One of biggest on record</a:t>
            </a:r>
            <a:endParaRPr lang="en-US" sz="1800" dirty="0">
              <a:effectLst>
                <a:outerShdw blurRad="50800" dist="38100" dir="2700000" algn="tl" rotWithShape="0">
                  <a:srgbClr val="000000"/>
                </a:outerShdw>
              </a:effectLst>
              <a:latin typeface="Comic Sans MS"/>
              <a:cs typeface="Comic Sans MS"/>
            </a:endParaRPr>
          </a:p>
        </p:txBody>
      </p:sp>
      <p:pic>
        <p:nvPicPr>
          <p:cNvPr id="5" name="Picture 4" descr="Rim-Fire_CA_26Aug_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0" y="3183473"/>
            <a:ext cx="5588000" cy="3725333"/>
          </a:xfrm>
          <a:prstGeom prst="rect">
            <a:avLst/>
          </a:prstGeom>
        </p:spPr>
      </p:pic>
      <p:pic>
        <p:nvPicPr>
          <p:cNvPr id="6" name="Picture 5" descr="california_amo_20132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176211" cy="4117474"/>
          </a:xfrm>
          <a:prstGeom prst="rect">
            <a:avLst/>
          </a:prstGeom>
        </p:spPr>
      </p:pic>
      <p:pic>
        <p:nvPicPr>
          <p:cNvPr id="4" name="Content Placeholder 3" descr="Western_wildfires.png"/>
          <p:cNvPicPr>
            <a:picLocks noGrp="1" noChangeAspect="1"/>
          </p:cNvPicPr>
          <p:nvPr>
            <p:ph idx="1"/>
          </p:nvPr>
        </p:nvPicPr>
        <p:blipFill rotWithShape="1">
          <a:blip r:embed="rId4">
            <a:extLst>
              <a:ext uri="{28A0092B-C50C-407E-A947-70E740481C1C}">
                <a14:useLocalDpi xmlns:a14="http://schemas.microsoft.com/office/drawing/2010/main" val="0"/>
              </a:ext>
            </a:extLst>
          </a:blip>
          <a:srcRect t="14840" b="11917"/>
          <a:stretch/>
        </p:blipFill>
        <p:spPr>
          <a:xfrm>
            <a:off x="40101" y="1941008"/>
            <a:ext cx="9063790" cy="4793413"/>
          </a:xfrm>
        </p:spPr>
      </p:pic>
    </p:spTree>
    <p:extLst>
      <p:ext uri="{BB962C8B-B14F-4D97-AF65-F5344CB8AC3E}">
        <p14:creationId xmlns:p14="http://schemas.microsoft.com/office/powerpoint/2010/main" val="362019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320" y="2794000"/>
            <a:ext cx="2042160" cy="1673517"/>
          </a:xfrm>
          <a:effectLst>
            <a:outerShdw blurRad="50800" dist="38100" dir="2700000">
              <a:srgbClr val="000000">
                <a:alpha val="43000"/>
              </a:srgbClr>
            </a:outerShdw>
          </a:effectLst>
        </p:spPr>
        <p:txBody>
          <a:bodyPr/>
          <a:lstStyle/>
          <a:p>
            <a:r>
              <a:rPr lang="en-US" sz="3200" dirty="0" smtClean="0">
                <a:latin typeface="Comic Sans MS"/>
                <a:cs typeface="Comic Sans MS"/>
              </a:rPr>
              <a:t>2013-14</a:t>
            </a:r>
            <a:endParaRPr lang="en-US" sz="3200" dirty="0">
              <a:latin typeface="Comic Sans MS"/>
              <a:cs typeface="Comic Sans MS"/>
            </a:endParaRPr>
          </a:p>
        </p:txBody>
      </p:sp>
      <p:pic>
        <p:nvPicPr>
          <p:cNvPr id="3" name="Picture 2" descr="drought-monitor-3-25-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3505"/>
            <a:ext cx="4157693" cy="3212763"/>
          </a:xfrm>
          <a:prstGeom prst="rect">
            <a:avLst/>
          </a:prstGeom>
        </p:spPr>
      </p:pic>
      <p:pic>
        <p:nvPicPr>
          <p:cNvPr id="5" name="Picture 4" descr="ca-Reg004Dv00Elem01_01122013_pg.gif"/>
          <p:cNvPicPr>
            <a:picLocks noChangeAspect="1"/>
          </p:cNvPicPr>
          <p:nvPr/>
        </p:nvPicPr>
        <p:blipFill rotWithShape="1">
          <a:blip r:embed="rId3">
            <a:extLst>
              <a:ext uri="{28A0092B-C50C-407E-A947-70E740481C1C}">
                <a14:useLocalDpi xmlns:a14="http://schemas.microsoft.com/office/drawing/2010/main" val="0"/>
              </a:ext>
            </a:extLst>
          </a:blip>
          <a:srcRect l="4377" t="18512" r="29077" b="16430"/>
          <a:stretch/>
        </p:blipFill>
        <p:spPr>
          <a:xfrm>
            <a:off x="4428849" y="4470400"/>
            <a:ext cx="4715534" cy="2387599"/>
          </a:xfrm>
          <a:prstGeom prst="rect">
            <a:avLst/>
          </a:prstGeom>
        </p:spPr>
      </p:pic>
      <p:pic>
        <p:nvPicPr>
          <p:cNvPr id="7" name="Picture 6" descr="CA-drought_emergenc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5120" y="1"/>
            <a:ext cx="5008880" cy="2817495"/>
          </a:xfrm>
          <a:prstGeom prst="rect">
            <a:avLst/>
          </a:prstGeom>
        </p:spPr>
      </p:pic>
      <p:pic>
        <p:nvPicPr>
          <p:cNvPr id="8" name="Picture 7" descr="CA-drought_Feb4_14_MelFecht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904382"/>
            <a:ext cx="4486508" cy="2953617"/>
          </a:xfrm>
          <a:prstGeom prst="rect">
            <a:avLst/>
          </a:prstGeom>
        </p:spPr>
      </p:pic>
      <p:sp>
        <p:nvSpPr>
          <p:cNvPr id="9" name="TextBox 8"/>
          <p:cNvSpPr txBox="1"/>
          <p:nvPr/>
        </p:nvSpPr>
        <p:spPr>
          <a:xfrm>
            <a:off x="97004" y="4017049"/>
            <a:ext cx="2946540" cy="584776"/>
          </a:xfrm>
          <a:prstGeom prst="rect">
            <a:avLst/>
          </a:prstGeom>
          <a:noFill/>
        </p:spPr>
        <p:txBody>
          <a:bodyPr wrap="none" rtlCol="0">
            <a:spAutoFit/>
          </a:bodyPr>
          <a:lstStyle/>
          <a:p>
            <a:pPr eaLnBrk="0" hangingPunct="0"/>
            <a:r>
              <a:rPr lang="en-US" sz="1800" dirty="0" smtClean="0">
                <a:solidFill>
                  <a:srgbClr val="FFFFFF"/>
                </a:solidFill>
                <a:cs typeface="+mn-cs"/>
              </a:rPr>
              <a:t>Shasta Lake Feb 14, 2014</a:t>
            </a:r>
          </a:p>
          <a:p>
            <a:pPr eaLnBrk="0" hangingPunct="0"/>
            <a:r>
              <a:rPr lang="en-US" sz="1400" dirty="0" smtClean="0">
                <a:solidFill>
                  <a:srgbClr val="FFFFFF"/>
                </a:solidFill>
                <a:cs typeface="+mn-cs"/>
              </a:rPr>
              <a:t>Mel </a:t>
            </a:r>
            <a:r>
              <a:rPr lang="en-US" sz="1400" dirty="0" err="1">
                <a:solidFill>
                  <a:srgbClr val="FFFFFF"/>
                </a:solidFill>
                <a:cs typeface="+mn-cs"/>
              </a:rPr>
              <a:t>Fechter</a:t>
            </a:r>
            <a:r>
              <a:rPr lang="en-US" sz="1400" dirty="0">
                <a:solidFill>
                  <a:srgbClr val="FFFFFF"/>
                </a:solidFill>
                <a:cs typeface="+mn-cs"/>
              </a:rPr>
              <a:t> </a:t>
            </a:r>
          </a:p>
        </p:txBody>
      </p:sp>
      <p:pic>
        <p:nvPicPr>
          <p:cNvPr id="10" name="Picture 9" descr="calif-drought_nearSanJoseJan21_1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7194" y="2634234"/>
            <a:ext cx="3036807" cy="1852746"/>
          </a:xfrm>
          <a:prstGeom prst="rect">
            <a:avLst/>
          </a:prstGeom>
        </p:spPr>
      </p:pic>
      <p:sp>
        <p:nvSpPr>
          <p:cNvPr id="11" name="TextBox 10"/>
          <p:cNvSpPr txBox="1"/>
          <p:nvPr/>
        </p:nvSpPr>
        <p:spPr>
          <a:xfrm>
            <a:off x="5357256" y="4511040"/>
            <a:ext cx="2468532" cy="369332"/>
          </a:xfrm>
          <a:prstGeom prst="rect">
            <a:avLst/>
          </a:prstGeom>
          <a:noFill/>
        </p:spPr>
        <p:txBody>
          <a:bodyPr wrap="none" rtlCol="0">
            <a:spAutoFit/>
          </a:bodyPr>
          <a:lstStyle/>
          <a:p>
            <a:r>
              <a:rPr lang="en-US" sz="1800" dirty="0" smtClean="0">
                <a:latin typeface="Arial"/>
                <a:cs typeface="Arial"/>
              </a:rPr>
              <a:t>California precipitation</a:t>
            </a:r>
            <a:endParaRPr lang="en-US" sz="1800" dirty="0">
              <a:latin typeface="Arial"/>
              <a:cs typeface="Arial"/>
            </a:endParaRPr>
          </a:p>
        </p:txBody>
      </p:sp>
      <p:sp>
        <p:nvSpPr>
          <p:cNvPr id="12" name="TextBox 11"/>
          <p:cNvSpPr txBox="1"/>
          <p:nvPr/>
        </p:nvSpPr>
        <p:spPr>
          <a:xfrm>
            <a:off x="6211772" y="4116337"/>
            <a:ext cx="2816596" cy="338554"/>
          </a:xfrm>
          <a:prstGeom prst="rect">
            <a:avLst/>
          </a:prstGeom>
          <a:noFill/>
        </p:spPr>
        <p:txBody>
          <a:bodyPr wrap="none" rtlCol="0">
            <a:spAutoFit/>
          </a:bodyPr>
          <a:lstStyle/>
          <a:p>
            <a:pPr eaLnBrk="0" hangingPunct="0"/>
            <a:r>
              <a:rPr lang="en-US" sz="1600" dirty="0" smtClean="0">
                <a:solidFill>
                  <a:srgbClr val="FFFFFF"/>
                </a:solidFill>
                <a:cs typeface="+mn-cs"/>
              </a:rPr>
              <a:t>Near San Jose Jan 21 2014</a:t>
            </a:r>
            <a:endParaRPr lang="en-US" sz="1600" dirty="0">
              <a:solidFill>
                <a:srgbClr val="FFFFFF"/>
              </a:solidFill>
              <a:cs typeface="+mn-cs"/>
            </a:endParaRPr>
          </a:p>
        </p:txBody>
      </p:sp>
      <p:pic>
        <p:nvPicPr>
          <p:cNvPr id="6" name="Picture 5" descr="CA_temperature_nov1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6129" y="2402032"/>
            <a:ext cx="4153657" cy="2083280"/>
          </a:xfrm>
          <a:prstGeom prst="rect">
            <a:avLst/>
          </a:prstGeom>
        </p:spPr>
      </p:pic>
      <p:sp>
        <p:nvSpPr>
          <p:cNvPr id="13" name="TextBox 12"/>
          <p:cNvSpPr txBox="1"/>
          <p:nvPr/>
        </p:nvSpPr>
        <p:spPr>
          <a:xfrm>
            <a:off x="8742031" y="4714980"/>
            <a:ext cx="441146" cy="276999"/>
          </a:xfrm>
          <a:prstGeom prst="rect">
            <a:avLst/>
          </a:prstGeom>
          <a:noFill/>
        </p:spPr>
        <p:txBody>
          <a:bodyPr wrap="none" rtlCol="0">
            <a:spAutoFit/>
          </a:bodyPr>
          <a:lstStyle/>
          <a:p>
            <a:r>
              <a:rPr lang="en-US" sz="1200" dirty="0" smtClean="0">
                <a:latin typeface="Arial"/>
                <a:cs typeface="Arial"/>
              </a:rPr>
              <a:t>mm</a:t>
            </a:r>
            <a:endParaRPr lang="en-US" sz="1200" dirty="0">
              <a:latin typeface="Arial"/>
              <a:cs typeface="Arial"/>
            </a:endParaRPr>
          </a:p>
        </p:txBody>
      </p:sp>
    </p:spTree>
    <p:extLst>
      <p:ext uri="{BB962C8B-B14F-4D97-AF65-F5344CB8AC3E}">
        <p14:creationId xmlns:p14="http://schemas.microsoft.com/office/powerpoint/2010/main" val="33128051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 fires 2Aug14_11am_MOD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803"/>
            <a:ext cx="7315200" cy="4876800"/>
          </a:xfrm>
          <a:prstGeom prst="rect">
            <a:avLst/>
          </a:prstGeom>
        </p:spPr>
      </p:pic>
      <p:pic>
        <p:nvPicPr>
          <p:cNvPr id="3" name="Picture 2" descr="CA fires 2Aug14_1pm_MOD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 y="616803"/>
            <a:ext cx="7315200" cy="4876800"/>
          </a:xfrm>
          <a:prstGeom prst="rect">
            <a:avLst/>
          </a:prstGeom>
        </p:spPr>
      </p:pic>
      <p:sp>
        <p:nvSpPr>
          <p:cNvPr id="4" name="TextBox 3"/>
          <p:cNvSpPr txBox="1"/>
          <p:nvPr/>
        </p:nvSpPr>
        <p:spPr>
          <a:xfrm>
            <a:off x="457201" y="5874603"/>
            <a:ext cx="8686800" cy="830997"/>
          </a:xfrm>
          <a:prstGeom prst="rect">
            <a:avLst/>
          </a:prstGeom>
          <a:noFill/>
          <a:effectLst>
            <a:outerShdw blurRad="50800" dist="38100" dir="2700000">
              <a:srgbClr val="000000">
                <a:alpha val="43000"/>
              </a:srgbClr>
            </a:outerShdw>
          </a:effectLst>
        </p:spPr>
        <p:txBody>
          <a:bodyPr wrap="square" rtlCol="0">
            <a:spAutoFit/>
          </a:bodyPr>
          <a:lstStyle/>
          <a:p>
            <a:pPr eaLnBrk="0" hangingPunct="0"/>
            <a:r>
              <a:rPr lang="en-US" dirty="0" smtClean="0">
                <a:solidFill>
                  <a:srgbClr val="FFFFFF"/>
                </a:solidFill>
                <a:cs typeface="+mn-cs"/>
              </a:rPr>
              <a:t>July 31 2014: 82% of CA in extreme drought, 58% exceptional drought </a:t>
            </a:r>
            <a:endParaRPr lang="en-US" dirty="0">
              <a:solidFill>
                <a:srgbClr val="FFFFFF"/>
              </a:solidFill>
              <a:cs typeface="+mn-cs"/>
            </a:endParaRPr>
          </a:p>
        </p:txBody>
      </p:sp>
      <p:sp>
        <p:nvSpPr>
          <p:cNvPr id="5" name="TextBox 4"/>
          <p:cNvSpPr txBox="1"/>
          <p:nvPr/>
        </p:nvSpPr>
        <p:spPr>
          <a:xfrm>
            <a:off x="7315200" y="1302603"/>
            <a:ext cx="1828800" cy="3970318"/>
          </a:xfrm>
          <a:prstGeom prst="rect">
            <a:avLst/>
          </a:prstGeom>
          <a:noFill/>
        </p:spPr>
        <p:txBody>
          <a:bodyPr wrap="square" rtlCol="0">
            <a:spAutoFit/>
          </a:bodyPr>
          <a:lstStyle/>
          <a:p>
            <a:pPr eaLnBrk="0" hangingPunct="0"/>
            <a:r>
              <a:rPr lang="en-US" sz="2100" dirty="0" smtClean="0">
                <a:solidFill>
                  <a:srgbClr val="FFFFFF"/>
                </a:solidFill>
                <a:effectLst>
                  <a:outerShdw blurRad="50800" dist="38100" dir="2700000">
                    <a:srgbClr val="000000">
                      <a:alpha val="43000"/>
                    </a:srgbClr>
                  </a:outerShdw>
                </a:effectLst>
                <a:cs typeface="+mn-cs"/>
              </a:rPr>
              <a:t>Aug 2, 2014</a:t>
            </a:r>
          </a:p>
          <a:p>
            <a:pPr eaLnBrk="0" hangingPunct="0"/>
            <a:r>
              <a:rPr lang="en-US" sz="2100" dirty="0" smtClean="0">
                <a:solidFill>
                  <a:srgbClr val="FFFFFF"/>
                </a:solidFill>
                <a:effectLst>
                  <a:outerShdw blurRad="50800" dist="38100" dir="2700000">
                    <a:srgbClr val="000000">
                      <a:alpha val="43000"/>
                    </a:srgbClr>
                  </a:outerShdw>
                </a:effectLst>
                <a:cs typeface="+mn-cs"/>
              </a:rPr>
              <a:t>11 a.m.</a:t>
            </a:r>
          </a:p>
          <a:p>
            <a:pPr eaLnBrk="0" hangingPunct="0"/>
            <a:r>
              <a:rPr lang="en-US" sz="2100" dirty="0" smtClean="0">
                <a:solidFill>
                  <a:srgbClr val="FFFFFF"/>
                </a:solidFill>
                <a:effectLst>
                  <a:outerShdw blurRad="50800" dist="38100" dir="2700000">
                    <a:srgbClr val="000000">
                      <a:alpha val="43000"/>
                    </a:srgbClr>
                  </a:outerShdw>
                </a:effectLst>
                <a:cs typeface="+mn-cs"/>
              </a:rPr>
              <a:t>1 p.m.</a:t>
            </a:r>
          </a:p>
          <a:p>
            <a:pPr eaLnBrk="0" hangingPunct="0"/>
            <a:endParaRPr lang="en-US" sz="2100" dirty="0">
              <a:solidFill>
                <a:srgbClr val="FFFFFF"/>
              </a:solidFill>
              <a:cs typeface="+mn-cs"/>
            </a:endParaRPr>
          </a:p>
          <a:p>
            <a:pPr eaLnBrk="0" hangingPunct="0"/>
            <a:r>
              <a:rPr lang="en-US" sz="2100" dirty="0" smtClean="0">
                <a:solidFill>
                  <a:srgbClr val="FFFFFF"/>
                </a:solidFill>
                <a:cs typeface="+mn-cs"/>
              </a:rPr>
              <a:t>Natural color:</a:t>
            </a:r>
          </a:p>
          <a:p>
            <a:pPr eaLnBrk="0" hangingPunct="0"/>
            <a:r>
              <a:rPr lang="en-US" sz="2100" dirty="0" smtClean="0">
                <a:solidFill>
                  <a:srgbClr val="FFFFFF"/>
                </a:solidFill>
                <a:cs typeface="+mn-cs"/>
              </a:rPr>
              <a:t>Development of pyro-cumulus</a:t>
            </a:r>
          </a:p>
          <a:p>
            <a:pPr eaLnBrk="0" hangingPunct="0"/>
            <a:endParaRPr lang="en-US" sz="2100" dirty="0">
              <a:solidFill>
                <a:srgbClr val="FFFFFF"/>
              </a:solidFill>
              <a:cs typeface="+mn-cs"/>
            </a:endParaRPr>
          </a:p>
          <a:p>
            <a:pPr eaLnBrk="0" hangingPunct="0"/>
            <a:r>
              <a:rPr lang="en-US" sz="2100" dirty="0" smtClean="0">
                <a:solidFill>
                  <a:srgbClr val="FFFFFF"/>
                </a:solidFill>
                <a:cs typeface="+mn-cs"/>
              </a:rPr>
              <a:t>MODIS</a:t>
            </a:r>
          </a:p>
          <a:p>
            <a:pPr eaLnBrk="0" hangingPunct="0"/>
            <a:r>
              <a:rPr lang="en-US" sz="2100" dirty="0" smtClean="0">
                <a:solidFill>
                  <a:srgbClr val="FFFFFF"/>
                </a:solidFill>
                <a:cs typeface="+mn-cs"/>
              </a:rPr>
              <a:t>NASA</a:t>
            </a:r>
            <a:endParaRPr lang="en-US" sz="2100" dirty="0">
              <a:solidFill>
                <a:srgbClr val="FFFFFF"/>
              </a:solidFill>
              <a:cs typeface="+mn-cs"/>
            </a:endParaRPr>
          </a:p>
        </p:txBody>
      </p:sp>
      <p:sp>
        <p:nvSpPr>
          <p:cNvPr id="6" name="TextBox 5"/>
          <p:cNvSpPr txBox="1"/>
          <p:nvPr/>
        </p:nvSpPr>
        <p:spPr>
          <a:xfrm>
            <a:off x="2438400" y="76200"/>
            <a:ext cx="3518912" cy="461665"/>
          </a:xfrm>
          <a:prstGeom prst="rect">
            <a:avLst/>
          </a:prstGeom>
          <a:noFill/>
          <a:effectLst>
            <a:outerShdw blurRad="50800" dist="38100" dir="2700000">
              <a:srgbClr val="000000">
                <a:alpha val="43000"/>
              </a:srgbClr>
            </a:outerShdw>
          </a:effectLst>
        </p:spPr>
        <p:txBody>
          <a:bodyPr wrap="none" rtlCol="0">
            <a:spAutoFit/>
          </a:bodyPr>
          <a:lstStyle/>
          <a:p>
            <a:pPr eaLnBrk="0" hangingPunct="0"/>
            <a:r>
              <a:rPr lang="en-US" b="1" dirty="0" smtClean="0">
                <a:solidFill>
                  <a:srgbClr val="FFFFFF"/>
                </a:solidFill>
                <a:cs typeface="+mn-cs"/>
              </a:rPr>
              <a:t>Wild fires in CA 2014</a:t>
            </a:r>
            <a:endParaRPr lang="en-US" b="1" dirty="0">
              <a:solidFill>
                <a:srgbClr val="FFFFFF"/>
              </a:solidFill>
              <a:cs typeface="+mn-cs"/>
            </a:endParaRPr>
          </a:p>
        </p:txBody>
      </p:sp>
    </p:spTree>
    <p:extLst>
      <p:ext uri="{BB962C8B-B14F-4D97-AF65-F5344CB8AC3E}">
        <p14:creationId xmlns:p14="http://schemas.microsoft.com/office/powerpoint/2010/main" val="2299637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srgbClr val="000000">
                <a:alpha val="43000"/>
              </a:srgbClr>
            </a:outerShdw>
          </a:effectLst>
        </p:spPr>
        <p:txBody>
          <a:bodyPr/>
          <a:lstStyle/>
          <a:p>
            <a:r>
              <a:rPr lang="en-US" sz="2400" dirty="0" smtClean="0">
                <a:solidFill>
                  <a:schemeClr val="accent1">
                    <a:lumMod val="40000"/>
                    <a:lumOff val="60000"/>
                  </a:schemeClr>
                </a:solidFill>
              </a:rPr>
              <a:t>NOAA</a:t>
            </a:r>
            <a:r>
              <a:rPr lang="en-US" sz="2400" dirty="0">
                <a:solidFill>
                  <a:schemeClr val="accent1">
                    <a:lumMod val="40000"/>
                    <a:lumOff val="60000"/>
                  </a:schemeClr>
                </a:solidFill>
              </a:rPr>
              <a:t>: Researchers offer new </a:t>
            </a:r>
            <a:r>
              <a:rPr lang="en-US" sz="2400" dirty="0">
                <a:solidFill>
                  <a:schemeClr val="accent1">
                    <a:lumMod val="40000"/>
                    <a:lumOff val="60000"/>
                  </a:schemeClr>
                </a:solidFill>
                <a:effectLst>
                  <a:outerShdw blurRad="50800" dist="38100" dir="2700000">
                    <a:srgbClr val="000000">
                      <a:alpha val="43000"/>
                    </a:srgbClr>
                  </a:outerShdw>
                </a:effectLst>
              </a:rPr>
              <a:t>insights</a:t>
            </a:r>
            <a:r>
              <a:rPr lang="en-US" sz="2400" dirty="0">
                <a:solidFill>
                  <a:schemeClr val="accent1">
                    <a:lumMod val="40000"/>
                    <a:lumOff val="60000"/>
                  </a:schemeClr>
                </a:solidFill>
              </a:rPr>
              <a:t> into predicting future droughts in California</a:t>
            </a:r>
            <a:br>
              <a:rPr lang="en-US" sz="2400" dirty="0">
                <a:solidFill>
                  <a:schemeClr val="accent1">
                    <a:lumMod val="40000"/>
                    <a:lumOff val="60000"/>
                  </a:schemeClr>
                </a:solidFill>
              </a:rPr>
            </a:br>
            <a:r>
              <a:rPr lang="en-US" sz="2000" i="1" dirty="0">
                <a:solidFill>
                  <a:schemeClr val="accent1">
                    <a:lumMod val="40000"/>
                    <a:lumOff val="60000"/>
                  </a:schemeClr>
                </a:solidFill>
              </a:rPr>
              <a:t>Natural cycles, sea surface temperatures found to be main drivers in ongoing event</a:t>
            </a:r>
            <a:r>
              <a:rPr lang="en-US" sz="2000" dirty="0">
                <a:solidFill>
                  <a:schemeClr val="accent1">
                    <a:lumMod val="40000"/>
                    <a:lumOff val="60000"/>
                  </a:schemeClr>
                </a:solidFill>
              </a:rPr>
              <a:t/>
            </a:r>
            <a:br>
              <a:rPr lang="en-US" sz="2000" dirty="0">
                <a:solidFill>
                  <a:schemeClr val="accent1">
                    <a:lumMod val="40000"/>
                    <a:lumOff val="60000"/>
                  </a:schemeClr>
                </a:solidFill>
              </a:rPr>
            </a:br>
            <a:endParaRPr lang="en-US" sz="2000" dirty="0">
              <a:solidFill>
                <a:schemeClr val="accent1">
                  <a:lumMod val="40000"/>
                  <a:lumOff val="60000"/>
                </a:schemeClr>
              </a:solidFill>
              <a:latin typeface="Comic Sans MS"/>
              <a:cs typeface="Comic Sans MS"/>
            </a:endParaRPr>
          </a:p>
        </p:txBody>
      </p:sp>
      <p:sp>
        <p:nvSpPr>
          <p:cNvPr id="3" name="TextBox 2"/>
          <p:cNvSpPr txBox="1"/>
          <p:nvPr/>
        </p:nvSpPr>
        <p:spPr>
          <a:xfrm>
            <a:off x="697479" y="1954614"/>
            <a:ext cx="8109494" cy="3046988"/>
          </a:xfrm>
          <a:prstGeom prst="rect">
            <a:avLst/>
          </a:prstGeom>
          <a:noFill/>
        </p:spPr>
        <p:txBody>
          <a:bodyPr wrap="square" rtlCol="0">
            <a:spAutoFit/>
          </a:bodyPr>
          <a:lstStyle/>
          <a:p>
            <a:pPr marL="342900" indent="-342900">
              <a:buFont typeface="Arial"/>
              <a:buChar char="•"/>
            </a:pPr>
            <a:r>
              <a:rPr lang="en-US" dirty="0" smtClean="0">
                <a:solidFill>
                  <a:schemeClr val="bg1"/>
                </a:solidFill>
              </a:rPr>
              <a:t>All droughts arise mainly in association with anticyclonic conditions  (natural)  - not new</a:t>
            </a:r>
          </a:p>
          <a:p>
            <a:pPr marL="342900" indent="-342900">
              <a:buFont typeface="Arial"/>
              <a:buChar char="•"/>
            </a:pPr>
            <a:r>
              <a:rPr lang="en-US" dirty="0">
                <a:solidFill>
                  <a:schemeClr val="bg1"/>
                </a:solidFill>
              </a:rPr>
              <a:t>Use of imperfect models</a:t>
            </a:r>
          </a:p>
          <a:p>
            <a:pPr marL="342900" indent="-342900">
              <a:buFont typeface="Arial"/>
              <a:buChar char="•"/>
            </a:pPr>
            <a:r>
              <a:rPr lang="en-US" dirty="0" smtClean="0">
                <a:solidFill>
                  <a:schemeClr val="bg1"/>
                </a:solidFill>
              </a:rPr>
              <a:t>Few diagnostics of real world</a:t>
            </a:r>
          </a:p>
          <a:p>
            <a:pPr marL="342900" indent="-342900">
              <a:buFont typeface="Arial"/>
              <a:buChar char="•"/>
            </a:pPr>
            <a:r>
              <a:rPr lang="en-US" dirty="0" smtClean="0">
                <a:solidFill>
                  <a:schemeClr val="bg1"/>
                </a:solidFill>
              </a:rPr>
              <a:t>No accounting for temperature and ET effects </a:t>
            </a:r>
          </a:p>
          <a:p>
            <a:pPr marL="342900" indent="-342900">
              <a:buFont typeface="Arial"/>
              <a:buChar char="•"/>
            </a:pPr>
            <a:r>
              <a:rPr lang="en-US" dirty="0" smtClean="0">
                <a:solidFill>
                  <a:schemeClr val="bg1"/>
                </a:solidFill>
              </a:rPr>
              <a:t>At odds with other studies  (GRL) on unprecedented nature of drought and record 2013 year!</a:t>
            </a:r>
          </a:p>
          <a:p>
            <a:endParaRPr lang="en-US" dirty="0">
              <a:solidFill>
                <a:schemeClr val="bg1"/>
              </a:solidFill>
            </a:endParaRPr>
          </a:p>
        </p:txBody>
      </p:sp>
      <p:pic>
        <p:nvPicPr>
          <p:cNvPr id="4" name="Picture 3" descr="DJFprecip13-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97552"/>
            <a:ext cx="4760976" cy="2060448"/>
          </a:xfrm>
          <a:prstGeom prst="rect">
            <a:avLst/>
          </a:prstGeom>
        </p:spPr>
      </p:pic>
      <p:pic>
        <p:nvPicPr>
          <p:cNvPr id="5" name="Picture 4" descr="Screen Shot 2014-09-20 at 8.14.16 PM.png"/>
          <p:cNvPicPr>
            <a:picLocks noChangeAspect="1"/>
          </p:cNvPicPr>
          <p:nvPr/>
        </p:nvPicPr>
        <p:blipFill rotWithShape="1">
          <a:blip r:embed="rId3">
            <a:extLst>
              <a:ext uri="{28A0092B-C50C-407E-A947-70E740481C1C}">
                <a14:useLocalDpi xmlns:a14="http://schemas.microsoft.com/office/drawing/2010/main" val="0"/>
              </a:ext>
            </a:extLst>
          </a:blip>
          <a:srcRect l="2401" b="11520"/>
          <a:stretch/>
        </p:blipFill>
        <p:spPr>
          <a:xfrm>
            <a:off x="4795387" y="4779017"/>
            <a:ext cx="4348613" cy="2078983"/>
          </a:xfrm>
          <a:prstGeom prst="rect">
            <a:avLst/>
          </a:prstGeom>
        </p:spPr>
      </p:pic>
      <p:sp>
        <p:nvSpPr>
          <p:cNvPr id="6" name="TextBox 5"/>
          <p:cNvSpPr txBox="1"/>
          <p:nvPr/>
        </p:nvSpPr>
        <p:spPr>
          <a:xfrm>
            <a:off x="0" y="0"/>
            <a:ext cx="2452915" cy="307777"/>
          </a:xfrm>
          <a:prstGeom prst="rect">
            <a:avLst/>
          </a:prstGeom>
          <a:noFill/>
        </p:spPr>
        <p:txBody>
          <a:bodyPr wrap="none" rtlCol="0">
            <a:spAutoFit/>
          </a:bodyPr>
          <a:lstStyle/>
          <a:p>
            <a:r>
              <a:rPr lang="en-US" sz="1400" dirty="0" smtClean="0">
                <a:solidFill>
                  <a:srgbClr val="FFFFFF"/>
                </a:solidFill>
              </a:rPr>
              <a:t>NOAA Dec 8, news release</a:t>
            </a:r>
            <a:endParaRPr lang="en-US" sz="1400" dirty="0">
              <a:solidFill>
                <a:srgbClr val="FFFFFF"/>
              </a:solidFill>
            </a:endParaRPr>
          </a:p>
        </p:txBody>
      </p:sp>
    </p:spTree>
    <p:extLst>
      <p:ext uri="{BB962C8B-B14F-4D97-AF65-F5344CB8AC3E}">
        <p14:creationId xmlns:p14="http://schemas.microsoft.com/office/powerpoint/2010/main" val="2676986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par>
                          <p:cTn id="13" fill="hold">
                            <p:stCondLst>
                              <p:cond delay="500"/>
                            </p:stCondLst>
                            <p:childTnLst>
                              <p:par>
                                <p:cTn id="14" presetID="3" presetClass="entr" presetSubtype="10" fill="hold" nodeType="after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3073" y="198893"/>
            <a:ext cx="5314275" cy="1446550"/>
          </a:xfrm>
          <a:prstGeom prst="rect">
            <a:avLst/>
          </a:prstGeom>
          <a:noFill/>
          <a:effectLst>
            <a:outerShdw blurRad="50800" dist="38100" dir="2700000">
              <a:srgbClr val="000000">
                <a:alpha val="43000"/>
              </a:srgbClr>
            </a:outerShdw>
          </a:effectLst>
        </p:spPr>
        <p:txBody>
          <a:bodyPr wrap="none" rtlCol="0">
            <a:spAutoFit/>
          </a:bodyPr>
          <a:lstStyle/>
          <a:p>
            <a:pPr algn="ctr"/>
            <a:r>
              <a:rPr lang="en-US" sz="2800" b="1" dirty="0" smtClean="0">
                <a:solidFill>
                  <a:srgbClr val="FF0000"/>
                </a:solidFill>
              </a:rPr>
              <a:t>Brazil drought 2014</a:t>
            </a:r>
          </a:p>
          <a:p>
            <a:pPr algn="ctr"/>
            <a:r>
              <a:rPr lang="en-US" sz="2000" dirty="0" smtClean="0">
                <a:solidFill>
                  <a:srgbClr val="FFFFFF"/>
                </a:solidFill>
              </a:rPr>
              <a:t>Sao Paulo running out of water</a:t>
            </a:r>
          </a:p>
          <a:p>
            <a:pPr algn="ctr"/>
            <a:r>
              <a:rPr lang="en-US" sz="2000" dirty="0" smtClean="0">
                <a:solidFill>
                  <a:srgbClr val="FFFFFF"/>
                </a:solidFill>
              </a:rPr>
              <a:t>Worst on record</a:t>
            </a:r>
          </a:p>
          <a:p>
            <a:pPr algn="ctr"/>
            <a:r>
              <a:rPr lang="en-US" sz="2000" dirty="0" smtClean="0">
                <a:solidFill>
                  <a:srgbClr val="FFFFFF"/>
                </a:solidFill>
              </a:rPr>
              <a:t>1/3 normal rain during last wet season DJF</a:t>
            </a:r>
            <a:endParaRPr lang="en-US" sz="2000" dirty="0">
              <a:solidFill>
                <a:srgbClr val="FFFFFF"/>
              </a:solidFill>
            </a:endParaRPr>
          </a:p>
        </p:txBody>
      </p:sp>
      <p:pic>
        <p:nvPicPr>
          <p:cNvPr id="3" name="Picture 2"/>
          <p:cNvPicPr>
            <a:picLocks noChangeAspect="1"/>
          </p:cNvPicPr>
          <p:nvPr/>
        </p:nvPicPr>
        <p:blipFill>
          <a:blip r:embed="rId2"/>
          <a:stretch>
            <a:fillRect/>
          </a:stretch>
        </p:blipFill>
        <p:spPr>
          <a:xfrm>
            <a:off x="0" y="1912876"/>
            <a:ext cx="4623067" cy="2600475"/>
          </a:xfrm>
          <a:prstGeom prst="rect">
            <a:avLst/>
          </a:prstGeom>
        </p:spPr>
      </p:pic>
      <p:pic>
        <p:nvPicPr>
          <p:cNvPr id="4" name="Picture 3"/>
          <p:cNvPicPr>
            <a:picLocks noChangeAspect="1"/>
          </p:cNvPicPr>
          <p:nvPr/>
        </p:nvPicPr>
        <p:blipFill>
          <a:blip r:embed="rId3"/>
          <a:stretch>
            <a:fillRect/>
          </a:stretch>
        </p:blipFill>
        <p:spPr>
          <a:xfrm>
            <a:off x="4652870" y="1929366"/>
            <a:ext cx="4322823" cy="2874677"/>
          </a:xfrm>
          <a:prstGeom prst="rect">
            <a:avLst/>
          </a:prstGeom>
        </p:spPr>
      </p:pic>
      <p:pic>
        <p:nvPicPr>
          <p:cNvPr id="5" name="Picture 4"/>
          <p:cNvPicPr>
            <a:picLocks noChangeAspect="1"/>
          </p:cNvPicPr>
          <p:nvPr/>
        </p:nvPicPr>
        <p:blipFill>
          <a:blip r:embed="rId4"/>
          <a:stretch>
            <a:fillRect/>
          </a:stretch>
        </p:blipFill>
        <p:spPr>
          <a:xfrm>
            <a:off x="0" y="4589849"/>
            <a:ext cx="4652989" cy="2268150"/>
          </a:xfrm>
          <a:prstGeom prst="rect">
            <a:avLst/>
          </a:prstGeom>
        </p:spPr>
      </p:pic>
      <p:pic>
        <p:nvPicPr>
          <p:cNvPr id="6" name="Picture 5"/>
          <p:cNvPicPr>
            <a:picLocks noChangeAspect="1"/>
          </p:cNvPicPr>
          <p:nvPr/>
        </p:nvPicPr>
        <p:blipFill rotWithShape="1">
          <a:blip r:embed="rId5"/>
          <a:srcRect b="53374"/>
          <a:stretch/>
        </p:blipFill>
        <p:spPr>
          <a:xfrm>
            <a:off x="4697273" y="4589849"/>
            <a:ext cx="4446727" cy="2268151"/>
          </a:xfrm>
          <a:prstGeom prst="rect">
            <a:avLst/>
          </a:prstGeom>
        </p:spPr>
      </p:pic>
      <p:pic>
        <p:nvPicPr>
          <p:cNvPr id="8" name="Picture 7" descr="Screen Shot 2014-11-05 at 8.26.0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8864" y="4345056"/>
            <a:ext cx="1005135" cy="1005135"/>
          </a:xfrm>
          <a:prstGeom prst="rect">
            <a:avLst/>
          </a:prstGeom>
        </p:spPr>
      </p:pic>
    </p:spTree>
    <p:extLst>
      <p:ext uri="{BB962C8B-B14F-4D97-AF65-F5344CB8AC3E}">
        <p14:creationId xmlns:p14="http://schemas.microsoft.com/office/powerpoint/2010/main" val="37277712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9144000" cy="6096000"/>
          </a:xfrm>
          <a:prstGeom prst="rect">
            <a:avLst/>
          </a:prstGeom>
        </p:spPr>
      </p:pic>
      <p:pic>
        <p:nvPicPr>
          <p:cNvPr id="3" name="Picture 2"/>
          <p:cNvPicPr>
            <a:picLocks noChangeAspect="1"/>
          </p:cNvPicPr>
          <p:nvPr/>
        </p:nvPicPr>
        <p:blipFill>
          <a:blip r:embed="rId3"/>
          <a:stretch>
            <a:fillRect/>
          </a:stretch>
        </p:blipFill>
        <p:spPr>
          <a:xfrm>
            <a:off x="0" y="381000"/>
            <a:ext cx="9144000" cy="6096000"/>
          </a:xfrm>
          <a:prstGeom prst="rect">
            <a:avLst/>
          </a:prstGeom>
        </p:spPr>
      </p:pic>
      <p:sp>
        <p:nvSpPr>
          <p:cNvPr id="4" name="TextBox 3"/>
          <p:cNvSpPr txBox="1"/>
          <p:nvPr/>
        </p:nvSpPr>
        <p:spPr>
          <a:xfrm>
            <a:off x="596722" y="6396335"/>
            <a:ext cx="8415311" cy="400110"/>
          </a:xfrm>
          <a:prstGeom prst="rect">
            <a:avLst/>
          </a:prstGeom>
          <a:noFill/>
        </p:spPr>
        <p:txBody>
          <a:bodyPr wrap="square" rtlCol="0">
            <a:spAutoFit/>
          </a:bodyPr>
          <a:lstStyle/>
          <a:p>
            <a:r>
              <a:rPr lang="en-US" sz="2000" dirty="0" smtClean="0">
                <a:solidFill>
                  <a:schemeClr val="bg1"/>
                </a:solidFill>
              </a:rPr>
              <a:t>Aug 16 2013 </a:t>
            </a:r>
            <a:r>
              <a:rPr lang="en-US" sz="2000" dirty="0" err="1" smtClean="0">
                <a:solidFill>
                  <a:schemeClr val="bg1"/>
                </a:solidFill>
              </a:rPr>
              <a:t>vs</a:t>
            </a:r>
            <a:r>
              <a:rPr lang="en-US" sz="2000" dirty="0" smtClean="0">
                <a:solidFill>
                  <a:schemeClr val="bg1"/>
                </a:solidFill>
              </a:rPr>
              <a:t> Aug 3 2014	Landsat 8,  natural color   /NASA	</a:t>
            </a:r>
            <a:endParaRPr lang="en-US" sz="2000" dirty="0">
              <a:solidFill>
                <a:schemeClr val="bg1"/>
              </a:solidFill>
            </a:endParaRPr>
          </a:p>
        </p:txBody>
      </p:sp>
      <p:sp>
        <p:nvSpPr>
          <p:cNvPr id="5" name="TextBox 4"/>
          <p:cNvSpPr txBox="1"/>
          <p:nvPr/>
        </p:nvSpPr>
        <p:spPr>
          <a:xfrm>
            <a:off x="3106015" y="-15299"/>
            <a:ext cx="3698448" cy="523220"/>
          </a:xfrm>
          <a:prstGeom prst="rect">
            <a:avLst/>
          </a:prstGeom>
          <a:noFill/>
        </p:spPr>
        <p:txBody>
          <a:bodyPr wrap="none" rtlCol="0">
            <a:spAutoFit/>
          </a:bodyPr>
          <a:lstStyle/>
          <a:p>
            <a:r>
              <a:rPr lang="en-US" sz="2800" b="1" dirty="0" smtClean="0">
                <a:solidFill>
                  <a:srgbClr val="FFFFFF"/>
                </a:solidFill>
              </a:rPr>
              <a:t>2014 Brazil drought</a:t>
            </a:r>
            <a:endParaRPr lang="en-US" sz="2800" b="1" dirty="0">
              <a:solidFill>
                <a:srgbClr val="FFFFFF"/>
              </a:solidFill>
            </a:endParaRPr>
          </a:p>
        </p:txBody>
      </p:sp>
    </p:spTree>
    <p:extLst>
      <p:ext uri="{BB962C8B-B14F-4D97-AF65-F5344CB8AC3E}">
        <p14:creationId xmlns:p14="http://schemas.microsoft.com/office/powerpoint/2010/main" val="807639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2356287" y="400191"/>
            <a:ext cx="4421863" cy="1360438"/>
          </a:xfrm>
          <a:prstGeom prst="rect">
            <a:avLst/>
          </a:prstGeom>
          <a:noFill/>
          <a:ln w="9525">
            <a:noFill/>
            <a:miter lim="800000"/>
            <a:headEnd/>
            <a:tailEnd/>
          </a:ln>
        </p:spPr>
      </p:pic>
      <p:sp>
        <p:nvSpPr>
          <p:cNvPr id="2" name="Title 1"/>
          <p:cNvSpPr>
            <a:spLocks noGrp="1"/>
          </p:cNvSpPr>
          <p:nvPr>
            <p:ph type="title"/>
          </p:nvPr>
        </p:nvSpPr>
        <p:spPr>
          <a:effectLst>
            <a:outerShdw blurRad="50800" dist="38100" dir="2700000">
              <a:srgbClr val="000000">
                <a:alpha val="43000"/>
              </a:srgbClr>
            </a:outerShdw>
          </a:effectLst>
        </p:spPr>
        <p:txBody>
          <a:bodyPr/>
          <a:lstStyle/>
          <a:p>
            <a:r>
              <a:rPr lang="en-US" sz="4400" dirty="0" smtClean="0">
                <a:solidFill>
                  <a:srgbClr val="FFFF00"/>
                </a:solidFill>
                <a:effectLst>
                  <a:outerShdw blurRad="50800" dist="38100" dir="2700000">
                    <a:srgbClr val="000000">
                      <a:alpha val="43000"/>
                    </a:srgbClr>
                  </a:outerShdw>
                </a:effectLst>
                <a:latin typeface="Comic Sans MS"/>
                <a:cs typeface="Comic Sans MS"/>
              </a:rPr>
              <a:t>Drought</a:t>
            </a:r>
            <a:endParaRPr lang="en-US" sz="4400" dirty="0">
              <a:solidFill>
                <a:srgbClr val="FFFF00"/>
              </a:solidFill>
              <a:effectLst>
                <a:outerShdw blurRad="50800" dist="38100" dir="2700000">
                  <a:srgbClr val="000000">
                    <a:alpha val="43000"/>
                  </a:srgbClr>
                </a:outerShdw>
              </a:effectLst>
              <a:latin typeface="Comic Sans MS"/>
              <a:cs typeface="Comic Sans MS"/>
            </a:endParaRPr>
          </a:p>
        </p:txBody>
      </p:sp>
      <p:sp>
        <p:nvSpPr>
          <p:cNvPr id="3" name="TextBox 2"/>
          <p:cNvSpPr txBox="1"/>
          <p:nvPr/>
        </p:nvSpPr>
        <p:spPr>
          <a:xfrm>
            <a:off x="550820" y="1973636"/>
            <a:ext cx="7986895" cy="3416320"/>
          </a:xfrm>
          <a:prstGeom prst="rect">
            <a:avLst/>
          </a:prstGeom>
          <a:noFill/>
        </p:spPr>
        <p:txBody>
          <a:bodyPr wrap="square" rtlCol="0">
            <a:spAutoFit/>
          </a:bodyPr>
          <a:lstStyle/>
          <a:p>
            <a:r>
              <a:rPr lang="en-US" b="1" dirty="0" smtClean="0">
                <a:solidFill>
                  <a:srgbClr val="FFFFFF"/>
                </a:solidFill>
                <a:effectLst>
                  <a:outerShdw blurRad="50800" dist="38100" dir="2700000">
                    <a:srgbClr val="000000">
                      <a:alpha val="43000"/>
                    </a:srgbClr>
                  </a:outerShdw>
                </a:effectLst>
                <a:latin typeface="Comic Sans MS"/>
                <a:cs typeface="Comic Sans MS"/>
              </a:rPr>
              <a:t>Future projections </a:t>
            </a:r>
            <a:r>
              <a:rPr lang="en-US" dirty="0" smtClean="0">
                <a:solidFill>
                  <a:srgbClr val="FFFFFF"/>
                </a:solidFill>
                <a:effectLst>
                  <a:outerShdw blurRad="50800" dist="38100" dir="2700000">
                    <a:srgbClr val="000000">
                      <a:alpha val="43000"/>
                    </a:srgbClr>
                  </a:outerShdw>
                </a:effectLst>
                <a:latin typeface="Comic Sans MS"/>
                <a:cs typeface="Comic Sans MS"/>
              </a:rPr>
              <a:t>from models clearly show increased risk of drought mostly from increased potential evapotranspiration associated with higher temperatures, and thus atmospheric demand.</a:t>
            </a:r>
          </a:p>
          <a:p>
            <a:endParaRPr lang="en-US" dirty="0">
              <a:solidFill>
                <a:srgbClr val="FFFFFF"/>
              </a:solidFill>
              <a:effectLst>
                <a:outerShdw blurRad="50800" dist="38100" dir="2700000">
                  <a:srgbClr val="000000">
                    <a:alpha val="43000"/>
                  </a:srgbClr>
                </a:outerShdw>
              </a:effectLst>
              <a:latin typeface="Comic Sans MS"/>
              <a:cs typeface="Comic Sans MS"/>
            </a:endParaRPr>
          </a:p>
          <a:p>
            <a:r>
              <a:rPr lang="en-US" b="1" dirty="0" smtClean="0">
                <a:solidFill>
                  <a:srgbClr val="FFFFFF"/>
                </a:solidFill>
                <a:effectLst>
                  <a:outerShdw blurRad="50800" dist="38100" dir="2700000">
                    <a:srgbClr val="000000">
                      <a:alpha val="43000"/>
                    </a:srgbClr>
                  </a:outerShdw>
                </a:effectLst>
                <a:latin typeface="Comic Sans MS"/>
                <a:cs typeface="Comic Sans MS"/>
              </a:rPr>
              <a:t>Increased drought is especially prevalent where precipitation is reduced.</a:t>
            </a:r>
          </a:p>
          <a:p>
            <a:endParaRPr lang="en-US" dirty="0">
              <a:solidFill>
                <a:srgbClr val="FFFFFF"/>
              </a:solidFill>
              <a:effectLst>
                <a:outerShdw blurRad="50800" dist="38100" dir="2700000">
                  <a:srgbClr val="000000">
                    <a:alpha val="43000"/>
                  </a:srgbClr>
                </a:outerShdw>
              </a:effectLst>
              <a:latin typeface="Comic Sans MS"/>
              <a:cs typeface="Comic Sans MS"/>
            </a:endParaRPr>
          </a:p>
          <a:p>
            <a:endParaRPr lang="en-US" dirty="0">
              <a:solidFill>
                <a:srgbClr val="FFFFFF"/>
              </a:solidFill>
              <a:effectLst>
                <a:outerShdw blurRad="50800" dist="38100" dir="2700000">
                  <a:srgbClr val="000000">
                    <a:alpha val="43000"/>
                  </a:srgbClr>
                </a:outerShdw>
              </a:effectLst>
              <a:latin typeface="Comic Sans MS"/>
              <a:cs typeface="Comic Sans MS"/>
            </a:endParaRPr>
          </a:p>
        </p:txBody>
      </p:sp>
    </p:spTree>
    <p:extLst>
      <p:ext uri="{BB962C8B-B14F-4D97-AF65-F5344CB8AC3E}">
        <p14:creationId xmlns:p14="http://schemas.microsoft.com/office/powerpoint/2010/main" val="33070111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3697" y="0"/>
            <a:ext cx="3609732" cy="646331"/>
          </a:xfrm>
          <a:prstGeom prst="rect">
            <a:avLst/>
          </a:prstGeom>
          <a:noFill/>
          <a:effectLst>
            <a:outerShdw blurRad="50800" dist="50800" dir="5400000" algn="ctr" rotWithShape="0">
              <a:schemeClr val="tx1"/>
            </a:outerShdw>
          </a:effectLst>
        </p:spPr>
        <p:txBody>
          <a:bodyPr wrap="none" rtlCol="0">
            <a:spAutoFit/>
          </a:bodyPr>
          <a:lstStyle/>
          <a:p>
            <a:r>
              <a:rPr lang="en-US" sz="3600" b="1" dirty="0" smtClean="0">
                <a:solidFill>
                  <a:srgbClr val="FF0000"/>
                </a:solidFill>
                <a:effectLst>
                  <a:outerShdw blurRad="50800" dist="38100" dir="2700000" algn="tl" rotWithShape="0">
                    <a:srgbClr val="000000"/>
                  </a:outerShdw>
                </a:effectLst>
              </a:rPr>
              <a:t>Future Drought</a:t>
            </a:r>
            <a:endParaRPr lang="en-US" sz="3600" b="1" dirty="0">
              <a:solidFill>
                <a:srgbClr val="FF0000"/>
              </a:solidFill>
              <a:effectLst>
                <a:outerShdw blurRad="50800" dist="38100" dir="2700000" algn="tl" rotWithShape="0">
                  <a:srgbClr val="000000"/>
                </a:outerShdw>
              </a:effectLst>
            </a:endParaRPr>
          </a:p>
        </p:txBody>
      </p:sp>
      <p:sp>
        <p:nvSpPr>
          <p:cNvPr id="6" name="TextBox 5"/>
          <p:cNvSpPr txBox="1"/>
          <p:nvPr/>
        </p:nvSpPr>
        <p:spPr>
          <a:xfrm>
            <a:off x="642624" y="3421215"/>
            <a:ext cx="8185802" cy="3046988"/>
          </a:xfrm>
          <a:prstGeom prst="rect">
            <a:avLst/>
          </a:prstGeom>
          <a:noFill/>
          <a:effectLst>
            <a:outerShdw blurRad="50800" dist="38100" dir="2700000">
              <a:srgbClr val="000000">
                <a:alpha val="43000"/>
              </a:srgbClr>
            </a:outerShdw>
          </a:effectLst>
        </p:spPr>
        <p:txBody>
          <a:bodyPr wrap="square" rtlCol="0">
            <a:spAutoFit/>
          </a:bodyPr>
          <a:lstStyle/>
          <a:p>
            <a:r>
              <a:rPr lang="en-US" sz="2800" b="1" dirty="0" smtClean="0">
                <a:solidFill>
                  <a:srgbClr val="FFFFFF"/>
                </a:solidFill>
                <a:effectLst>
                  <a:outerShdw blurRad="50800" dist="38100" dir="2700000">
                    <a:srgbClr val="000000">
                      <a:alpha val="43000"/>
                    </a:srgbClr>
                  </a:outerShdw>
                </a:effectLst>
              </a:rPr>
              <a:t>Projections</a:t>
            </a:r>
            <a:r>
              <a:rPr lang="en-US" sz="2800" b="1" dirty="0" smtClean="0">
                <a:solidFill>
                  <a:srgbClr val="FFFFFF"/>
                </a:solidFill>
              </a:rPr>
              <a:t> of annual mean </a:t>
            </a:r>
            <a:r>
              <a:rPr lang="en-US" sz="2800" b="1" dirty="0" err="1" smtClean="0">
                <a:solidFill>
                  <a:srgbClr val="FFFFFF"/>
                </a:solidFill>
              </a:rPr>
              <a:t>scPDSI_pm</a:t>
            </a:r>
            <a:r>
              <a:rPr lang="en-US" sz="2800" b="1" dirty="0" smtClean="0">
                <a:solidFill>
                  <a:srgbClr val="FFFFFF"/>
                </a:solidFill>
              </a:rPr>
              <a:t>;  PET</a:t>
            </a:r>
          </a:p>
          <a:p>
            <a:endParaRPr lang="en-US" dirty="0" smtClean="0">
              <a:solidFill>
                <a:srgbClr val="FFFFFF"/>
              </a:solidFill>
            </a:endParaRPr>
          </a:p>
          <a:p>
            <a:r>
              <a:rPr lang="en-US" dirty="0" smtClean="0">
                <a:solidFill>
                  <a:srgbClr val="FFFFFF"/>
                </a:solidFill>
              </a:rPr>
              <a:t>Ensemble of 14 models:</a:t>
            </a:r>
          </a:p>
          <a:p>
            <a:r>
              <a:rPr lang="en-US" dirty="0" smtClean="0">
                <a:solidFill>
                  <a:srgbClr val="FFFFFF"/>
                </a:solidFill>
              </a:rPr>
              <a:t>RCP4.5 </a:t>
            </a:r>
            <a:r>
              <a:rPr lang="en-US" dirty="0" smtClean="0">
                <a:solidFill>
                  <a:schemeClr val="bg1"/>
                </a:solidFill>
              </a:rPr>
              <a:t>scenario changes </a:t>
            </a:r>
            <a:r>
              <a:rPr lang="en-US" dirty="0">
                <a:solidFill>
                  <a:schemeClr val="bg1"/>
                </a:solidFill>
              </a:rPr>
              <a:t>from 1970</a:t>
            </a:r>
            <a:r>
              <a:rPr lang="en-US" dirty="0" smtClean="0">
                <a:solidFill>
                  <a:schemeClr val="bg1"/>
                </a:solidFill>
              </a:rPr>
              <a:t>–99 </a:t>
            </a:r>
            <a:r>
              <a:rPr lang="en-US" dirty="0">
                <a:solidFill>
                  <a:schemeClr val="bg1"/>
                </a:solidFill>
              </a:rPr>
              <a:t>to 2070</a:t>
            </a:r>
            <a:r>
              <a:rPr lang="en-US" dirty="0" smtClean="0">
                <a:solidFill>
                  <a:schemeClr val="bg1"/>
                </a:solidFill>
              </a:rPr>
              <a:t>–99</a:t>
            </a:r>
          </a:p>
          <a:p>
            <a:endParaRPr lang="en-US" dirty="0" smtClean="0">
              <a:solidFill>
                <a:srgbClr val="FFFFFF"/>
              </a:solidFill>
            </a:endParaRPr>
          </a:p>
          <a:p>
            <a:r>
              <a:rPr lang="en-US" b="1" dirty="0" smtClean="0">
                <a:solidFill>
                  <a:srgbClr val="FF0000"/>
                </a:solidFill>
                <a:effectLst>
                  <a:outerShdw blurRad="50800" dist="38100" dir="2700000">
                    <a:srgbClr val="000000">
                      <a:alpha val="43000"/>
                    </a:srgbClr>
                  </a:outerShdw>
                </a:effectLst>
              </a:rPr>
              <a:t>More extreme drought in summer</a:t>
            </a:r>
          </a:p>
          <a:p>
            <a:endParaRPr lang="en-US" dirty="0" smtClean="0">
              <a:solidFill>
                <a:srgbClr val="FFFFFF"/>
              </a:solidFill>
            </a:endParaRPr>
          </a:p>
          <a:p>
            <a:r>
              <a:rPr lang="en-US" sz="2000" dirty="0" smtClean="0">
                <a:solidFill>
                  <a:srgbClr val="FFFFFF"/>
                </a:solidFill>
              </a:rPr>
              <a:t>Dai 2014 submitted</a:t>
            </a:r>
            <a:endParaRPr lang="en-US" sz="2000" dirty="0">
              <a:solidFill>
                <a:srgbClr val="FFFFFF"/>
              </a:solidFill>
            </a:endParaRPr>
          </a:p>
        </p:txBody>
      </p:sp>
      <p:pic>
        <p:nvPicPr>
          <p:cNvPr id="3" name="Picture 2" descr="PDSI_Dai_rev14.png"/>
          <p:cNvPicPr>
            <a:picLocks noChangeAspect="1"/>
          </p:cNvPicPr>
          <p:nvPr/>
        </p:nvPicPr>
        <p:blipFill rotWithShape="1">
          <a:blip r:embed="rId2">
            <a:extLst>
              <a:ext uri="{28A0092B-C50C-407E-A947-70E740481C1C}">
                <a14:useLocalDpi xmlns:a14="http://schemas.microsoft.com/office/drawing/2010/main" val="0"/>
              </a:ext>
            </a:extLst>
          </a:blip>
          <a:srcRect b="50866"/>
          <a:stretch/>
        </p:blipFill>
        <p:spPr>
          <a:xfrm>
            <a:off x="698500" y="1028700"/>
            <a:ext cx="7734300" cy="2352489"/>
          </a:xfrm>
          <a:prstGeom prst="rect">
            <a:avLst/>
          </a:prstGeom>
        </p:spPr>
      </p:pic>
    </p:spTree>
    <p:extLst>
      <p:ext uri="{BB962C8B-B14F-4D97-AF65-F5344CB8AC3E}">
        <p14:creationId xmlns:p14="http://schemas.microsoft.com/office/powerpoint/2010/main" val="3499159749"/>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2975" y="4165542"/>
            <a:ext cx="7459093" cy="553998"/>
          </a:xfrm>
          <a:prstGeom prst="rect">
            <a:avLst/>
          </a:prstGeom>
          <a:noFill/>
          <a:effectLst>
            <a:outerShdw blurRad="50800" dist="38100" dir="2700000" algn="tl" rotWithShape="0">
              <a:prstClr val="black"/>
            </a:outerShdw>
          </a:effectLst>
        </p:spPr>
        <p:txBody>
          <a:bodyPr wrap="none" rtlCol="0">
            <a:spAutoFit/>
          </a:bodyPr>
          <a:lstStyle/>
          <a:p>
            <a:r>
              <a:rPr lang="en-US" sz="3000" b="1" dirty="0" smtClean="0">
                <a:solidFill>
                  <a:srgbClr val="FFFF00"/>
                </a:solidFill>
              </a:rPr>
              <a:t>Increased risk of flooding and drought</a:t>
            </a:r>
          </a:p>
        </p:txBody>
      </p:sp>
      <p:sp>
        <p:nvSpPr>
          <p:cNvPr id="2" name="TextBox 1"/>
          <p:cNvSpPr txBox="1"/>
          <p:nvPr/>
        </p:nvSpPr>
        <p:spPr>
          <a:xfrm>
            <a:off x="855990" y="1788704"/>
            <a:ext cx="6156494" cy="1692771"/>
          </a:xfrm>
          <a:prstGeom prst="rect">
            <a:avLst/>
          </a:prstGeom>
          <a:noFill/>
          <a:effectLst>
            <a:outerShdw blurRad="50800" dist="38100" dir="2700000" algn="tl" rotWithShape="0">
              <a:prstClr val="black"/>
            </a:outerShdw>
          </a:effectLst>
        </p:spPr>
        <p:txBody>
          <a:bodyPr wrap="none" rtlCol="0">
            <a:spAutoFit/>
          </a:bodyPr>
          <a:lstStyle/>
          <a:p>
            <a:r>
              <a:rPr lang="en-US" b="1" dirty="0" smtClean="0">
                <a:solidFill>
                  <a:schemeClr val="bg1"/>
                </a:solidFill>
              </a:rPr>
              <a:t/>
            </a:r>
            <a:br>
              <a:rPr lang="en-US" b="1" dirty="0" smtClean="0">
                <a:solidFill>
                  <a:schemeClr val="bg1"/>
                </a:solidFill>
              </a:rPr>
            </a:br>
            <a:endParaRPr lang="en-US" b="1" dirty="0" smtClean="0">
              <a:solidFill>
                <a:schemeClr val="bg1"/>
              </a:solidFill>
            </a:endParaRPr>
          </a:p>
          <a:p>
            <a:pPr>
              <a:buBlip>
                <a:blip r:embed="rId2"/>
              </a:buBlip>
            </a:pPr>
            <a:r>
              <a:rPr lang="en-US" dirty="0" smtClean="0">
                <a:solidFill>
                  <a:schemeClr val="bg1"/>
                </a:solidFill>
              </a:rPr>
              <a:t>   </a:t>
            </a:r>
            <a:r>
              <a:rPr lang="en-US" sz="2800" b="1" dirty="0" smtClean="0">
                <a:solidFill>
                  <a:srgbClr val="FFFF00"/>
                </a:solidFill>
              </a:rPr>
              <a:t>More intense precipitation, and</a:t>
            </a:r>
          </a:p>
          <a:p>
            <a:pPr>
              <a:buBlip>
                <a:blip r:embed="rId2"/>
              </a:buBlip>
            </a:pPr>
            <a:r>
              <a:rPr lang="en-US" sz="2800" b="1" dirty="0" smtClean="0">
                <a:solidFill>
                  <a:srgbClr val="FFFF00"/>
                </a:solidFill>
              </a:rPr>
              <a:t>  Longer dry spells</a:t>
            </a:r>
          </a:p>
        </p:txBody>
      </p:sp>
      <p:sp>
        <p:nvSpPr>
          <p:cNvPr id="3" name="Right Arrow 2"/>
          <p:cNvSpPr/>
          <p:nvPr/>
        </p:nvSpPr>
        <p:spPr bwMode="auto">
          <a:xfrm rot="5400000">
            <a:off x="2920659" y="3555603"/>
            <a:ext cx="596609"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4" name="Right Arrow 3"/>
          <p:cNvSpPr/>
          <p:nvPr/>
        </p:nvSpPr>
        <p:spPr bwMode="auto">
          <a:xfrm rot="5400000">
            <a:off x="2968129" y="4878252"/>
            <a:ext cx="596609"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6" name="TextBox 5"/>
          <p:cNvSpPr txBox="1"/>
          <p:nvPr/>
        </p:nvSpPr>
        <p:spPr>
          <a:xfrm>
            <a:off x="544489" y="5627108"/>
            <a:ext cx="7847020" cy="954107"/>
          </a:xfrm>
          <a:prstGeom prst="rect">
            <a:avLst/>
          </a:prstGeom>
          <a:noFill/>
          <a:effectLst>
            <a:outerShdw blurRad="50800" dist="38100" dir="2700000">
              <a:srgbClr val="000000">
                <a:alpha val="43000"/>
              </a:srgbClr>
            </a:outerShdw>
          </a:effectLst>
        </p:spPr>
        <p:txBody>
          <a:bodyPr wrap="none" rtlCol="0">
            <a:spAutoFit/>
          </a:bodyPr>
          <a:lstStyle/>
          <a:p>
            <a:r>
              <a:rPr lang="en-US" sz="3200" b="1" dirty="0" smtClean="0">
                <a:solidFill>
                  <a:srgbClr val="FF0000"/>
                </a:solidFill>
                <a:effectLst>
                  <a:outerShdw blurRad="38100" dist="38100" dir="2700000" algn="tl">
                    <a:srgbClr val="000000">
                      <a:alpha val="43137"/>
                    </a:srgbClr>
                  </a:outerShdw>
                </a:effectLst>
              </a:rPr>
              <a:t>Major challenges for a water manager</a:t>
            </a:r>
          </a:p>
          <a:p>
            <a:endParaRPr lang="en-US" dirty="0"/>
          </a:p>
        </p:txBody>
      </p:sp>
      <p:sp>
        <p:nvSpPr>
          <p:cNvPr id="7" name="TextBox 6"/>
          <p:cNvSpPr txBox="1"/>
          <p:nvPr/>
        </p:nvSpPr>
        <p:spPr>
          <a:xfrm>
            <a:off x="457199" y="961871"/>
            <a:ext cx="8418785" cy="1077218"/>
          </a:xfrm>
          <a:prstGeom prst="rect">
            <a:avLst/>
          </a:prstGeom>
          <a:noFill/>
          <a:effectLst>
            <a:outerShdw blurRad="50800" dist="38100" dir="2700000" algn="tl" rotWithShape="0">
              <a:prstClr val="black"/>
            </a:outerShdw>
          </a:effectLst>
        </p:spPr>
        <p:txBody>
          <a:bodyPr wrap="square" rtlCol="0">
            <a:spAutoFit/>
          </a:bodyPr>
          <a:lstStyle/>
          <a:p>
            <a:pPr algn="ctr"/>
            <a:r>
              <a:rPr lang="en-US" sz="3200" b="1" dirty="0" smtClean="0">
                <a:solidFill>
                  <a:schemeClr val="bg1"/>
                </a:solidFill>
              </a:rPr>
              <a:t>But when droughts occur, they set in quicker and become more intense!</a:t>
            </a:r>
            <a:endParaRPr lang="en-US" b="1" dirty="0">
              <a:solidFill>
                <a:schemeClr val="bg1"/>
              </a:solidFill>
            </a:endParaRPr>
          </a:p>
        </p:txBody>
      </p:sp>
      <p:sp>
        <p:nvSpPr>
          <p:cNvPr id="8" name="TextBox 7"/>
          <p:cNvSpPr txBox="1"/>
          <p:nvPr/>
        </p:nvSpPr>
        <p:spPr>
          <a:xfrm>
            <a:off x="1261242" y="283779"/>
            <a:ext cx="6138219" cy="461665"/>
          </a:xfrm>
          <a:prstGeom prst="rect">
            <a:avLst/>
          </a:prstGeom>
          <a:noFill/>
          <a:effectLst>
            <a:outerShdw blurRad="50800" dist="38100" dir="2700000">
              <a:srgbClr val="000000">
                <a:alpha val="43000"/>
              </a:srgbClr>
            </a:outerShdw>
          </a:effectLst>
        </p:spPr>
        <p:txBody>
          <a:bodyPr wrap="none" rtlCol="0">
            <a:spAutoFit/>
          </a:bodyPr>
          <a:lstStyle/>
          <a:p>
            <a:r>
              <a:rPr lang="en-US" b="1" dirty="0" smtClean="0">
                <a:solidFill>
                  <a:schemeClr val="bg1"/>
                </a:solidFill>
                <a:effectLst>
                  <a:outerShdw blurRad="50800" dist="38100" dir="2700000">
                    <a:srgbClr val="000000">
                      <a:alpha val="43000"/>
                    </a:srgbClr>
                  </a:outerShdw>
                </a:effectLst>
              </a:rPr>
              <a:t>Global warming does not cause drought:</a:t>
            </a:r>
            <a:endParaRPr lang="en-US" dirty="0">
              <a:effectLst>
                <a:outerShdw blurRad="50800" dist="38100" dir="2700000">
                  <a:srgbClr val="000000">
                    <a:alpha val="43000"/>
                  </a:srgbClr>
                </a:outerShdw>
              </a:effectLst>
            </a:endParaRP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1500"/>
                            </p:stCondLst>
                            <p:childTnLst>
                              <p:par>
                                <p:cTn id="9" presetID="22" presetClass="entr" presetSubtype="1"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4000"/>
                            </p:stCondLst>
                            <p:childTnLst>
                              <p:par>
                                <p:cTn id="13" presetID="22" presetClass="entr" presetSubtype="1" fill="hold" grpId="0" nodeType="afterEffect">
                                  <p:stCondLst>
                                    <p:cond delay="150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6000"/>
                            </p:stCondLst>
                            <p:childTnLst>
                              <p:par>
                                <p:cTn id="17" presetID="22" presetClass="entr" presetSubtype="1" fill="hold" grpId="0"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par>
                          <p:cTn id="20" fill="hold">
                            <p:stCondLst>
                              <p:cond delay="8000"/>
                            </p:stCondLst>
                            <p:childTnLst>
                              <p:par>
                                <p:cTn id="21" presetID="22"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par>
                          <p:cTn id="24" fill="hold">
                            <p:stCondLst>
                              <p:cond delay="8500"/>
                            </p:stCondLst>
                            <p:childTnLst>
                              <p:par>
                                <p:cTn id="25" presetID="22" presetClass="entr" presetSubtype="1" fill="hold" grpId="0" nodeType="after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animBg="1"/>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2356287" y="400191"/>
            <a:ext cx="4421863" cy="1360438"/>
          </a:xfrm>
          <a:prstGeom prst="rect">
            <a:avLst/>
          </a:prstGeom>
          <a:noFill/>
          <a:ln w="9525">
            <a:noFill/>
            <a:miter lim="800000"/>
            <a:headEnd/>
            <a:tailEnd/>
          </a:ln>
        </p:spPr>
      </p:pic>
      <p:sp>
        <p:nvSpPr>
          <p:cNvPr id="2" name="Title 1"/>
          <p:cNvSpPr>
            <a:spLocks noGrp="1"/>
          </p:cNvSpPr>
          <p:nvPr>
            <p:ph type="title"/>
          </p:nvPr>
        </p:nvSpPr>
        <p:spPr>
          <a:effectLst>
            <a:outerShdw blurRad="50800" dist="38100" dir="2700000">
              <a:srgbClr val="000000">
                <a:alpha val="43000"/>
              </a:srgbClr>
            </a:outerShdw>
          </a:effectLst>
        </p:spPr>
        <p:txBody>
          <a:bodyPr/>
          <a:lstStyle/>
          <a:p>
            <a:r>
              <a:rPr lang="en-US" sz="4400" dirty="0" smtClean="0">
                <a:solidFill>
                  <a:srgbClr val="FFFF00"/>
                </a:solidFill>
                <a:effectLst>
                  <a:outerShdw blurRad="50800" dist="38100" dir="2700000">
                    <a:srgbClr val="000000">
                      <a:alpha val="43000"/>
                    </a:srgbClr>
                  </a:outerShdw>
                </a:effectLst>
                <a:latin typeface="Comic Sans MS"/>
                <a:cs typeface="Comic Sans MS"/>
              </a:rPr>
              <a:t>Drought</a:t>
            </a:r>
            <a:endParaRPr lang="en-US" sz="4400" dirty="0">
              <a:solidFill>
                <a:srgbClr val="FFFF00"/>
              </a:solidFill>
              <a:effectLst>
                <a:outerShdw blurRad="50800" dist="38100" dir="2700000">
                  <a:srgbClr val="000000">
                    <a:alpha val="43000"/>
                  </a:srgbClr>
                </a:outerShdw>
              </a:effectLst>
              <a:latin typeface="Comic Sans MS"/>
              <a:cs typeface="Comic Sans MS"/>
            </a:endParaRPr>
          </a:p>
        </p:txBody>
      </p:sp>
      <p:sp>
        <p:nvSpPr>
          <p:cNvPr id="3" name="TextBox 2"/>
          <p:cNvSpPr txBox="1"/>
          <p:nvPr/>
        </p:nvSpPr>
        <p:spPr>
          <a:xfrm>
            <a:off x="550820" y="1973636"/>
            <a:ext cx="7986895" cy="4524315"/>
          </a:xfrm>
          <a:prstGeom prst="rect">
            <a:avLst/>
          </a:prstGeom>
          <a:noFill/>
          <a:effectLst>
            <a:outerShdw blurRad="50800" dist="38100" dir="2700000">
              <a:srgbClr val="000000">
                <a:alpha val="43000"/>
              </a:srgbClr>
            </a:outerShdw>
          </a:effectLst>
        </p:spPr>
        <p:txBody>
          <a:bodyPr wrap="square" rtlCol="0">
            <a:spAutoFit/>
          </a:bodyPr>
          <a:lstStyle/>
          <a:p>
            <a:r>
              <a:rPr lang="en-US" b="1" dirty="0" smtClean="0">
                <a:solidFill>
                  <a:srgbClr val="FF0000"/>
                </a:solidFill>
                <a:effectLst>
                  <a:outerShdw blurRad="50800" dist="38100" dir="2700000">
                    <a:srgbClr val="000000">
                      <a:alpha val="43000"/>
                    </a:srgbClr>
                  </a:outerShdw>
                </a:effectLst>
              </a:rPr>
              <a:t>IPCC SREX and AR5 backed away from drought statements from AR4.</a:t>
            </a:r>
          </a:p>
          <a:p>
            <a:r>
              <a:rPr lang="en-US" dirty="0" smtClean="0">
                <a:solidFill>
                  <a:srgbClr val="FFFFFF"/>
                </a:solidFill>
              </a:rPr>
              <a:t>They cited conflicting studies, especially from</a:t>
            </a:r>
          </a:p>
          <a:p>
            <a:pPr marL="517525" indent="-344488">
              <a:buFont typeface="Arial"/>
              <a:buChar char="•"/>
            </a:pPr>
            <a:r>
              <a:rPr lang="en-US" dirty="0" smtClean="0">
                <a:solidFill>
                  <a:srgbClr val="FF6600"/>
                </a:solidFill>
              </a:rPr>
              <a:t>Dai 2011, 2013</a:t>
            </a:r>
          </a:p>
          <a:p>
            <a:pPr marL="517525" indent="-344488">
              <a:buFont typeface="Arial"/>
              <a:buChar char="•"/>
            </a:pPr>
            <a:r>
              <a:rPr lang="en-US" dirty="0" smtClean="0">
                <a:solidFill>
                  <a:srgbClr val="FF6600"/>
                </a:solidFill>
              </a:rPr>
              <a:t>Sheffield et al 2012</a:t>
            </a:r>
          </a:p>
          <a:p>
            <a:pPr marL="517525" indent="-344488">
              <a:buFont typeface="Arial"/>
              <a:buChar char="•"/>
            </a:pPr>
            <a:r>
              <a:rPr lang="en-US" dirty="0" smtClean="0">
                <a:solidFill>
                  <a:srgbClr val="FF6600"/>
                </a:solidFill>
              </a:rPr>
              <a:t>Van der </a:t>
            </a:r>
            <a:r>
              <a:rPr lang="en-US" dirty="0" err="1" smtClean="0">
                <a:solidFill>
                  <a:srgbClr val="FF6600"/>
                </a:solidFill>
              </a:rPr>
              <a:t>Schrier</a:t>
            </a:r>
            <a:r>
              <a:rPr lang="en-US" dirty="0" smtClean="0">
                <a:solidFill>
                  <a:srgbClr val="FF6600"/>
                </a:solidFill>
              </a:rPr>
              <a:t> et al 2013</a:t>
            </a:r>
          </a:p>
          <a:p>
            <a:endParaRPr lang="en-US" b="1" dirty="0">
              <a:solidFill>
                <a:srgbClr val="FF6600"/>
              </a:solidFill>
            </a:endParaRPr>
          </a:p>
          <a:p>
            <a:r>
              <a:rPr lang="en-US" sz="2000" b="1" i="1" dirty="0" smtClean="0">
                <a:solidFill>
                  <a:schemeClr val="bg1"/>
                </a:solidFill>
                <a:latin typeface="+mj-lt"/>
              </a:rPr>
              <a:t>“Confidence </a:t>
            </a:r>
            <a:r>
              <a:rPr lang="en-US" sz="2000" b="1" dirty="0">
                <a:solidFill>
                  <a:schemeClr val="bg1"/>
                </a:solidFill>
                <a:latin typeface="+mj-lt"/>
              </a:rPr>
              <a:t>is </a:t>
            </a:r>
            <a:r>
              <a:rPr lang="en-US" sz="2000" b="1" i="1" dirty="0">
                <a:solidFill>
                  <a:schemeClr val="bg1"/>
                </a:solidFill>
                <a:latin typeface="+mj-lt"/>
              </a:rPr>
              <a:t>low </a:t>
            </a:r>
            <a:r>
              <a:rPr lang="en-US" sz="2000" b="1" dirty="0">
                <a:solidFill>
                  <a:schemeClr val="bg1"/>
                </a:solidFill>
                <a:latin typeface="+mj-lt"/>
              </a:rPr>
              <a:t>for a global-scale observed trend in drought or dryness (lack of rainfall) since the middle of the 20th century, owing to lack of direct observations, methodological uncertainties and geographical inconsistencies in the trends. </a:t>
            </a:r>
            <a:r>
              <a:rPr lang="en-US" sz="2000" dirty="0">
                <a:solidFill>
                  <a:schemeClr val="bg1"/>
                </a:solidFill>
                <a:latin typeface="+mj-lt"/>
              </a:rPr>
              <a:t>Based on updated studies, AR4 conclusions regarding global increasing trends in drought since the 1970s were probably overstated</a:t>
            </a:r>
            <a:r>
              <a:rPr lang="en-US" sz="2000" dirty="0" smtClean="0">
                <a:solidFill>
                  <a:schemeClr val="bg1"/>
                </a:solidFill>
                <a:latin typeface="+mj-lt"/>
              </a:rPr>
              <a:t>.”</a:t>
            </a:r>
            <a:endParaRPr lang="en-US" sz="2000" b="1" dirty="0">
              <a:solidFill>
                <a:schemeClr val="bg1"/>
              </a:solidFill>
              <a:latin typeface="+mj-lt"/>
            </a:endParaRPr>
          </a:p>
        </p:txBody>
      </p:sp>
    </p:spTree>
    <p:extLst>
      <p:ext uri="{BB962C8B-B14F-4D97-AF65-F5344CB8AC3E}">
        <p14:creationId xmlns:p14="http://schemas.microsoft.com/office/powerpoint/2010/main" val="185153135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xmlns:p14="http://schemas.microsoft.com/office/powerpoint/2010/main" spd="med">
        <p:push dir="u"/>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2356287" y="400191"/>
            <a:ext cx="4421863" cy="1360438"/>
          </a:xfrm>
          <a:prstGeom prst="rect">
            <a:avLst/>
          </a:prstGeom>
          <a:noFill/>
          <a:ln w="9525">
            <a:noFill/>
            <a:miter lim="800000"/>
            <a:headEnd/>
            <a:tailEnd/>
          </a:ln>
        </p:spPr>
      </p:pic>
      <p:sp>
        <p:nvSpPr>
          <p:cNvPr id="2" name="Title 1"/>
          <p:cNvSpPr>
            <a:spLocks noGrp="1"/>
          </p:cNvSpPr>
          <p:nvPr>
            <p:ph type="title"/>
          </p:nvPr>
        </p:nvSpPr>
        <p:spPr>
          <a:effectLst>
            <a:outerShdw blurRad="50800" dist="38100" dir="2700000">
              <a:srgbClr val="000000">
                <a:alpha val="43000"/>
              </a:srgbClr>
            </a:outerShdw>
          </a:effectLst>
        </p:spPr>
        <p:txBody>
          <a:bodyPr/>
          <a:lstStyle/>
          <a:p>
            <a:r>
              <a:rPr lang="en-US" sz="4400" dirty="0" smtClean="0">
                <a:solidFill>
                  <a:srgbClr val="FFFF00"/>
                </a:solidFill>
                <a:effectLst>
                  <a:outerShdw blurRad="50800" dist="38100" dir="2700000">
                    <a:srgbClr val="000000">
                      <a:alpha val="43000"/>
                    </a:srgbClr>
                  </a:outerShdw>
                </a:effectLst>
                <a:latin typeface="Comic Sans MS"/>
                <a:cs typeface="Comic Sans MS"/>
              </a:rPr>
              <a:t>Drought</a:t>
            </a:r>
            <a:endParaRPr lang="en-US" sz="4400" dirty="0">
              <a:solidFill>
                <a:srgbClr val="FFFF00"/>
              </a:solidFill>
              <a:effectLst>
                <a:outerShdw blurRad="50800" dist="38100" dir="2700000">
                  <a:srgbClr val="000000">
                    <a:alpha val="43000"/>
                  </a:srgbClr>
                </a:outerShdw>
              </a:effectLst>
              <a:latin typeface="Comic Sans MS"/>
              <a:cs typeface="Comic Sans MS"/>
            </a:endParaRPr>
          </a:p>
        </p:txBody>
      </p:sp>
      <p:sp>
        <p:nvSpPr>
          <p:cNvPr id="3" name="TextBox 2"/>
          <p:cNvSpPr txBox="1"/>
          <p:nvPr/>
        </p:nvSpPr>
        <p:spPr>
          <a:xfrm>
            <a:off x="550820" y="1973636"/>
            <a:ext cx="7986895" cy="3785652"/>
          </a:xfrm>
          <a:prstGeom prst="rect">
            <a:avLst/>
          </a:prstGeom>
          <a:noFill/>
        </p:spPr>
        <p:txBody>
          <a:bodyPr wrap="square" rtlCol="0">
            <a:spAutoFit/>
          </a:bodyPr>
          <a:lstStyle/>
          <a:p>
            <a:r>
              <a:rPr lang="en-US" b="1" dirty="0" smtClean="0">
                <a:solidFill>
                  <a:srgbClr val="FF0000"/>
                </a:solidFill>
                <a:latin typeface="Comic Sans MS"/>
                <a:cs typeface="Comic Sans MS"/>
              </a:rPr>
              <a:t>Nature</a:t>
            </a:r>
            <a:r>
              <a:rPr lang="en-US" b="1" dirty="0" smtClean="0">
                <a:solidFill>
                  <a:srgbClr val="FFFFFF"/>
                </a:solidFill>
                <a:latin typeface="Comic Sans MS"/>
                <a:cs typeface="Comic Sans MS"/>
              </a:rPr>
              <a:t>: </a:t>
            </a:r>
            <a:r>
              <a:rPr lang="en-US" b="1" dirty="0">
                <a:solidFill>
                  <a:srgbClr val="FFFFFF"/>
                </a:solidFill>
                <a:latin typeface="Comic Sans MS"/>
                <a:cs typeface="Comic Sans MS"/>
              </a:rPr>
              <a:t>Sheffield et al</a:t>
            </a:r>
            <a:r>
              <a:rPr lang="en-US" b="1" dirty="0" smtClean="0">
                <a:solidFill>
                  <a:srgbClr val="FFFFFF"/>
                </a:solidFill>
                <a:latin typeface="Comic Sans MS"/>
                <a:cs typeface="Comic Sans MS"/>
              </a:rPr>
              <a:t>. 2012 </a:t>
            </a:r>
            <a:r>
              <a:rPr lang="en-US" b="1" dirty="0" smtClean="0">
                <a:solidFill>
                  <a:srgbClr val="FFFF00"/>
                </a:solidFill>
                <a:latin typeface="Comic Sans MS"/>
                <a:cs typeface="Comic Sans MS"/>
              </a:rPr>
              <a:t>‘</a:t>
            </a:r>
            <a:r>
              <a:rPr lang="en-US" b="1" i="1" dirty="0">
                <a:solidFill>
                  <a:srgbClr val="FFFF00"/>
                </a:solidFill>
                <a:latin typeface="Comic Sans MS"/>
                <a:cs typeface="Comic Sans MS"/>
              </a:rPr>
              <a:t>Little change in global drought over the past 60 years</a:t>
            </a:r>
            <a:r>
              <a:rPr lang="en-US" b="1" dirty="0" smtClean="0">
                <a:solidFill>
                  <a:srgbClr val="FFFF00"/>
                </a:solidFill>
                <a:latin typeface="Comic Sans MS"/>
                <a:cs typeface="Comic Sans MS"/>
              </a:rPr>
              <a:t>’</a:t>
            </a:r>
          </a:p>
          <a:p>
            <a:endParaRPr lang="en-US" b="1" dirty="0" smtClean="0">
              <a:solidFill>
                <a:srgbClr val="FFFFFF"/>
              </a:solidFill>
              <a:latin typeface="Comic Sans MS"/>
              <a:cs typeface="Comic Sans MS"/>
            </a:endParaRPr>
          </a:p>
          <a:p>
            <a:r>
              <a:rPr lang="en-US" b="1" dirty="0" smtClean="0">
                <a:solidFill>
                  <a:srgbClr val="FF0000"/>
                </a:solidFill>
                <a:latin typeface="Comic Sans MS"/>
                <a:cs typeface="Comic Sans MS"/>
              </a:rPr>
              <a:t>Nature climate change</a:t>
            </a:r>
            <a:r>
              <a:rPr lang="en-US" b="1" dirty="0" smtClean="0">
                <a:solidFill>
                  <a:srgbClr val="FFFFFF"/>
                </a:solidFill>
                <a:latin typeface="Comic Sans MS"/>
                <a:cs typeface="Comic Sans MS"/>
              </a:rPr>
              <a:t>: Dai </a:t>
            </a:r>
            <a:r>
              <a:rPr lang="en-US" b="1" dirty="0">
                <a:solidFill>
                  <a:srgbClr val="FFFFFF"/>
                </a:solidFill>
                <a:latin typeface="Comic Sans MS"/>
                <a:cs typeface="Comic Sans MS"/>
              </a:rPr>
              <a:t>2012 </a:t>
            </a:r>
            <a:r>
              <a:rPr lang="en-US" b="1" dirty="0" smtClean="0">
                <a:solidFill>
                  <a:srgbClr val="FFFF00"/>
                </a:solidFill>
                <a:latin typeface="Comic Sans MS"/>
                <a:cs typeface="Comic Sans MS"/>
              </a:rPr>
              <a:t>‘</a:t>
            </a:r>
            <a:r>
              <a:rPr lang="en-US" b="1" i="1" dirty="0" smtClean="0">
                <a:solidFill>
                  <a:srgbClr val="FFFF00"/>
                </a:solidFill>
                <a:latin typeface="Comic Sans MS"/>
                <a:cs typeface="Comic Sans MS"/>
              </a:rPr>
              <a:t>Increasing </a:t>
            </a:r>
            <a:r>
              <a:rPr lang="en-US" b="1" i="1" dirty="0">
                <a:solidFill>
                  <a:srgbClr val="FFFF00"/>
                </a:solidFill>
                <a:latin typeface="Comic Sans MS"/>
                <a:cs typeface="Comic Sans MS"/>
              </a:rPr>
              <a:t>drought under global warming in observations and models</a:t>
            </a:r>
            <a:r>
              <a:rPr lang="en-US" b="1" i="1" dirty="0" smtClean="0">
                <a:solidFill>
                  <a:srgbClr val="FFFF00"/>
                </a:solidFill>
                <a:latin typeface="Comic Sans MS"/>
                <a:cs typeface="Comic Sans MS"/>
              </a:rPr>
              <a:t>’</a:t>
            </a:r>
          </a:p>
          <a:p>
            <a:endParaRPr lang="en-US" b="1" i="1" dirty="0">
              <a:solidFill>
                <a:srgbClr val="FFFF00"/>
              </a:solidFill>
              <a:latin typeface="Comic Sans MS"/>
              <a:cs typeface="Comic Sans MS"/>
            </a:endParaRPr>
          </a:p>
          <a:p>
            <a:r>
              <a:rPr lang="en-US" b="1" dirty="0">
                <a:solidFill>
                  <a:srgbClr val="FF0000"/>
                </a:solidFill>
                <a:latin typeface="Comic Sans MS"/>
                <a:cs typeface="Comic Sans MS"/>
              </a:rPr>
              <a:t>JGR</a:t>
            </a:r>
            <a:r>
              <a:rPr lang="en-US" b="1" dirty="0">
                <a:solidFill>
                  <a:schemeClr val="bg1"/>
                </a:solidFill>
                <a:latin typeface="Comic Sans MS"/>
                <a:cs typeface="Comic Sans MS"/>
              </a:rPr>
              <a:t>: Van der </a:t>
            </a:r>
            <a:r>
              <a:rPr lang="en-US" b="1" dirty="0" err="1">
                <a:solidFill>
                  <a:schemeClr val="bg1"/>
                </a:solidFill>
                <a:latin typeface="Comic Sans MS"/>
                <a:cs typeface="Comic Sans MS"/>
              </a:rPr>
              <a:t>Schrier</a:t>
            </a:r>
            <a:r>
              <a:rPr lang="en-US" b="1" dirty="0">
                <a:solidFill>
                  <a:schemeClr val="bg1"/>
                </a:solidFill>
                <a:latin typeface="Comic Sans MS"/>
                <a:cs typeface="Comic Sans MS"/>
              </a:rPr>
              <a:t>, G., </a:t>
            </a:r>
            <a:r>
              <a:rPr lang="en-US" b="1" dirty="0" err="1">
                <a:solidFill>
                  <a:schemeClr val="bg1"/>
                </a:solidFill>
                <a:latin typeface="Comic Sans MS"/>
                <a:cs typeface="Comic Sans MS"/>
              </a:rPr>
              <a:t>Barichivich</a:t>
            </a:r>
            <a:r>
              <a:rPr lang="en-US" b="1" dirty="0">
                <a:solidFill>
                  <a:schemeClr val="bg1"/>
                </a:solidFill>
                <a:latin typeface="Comic Sans MS"/>
                <a:cs typeface="Comic Sans MS"/>
              </a:rPr>
              <a:t>, J., </a:t>
            </a:r>
            <a:r>
              <a:rPr lang="en-US" b="1" dirty="0" err="1">
                <a:solidFill>
                  <a:schemeClr val="bg1"/>
                </a:solidFill>
                <a:latin typeface="Comic Sans MS"/>
                <a:cs typeface="Comic Sans MS"/>
              </a:rPr>
              <a:t>Briffa</a:t>
            </a:r>
            <a:r>
              <a:rPr lang="en-US" b="1" dirty="0">
                <a:solidFill>
                  <a:schemeClr val="bg1"/>
                </a:solidFill>
                <a:latin typeface="Comic Sans MS"/>
                <a:cs typeface="Comic Sans MS"/>
              </a:rPr>
              <a:t>, K. R. &amp; Jones, P. D</a:t>
            </a:r>
            <a:r>
              <a:rPr lang="en-US" b="1" dirty="0" smtClean="0">
                <a:solidFill>
                  <a:schemeClr val="bg1"/>
                </a:solidFill>
                <a:latin typeface="Comic Sans MS"/>
                <a:cs typeface="Comic Sans MS"/>
              </a:rPr>
              <a:t>. 2013: </a:t>
            </a:r>
            <a:r>
              <a:rPr lang="en-US" b="1" i="1" dirty="0" smtClean="0">
                <a:solidFill>
                  <a:srgbClr val="FFFF00"/>
                </a:solidFill>
                <a:latin typeface="Comic Sans MS"/>
                <a:cs typeface="Comic Sans MS"/>
              </a:rPr>
              <a:t>‘A </a:t>
            </a:r>
            <a:r>
              <a:rPr lang="en-US" b="1" i="1" dirty="0" err="1">
                <a:solidFill>
                  <a:srgbClr val="FFFF00"/>
                </a:solidFill>
                <a:latin typeface="Comic Sans MS"/>
                <a:cs typeface="Comic Sans MS"/>
              </a:rPr>
              <a:t>scPDSI</a:t>
            </a:r>
            <a:r>
              <a:rPr lang="en-US" b="1" i="1" dirty="0">
                <a:solidFill>
                  <a:srgbClr val="FFFF00"/>
                </a:solidFill>
                <a:latin typeface="Comic Sans MS"/>
                <a:cs typeface="Comic Sans MS"/>
              </a:rPr>
              <a:t>-based global dataset of dry and wet spells for 1901–</a:t>
            </a:r>
            <a:r>
              <a:rPr lang="en-US" b="1" i="1" dirty="0" smtClean="0">
                <a:solidFill>
                  <a:srgbClr val="FFFF00"/>
                </a:solidFill>
                <a:latin typeface="Comic Sans MS"/>
                <a:cs typeface="Comic Sans MS"/>
              </a:rPr>
              <a:t>2009’</a:t>
            </a:r>
            <a:endParaRPr lang="en-US" b="1" i="1" dirty="0">
              <a:solidFill>
                <a:srgbClr val="FFFF00"/>
              </a:solidFill>
              <a:latin typeface="Comic Sans MS"/>
              <a:cs typeface="Comic Sans MS"/>
            </a:endParaRPr>
          </a:p>
        </p:txBody>
      </p:sp>
    </p:spTree>
    <p:extLst>
      <p:ext uri="{BB962C8B-B14F-4D97-AF65-F5344CB8AC3E}">
        <p14:creationId xmlns:p14="http://schemas.microsoft.com/office/powerpoint/2010/main" val="1808226343"/>
      </p:ext>
    </p:extLst>
  </p:cSld>
  <p:clrMapOvr>
    <a:masterClrMapping/>
  </p:clrMapOvr>
  <mc:AlternateContent xmlns:mc="http://schemas.openxmlformats.org/markup-compatibility/2006">
    <mc:Choice xmlns:p14="http://schemas.microsoft.com/office/powerpoint/2010/main" Requires="p14">
      <p:transition spd="med" p14:dur="700">
        <p:push dir="d"/>
      </p:transition>
    </mc:Choice>
    <mc:Fallback>
      <p:transition xmlns:p14="http://schemas.microsoft.com/office/powerpoint/2010/main" spd="med">
        <p:push dir="d"/>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2356287" y="400191"/>
            <a:ext cx="4421863" cy="1360438"/>
          </a:xfrm>
          <a:prstGeom prst="rect">
            <a:avLst/>
          </a:prstGeom>
          <a:noFill/>
          <a:ln w="9525">
            <a:noFill/>
            <a:miter lim="800000"/>
            <a:headEnd/>
            <a:tailEnd/>
          </a:ln>
        </p:spPr>
      </p:pic>
      <p:sp>
        <p:nvSpPr>
          <p:cNvPr id="2" name="Title 1"/>
          <p:cNvSpPr>
            <a:spLocks noGrp="1"/>
          </p:cNvSpPr>
          <p:nvPr>
            <p:ph type="title"/>
          </p:nvPr>
        </p:nvSpPr>
        <p:spPr>
          <a:effectLst>
            <a:outerShdw blurRad="50800" dist="38100" dir="2700000">
              <a:srgbClr val="000000">
                <a:alpha val="43000"/>
              </a:srgbClr>
            </a:outerShdw>
          </a:effectLst>
        </p:spPr>
        <p:txBody>
          <a:bodyPr/>
          <a:lstStyle/>
          <a:p>
            <a:r>
              <a:rPr lang="en-US" sz="4400" dirty="0" smtClean="0">
                <a:solidFill>
                  <a:srgbClr val="FFFF00"/>
                </a:solidFill>
                <a:effectLst>
                  <a:outerShdw blurRad="50800" dist="38100" dir="2700000">
                    <a:srgbClr val="000000">
                      <a:alpha val="43000"/>
                    </a:srgbClr>
                  </a:outerShdw>
                </a:effectLst>
                <a:latin typeface="Comic Sans MS"/>
                <a:cs typeface="Comic Sans MS"/>
              </a:rPr>
              <a:t>Drought</a:t>
            </a:r>
            <a:endParaRPr lang="en-US" sz="4400" dirty="0">
              <a:solidFill>
                <a:srgbClr val="FFFF00"/>
              </a:solidFill>
              <a:effectLst>
                <a:outerShdw blurRad="50800" dist="38100" dir="2700000">
                  <a:srgbClr val="000000">
                    <a:alpha val="43000"/>
                  </a:srgbClr>
                </a:outerShdw>
              </a:effectLst>
              <a:latin typeface="Comic Sans MS"/>
              <a:cs typeface="Comic Sans MS"/>
            </a:endParaRPr>
          </a:p>
        </p:txBody>
      </p:sp>
      <p:sp>
        <p:nvSpPr>
          <p:cNvPr id="3" name="TextBox 2"/>
          <p:cNvSpPr txBox="1"/>
          <p:nvPr/>
        </p:nvSpPr>
        <p:spPr>
          <a:xfrm>
            <a:off x="550820" y="1973636"/>
            <a:ext cx="7986895" cy="4770537"/>
          </a:xfrm>
          <a:prstGeom prst="rect">
            <a:avLst/>
          </a:prstGeom>
          <a:noFill/>
        </p:spPr>
        <p:txBody>
          <a:bodyPr wrap="square" rtlCol="0">
            <a:spAutoFit/>
          </a:bodyPr>
          <a:lstStyle/>
          <a:p>
            <a:r>
              <a:rPr lang="en-US" b="1" dirty="0" smtClean="0">
                <a:solidFill>
                  <a:srgbClr val="FFFFFF"/>
                </a:solidFill>
                <a:latin typeface="Comic Sans MS"/>
                <a:cs typeface="Comic Sans MS"/>
              </a:rPr>
              <a:t>A new assessment by Trenberth et al (2014):</a:t>
            </a:r>
          </a:p>
          <a:p>
            <a:r>
              <a:rPr lang="en-US" sz="1600" dirty="0">
                <a:solidFill>
                  <a:srgbClr val="FFFF00"/>
                </a:solidFill>
                <a:latin typeface="+mn-lt"/>
              </a:rPr>
              <a:t>Trenberth, K. E., A. Dai, G. van der </a:t>
            </a:r>
            <a:r>
              <a:rPr lang="en-US" sz="1600" dirty="0" err="1">
                <a:solidFill>
                  <a:srgbClr val="FFFF00"/>
                </a:solidFill>
                <a:latin typeface="+mn-lt"/>
              </a:rPr>
              <a:t>Schrier</a:t>
            </a:r>
            <a:r>
              <a:rPr lang="en-US" sz="1600" dirty="0">
                <a:solidFill>
                  <a:srgbClr val="FFFF00"/>
                </a:solidFill>
                <a:latin typeface="+mn-lt"/>
              </a:rPr>
              <a:t>, P. D. Jones, J. </a:t>
            </a:r>
            <a:r>
              <a:rPr lang="en-US" sz="1600" dirty="0" err="1">
                <a:solidFill>
                  <a:srgbClr val="FFFF00"/>
                </a:solidFill>
                <a:latin typeface="+mn-lt"/>
              </a:rPr>
              <a:t>Barichivich</a:t>
            </a:r>
            <a:r>
              <a:rPr lang="en-US" sz="1600" dirty="0">
                <a:solidFill>
                  <a:srgbClr val="FFFF00"/>
                </a:solidFill>
                <a:latin typeface="+mn-lt"/>
              </a:rPr>
              <a:t>, K. R. </a:t>
            </a:r>
            <a:r>
              <a:rPr lang="en-US" sz="1600" dirty="0" err="1">
                <a:solidFill>
                  <a:srgbClr val="FFFF00"/>
                </a:solidFill>
                <a:latin typeface="+mn-lt"/>
              </a:rPr>
              <a:t>Briffa</a:t>
            </a:r>
            <a:r>
              <a:rPr lang="en-US" sz="1600" dirty="0">
                <a:solidFill>
                  <a:srgbClr val="FFFF00"/>
                </a:solidFill>
                <a:latin typeface="+mn-lt"/>
              </a:rPr>
              <a:t>, and J. </a:t>
            </a:r>
            <a:r>
              <a:rPr lang="en-US" sz="1600" dirty="0" smtClean="0">
                <a:solidFill>
                  <a:srgbClr val="FFFF00"/>
                </a:solidFill>
                <a:latin typeface="+mn-lt"/>
              </a:rPr>
              <a:t>Sheffield, </a:t>
            </a:r>
            <a:r>
              <a:rPr lang="en-US" sz="1600" dirty="0">
                <a:solidFill>
                  <a:srgbClr val="FFFF00"/>
                </a:solidFill>
                <a:latin typeface="+mn-lt"/>
              </a:rPr>
              <a:t>2014: Global warming and changes in drought. </a:t>
            </a:r>
            <a:r>
              <a:rPr lang="en-US" sz="1600" i="1" dirty="0">
                <a:solidFill>
                  <a:srgbClr val="FFFF00"/>
                </a:solidFill>
                <a:latin typeface="+mn-lt"/>
              </a:rPr>
              <a:t>Nature Climate Change</a:t>
            </a:r>
            <a:r>
              <a:rPr lang="en-US" sz="1600" dirty="0">
                <a:solidFill>
                  <a:srgbClr val="FFFF00"/>
                </a:solidFill>
                <a:latin typeface="+mn-lt"/>
              </a:rPr>
              <a:t>, </a:t>
            </a:r>
            <a:r>
              <a:rPr lang="en-US" sz="1600" b="1" dirty="0">
                <a:solidFill>
                  <a:srgbClr val="FFFF00"/>
                </a:solidFill>
                <a:latin typeface="+mn-lt"/>
              </a:rPr>
              <a:t>4</a:t>
            </a:r>
            <a:r>
              <a:rPr lang="en-US" sz="1600" dirty="0">
                <a:solidFill>
                  <a:srgbClr val="FFFF00"/>
                </a:solidFill>
                <a:latin typeface="+mn-lt"/>
              </a:rPr>
              <a:t>, 17-</a:t>
            </a:r>
            <a:r>
              <a:rPr lang="en-US" sz="1600" dirty="0" smtClean="0">
                <a:solidFill>
                  <a:srgbClr val="FFFF00"/>
                </a:solidFill>
                <a:latin typeface="+mn-lt"/>
              </a:rPr>
              <a:t>22</a:t>
            </a:r>
            <a:endParaRPr lang="en-US" sz="1600" b="1" dirty="0" smtClean="0">
              <a:solidFill>
                <a:srgbClr val="FFFF00"/>
              </a:solidFill>
              <a:latin typeface="+mn-lt"/>
              <a:cs typeface="Comic Sans MS"/>
            </a:endParaRPr>
          </a:p>
          <a:p>
            <a:r>
              <a:rPr lang="en-US" dirty="0" smtClean="0">
                <a:solidFill>
                  <a:srgbClr val="FFFFFF"/>
                </a:solidFill>
                <a:latin typeface="Comic Sans MS"/>
                <a:cs typeface="Comic Sans MS"/>
              </a:rPr>
              <a:t>included </a:t>
            </a:r>
            <a:r>
              <a:rPr lang="en-US" dirty="0" smtClean="0">
                <a:solidFill>
                  <a:srgbClr val="FF6600"/>
                </a:solidFill>
                <a:latin typeface="Comic Sans MS"/>
                <a:cs typeface="Comic Sans MS"/>
              </a:rPr>
              <a:t>Dai, Sheffield, van der </a:t>
            </a:r>
            <a:r>
              <a:rPr lang="en-US" dirty="0" err="1" smtClean="0">
                <a:solidFill>
                  <a:srgbClr val="FF6600"/>
                </a:solidFill>
                <a:latin typeface="Comic Sans MS"/>
                <a:cs typeface="Comic Sans MS"/>
              </a:rPr>
              <a:t>Schrier</a:t>
            </a:r>
            <a:r>
              <a:rPr lang="en-US" dirty="0" smtClean="0">
                <a:solidFill>
                  <a:srgbClr val="FF6600"/>
                </a:solidFill>
                <a:latin typeface="Comic Sans MS"/>
                <a:cs typeface="Comic Sans MS"/>
              </a:rPr>
              <a:t> </a:t>
            </a:r>
            <a:r>
              <a:rPr lang="en-US" dirty="0" smtClean="0">
                <a:solidFill>
                  <a:srgbClr val="FFFFFF"/>
                </a:solidFill>
                <a:latin typeface="Comic Sans MS"/>
                <a:cs typeface="Comic Sans MS"/>
              </a:rPr>
              <a:t>et al.</a:t>
            </a:r>
          </a:p>
          <a:p>
            <a:r>
              <a:rPr lang="en-US" dirty="0">
                <a:solidFill>
                  <a:srgbClr val="FFFFFF"/>
                </a:solidFill>
                <a:latin typeface="Comic Sans MS"/>
                <a:cs typeface="Comic Sans MS"/>
              </a:rPr>
              <a:t>c</a:t>
            </a:r>
            <a:r>
              <a:rPr lang="en-US" dirty="0" smtClean="0">
                <a:solidFill>
                  <a:srgbClr val="FFFFFF"/>
                </a:solidFill>
                <a:latin typeface="Comic Sans MS"/>
                <a:cs typeface="Comic Sans MS"/>
              </a:rPr>
              <a:t>larified the issues:</a:t>
            </a:r>
          </a:p>
          <a:p>
            <a:pPr marL="1084263" indent="-635000">
              <a:buFont typeface="Arial"/>
              <a:buChar char="•"/>
            </a:pPr>
            <a:r>
              <a:rPr lang="en-US" b="1" dirty="0" smtClean="0">
                <a:solidFill>
                  <a:srgbClr val="FFFFFF"/>
                </a:solidFill>
                <a:latin typeface="Comic Sans MS"/>
                <a:cs typeface="Comic Sans MS"/>
              </a:rPr>
              <a:t>PDSI and ET formulation</a:t>
            </a:r>
          </a:p>
          <a:p>
            <a:pPr marL="1541463" lvl="2" indent="-635000">
              <a:buFont typeface="Arial"/>
              <a:buChar char="•"/>
            </a:pPr>
            <a:r>
              <a:rPr lang="en-US" sz="2000" dirty="0" err="1" smtClean="0">
                <a:solidFill>
                  <a:srgbClr val="FFFFFF"/>
                </a:solidFill>
                <a:latin typeface="Comic Sans MS"/>
                <a:cs typeface="Comic Sans MS"/>
              </a:rPr>
              <a:t>Thornthwaite</a:t>
            </a:r>
            <a:r>
              <a:rPr lang="en-US" sz="2000" dirty="0" smtClean="0">
                <a:solidFill>
                  <a:srgbClr val="FFFFFF"/>
                </a:solidFill>
                <a:latin typeface="Comic Sans MS"/>
                <a:cs typeface="Comic Sans MS"/>
              </a:rPr>
              <a:t> </a:t>
            </a:r>
            <a:r>
              <a:rPr lang="en-US" sz="2000" dirty="0" err="1" smtClean="0">
                <a:solidFill>
                  <a:srgbClr val="FFFFFF"/>
                </a:solidFill>
                <a:latin typeface="Comic Sans MS"/>
                <a:cs typeface="Comic Sans MS"/>
              </a:rPr>
              <a:t>vs</a:t>
            </a:r>
            <a:r>
              <a:rPr lang="en-US" sz="2000" dirty="0" smtClean="0">
                <a:solidFill>
                  <a:srgbClr val="FFFFFF"/>
                </a:solidFill>
                <a:latin typeface="Comic Sans MS"/>
                <a:cs typeface="Comic Sans MS"/>
              </a:rPr>
              <a:t> Penman-</a:t>
            </a:r>
            <a:r>
              <a:rPr lang="en-US" sz="2000" dirty="0" err="1" smtClean="0">
                <a:solidFill>
                  <a:srgbClr val="FFFFFF"/>
                </a:solidFill>
                <a:latin typeface="Comic Sans MS"/>
                <a:cs typeface="Comic Sans MS"/>
              </a:rPr>
              <a:t>Monteith</a:t>
            </a:r>
            <a:endParaRPr lang="en-US" sz="2000" dirty="0" smtClean="0">
              <a:solidFill>
                <a:srgbClr val="FFFFFF"/>
              </a:solidFill>
              <a:latin typeface="Comic Sans MS"/>
              <a:cs typeface="Comic Sans MS"/>
            </a:endParaRPr>
          </a:p>
          <a:p>
            <a:pPr marL="1541463" lvl="2" indent="-635000">
              <a:buFont typeface="Arial"/>
              <a:buChar char="•"/>
            </a:pPr>
            <a:r>
              <a:rPr lang="en-US" sz="2000" dirty="0" smtClean="0">
                <a:solidFill>
                  <a:srgbClr val="FFFFFF"/>
                </a:solidFill>
                <a:latin typeface="Comic Sans MS"/>
                <a:cs typeface="Comic Sans MS"/>
              </a:rPr>
              <a:t>Self calibration</a:t>
            </a:r>
          </a:p>
          <a:p>
            <a:pPr marL="1084263" indent="-635000">
              <a:buFont typeface="Arial"/>
              <a:buChar char="•"/>
            </a:pPr>
            <a:r>
              <a:rPr lang="en-US" b="1" dirty="0" smtClean="0">
                <a:solidFill>
                  <a:srgbClr val="FFFFFF"/>
                </a:solidFill>
                <a:latin typeface="Comic Sans MS"/>
                <a:cs typeface="Comic Sans MS"/>
              </a:rPr>
              <a:t>Datasets </a:t>
            </a:r>
          </a:p>
          <a:p>
            <a:pPr marL="1541463" lvl="2" indent="-635000">
              <a:buFont typeface="Arial"/>
              <a:buChar char="•"/>
            </a:pPr>
            <a:r>
              <a:rPr lang="en-US" sz="2000" dirty="0" smtClean="0">
                <a:solidFill>
                  <a:srgbClr val="FFFFFF"/>
                </a:solidFill>
                <a:latin typeface="Comic Sans MS"/>
                <a:cs typeface="Comic Sans MS"/>
              </a:rPr>
              <a:t>PM requires cloud, radiation, wind, water vapor…</a:t>
            </a:r>
            <a:endParaRPr lang="en-US" dirty="0" smtClean="0">
              <a:solidFill>
                <a:srgbClr val="FFFFFF"/>
              </a:solidFill>
              <a:latin typeface="Comic Sans MS"/>
              <a:cs typeface="Comic Sans MS"/>
            </a:endParaRPr>
          </a:p>
          <a:p>
            <a:pPr marL="1084263" indent="-635000">
              <a:buFont typeface="Arial"/>
              <a:buChar char="•"/>
            </a:pPr>
            <a:r>
              <a:rPr lang="en-US" b="1" dirty="0" smtClean="0">
                <a:solidFill>
                  <a:srgbClr val="FFFFFF"/>
                </a:solidFill>
                <a:latin typeface="Comic Sans MS"/>
                <a:cs typeface="Comic Sans MS"/>
              </a:rPr>
              <a:t>Precipitation</a:t>
            </a:r>
          </a:p>
          <a:p>
            <a:pPr marL="1084263" indent="-635000">
              <a:buFont typeface="Arial"/>
              <a:buChar char="•"/>
            </a:pPr>
            <a:r>
              <a:rPr lang="en-US" b="1" dirty="0" smtClean="0">
                <a:solidFill>
                  <a:srgbClr val="FFFFFF"/>
                </a:solidFill>
                <a:latin typeface="Comic Sans MS"/>
                <a:cs typeface="Comic Sans MS"/>
              </a:rPr>
              <a:t>Natural variability (ENSO)</a:t>
            </a:r>
          </a:p>
          <a:p>
            <a:pPr marL="1541463" lvl="2" indent="-635000">
              <a:buFont typeface="Arial"/>
              <a:buChar char="•"/>
            </a:pPr>
            <a:r>
              <a:rPr lang="en-US" sz="2000" dirty="0" smtClean="0">
                <a:solidFill>
                  <a:srgbClr val="FFFFFF"/>
                </a:solidFill>
                <a:latin typeface="Comic Sans MS"/>
                <a:cs typeface="Comic Sans MS"/>
              </a:rPr>
              <a:t>Trends affected</a:t>
            </a:r>
          </a:p>
          <a:p>
            <a:pPr marL="1084263" indent="-635000">
              <a:buFont typeface="Arial"/>
              <a:buChar char="•"/>
            </a:pPr>
            <a:r>
              <a:rPr lang="en-US" b="1" dirty="0" smtClean="0">
                <a:solidFill>
                  <a:srgbClr val="FFFFFF"/>
                </a:solidFill>
                <a:latin typeface="Comic Sans MS"/>
                <a:cs typeface="Comic Sans MS"/>
              </a:rPr>
              <a:t>Global warming</a:t>
            </a:r>
            <a:endParaRPr lang="en-US" b="1" dirty="0">
              <a:solidFill>
                <a:srgbClr val="FFFFFF"/>
              </a:solidFill>
              <a:latin typeface="Comic Sans MS"/>
              <a:cs typeface="Comic Sans MS"/>
            </a:endParaRPr>
          </a:p>
        </p:txBody>
      </p:sp>
    </p:spTree>
    <p:extLst>
      <p:ext uri="{BB962C8B-B14F-4D97-AF65-F5344CB8AC3E}">
        <p14:creationId xmlns:p14="http://schemas.microsoft.com/office/powerpoint/2010/main" val="28953616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storm2.jpg"/>
          <p:cNvPicPr>
            <a:picLocks noChangeAspect="1"/>
          </p:cNvPicPr>
          <p:nvPr/>
        </p:nvPicPr>
        <p:blipFill>
          <a:blip r:embed="rId2" cstate="print"/>
          <a:srcRect/>
          <a:stretch>
            <a:fillRect/>
          </a:stretch>
        </p:blipFill>
        <p:spPr bwMode="auto">
          <a:xfrm>
            <a:off x="0" y="1555750"/>
            <a:ext cx="4637088" cy="3260725"/>
          </a:xfrm>
          <a:prstGeom prst="rect">
            <a:avLst/>
          </a:prstGeom>
          <a:noFill/>
          <a:ln w="9525">
            <a:noFill/>
            <a:miter lim="800000"/>
            <a:headEnd/>
            <a:tailEnd/>
          </a:ln>
        </p:spPr>
      </p:pic>
      <p:pic>
        <p:nvPicPr>
          <p:cNvPr id="29699" name="Picture 8" descr="sunshine_2.jpg"/>
          <p:cNvPicPr>
            <a:picLocks noChangeAspect="1"/>
          </p:cNvPicPr>
          <p:nvPr/>
        </p:nvPicPr>
        <p:blipFill>
          <a:blip r:embed="rId3" cstate="print"/>
          <a:srcRect/>
          <a:stretch>
            <a:fillRect/>
          </a:stretch>
        </p:blipFill>
        <p:spPr bwMode="auto">
          <a:xfrm>
            <a:off x="4637088" y="1541463"/>
            <a:ext cx="4506912" cy="3275012"/>
          </a:xfrm>
          <a:prstGeom prst="rect">
            <a:avLst/>
          </a:prstGeom>
          <a:noFill/>
          <a:ln w="9525">
            <a:noFill/>
            <a:miter lim="800000"/>
            <a:headEnd/>
            <a:tailEnd/>
          </a:ln>
        </p:spPr>
      </p:pic>
      <p:sp>
        <p:nvSpPr>
          <p:cNvPr id="6" name="TextBox 5"/>
          <p:cNvSpPr txBox="1"/>
          <p:nvPr/>
        </p:nvSpPr>
        <p:spPr>
          <a:xfrm flipH="1">
            <a:off x="4805363" y="1931988"/>
            <a:ext cx="4098925" cy="3048000"/>
          </a:xfrm>
          <a:prstGeom prst="rect">
            <a:avLst/>
          </a:prstGeom>
          <a:noFill/>
          <a:effectLst>
            <a:outerShdw blurRad="25400" dist="25400" dir="2700000" algn="ctr" rotWithShape="0">
              <a:srgbClr val="FFFF00"/>
            </a:outerShdw>
          </a:effectLst>
        </p:spPr>
        <p:txBody>
          <a:bodyPr>
            <a:spAutoFit/>
          </a:bodyPr>
          <a:lstStyle/>
          <a:p>
            <a:pPr eaLnBrk="0" hangingPunct="0">
              <a:defRPr/>
            </a:pPr>
            <a:r>
              <a:rPr lang="en-US" b="1" dirty="0" err="1">
                <a:cs typeface="+mn-cs"/>
              </a:rPr>
              <a:t>Anticyclonic</a:t>
            </a:r>
            <a:r>
              <a:rPr lang="en-US" b="1" dirty="0">
                <a:cs typeface="+mn-cs"/>
              </a:rPr>
              <a:t> regime</a:t>
            </a:r>
          </a:p>
          <a:p>
            <a:pPr eaLnBrk="0" hangingPunct="0">
              <a:defRPr/>
            </a:pPr>
            <a:endParaRPr lang="en-US" b="1" dirty="0">
              <a:cs typeface="+mn-cs"/>
            </a:endParaRPr>
          </a:p>
          <a:p>
            <a:pPr eaLnBrk="0" hangingPunct="0">
              <a:defRPr/>
            </a:pPr>
            <a:r>
              <a:rPr lang="en-US" dirty="0">
                <a:cs typeface="+mn-cs"/>
              </a:rPr>
              <a:t>Sunny</a:t>
            </a:r>
          </a:p>
          <a:p>
            <a:pPr eaLnBrk="0" hangingPunct="0">
              <a:defRPr/>
            </a:pPr>
            <a:r>
              <a:rPr lang="en-US" dirty="0">
                <a:cs typeface="+mn-cs"/>
              </a:rPr>
              <a:t>Dry:  Less soil moisture</a:t>
            </a:r>
          </a:p>
          <a:p>
            <a:pPr eaLnBrk="0" hangingPunct="0">
              <a:defRPr/>
            </a:pPr>
            <a:r>
              <a:rPr lang="en-US" dirty="0">
                <a:cs typeface="+mn-cs"/>
              </a:rPr>
              <a:t>Surface energy: LH</a:t>
            </a:r>
            <a:r>
              <a:rPr lang="en-US" dirty="0">
                <a:cs typeface="+mn-cs"/>
                <a:sym typeface="Symbol"/>
              </a:rPr>
              <a:t></a:t>
            </a:r>
            <a:r>
              <a:rPr lang="en-US" dirty="0">
                <a:cs typeface="+mn-cs"/>
              </a:rPr>
              <a:t> </a:t>
            </a:r>
            <a:r>
              <a:rPr lang="en-US" dirty="0">
                <a:cs typeface="+mn-cs"/>
                <a:sym typeface="Symbol"/>
              </a:rPr>
              <a:t>SH</a:t>
            </a:r>
          </a:p>
          <a:p>
            <a:pPr eaLnBrk="0" hangingPunct="0">
              <a:defRPr/>
            </a:pPr>
            <a:endParaRPr lang="en-US" dirty="0">
              <a:cs typeface="+mn-cs"/>
              <a:sym typeface="Symbol"/>
            </a:endParaRPr>
          </a:p>
          <a:p>
            <a:pPr eaLnBrk="0" hangingPunct="0">
              <a:defRPr/>
            </a:pPr>
            <a:r>
              <a:rPr lang="en-US" dirty="0">
                <a:cs typeface="+mn-cs"/>
                <a:sym typeface="Symbol"/>
              </a:rPr>
              <a:t>Rain   Temperature </a:t>
            </a:r>
            <a:endParaRPr lang="en-US" dirty="0">
              <a:cs typeface="+mn-cs"/>
            </a:endParaRPr>
          </a:p>
          <a:p>
            <a:pPr eaLnBrk="0" hangingPunct="0">
              <a:defRPr/>
            </a:pPr>
            <a:endParaRPr lang="en-US" dirty="0">
              <a:cs typeface="+mn-cs"/>
            </a:endParaRPr>
          </a:p>
        </p:txBody>
      </p:sp>
      <p:sp>
        <p:nvSpPr>
          <p:cNvPr id="25602" name="Rectangle 2" descr="Water droplets"/>
          <p:cNvSpPr>
            <a:spLocks noChangeArrowheads="1"/>
          </p:cNvSpPr>
          <p:nvPr/>
        </p:nvSpPr>
        <p:spPr bwMode="auto">
          <a:xfrm>
            <a:off x="0" y="4865688"/>
            <a:ext cx="9144000" cy="1992312"/>
          </a:xfrm>
          <a:prstGeom prst="rect">
            <a:avLst/>
          </a:prstGeom>
          <a:blipFill dpi="0" rotWithShape="1">
            <a:blip r:embed="rId4" cstate="print"/>
            <a:srcRect/>
            <a:tile tx="0" ty="0" sx="100000" sy="100000" flip="none" algn="tl"/>
          </a:blipFill>
          <a:ln w="9525">
            <a:noFill/>
            <a:miter lim="800000"/>
            <a:headEnd/>
            <a:tailEnd/>
          </a:ln>
        </p:spPr>
        <p:txBody>
          <a:bodyPr wrap="none" anchor="ctr"/>
          <a:lstStyle/>
          <a:p>
            <a:pPr algn="ctr" eaLnBrk="0" hangingPunct="0">
              <a:defRPr/>
            </a:pPr>
            <a:r>
              <a:rPr lang="en-US" sz="4000" b="1" dirty="0">
                <a:effectLst>
                  <a:outerShdw blurRad="38100" dist="38100" dir="2700000" algn="tl">
                    <a:srgbClr val="000000">
                      <a:alpha val="43137"/>
                    </a:srgbClr>
                  </a:outerShdw>
                </a:effectLst>
                <a:cs typeface="+mn-cs"/>
              </a:rPr>
              <a:t>Summer:  Land</a:t>
            </a:r>
          </a:p>
          <a:p>
            <a:pPr algn="ctr" eaLnBrk="0" hangingPunct="0">
              <a:defRPr/>
            </a:pPr>
            <a:r>
              <a:rPr lang="en-US" sz="3600" b="1" dirty="0">
                <a:solidFill>
                  <a:srgbClr val="FF0000"/>
                </a:solidFill>
                <a:effectLst>
                  <a:outerShdw blurRad="38100" dist="38100" dir="2700000" algn="tl">
                    <a:srgbClr val="000000"/>
                  </a:outerShdw>
                </a:effectLst>
                <a:cs typeface="+mn-cs"/>
              </a:rPr>
              <a:t>Strong negative correlations</a:t>
            </a:r>
            <a:endParaRPr lang="en-US" sz="4000" b="1" dirty="0">
              <a:solidFill>
                <a:srgbClr val="FF0000"/>
              </a:solidFill>
              <a:effectLst>
                <a:outerShdw blurRad="38100" dist="38100" dir="2700000" algn="tl">
                  <a:srgbClr val="000000"/>
                </a:outerShdw>
              </a:effectLst>
              <a:cs typeface="+mn-cs"/>
            </a:endParaRPr>
          </a:p>
          <a:p>
            <a:pPr algn="ctr" eaLnBrk="0" hangingPunct="0">
              <a:defRPr/>
            </a:pPr>
            <a:r>
              <a:rPr lang="en-US" dirty="0">
                <a:cs typeface="+mn-cs"/>
              </a:rPr>
              <a:t>Does </a:t>
            </a:r>
            <a:r>
              <a:rPr lang="en-US" b="1" dirty="0">
                <a:cs typeface="+mn-cs"/>
              </a:rPr>
              <a:t>not</a:t>
            </a:r>
            <a:r>
              <a:rPr lang="en-US" dirty="0">
                <a:cs typeface="+mn-cs"/>
              </a:rPr>
              <a:t> apply to </a:t>
            </a:r>
            <a:r>
              <a:rPr lang="en-US" dirty="0" smtClean="0">
                <a:cs typeface="+mn-cs"/>
              </a:rPr>
              <a:t>oceans</a:t>
            </a:r>
          </a:p>
          <a:p>
            <a:pPr algn="ctr" eaLnBrk="0" hangingPunct="0">
              <a:defRPr/>
            </a:pPr>
            <a:r>
              <a:rPr lang="en-US" dirty="0" smtClean="0">
                <a:cs typeface="+mn-cs"/>
              </a:rPr>
              <a:t>On land results depend on availability of moisture</a:t>
            </a:r>
            <a:endParaRPr lang="en-US" dirty="0">
              <a:cs typeface="+mn-cs"/>
            </a:endParaRPr>
          </a:p>
        </p:txBody>
      </p:sp>
      <p:sp>
        <p:nvSpPr>
          <p:cNvPr id="29702" name="Line 5"/>
          <p:cNvSpPr>
            <a:spLocks noChangeShapeType="1"/>
          </p:cNvSpPr>
          <p:nvPr/>
        </p:nvSpPr>
        <p:spPr bwMode="auto">
          <a:xfrm>
            <a:off x="0" y="1539875"/>
            <a:ext cx="9144000" cy="0"/>
          </a:xfrm>
          <a:prstGeom prst="line">
            <a:avLst/>
          </a:prstGeom>
          <a:noFill/>
          <a:ln w="38100">
            <a:solidFill>
              <a:srgbClr val="0000FF"/>
            </a:solidFill>
            <a:round/>
            <a:headEnd/>
            <a:tailEnd/>
          </a:ln>
        </p:spPr>
        <p:txBody>
          <a:bodyPr/>
          <a:lstStyle/>
          <a:p>
            <a:endParaRPr lang="en-US"/>
          </a:p>
        </p:txBody>
      </p:sp>
      <p:sp>
        <p:nvSpPr>
          <p:cNvPr id="8" name="Title 7"/>
          <p:cNvSpPr>
            <a:spLocks noGrp="1"/>
          </p:cNvSpPr>
          <p:nvPr>
            <p:ph type="title"/>
          </p:nvPr>
        </p:nvSpPr>
        <p:spPr>
          <a:xfrm>
            <a:off x="652463" y="201613"/>
            <a:ext cx="7772400" cy="1143000"/>
          </a:xfrm>
          <a:effectLst>
            <a:outerShdw blurRad="50800" dist="50800" dir="5400000" algn="ctr" rotWithShape="0">
              <a:schemeClr val="tx1"/>
            </a:outerShdw>
          </a:effectLst>
        </p:spPr>
        <p:txBody>
          <a:bodyPr/>
          <a:lstStyle/>
          <a:p>
            <a:pPr>
              <a:defRPr/>
            </a:pPr>
            <a:r>
              <a:rPr lang="en-US" sz="4000" b="1" dirty="0" smtClean="0">
                <a:latin typeface="Comic Sans MS" pitchFamily="66" charset="0"/>
              </a:rPr>
              <a:t>Temperature </a:t>
            </a:r>
            <a:r>
              <a:rPr lang="en-US" sz="4000" b="1" dirty="0" err="1" smtClean="0">
                <a:latin typeface="Comic Sans MS" pitchFamily="66" charset="0"/>
              </a:rPr>
              <a:t>vs</a:t>
            </a:r>
            <a:r>
              <a:rPr lang="en-US" sz="4000" b="1" dirty="0" smtClean="0">
                <a:latin typeface="Comic Sans MS" pitchFamily="66" charset="0"/>
              </a:rPr>
              <a:t> Precipitation</a:t>
            </a:r>
            <a:endParaRPr lang="en-US" sz="4000" b="1" dirty="0">
              <a:latin typeface="Comic Sans MS" pitchFamily="66" charset="0"/>
            </a:endParaRPr>
          </a:p>
        </p:txBody>
      </p:sp>
      <p:sp>
        <p:nvSpPr>
          <p:cNvPr id="5" name="TextBox 4"/>
          <p:cNvSpPr txBox="1"/>
          <p:nvPr/>
        </p:nvSpPr>
        <p:spPr>
          <a:xfrm flipH="1">
            <a:off x="277813" y="1909763"/>
            <a:ext cx="4098925" cy="2678112"/>
          </a:xfrm>
          <a:prstGeom prst="rect">
            <a:avLst/>
          </a:prstGeom>
          <a:noFill/>
          <a:effectLst>
            <a:outerShdw blurRad="25400" dist="25400" dir="2700000" algn="ctr" rotWithShape="0">
              <a:schemeClr val="tx1"/>
            </a:outerShdw>
          </a:effectLst>
        </p:spPr>
        <p:txBody>
          <a:bodyPr>
            <a:spAutoFit/>
          </a:bodyPr>
          <a:lstStyle/>
          <a:p>
            <a:pPr eaLnBrk="0" hangingPunct="0">
              <a:defRPr/>
            </a:pPr>
            <a:r>
              <a:rPr lang="en-US" b="1" dirty="0">
                <a:solidFill>
                  <a:srgbClr val="FFFF00"/>
                </a:solidFill>
                <a:cs typeface="+mn-cs"/>
              </a:rPr>
              <a:t>Cyclonic regime</a:t>
            </a:r>
          </a:p>
          <a:p>
            <a:pPr eaLnBrk="0" hangingPunct="0">
              <a:defRPr/>
            </a:pPr>
            <a:endParaRPr lang="en-US" b="1" dirty="0">
              <a:solidFill>
                <a:srgbClr val="FFFF00"/>
              </a:solidFill>
              <a:cs typeface="+mn-cs"/>
            </a:endParaRPr>
          </a:p>
          <a:p>
            <a:pPr eaLnBrk="0" hangingPunct="0">
              <a:defRPr/>
            </a:pPr>
            <a:r>
              <a:rPr lang="en-US" dirty="0">
                <a:solidFill>
                  <a:srgbClr val="FFFF00"/>
                </a:solidFill>
                <a:cs typeface="+mn-cs"/>
              </a:rPr>
              <a:t>Cloudy: Less sun</a:t>
            </a:r>
          </a:p>
          <a:p>
            <a:pPr eaLnBrk="0" hangingPunct="0">
              <a:defRPr/>
            </a:pPr>
            <a:r>
              <a:rPr lang="en-US" dirty="0">
                <a:solidFill>
                  <a:srgbClr val="FFFF00"/>
                </a:solidFill>
                <a:cs typeface="+mn-cs"/>
              </a:rPr>
              <a:t>Rain:  More soil moisture</a:t>
            </a:r>
          </a:p>
          <a:p>
            <a:pPr eaLnBrk="0" hangingPunct="0">
              <a:defRPr/>
            </a:pPr>
            <a:r>
              <a:rPr lang="en-US" dirty="0">
                <a:solidFill>
                  <a:srgbClr val="FFFF00"/>
                </a:solidFill>
                <a:cs typeface="+mn-cs"/>
              </a:rPr>
              <a:t>Surface energy: LH </a:t>
            </a:r>
            <a:r>
              <a:rPr lang="en-US" dirty="0">
                <a:solidFill>
                  <a:srgbClr val="FFFF00"/>
                </a:solidFill>
                <a:cs typeface="+mn-cs"/>
                <a:sym typeface="Symbol"/>
              </a:rPr>
              <a:t> SH</a:t>
            </a:r>
          </a:p>
          <a:p>
            <a:pPr eaLnBrk="0" hangingPunct="0">
              <a:defRPr/>
            </a:pPr>
            <a:endParaRPr lang="en-US" dirty="0">
              <a:solidFill>
                <a:srgbClr val="FFFF00"/>
              </a:solidFill>
              <a:cs typeface="+mn-cs"/>
              <a:sym typeface="Symbol"/>
            </a:endParaRPr>
          </a:p>
          <a:p>
            <a:pPr eaLnBrk="0" hangingPunct="0">
              <a:defRPr/>
            </a:pPr>
            <a:r>
              <a:rPr lang="en-US" dirty="0">
                <a:solidFill>
                  <a:srgbClr val="FFFF00"/>
                </a:solidFill>
                <a:cs typeface="+mn-cs"/>
                <a:sym typeface="Symbol"/>
              </a:rPr>
              <a:t>Rain   Temperature </a:t>
            </a:r>
            <a:endParaRPr lang="en-US" dirty="0">
              <a:solidFill>
                <a:srgbClr val="FFFF00"/>
              </a:solidFill>
              <a:cs typeface="+mn-cs"/>
            </a:endParaRPr>
          </a:p>
        </p:txBody>
      </p:sp>
    </p:spTree>
  </p:cSld>
  <p:clrMapOvr>
    <a:masterClrMapping/>
  </p:clrMapOvr>
  <p:transition xmlns:p14="http://schemas.microsoft.com/office/powerpoint/2010/main">
    <p:cover dir="rd"/>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2356287" y="400191"/>
            <a:ext cx="4421863" cy="1360438"/>
          </a:xfrm>
          <a:prstGeom prst="rect">
            <a:avLst/>
          </a:prstGeom>
          <a:noFill/>
          <a:ln w="9525">
            <a:noFill/>
            <a:miter lim="800000"/>
            <a:headEnd/>
            <a:tailEnd/>
          </a:ln>
        </p:spPr>
      </p:pic>
      <p:sp>
        <p:nvSpPr>
          <p:cNvPr id="2" name="Title 1"/>
          <p:cNvSpPr>
            <a:spLocks noGrp="1"/>
          </p:cNvSpPr>
          <p:nvPr>
            <p:ph type="title"/>
          </p:nvPr>
        </p:nvSpPr>
        <p:spPr>
          <a:effectLst>
            <a:outerShdw blurRad="50800" dist="38100" dir="2700000">
              <a:srgbClr val="000000">
                <a:alpha val="43000"/>
              </a:srgbClr>
            </a:outerShdw>
          </a:effectLst>
        </p:spPr>
        <p:txBody>
          <a:bodyPr/>
          <a:lstStyle/>
          <a:p>
            <a:r>
              <a:rPr lang="en-US" sz="4400" dirty="0" smtClean="0">
                <a:solidFill>
                  <a:srgbClr val="FFFF00"/>
                </a:solidFill>
                <a:effectLst>
                  <a:outerShdw blurRad="50800" dist="38100" dir="2700000">
                    <a:srgbClr val="000000">
                      <a:alpha val="43000"/>
                    </a:srgbClr>
                  </a:outerShdw>
                </a:effectLst>
                <a:latin typeface="Comic Sans MS"/>
                <a:cs typeface="Comic Sans MS"/>
              </a:rPr>
              <a:t>Drought</a:t>
            </a:r>
            <a:endParaRPr lang="en-US" sz="4400" dirty="0">
              <a:solidFill>
                <a:srgbClr val="FFFF00"/>
              </a:solidFill>
              <a:effectLst>
                <a:outerShdw blurRad="50800" dist="38100" dir="2700000">
                  <a:srgbClr val="000000">
                    <a:alpha val="43000"/>
                  </a:srgbClr>
                </a:outerShdw>
              </a:effectLst>
              <a:latin typeface="Comic Sans MS"/>
              <a:cs typeface="Comic Sans MS"/>
            </a:endParaRPr>
          </a:p>
        </p:txBody>
      </p:sp>
      <p:sp>
        <p:nvSpPr>
          <p:cNvPr id="3" name="TextBox 2"/>
          <p:cNvSpPr txBox="1"/>
          <p:nvPr/>
        </p:nvSpPr>
        <p:spPr>
          <a:xfrm>
            <a:off x="550820" y="1973636"/>
            <a:ext cx="7986895" cy="3785652"/>
          </a:xfrm>
          <a:prstGeom prst="rect">
            <a:avLst/>
          </a:prstGeom>
          <a:noFill/>
        </p:spPr>
        <p:txBody>
          <a:bodyPr wrap="square" rtlCol="0">
            <a:spAutoFit/>
          </a:bodyPr>
          <a:lstStyle/>
          <a:p>
            <a:r>
              <a:rPr lang="en-US" b="1" dirty="0" smtClean="0">
                <a:solidFill>
                  <a:srgbClr val="FFFFFF"/>
                </a:solidFill>
              </a:rPr>
              <a:t>Whether and when a drought occurs is largely </a:t>
            </a:r>
            <a:r>
              <a:rPr lang="en-US" b="1" dirty="0" smtClean="0">
                <a:solidFill>
                  <a:srgbClr val="FF0000"/>
                </a:solidFill>
              </a:rPr>
              <a:t>natural </a:t>
            </a:r>
            <a:r>
              <a:rPr lang="en-US" b="1" dirty="0" smtClean="0">
                <a:solidFill>
                  <a:srgbClr val="FFFFFF"/>
                </a:solidFill>
              </a:rPr>
              <a:t>variability, dominated by ENSO.</a:t>
            </a:r>
          </a:p>
          <a:p>
            <a:endParaRPr lang="en-US" b="1" dirty="0">
              <a:solidFill>
                <a:srgbClr val="FFFFFF"/>
              </a:solidFill>
            </a:endParaRPr>
          </a:p>
          <a:p>
            <a:r>
              <a:rPr lang="en-US" b="1" dirty="0" smtClean="0">
                <a:solidFill>
                  <a:srgbClr val="FFFFFF"/>
                </a:solidFill>
              </a:rPr>
              <a:t>But given a drought, global warming makes it more intense and longer lasting.</a:t>
            </a:r>
          </a:p>
          <a:p>
            <a:endParaRPr lang="en-US" dirty="0">
              <a:solidFill>
                <a:srgbClr val="FFFFFF"/>
              </a:solidFill>
            </a:endParaRPr>
          </a:p>
          <a:p>
            <a:r>
              <a:rPr lang="en-US" dirty="0" smtClean="0">
                <a:solidFill>
                  <a:srgbClr val="FFFFFF"/>
                </a:solidFill>
              </a:rPr>
              <a:t>Extra heat builds up: has nowhere to go.</a:t>
            </a:r>
          </a:p>
          <a:p>
            <a:pPr marL="342900" indent="-342900">
              <a:buFont typeface="Arial"/>
              <a:buChar char="•"/>
            </a:pPr>
            <a:r>
              <a:rPr lang="en-US" b="1" dirty="0" smtClean="0">
                <a:solidFill>
                  <a:srgbClr val="FF6600"/>
                </a:solidFill>
              </a:rPr>
              <a:t>Increased drying</a:t>
            </a:r>
          </a:p>
          <a:p>
            <a:pPr marL="342900" indent="-342900">
              <a:buFont typeface="Arial"/>
              <a:buChar char="•"/>
            </a:pPr>
            <a:r>
              <a:rPr lang="en-US" b="1" dirty="0" smtClean="0">
                <a:solidFill>
                  <a:srgbClr val="FF6600"/>
                </a:solidFill>
              </a:rPr>
              <a:t>Increased heating and heat waves</a:t>
            </a:r>
          </a:p>
          <a:p>
            <a:pPr marL="342900" indent="-342900">
              <a:buFont typeface="Arial"/>
              <a:buChar char="•"/>
            </a:pPr>
            <a:r>
              <a:rPr lang="en-US" b="1" dirty="0" smtClean="0">
                <a:solidFill>
                  <a:srgbClr val="FF6600"/>
                </a:solidFill>
              </a:rPr>
              <a:t>Increased wildfire risk</a:t>
            </a:r>
            <a:endParaRPr lang="en-US" b="1" dirty="0">
              <a:solidFill>
                <a:srgbClr val="FF6600"/>
              </a:solidFill>
            </a:endParaRPr>
          </a:p>
        </p:txBody>
      </p:sp>
    </p:spTree>
    <p:extLst>
      <p:ext uri="{BB962C8B-B14F-4D97-AF65-F5344CB8AC3E}">
        <p14:creationId xmlns:p14="http://schemas.microsoft.com/office/powerpoint/2010/main" val="35122692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4-11-06 at 3.18.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89849" cy="3442387"/>
          </a:xfrm>
          <a:prstGeom prst="rect">
            <a:avLst/>
          </a:prstGeom>
        </p:spPr>
      </p:pic>
      <p:pic>
        <p:nvPicPr>
          <p:cNvPr id="4" name="Picture 3" descr="Screen Shot 2014-11-06 at 3.18.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562" y="0"/>
            <a:ext cx="4589849" cy="3442387"/>
          </a:xfrm>
          <a:prstGeom prst="rect">
            <a:avLst/>
          </a:prstGeom>
        </p:spPr>
      </p:pic>
      <p:pic>
        <p:nvPicPr>
          <p:cNvPr id="5" name="Picture 4" descr="Screen Shot 2014-11-06 at 3.18.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5613"/>
            <a:ext cx="4589849" cy="3442387"/>
          </a:xfrm>
          <a:prstGeom prst="rect">
            <a:avLst/>
          </a:prstGeom>
        </p:spPr>
      </p:pic>
      <p:pic>
        <p:nvPicPr>
          <p:cNvPr id="6" name="Picture 5" descr="Screen Shot 2014-11-06 at 3.18.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151" y="3415613"/>
            <a:ext cx="4589849" cy="3442387"/>
          </a:xfrm>
          <a:prstGeom prst="rect">
            <a:avLst/>
          </a:prstGeom>
        </p:spPr>
      </p:pic>
      <p:sp>
        <p:nvSpPr>
          <p:cNvPr id="7" name="Rounded Rectangular Callout 6"/>
          <p:cNvSpPr/>
          <p:nvPr/>
        </p:nvSpPr>
        <p:spPr bwMode="auto">
          <a:xfrm>
            <a:off x="142240" y="647838"/>
            <a:ext cx="8879840" cy="3903842"/>
          </a:xfrm>
          <a:prstGeom prst="wedgeRoundRectCallout">
            <a:avLst>
              <a:gd name="adj1" fmla="val -23951"/>
              <a:gd name="adj2" fmla="val 49136"/>
              <a:gd name="adj3" fmla="val 16667"/>
            </a:avLst>
          </a:prstGeom>
          <a:blipFill rotWithShape="1">
            <a:blip r:embed="rId3"/>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outerShdw blurRad="50800" dist="38100" dir="2700000">
                    <a:srgbClr val="000000"/>
                  </a:outerShdw>
                </a:effectLst>
                <a:latin typeface="Comic Sans MS" pitchFamily="66" charset="0"/>
              </a:rPr>
              <a:t>Currently the energy imbalance is order 1     W m</a:t>
            </a:r>
            <a:r>
              <a:rPr kumimoji="0" lang="en-US" sz="2800" b="1" i="0" u="none" strike="noStrike" cap="none" normalizeH="0" baseline="30000" dirty="0" smtClean="0">
                <a:ln>
                  <a:noFill/>
                </a:ln>
                <a:solidFill>
                  <a:srgbClr val="FFFFFF"/>
                </a:solidFill>
                <a:effectLst>
                  <a:outerShdw blurRad="50800" dist="38100" dir="2700000">
                    <a:srgbClr val="000000"/>
                  </a:outerShdw>
                </a:effectLst>
                <a:latin typeface="Comic Sans MS" pitchFamily="66" charset="0"/>
              </a:rPr>
              <a:t>-2</a:t>
            </a:r>
            <a:r>
              <a:rPr kumimoji="0" lang="en-US" sz="2800" b="1" i="0" u="none" strike="noStrike" cap="none" normalizeH="0" baseline="0" dirty="0" smtClean="0">
                <a:ln>
                  <a:noFill/>
                </a:ln>
                <a:solidFill>
                  <a:srgbClr val="FFFFFF"/>
                </a:solidFill>
                <a:effectLst>
                  <a:outerShdw blurRad="50800" dist="38100" dir="2700000">
                    <a:srgbClr val="000000"/>
                  </a:outerShdw>
                </a:effectLst>
                <a:latin typeface="Comic Sans MS" pitchFamily="66" charset="0"/>
              </a:rPr>
              <a:t>.     In drought, water plays no role, and so over 1 month the extra accumulated energy is equivalent to running a microwave oven at full power (720W) over every square foot for 6 minutes.  </a:t>
            </a:r>
          </a:p>
        </p:txBody>
      </p:sp>
      <p:sp>
        <p:nvSpPr>
          <p:cNvPr id="8" name="TextBox 7"/>
          <p:cNvSpPr txBox="1"/>
          <p:nvPr/>
        </p:nvSpPr>
        <p:spPr>
          <a:xfrm>
            <a:off x="1686560" y="3860800"/>
            <a:ext cx="6538970" cy="584776"/>
          </a:xfrm>
          <a:prstGeom prst="rect">
            <a:avLst/>
          </a:prstGeom>
          <a:noFill/>
        </p:spPr>
        <p:txBody>
          <a:bodyPr wrap="none" rtlCol="0">
            <a:spAutoFit/>
          </a:bodyPr>
          <a:lstStyle/>
          <a:p>
            <a:r>
              <a:rPr lang="en-US" sz="3200" b="1" dirty="0" smtClean="0">
                <a:solidFill>
                  <a:srgbClr val="FF0000"/>
                </a:solidFill>
                <a:effectLst>
                  <a:outerShdw blurRad="69850" dist="88900" dir="2700000" algn="tl" rotWithShape="0">
                    <a:schemeClr val="tx1"/>
                  </a:outerShdw>
                </a:effectLst>
              </a:rPr>
              <a:t>No wonder things catch on fire!</a:t>
            </a:r>
            <a:endParaRPr lang="en-US" sz="3200" b="1" dirty="0">
              <a:solidFill>
                <a:srgbClr val="FF0000"/>
              </a:solidFill>
              <a:effectLst>
                <a:outerShdw blurRad="69850" dist="88900" dir="2700000" algn="tl" rotWithShape="0">
                  <a:schemeClr val="tx1"/>
                </a:outerShdw>
              </a:effectLst>
            </a:endParaRPr>
          </a:p>
        </p:txBody>
      </p:sp>
    </p:spTree>
    <p:extLst>
      <p:ext uri="{BB962C8B-B14F-4D97-AF65-F5344CB8AC3E}">
        <p14:creationId xmlns:p14="http://schemas.microsoft.com/office/powerpoint/2010/main" val="3183056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6127" y="138337"/>
            <a:ext cx="7936288" cy="6290651"/>
          </a:xfrm>
          <a:prstGeom prst="rect">
            <a:avLst/>
          </a:prstGeom>
        </p:spPr>
      </p:pic>
      <p:sp>
        <p:nvSpPr>
          <p:cNvPr id="4" name="TextBox 3"/>
          <p:cNvSpPr txBox="1"/>
          <p:nvPr/>
        </p:nvSpPr>
        <p:spPr>
          <a:xfrm>
            <a:off x="4949523" y="6396335"/>
            <a:ext cx="3110798" cy="461665"/>
          </a:xfrm>
          <a:prstGeom prst="rect">
            <a:avLst/>
          </a:prstGeom>
          <a:noFill/>
        </p:spPr>
        <p:txBody>
          <a:bodyPr wrap="none" rtlCol="0">
            <a:spAutoFit/>
          </a:bodyPr>
          <a:lstStyle/>
          <a:p>
            <a:r>
              <a:rPr lang="en-US" dirty="0" smtClean="0">
                <a:solidFill>
                  <a:schemeClr val="bg1"/>
                </a:solidFill>
              </a:rPr>
              <a:t>Sheffield et al 2012</a:t>
            </a:r>
            <a:endParaRPr lang="en-US" dirty="0">
              <a:solidFill>
                <a:schemeClr val="bg1"/>
              </a:solidFill>
            </a:endParaRPr>
          </a:p>
        </p:txBody>
      </p:sp>
    </p:spTree>
    <p:extLst>
      <p:ext uri="{BB962C8B-B14F-4D97-AF65-F5344CB8AC3E}">
        <p14:creationId xmlns:p14="http://schemas.microsoft.com/office/powerpoint/2010/main" val="3126230652"/>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5970</TotalTime>
  <Pages>1</Pages>
  <Words>1048</Words>
  <Application>Microsoft Macintosh PowerPoint</Application>
  <PresentationFormat>On-screen Show (4:3)</PresentationFormat>
  <Paragraphs>167</Paragraphs>
  <Slides>28</Slides>
  <Notes>1</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4_Default Design</vt:lpstr>
      <vt:lpstr>1_Default Design</vt:lpstr>
      <vt:lpstr>2_Default Design</vt:lpstr>
      <vt:lpstr>PowerPoint Presentation</vt:lpstr>
      <vt:lpstr>Warmer air holds more moisture</vt:lpstr>
      <vt:lpstr>Drought</vt:lpstr>
      <vt:lpstr>Drought</vt:lpstr>
      <vt:lpstr>Drought</vt:lpstr>
      <vt:lpstr>Temperature vs Precipitation</vt:lpstr>
      <vt:lpstr>Drought</vt:lpstr>
      <vt:lpstr>PowerPoint Presentation</vt:lpstr>
      <vt:lpstr>PowerPoint Presentation</vt:lpstr>
      <vt:lpstr>PowerPoint Presentation</vt:lpstr>
      <vt:lpstr>Global land precipitation</vt:lpstr>
      <vt:lpstr>PowerPoint Presentation</vt:lpstr>
      <vt:lpstr>PowerPoint Presentation</vt:lpstr>
      <vt:lpstr>The biggest source of drought (and floods) around the world is ENSO</vt:lpstr>
      <vt:lpstr>The biggest source of drought (and floods) around the world is ENSO</vt:lpstr>
      <vt:lpstr>PowerPoint Presentation</vt:lpstr>
      <vt:lpstr>Some 2013 climate extremes  </vt:lpstr>
      <vt:lpstr>PowerPoint Presentation</vt:lpstr>
      <vt:lpstr>PowerPoint Presentation</vt:lpstr>
      <vt:lpstr>California Rim Fire late August 2013 One of biggest on record</vt:lpstr>
      <vt:lpstr>2013-14</vt:lpstr>
      <vt:lpstr>PowerPoint Presentation</vt:lpstr>
      <vt:lpstr>NOAA: Researchers offer new insights into predicting future droughts in California Natural cycles, sea surface temperatures found to be main drivers in ongoing event </vt:lpstr>
      <vt:lpstr>PowerPoint Presentation</vt:lpstr>
      <vt:lpstr>PowerPoint Presentation</vt:lpstr>
      <vt:lpstr>Drought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Dr. Kevin E. Trenberth</dc:creator>
  <cp:lastModifiedBy>Kevin Trenberth</cp:lastModifiedBy>
  <cp:revision>650</cp:revision>
  <cp:lastPrinted>1998-10-26T22:25:24Z</cp:lastPrinted>
  <dcterms:created xsi:type="dcterms:W3CDTF">1996-09-25T11:29:30Z</dcterms:created>
  <dcterms:modified xsi:type="dcterms:W3CDTF">2014-12-12T16:47:29Z</dcterms:modified>
</cp:coreProperties>
</file>