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70" r:id="rId2"/>
    <p:sldMasterId id="2147483685" r:id="rId3"/>
  </p:sldMasterIdLst>
  <p:notesMasterIdLst>
    <p:notesMasterId r:id="rId42"/>
  </p:notesMasterIdLst>
  <p:handoutMasterIdLst>
    <p:handoutMasterId r:id="rId43"/>
  </p:handoutMasterIdLst>
  <p:sldIdLst>
    <p:sldId id="1052" r:id="rId4"/>
    <p:sldId id="1039" r:id="rId5"/>
    <p:sldId id="1001" r:id="rId6"/>
    <p:sldId id="993" r:id="rId7"/>
    <p:sldId id="1056" r:id="rId8"/>
    <p:sldId id="1036" r:id="rId9"/>
    <p:sldId id="1028" r:id="rId10"/>
    <p:sldId id="1037" r:id="rId11"/>
    <p:sldId id="1047" r:id="rId12"/>
    <p:sldId id="1030" r:id="rId13"/>
    <p:sldId id="1057" r:id="rId14"/>
    <p:sldId id="1031" r:id="rId15"/>
    <p:sldId id="1040" r:id="rId16"/>
    <p:sldId id="1041" r:id="rId17"/>
    <p:sldId id="1020" r:id="rId18"/>
    <p:sldId id="976" r:id="rId19"/>
    <p:sldId id="958" r:id="rId20"/>
    <p:sldId id="978" r:id="rId21"/>
    <p:sldId id="983" r:id="rId22"/>
    <p:sldId id="991" r:id="rId23"/>
    <p:sldId id="1051" r:id="rId24"/>
    <p:sldId id="969" r:id="rId25"/>
    <p:sldId id="1043" r:id="rId26"/>
    <p:sldId id="1019" r:id="rId27"/>
    <p:sldId id="1033" r:id="rId28"/>
    <p:sldId id="1049" r:id="rId29"/>
    <p:sldId id="1048" r:id="rId30"/>
    <p:sldId id="1054" r:id="rId31"/>
    <p:sldId id="1046" r:id="rId32"/>
    <p:sldId id="1035" r:id="rId33"/>
    <p:sldId id="1026" r:id="rId34"/>
    <p:sldId id="1025" r:id="rId35"/>
    <p:sldId id="1017" r:id="rId36"/>
    <p:sldId id="1021" r:id="rId37"/>
    <p:sldId id="1050" r:id="rId38"/>
    <p:sldId id="1038" r:id="rId39"/>
    <p:sldId id="1023" r:id="rId40"/>
    <p:sldId id="1055" r:id="rId41"/>
  </p:sldIdLst>
  <p:sldSz cx="9144000" cy="6858000" type="screen4x3"/>
  <p:notesSz cx="9283700" cy="6985000"/>
  <p:defaultTex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3399"/>
    <a:srgbClr val="FF0066"/>
    <a:srgbClr val="050C91"/>
    <a:srgbClr val="75574B"/>
    <a:srgbClr val="25A131"/>
    <a:srgbClr val="009900"/>
    <a:srgbClr val="CFFAA8"/>
    <a:srgbClr val="FFCCCC"/>
    <a:srgbClr val="0000FF"/>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1552" autoAdjust="0"/>
  </p:normalViewPr>
  <p:slideViewPr>
    <p:cSldViewPr>
      <p:cViewPr varScale="1">
        <p:scale>
          <a:sx n="73" d="100"/>
          <a:sy n="73" d="100"/>
        </p:scale>
        <p:origin x="-1440" y="-96"/>
      </p:cViewPr>
      <p:guideLst>
        <p:guide orient="horz"/>
        <p:guide pos="2880"/>
      </p:guideLst>
    </p:cSldViewPr>
  </p:slideViewPr>
  <p:outlineViewPr>
    <p:cViewPr>
      <p:scale>
        <a:sx n="33" d="100"/>
        <a:sy n="33" d="100"/>
      </p:scale>
      <p:origin x="0" y="9804"/>
    </p:cViewPr>
  </p:outlineViewPr>
  <p:notesTextViewPr>
    <p:cViewPr>
      <p:scale>
        <a:sx n="100" d="100"/>
        <a:sy n="100" d="100"/>
      </p:scale>
      <p:origin x="0" y="0"/>
    </p:cViewPr>
  </p:notesTextViewPr>
  <p:sorterViewPr>
    <p:cViewPr>
      <p:scale>
        <a:sx n="70" d="100"/>
        <a:sy n="70" d="100"/>
      </p:scale>
      <p:origin x="0" y="0"/>
    </p:cViewPr>
  </p:sorterViewPr>
  <p:notesViewPr>
    <p:cSldViewPr>
      <p:cViewPr>
        <p:scale>
          <a:sx n="100" d="100"/>
          <a:sy n="100" d="100"/>
        </p:scale>
        <p:origin x="-654" y="-42"/>
      </p:cViewPr>
      <p:guideLst>
        <p:guide orient="horz" pos="2201"/>
        <p:guide pos="292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2" y="0"/>
            <a:ext cx="3974478" cy="351174"/>
          </a:xfrm>
          <a:prstGeom prst="rect">
            <a:avLst/>
          </a:prstGeom>
          <a:noFill/>
          <a:ln w="9525">
            <a:noFill/>
            <a:miter lim="800000"/>
            <a:headEnd/>
            <a:tailEnd/>
          </a:ln>
          <a:effectLst/>
        </p:spPr>
        <p:txBody>
          <a:bodyPr vert="horz" wrap="square" lIns="92170" tIns="46084" rIns="92170" bIns="46084" numCol="1" anchor="t" anchorCtr="0" compatLnSpc="1">
            <a:prstTxWarp prst="textNoShape">
              <a:avLst/>
            </a:prstTxWarp>
          </a:bodyPr>
          <a:lstStyle>
            <a:lvl1pPr>
              <a:defRPr sz="1200">
                <a:latin typeface="Times New Roman" pitchFamily="18" charset="0"/>
              </a:defRPr>
            </a:lvl1pPr>
          </a:lstStyle>
          <a:p>
            <a:endParaRPr lang="en-US"/>
          </a:p>
        </p:txBody>
      </p:sp>
      <p:sp>
        <p:nvSpPr>
          <p:cNvPr id="137219" name="Rectangle 3"/>
          <p:cNvSpPr>
            <a:spLocks noGrp="1" noChangeArrowheads="1"/>
          </p:cNvSpPr>
          <p:nvPr>
            <p:ph type="dt" sz="quarter" idx="1"/>
          </p:nvPr>
        </p:nvSpPr>
        <p:spPr bwMode="auto">
          <a:xfrm>
            <a:off x="5300722" y="0"/>
            <a:ext cx="3974478" cy="351174"/>
          </a:xfrm>
          <a:prstGeom prst="rect">
            <a:avLst/>
          </a:prstGeom>
          <a:noFill/>
          <a:ln w="9525">
            <a:noFill/>
            <a:miter lim="800000"/>
            <a:headEnd/>
            <a:tailEnd/>
          </a:ln>
          <a:effectLst/>
        </p:spPr>
        <p:txBody>
          <a:bodyPr vert="horz" wrap="square" lIns="92170" tIns="46084" rIns="92170" bIns="46084" numCol="1" anchor="t" anchorCtr="0" compatLnSpc="1">
            <a:prstTxWarp prst="textNoShape">
              <a:avLst/>
            </a:prstTxWarp>
          </a:bodyPr>
          <a:lstStyle>
            <a:lvl1pPr algn="r">
              <a:defRPr sz="1200">
                <a:latin typeface="Times New Roman" pitchFamily="18" charset="0"/>
              </a:defRPr>
            </a:lvl1pPr>
          </a:lstStyle>
          <a:p>
            <a:endParaRPr lang="en-US"/>
          </a:p>
        </p:txBody>
      </p:sp>
      <p:sp>
        <p:nvSpPr>
          <p:cNvPr id="137220" name="Rectangle 4"/>
          <p:cNvSpPr>
            <a:spLocks noGrp="1" noChangeArrowheads="1"/>
          </p:cNvSpPr>
          <p:nvPr>
            <p:ph type="ftr" sz="quarter" idx="2"/>
          </p:nvPr>
        </p:nvSpPr>
        <p:spPr bwMode="auto">
          <a:xfrm>
            <a:off x="2" y="6621800"/>
            <a:ext cx="3974478" cy="353579"/>
          </a:xfrm>
          <a:prstGeom prst="rect">
            <a:avLst/>
          </a:prstGeom>
          <a:noFill/>
          <a:ln w="9525">
            <a:noFill/>
            <a:miter lim="800000"/>
            <a:headEnd/>
            <a:tailEnd/>
          </a:ln>
          <a:effectLst/>
        </p:spPr>
        <p:txBody>
          <a:bodyPr vert="horz" wrap="square" lIns="92170" tIns="46084" rIns="92170" bIns="46084" numCol="1" anchor="b" anchorCtr="0" compatLnSpc="1">
            <a:prstTxWarp prst="textNoShape">
              <a:avLst/>
            </a:prstTxWarp>
          </a:bodyPr>
          <a:lstStyle>
            <a:lvl1pPr>
              <a:defRPr sz="1200">
                <a:latin typeface="Times New Roman" pitchFamily="18" charset="0"/>
              </a:defRPr>
            </a:lvl1pPr>
          </a:lstStyle>
          <a:p>
            <a:endParaRPr lang="en-US"/>
          </a:p>
        </p:txBody>
      </p:sp>
      <p:sp>
        <p:nvSpPr>
          <p:cNvPr id="137221" name="Rectangle 5"/>
          <p:cNvSpPr>
            <a:spLocks noGrp="1" noChangeArrowheads="1"/>
          </p:cNvSpPr>
          <p:nvPr>
            <p:ph type="sldNum" sz="quarter" idx="3"/>
          </p:nvPr>
        </p:nvSpPr>
        <p:spPr bwMode="auto">
          <a:xfrm>
            <a:off x="5300722" y="6621800"/>
            <a:ext cx="3974478" cy="353579"/>
          </a:xfrm>
          <a:prstGeom prst="rect">
            <a:avLst/>
          </a:prstGeom>
          <a:noFill/>
          <a:ln w="9525">
            <a:noFill/>
            <a:miter lim="800000"/>
            <a:headEnd/>
            <a:tailEnd/>
          </a:ln>
          <a:effectLst/>
        </p:spPr>
        <p:txBody>
          <a:bodyPr vert="horz" wrap="square" lIns="92170" tIns="46084" rIns="92170" bIns="46084" numCol="1" anchor="b" anchorCtr="0" compatLnSpc="1">
            <a:prstTxWarp prst="textNoShape">
              <a:avLst/>
            </a:prstTxWarp>
          </a:bodyPr>
          <a:lstStyle>
            <a:lvl1pPr algn="r">
              <a:defRPr sz="1200">
                <a:latin typeface="Times New Roman" pitchFamily="18" charset="0"/>
              </a:defRPr>
            </a:lvl1pPr>
          </a:lstStyle>
          <a:p>
            <a:fld id="{951D1890-060F-44EF-A463-E503315FD5F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4025487" cy="348769"/>
          </a:xfrm>
          <a:prstGeom prst="rect">
            <a:avLst/>
          </a:prstGeom>
          <a:noFill/>
          <a:ln w="9525">
            <a:noFill/>
            <a:miter lim="800000"/>
            <a:headEnd/>
            <a:tailEnd/>
          </a:ln>
          <a:effectLst/>
        </p:spPr>
        <p:txBody>
          <a:bodyPr vert="horz" wrap="square" lIns="92145" tIns="46072" rIns="92145" bIns="46072" numCol="1" anchor="t" anchorCtr="0" compatLnSpc="1">
            <a:prstTxWarp prst="textNoShape">
              <a:avLst/>
            </a:prstTxWarp>
          </a:bodyPr>
          <a:lstStyle>
            <a:lvl1pPr defTabSz="919203">
              <a:defRPr sz="1200">
                <a:latin typeface="Times New Roman" pitchFamily="18" charset="0"/>
              </a:defRPr>
            </a:lvl1pPr>
          </a:lstStyle>
          <a:p>
            <a:endParaRPr lang="en-US"/>
          </a:p>
        </p:txBody>
      </p:sp>
      <p:sp>
        <p:nvSpPr>
          <p:cNvPr id="5123" name="Rectangle 3"/>
          <p:cNvSpPr>
            <a:spLocks noGrp="1" noChangeArrowheads="1"/>
          </p:cNvSpPr>
          <p:nvPr>
            <p:ph type="dt" idx="1"/>
          </p:nvPr>
        </p:nvSpPr>
        <p:spPr bwMode="auto">
          <a:xfrm>
            <a:off x="5258213" y="0"/>
            <a:ext cx="4025487" cy="348769"/>
          </a:xfrm>
          <a:prstGeom prst="rect">
            <a:avLst/>
          </a:prstGeom>
          <a:noFill/>
          <a:ln w="9525">
            <a:noFill/>
            <a:miter lim="800000"/>
            <a:headEnd/>
            <a:tailEnd/>
          </a:ln>
          <a:effectLst/>
        </p:spPr>
        <p:txBody>
          <a:bodyPr vert="horz" wrap="square" lIns="92145" tIns="46072" rIns="92145" bIns="46072" numCol="1" anchor="t" anchorCtr="0" compatLnSpc="1">
            <a:prstTxWarp prst="textNoShape">
              <a:avLst/>
            </a:prstTxWarp>
          </a:bodyPr>
          <a:lstStyle>
            <a:lvl1pPr algn="r" defTabSz="919203">
              <a:defRPr sz="1200">
                <a:latin typeface="Times New Roman" pitchFamily="18" charset="0"/>
              </a:defRPr>
            </a:lvl1pPr>
          </a:lstStyle>
          <a:p>
            <a:endParaRPr lang="en-US"/>
          </a:p>
        </p:txBody>
      </p:sp>
      <p:sp>
        <p:nvSpPr>
          <p:cNvPr id="5124" name="Rectangle 4"/>
          <p:cNvSpPr>
            <a:spLocks noGrp="1" noRot="1" noChangeAspect="1" noChangeArrowheads="1" noTextEdit="1"/>
          </p:cNvSpPr>
          <p:nvPr>
            <p:ph type="sldImg" idx="2"/>
          </p:nvPr>
        </p:nvSpPr>
        <p:spPr bwMode="auto">
          <a:xfrm>
            <a:off x="2895600" y="523875"/>
            <a:ext cx="3495675" cy="2620963"/>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1239103" y="3318116"/>
            <a:ext cx="6805496" cy="3143731"/>
          </a:xfrm>
          <a:prstGeom prst="rect">
            <a:avLst/>
          </a:prstGeom>
          <a:noFill/>
          <a:ln w="9525">
            <a:noFill/>
            <a:miter lim="800000"/>
            <a:headEnd/>
            <a:tailEnd/>
          </a:ln>
          <a:effectLst/>
        </p:spPr>
        <p:txBody>
          <a:bodyPr vert="horz" wrap="square" lIns="92145" tIns="46072" rIns="92145" bIns="460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1" y="6636232"/>
            <a:ext cx="4025487" cy="348769"/>
          </a:xfrm>
          <a:prstGeom prst="rect">
            <a:avLst/>
          </a:prstGeom>
          <a:noFill/>
          <a:ln w="9525">
            <a:noFill/>
            <a:miter lim="800000"/>
            <a:headEnd/>
            <a:tailEnd/>
          </a:ln>
          <a:effectLst/>
        </p:spPr>
        <p:txBody>
          <a:bodyPr vert="horz" wrap="square" lIns="92145" tIns="46072" rIns="92145" bIns="46072" numCol="1" anchor="b" anchorCtr="0" compatLnSpc="1">
            <a:prstTxWarp prst="textNoShape">
              <a:avLst/>
            </a:prstTxWarp>
          </a:bodyPr>
          <a:lstStyle>
            <a:lvl1pPr defTabSz="919203">
              <a:defRPr sz="1200">
                <a:latin typeface="Times New Roman" pitchFamily="18" charset="0"/>
              </a:defRPr>
            </a:lvl1pPr>
          </a:lstStyle>
          <a:p>
            <a:endParaRPr lang="en-US"/>
          </a:p>
        </p:txBody>
      </p:sp>
      <p:sp>
        <p:nvSpPr>
          <p:cNvPr id="5127" name="Rectangle 7"/>
          <p:cNvSpPr>
            <a:spLocks noGrp="1" noChangeArrowheads="1"/>
          </p:cNvSpPr>
          <p:nvPr>
            <p:ph type="sldNum" sz="quarter" idx="5"/>
          </p:nvPr>
        </p:nvSpPr>
        <p:spPr bwMode="auto">
          <a:xfrm>
            <a:off x="5258213" y="6636232"/>
            <a:ext cx="4025487" cy="348769"/>
          </a:xfrm>
          <a:prstGeom prst="rect">
            <a:avLst/>
          </a:prstGeom>
          <a:noFill/>
          <a:ln w="9525">
            <a:noFill/>
            <a:miter lim="800000"/>
            <a:headEnd/>
            <a:tailEnd/>
          </a:ln>
          <a:effectLst/>
        </p:spPr>
        <p:txBody>
          <a:bodyPr vert="horz" wrap="square" lIns="92145" tIns="46072" rIns="92145" bIns="46072" numCol="1" anchor="b" anchorCtr="0" compatLnSpc="1">
            <a:prstTxWarp prst="textNoShape">
              <a:avLst/>
            </a:prstTxWarp>
          </a:bodyPr>
          <a:lstStyle>
            <a:lvl1pPr algn="r" defTabSz="919203">
              <a:defRPr sz="1200">
                <a:latin typeface="Times New Roman" pitchFamily="18" charset="0"/>
              </a:defRPr>
            </a:lvl1pPr>
          </a:lstStyle>
          <a:p>
            <a:fld id="{FE560BE5-97B8-4D08-85E6-5A244D55214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6404DDE9-0940-4573-AD01-6AA55C77B64C}" type="slidenum">
              <a:rPr lang="en-US">
                <a:latin typeface="Arial" pitchFamily="34" charset="0"/>
              </a:rPr>
              <a:pPr/>
              <a:t>7</a:t>
            </a:fld>
            <a:endParaRPr lang="en-US">
              <a:latin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CDF4012-CADB-4E2E-A0EF-69EE707E90F5}" type="slidenum">
              <a:rPr lang="ja-JP" altLang="en-US" smtClean="0">
                <a:solidFill>
                  <a:srgbClr val="000000"/>
                </a:solidFill>
                <a:latin typeface="Arial" charset="0"/>
              </a:rPr>
              <a:pPr/>
              <a:t>9</a:t>
            </a:fld>
            <a:endParaRPr lang="en-US" altLang="ja-JP" smtClean="0">
              <a:solidFill>
                <a:srgbClr val="000000"/>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CDF4012-CADB-4E2E-A0EF-69EE707E90F5}" type="slidenum">
              <a:rPr lang="ja-JP" altLang="en-US" smtClean="0">
                <a:solidFill>
                  <a:srgbClr val="000000"/>
                </a:solidFill>
                <a:latin typeface="Arial" charset="0"/>
              </a:rPr>
              <a:pPr/>
              <a:t>10</a:t>
            </a:fld>
            <a:endParaRPr lang="en-US" altLang="ja-JP" smtClean="0">
              <a:solidFill>
                <a:srgbClr val="000000"/>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CDF4012-CADB-4E2E-A0EF-69EE707E90F5}" type="slidenum">
              <a:rPr lang="ja-JP" altLang="en-US" smtClean="0">
                <a:solidFill>
                  <a:srgbClr val="000000"/>
                </a:solidFill>
                <a:latin typeface="Arial" charset="0"/>
              </a:rPr>
              <a:pPr/>
              <a:t>11</a:t>
            </a:fld>
            <a:endParaRPr lang="en-US" altLang="ja-JP" smtClean="0">
              <a:solidFill>
                <a:srgbClr val="000000"/>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04ABA880-9A7D-44A2-9A4D-9642082D9244}" type="slidenum">
              <a:rPr lang="en-US" smtClean="0">
                <a:solidFill>
                  <a:srgbClr val="000000"/>
                </a:solidFill>
              </a:rPr>
              <a:pPr/>
              <a:t>18</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smtClean="0"/>
              <a:t>Passive microwave remote sensing instruments provide sea ice extent information day or night, clear or cloudy, and have a near-complete record since late-1978. However, there are many limitations of passive microwave imagery. First, the instantaneous field of view (sensor footprint) is large, ~25-50 km, limiting the precision of the ice edge location and concentration at the ice edge because of inherent </a:t>
            </a:r>
            <a:r>
              <a:rPr lang="en-US" dirty="0" err="1" smtClean="0"/>
              <a:t>subpixel</a:t>
            </a:r>
            <a:r>
              <a:rPr lang="en-US" dirty="0" smtClean="0"/>
              <a:t> ambiguity (</a:t>
            </a:r>
            <a:r>
              <a:rPr lang="en-US" dirty="0" err="1" smtClean="0"/>
              <a:t>Eppler</a:t>
            </a:r>
            <a:r>
              <a:rPr lang="en-US" dirty="0" smtClean="0"/>
              <a:t> et al., 1992; Hwang and Barber, 2006). In addition, passive microwave instruments are sensitive to the effects of snow cover, liquid water (Hwang et al., 2007a), brine volume change (Hwang et al., 2007b), melt ponds (</a:t>
            </a:r>
            <a:r>
              <a:rPr lang="en-US" dirty="0" err="1" smtClean="0"/>
              <a:t>Yackel</a:t>
            </a:r>
            <a:r>
              <a:rPr lang="en-US" dirty="0" smtClean="0"/>
              <a:t> and Barber, 2000), and ice temperature (Hwang et al., 2008). These effects can result in both overestimation and underestimation of sea ice amounts depending on seasonal and local conditions. Atmospheric emission can also affect the microwave signal (</a:t>
            </a:r>
            <a:r>
              <a:rPr lang="en-US" dirty="0" err="1" smtClean="0"/>
              <a:t>Oelke</a:t>
            </a:r>
            <a:r>
              <a:rPr lang="en-US" dirty="0" smtClean="0"/>
              <a:t>, 1997; Andersen et al., 2006). Finally, thin ice also tends to be underestimated by algorithms that convert brightness temperature estimates into ice concentration (</a:t>
            </a:r>
            <a:r>
              <a:rPr lang="en-US" dirty="0" err="1" smtClean="0"/>
              <a:t>Cavalieri</a:t>
            </a:r>
            <a:r>
              <a:rPr lang="en-US" dirty="0" smtClean="0"/>
              <a:t>, 1994; Hwang et al., 2007b; 2008). In general, biases in sea ice concentration are ~5% during winter (Steffen et al., 1992; Kwok, 2002), with higher errors in summer due to surface melt (Steffen et al., 1992). However, significantly higher errors have been found, depending on surface and atmospheric conditions (</a:t>
            </a:r>
            <a:r>
              <a:rPr lang="en-US" dirty="0" err="1" smtClean="0"/>
              <a:t>Comiso</a:t>
            </a:r>
            <a:r>
              <a:rPr lang="en-US" dirty="0" smtClean="0"/>
              <a:t> et al., 1997; Meier, 2005; Andersen et al., 2007). Different algorithms have different error magnitudes depending on conditions and no single algorithm has superior performance in all cases.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49E21-4451-4AD6-9CEC-64C7A20CAB50}" type="slidenum">
              <a:rPr lang="en-GB" smtClean="0">
                <a:solidFill>
                  <a:prstClr val="black"/>
                </a:solidFill>
              </a:rPr>
              <a:pPr/>
              <a:t>28</a:t>
            </a:fld>
            <a:endParaRPr lang="en-GB">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1524000" y="6400800"/>
            <a:ext cx="6096000" cy="304800"/>
          </a:xfrm>
          <a:prstGeom prst="rect">
            <a:avLst/>
          </a:prstGeom>
        </p:spPr>
        <p:txBody>
          <a:bodyPr/>
          <a:lstStyle>
            <a:lvl1pPr algn="l">
              <a:defRPr smtClean="0">
                <a:latin typeface="Times" charset="0"/>
                <a:ea typeface="ＭＳ Ｐゴシック" charset="-128"/>
              </a:defRPr>
            </a:lvl1pPr>
          </a:lstStyle>
          <a:p>
            <a:pPr>
              <a:defRPr/>
            </a:pPr>
            <a:r>
              <a:rPr lang="en-US"/>
              <a:t>21th GEWEX GRP Meeting</a:t>
            </a:r>
          </a:p>
        </p:txBody>
      </p:sp>
      <p:sp>
        <p:nvSpPr>
          <p:cNvPr id="4" name="Rectangle 6"/>
          <p:cNvSpPr>
            <a:spLocks noGrp="1" noChangeArrowheads="1"/>
          </p:cNvSpPr>
          <p:nvPr>
            <p:ph type="dt" sz="half" idx="11"/>
          </p:nvPr>
        </p:nvSpPr>
        <p:spPr>
          <a:xfrm>
            <a:off x="304800" y="6400800"/>
            <a:ext cx="1524000" cy="457200"/>
          </a:xfrm>
          <a:prstGeom prst="rect">
            <a:avLst/>
          </a:prstGeom>
        </p:spPr>
        <p:txBody>
          <a:bodyPr/>
          <a:lstStyle>
            <a:lvl1pPr>
              <a:defRPr smtClean="0">
                <a:ea typeface="ＭＳ Ｐゴシック" charset="-128"/>
              </a:defRPr>
            </a:lvl1pPr>
          </a:lstStyle>
          <a:p>
            <a:pPr>
              <a:defRPr/>
            </a:pPr>
            <a:r>
              <a:rPr lang="en-US"/>
              <a:t>Aug. 23-27, 2009</a:t>
            </a:r>
          </a:p>
        </p:txBody>
      </p:sp>
      <p:sp>
        <p:nvSpPr>
          <p:cNvPr id="5" name="Rectangle 7"/>
          <p:cNvSpPr>
            <a:spLocks noGrp="1" noChangeArrowheads="1"/>
          </p:cNvSpPr>
          <p:nvPr>
            <p:ph type="sldNum" sz="quarter" idx="12"/>
          </p:nvPr>
        </p:nvSpPr>
        <p:spPr>
          <a:xfrm>
            <a:off x="6934200" y="6400800"/>
            <a:ext cx="1905000" cy="457200"/>
          </a:xfrm>
          <a:prstGeom prst="rect">
            <a:avLst/>
          </a:prstGeom>
        </p:spPr>
        <p:txBody>
          <a:bodyPr/>
          <a:lstStyle>
            <a:lvl1pPr>
              <a:defRPr>
                <a:ea typeface="ＭＳ Ｐゴシック" charset="-128"/>
              </a:defRPr>
            </a:lvl1pPr>
          </a:lstStyle>
          <a:p>
            <a:pPr>
              <a:defRPr/>
            </a:pPr>
            <a:fld id="{EC68D607-C317-4299-967A-446752F320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EEA7877-FAA4-4AA3-9CAC-F03703E3AE6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685800" y="1066800"/>
            <a:ext cx="7772400" cy="4876800"/>
          </a:xfrm>
        </p:spPr>
        <p:txBody>
          <a:bodyPr/>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B739307-04BD-40D8-89C3-1416D6062F7D}" type="datetimeFigureOut">
              <a:rPr lang="en-US" smtClean="0"/>
              <a:pPr/>
              <a:t>10/27/2011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4EEFC21-6142-4814-A4CC-89C9EC9845B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98" indent="0" algn="ctr">
              <a:buNone/>
              <a:defRPr>
                <a:solidFill>
                  <a:schemeClr val="tx1">
                    <a:tint val="75000"/>
                  </a:schemeClr>
                </a:solidFill>
              </a:defRPr>
            </a:lvl2pPr>
            <a:lvl3pPr marL="913603" indent="0" algn="ctr">
              <a:buNone/>
              <a:defRPr>
                <a:solidFill>
                  <a:schemeClr val="tx1">
                    <a:tint val="75000"/>
                  </a:schemeClr>
                </a:solidFill>
              </a:defRPr>
            </a:lvl3pPr>
            <a:lvl4pPr marL="1370410" indent="0" algn="ctr">
              <a:buNone/>
              <a:defRPr>
                <a:solidFill>
                  <a:schemeClr val="tx1">
                    <a:tint val="75000"/>
                  </a:schemeClr>
                </a:solidFill>
              </a:defRPr>
            </a:lvl4pPr>
            <a:lvl5pPr marL="1827211" indent="0" algn="ctr">
              <a:buNone/>
              <a:defRPr>
                <a:solidFill>
                  <a:schemeClr val="tx1">
                    <a:tint val="75000"/>
                  </a:schemeClr>
                </a:solidFill>
              </a:defRPr>
            </a:lvl5pPr>
            <a:lvl6pPr marL="2284011" indent="0" algn="ctr">
              <a:buNone/>
              <a:defRPr>
                <a:solidFill>
                  <a:schemeClr val="tx1">
                    <a:tint val="75000"/>
                  </a:schemeClr>
                </a:solidFill>
              </a:defRPr>
            </a:lvl6pPr>
            <a:lvl7pPr marL="2740817" indent="0" algn="ctr">
              <a:buNone/>
              <a:defRPr>
                <a:solidFill>
                  <a:schemeClr val="tx1">
                    <a:tint val="75000"/>
                  </a:schemeClr>
                </a:solidFill>
              </a:defRPr>
            </a:lvl7pPr>
            <a:lvl8pPr marL="3197614" indent="0" algn="ctr">
              <a:buNone/>
              <a:defRPr>
                <a:solidFill>
                  <a:schemeClr val="tx1">
                    <a:tint val="75000"/>
                  </a:schemeClr>
                </a:solidFill>
              </a:defRPr>
            </a:lvl8pPr>
            <a:lvl9pPr marL="36544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solidFill>
                  <a:srgbClr val="000090"/>
                </a:solidFill>
              </a:defRPr>
            </a:lvl1pPr>
          </a:lstStyle>
          <a:p>
            <a:pPr>
              <a:defRPr/>
            </a:pPr>
            <a:fld id="{60C9A3D6-9C1C-40A7-9112-490013CC2380}"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5C0DB9-9378-4B84-8492-F829DAF720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84" r:id="rId4"/>
    <p:sldLayoutId id="2147483687" r:id="rId5"/>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1458930" y="274638"/>
            <a:ext cx="6161087" cy="1143000"/>
          </a:xfrm>
          <a:prstGeom prst="rect">
            <a:avLst/>
          </a:prstGeom>
          <a:noFill/>
          <a:ln w="9525">
            <a:noFill/>
            <a:miter lim="800000"/>
            <a:headEnd/>
            <a:tailEnd/>
          </a:ln>
        </p:spPr>
        <p:txBody>
          <a:bodyPr vert="horz" wrap="square" lIns="91359" tIns="45680" rIns="91359" bIns="4568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17"/>
            <a:ext cx="8229600" cy="4525963"/>
          </a:xfrm>
          <a:prstGeom prst="rect">
            <a:avLst/>
          </a:prstGeom>
          <a:noFill/>
          <a:ln w="9525">
            <a:noFill/>
            <a:miter lim="800000"/>
            <a:headEnd/>
            <a:tailEnd/>
          </a:ln>
        </p:spPr>
        <p:txBody>
          <a:bodyPr vert="horz" wrap="square" lIns="91359" tIns="45680" rIns="91359" bIns="456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67"/>
            <a:ext cx="2133600" cy="365125"/>
          </a:xfrm>
          <a:prstGeom prst="rect">
            <a:avLst/>
          </a:prstGeom>
        </p:spPr>
        <p:txBody>
          <a:bodyPr vert="horz" wrap="square" lIns="91359" tIns="45680" rIns="91359" bIns="4568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defTabSz="456798" eaLnBrk="1" hangingPunct="1">
              <a:defRPr/>
            </a:pPr>
            <a:endParaRPr lang="en-US"/>
          </a:p>
        </p:txBody>
      </p:sp>
      <p:sp>
        <p:nvSpPr>
          <p:cNvPr id="5" name="Footer Placeholder 4"/>
          <p:cNvSpPr>
            <a:spLocks noGrp="1"/>
          </p:cNvSpPr>
          <p:nvPr>
            <p:ph type="ftr" sz="quarter" idx="3"/>
          </p:nvPr>
        </p:nvSpPr>
        <p:spPr>
          <a:xfrm>
            <a:off x="3124201" y="6356367"/>
            <a:ext cx="2895600" cy="365125"/>
          </a:xfrm>
          <a:prstGeom prst="rect">
            <a:avLst/>
          </a:prstGeom>
        </p:spPr>
        <p:txBody>
          <a:bodyPr vert="horz" wrap="square" lIns="91359" tIns="45680" rIns="91359" bIns="45680" numCol="1" anchor="ctr" anchorCtr="0" compatLnSpc="1">
            <a:prstTxWarp prst="textNoShape">
              <a:avLst/>
            </a:prstTxWarp>
          </a:bodyPr>
          <a:lstStyle>
            <a:lvl1pPr algn="ctr">
              <a:defRPr sz="1200">
                <a:solidFill>
                  <a:srgbClr val="000090"/>
                </a:solidFill>
                <a:latin typeface="Calibri" charset="0"/>
                <a:ea typeface="ＭＳ Ｐゴシック" charset="-128"/>
              </a:defRPr>
            </a:lvl1pPr>
          </a:lstStyle>
          <a:p>
            <a:pPr defTabSz="456798" eaLnBrk="1" hangingPunct="1">
              <a:defRPr/>
            </a:pPr>
            <a:endParaRPr lang="en-US"/>
          </a:p>
        </p:txBody>
      </p:sp>
      <p:sp>
        <p:nvSpPr>
          <p:cNvPr id="6" name="Slide Number Placeholder 5"/>
          <p:cNvSpPr>
            <a:spLocks noGrp="1"/>
          </p:cNvSpPr>
          <p:nvPr>
            <p:ph type="sldNum" sz="quarter" idx="4"/>
          </p:nvPr>
        </p:nvSpPr>
        <p:spPr>
          <a:xfrm>
            <a:off x="6553200" y="6356367"/>
            <a:ext cx="2133600" cy="365125"/>
          </a:xfrm>
          <a:prstGeom prst="rect">
            <a:avLst/>
          </a:prstGeom>
        </p:spPr>
        <p:txBody>
          <a:bodyPr vert="horz" wrap="square" lIns="91359" tIns="45680" rIns="91359" bIns="45680" numCol="1" anchor="ctr" anchorCtr="0" compatLnSpc="1">
            <a:prstTxWarp prst="textNoShape">
              <a:avLst/>
            </a:prstTxWarp>
          </a:bodyPr>
          <a:lstStyle>
            <a:lvl1pPr algn="r">
              <a:defRPr sz="1200" i="1">
                <a:solidFill>
                  <a:srgbClr val="898989"/>
                </a:solidFill>
                <a:latin typeface="Calibri" charset="0"/>
                <a:ea typeface="ＭＳ Ｐゴシック" charset="-128"/>
              </a:defRPr>
            </a:lvl1pPr>
          </a:lstStyle>
          <a:p>
            <a:pPr defTabSz="456798" eaLnBrk="1" hangingPunct="1">
              <a:defRPr/>
            </a:pPr>
            <a:fld id="{8689DCFA-B66A-4D72-8F87-43552903364D}" type="slidenum">
              <a:rPr lang="en-US"/>
              <a:pPr defTabSz="456798" eaLnBrk="1" hangingPunct="1">
                <a:defRPr/>
              </a:pPr>
              <a:t>‹#›</a:t>
            </a:fld>
            <a:endParaRPr lang="en-US"/>
          </a:p>
        </p:txBody>
      </p:sp>
      <p:pic>
        <p:nvPicPr>
          <p:cNvPr id="10" name="Picture 2" descr="GEWEXlogo2"/>
          <p:cNvPicPr>
            <a:picLocks noChangeAspect="1" noChangeArrowheads="1"/>
          </p:cNvPicPr>
          <p:nvPr userDrawn="1"/>
        </p:nvPicPr>
        <p:blipFill>
          <a:blip r:embed="rId3" cstate="print"/>
          <a:srcRect/>
          <a:stretch>
            <a:fillRect/>
          </a:stretch>
        </p:blipFill>
        <p:spPr bwMode="auto">
          <a:xfrm>
            <a:off x="57150" y="96838"/>
            <a:ext cx="923925" cy="990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defTabSz="456798"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6798"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6798"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6798"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6798"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6798" algn="ctr" defTabSz="456798"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603" algn="ctr" defTabSz="456798"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410" algn="ctr" defTabSz="456798"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7211" algn="ctr" defTabSz="456798"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605" indent="-342605" algn="l" defTabSz="456798" rtl="0" eaLnBrk="0" fontAlgn="base" hangingPunct="0">
        <a:spcBef>
          <a:spcPct val="20000"/>
        </a:spcBef>
        <a:spcAft>
          <a:spcPct val="0"/>
        </a:spcAft>
        <a:buFont typeface="Arial" charset="0"/>
        <a:buChar char="•"/>
        <a:defRPr sz="3200" kern="1200">
          <a:solidFill>
            <a:srgbClr val="000090"/>
          </a:solidFill>
          <a:latin typeface="+mn-lt"/>
          <a:ea typeface="ＭＳ Ｐゴシック" charset="-128"/>
          <a:cs typeface="ＭＳ Ｐゴシック" charset="-128"/>
        </a:defRPr>
      </a:lvl1pPr>
      <a:lvl2pPr marL="742304" indent="-285504" algn="l" defTabSz="456798" rtl="0" eaLnBrk="0" fontAlgn="base" hangingPunct="0">
        <a:spcBef>
          <a:spcPct val="20000"/>
        </a:spcBef>
        <a:spcAft>
          <a:spcPct val="0"/>
        </a:spcAft>
        <a:buFont typeface="Arial" charset="0"/>
        <a:buChar char="–"/>
        <a:defRPr sz="2800" kern="1200">
          <a:solidFill>
            <a:srgbClr val="000090"/>
          </a:solidFill>
          <a:latin typeface="+mn-lt"/>
          <a:ea typeface="ＭＳ Ｐゴシック" charset="-128"/>
          <a:cs typeface="+mn-cs"/>
        </a:defRPr>
      </a:lvl2pPr>
      <a:lvl3pPr marL="1142004" indent="-228399" algn="l" defTabSz="456798" rtl="0" eaLnBrk="0" fontAlgn="base" hangingPunct="0">
        <a:spcBef>
          <a:spcPct val="20000"/>
        </a:spcBef>
        <a:spcAft>
          <a:spcPct val="0"/>
        </a:spcAft>
        <a:buFont typeface="Arial" charset="0"/>
        <a:buChar char="•"/>
        <a:defRPr sz="2400" kern="1200">
          <a:solidFill>
            <a:srgbClr val="000090"/>
          </a:solidFill>
          <a:latin typeface="+mn-lt"/>
          <a:ea typeface="ＭＳ Ｐゴシック" charset="-128"/>
          <a:cs typeface="+mn-cs"/>
        </a:defRPr>
      </a:lvl3pPr>
      <a:lvl4pPr marL="1598807" indent="-228399" algn="l" defTabSz="456798" rtl="0" eaLnBrk="0" fontAlgn="base" hangingPunct="0">
        <a:spcBef>
          <a:spcPct val="20000"/>
        </a:spcBef>
        <a:spcAft>
          <a:spcPct val="0"/>
        </a:spcAft>
        <a:buFont typeface="Arial" charset="0"/>
        <a:buChar char="–"/>
        <a:defRPr sz="2000" kern="1200">
          <a:solidFill>
            <a:srgbClr val="000090"/>
          </a:solidFill>
          <a:latin typeface="+mn-lt"/>
          <a:ea typeface="ＭＳ Ｐゴシック" charset="-128"/>
          <a:cs typeface="+mn-cs"/>
        </a:defRPr>
      </a:lvl4pPr>
      <a:lvl5pPr marL="2055615" indent="-228399" algn="l" defTabSz="456798" rtl="0" eaLnBrk="0" fontAlgn="base" hangingPunct="0">
        <a:spcBef>
          <a:spcPct val="20000"/>
        </a:spcBef>
        <a:spcAft>
          <a:spcPct val="0"/>
        </a:spcAft>
        <a:buFont typeface="Arial" charset="0"/>
        <a:buChar char="»"/>
        <a:defRPr sz="2000" kern="1200">
          <a:solidFill>
            <a:srgbClr val="000090"/>
          </a:solidFill>
          <a:latin typeface="+mn-lt"/>
          <a:ea typeface="ＭＳ Ｐゴシック" charset="-128"/>
          <a:cs typeface="+mn-cs"/>
        </a:defRPr>
      </a:lvl5pPr>
      <a:lvl6pPr marL="2512416" indent="-228399" algn="l" defTabSz="456798" rtl="0" eaLnBrk="1" latinLnBrk="0" hangingPunct="1">
        <a:spcBef>
          <a:spcPct val="20000"/>
        </a:spcBef>
        <a:buFont typeface="Arial"/>
        <a:buChar char="•"/>
        <a:defRPr sz="2000" kern="1200">
          <a:solidFill>
            <a:schemeClr val="tx1"/>
          </a:solidFill>
          <a:latin typeface="+mn-lt"/>
          <a:ea typeface="+mn-ea"/>
          <a:cs typeface="+mn-cs"/>
        </a:defRPr>
      </a:lvl6pPr>
      <a:lvl7pPr marL="2969216" indent="-228399" algn="l" defTabSz="456798" rtl="0" eaLnBrk="1" latinLnBrk="0" hangingPunct="1">
        <a:spcBef>
          <a:spcPct val="20000"/>
        </a:spcBef>
        <a:buFont typeface="Arial"/>
        <a:buChar char="•"/>
        <a:defRPr sz="2000" kern="1200">
          <a:solidFill>
            <a:schemeClr val="tx1"/>
          </a:solidFill>
          <a:latin typeface="+mn-lt"/>
          <a:ea typeface="+mn-ea"/>
          <a:cs typeface="+mn-cs"/>
        </a:defRPr>
      </a:lvl7pPr>
      <a:lvl8pPr marL="3426021" indent="-228399" algn="l" defTabSz="456798" rtl="0" eaLnBrk="1" latinLnBrk="0" hangingPunct="1">
        <a:spcBef>
          <a:spcPct val="20000"/>
        </a:spcBef>
        <a:buFont typeface="Arial"/>
        <a:buChar char="•"/>
        <a:defRPr sz="2000" kern="1200">
          <a:solidFill>
            <a:schemeClr val="tx1"/>
          </a:solidFill>
          <a:latin typeface="+mn-lt"/>
          <a:ea typeface="+mn-ea"/>
          <a:cs typeface="+mn-cs"/>
        </a:defRPr>
      </a:lvl8pPr>
      <a:lvl9pPr marL="3882818" indent="-228399" algn="l" defTabSz="4567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8" rtl="0" eaLnBrk="1" latinLnBrk="0" hangingPunct="1">
        <a:defRPr sz="1800" kern="1200">
          <a:solidFill>
            <a:schemeClr val="tx1"/>
          </a:solidFill>
          <a:latin typeface="+mn-lt"/>
          <a:ea typeface="+mn-ea"/>
          <a:cs typeface="+mn-cs"/>
        </a:defRPr>
      </a:lvl1pPr>
      <a:lvl2pPr marL="456798" algn="l" defTabSz="456798" rtl="0" eaLnBrk="1" latinLnBrk="0" hangingPunct="1">
        <a:defRPr sz="1800" kern="1200">
          <a:solidFill>
            <a:schemeClr val="tx1"/>
          </a:solidFill>
          <a:latin typeface="+mn-lt"/>
          <a:ea typeface="+mn-ea"/>
          <a:cs typeface="+mn-cs"/>
        </a:defRPr>
      </a:lvl2pPr>
      <a:lvl3pPr marL="913603" algn="l" defTabSz="456798" rtl="0" eaLnBrk="1" latinLnBrk="0" hangingPunct="1">
        <a:defRPr sz="1800" kern="1200">
          <a:solidFill>
            <a:schemeClr val="tx1"/>
          </a:solidFill>
          <a:latin typeface="+mn-lt"/>
          <a:ea typeface="+mn-ea"/>
          <a:cs typeface="+mn-cs"/>
        </a:defRPr>
      </a:lvl3pPr>
      <a:lvl4pPr marL="1370410" algn="l" defTabSz="456798" rtl="0" eaLnBrk="1" latinLnBrk="0" hangingPunct="1">
        <a:defRPr sz="1800" kern="1200">
          <a:solidFill>
            <a:schemeClr val="tx1"/>
          </a:solidFill>
          <a:latin typeface="+mn-lt"/>
          <a:ea typeface="+mn-ea"/>
          <a:cs typeface="+mn-cs"/>
        </a:defRPr>
      </a:lvl4pPr>
      <a:lvl5pPr marL="1827211" algn="l" defTabSz="456798" rtl="0" eaLnBrk="1" latinLnBrk="0" hangingPunct="1">
        <a:defRPr sz="1800" kern="1200">
          <a:solidFill>
            <a:schemeClr val="tx1"/>
          </a:solidFill>
          <a:latin typeface="+mn-lt"/>
          <a:ea typeface="+mn-ea"/>
          <a:cs typeface="+mn-cs"/>
        </a:defRPr>
      </a:lvl5pPr>
      <a:lvl6pPr marL="2284011" algn="l" defTabSz="456798" rtl="0" eaLnBrk="1" latinLnBrk="0" hangingPunct="1">
        <a:defRPr sz="1800" kern="1200">
          <a:solidFill>
            <a:schemeClr val="tx1"/>
          </a:solidFill>
          <a:latin typeface="+mn-lt"/>
          <a:ea typeface="+mn-ea"/>
          <a:cs typeface="+mn-cs"/>
        </a:defRPr>
      </a:lvl6pPr>
      <a:lvl7pPr marL="2740817" algn="l" defTabSz="456798" rtl="0" eaLnBrk="1" latinLnBrk="0" hangingPunct="1">
        <a:defRPr sz="1800" kern="1200">
          <a:solidFill>
            <a:schemeClr val="tx1"/>
          </a:solidFill>
          <a:latin typeface="+mn-lt"/>
          <a:ea typeface="+mn-ea"/>
          <a:cs typeface="+mn-cs"/>
        </a:defRPr>
      </a:lvl7pPr>
      <a:lvl8pPr marL="3197614" algn="l" defTabSz="456798" rtl="0" eaLnBrk="1" latinLnBrk="0" hangingPunct="1">
        <a:defRPr sz="1800" kern="1200">
          <a:solidFill>
            <a:schemeClr val="tx1"/>
          </a:solidFill>
          <a:latin typeface="+mn-lt"/>
          <a:ea typeface="+mn-ea"/>
          <a:cs typeface="+mn-cs"/>
        </a:defRPr>
      </a:lvl8pPr>
      <a:lvl9pPr marL="3654421" algn="l" defTabSz="4567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1" hangingPunct="1">
              <a:defRPr/>
            </a:pPr>
            <a:fld id="{35CA8C9D-8976-4D78-B169-61A9409AA9BC}"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0000">
              <a:srgbClr val="0000FF"/>
            </a:gs>
            <a:gs pos="74000">
              <a:schemeClr val="tx1"/>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685800" y="152400"/>
            <a:ext cx="7772400" cy="1143000"/>
          </a:xfrm>
          <a:effectLst>
            <a:outerShdw dist="35921" dir="2700000" algn="ctr" rotWithShape="0">
              <a:schemeClr val="tx1"/>
            </a:outerShdw>
          </a:effectLst>
        </p:spPr>
        <p:txBody>
          <a:bodyPr/>
          <a:lstStyle/>
          <a:p>
            <a:r>
              <a:rPr lang="en-US" dirty="0" smtClean="0">
                <a:latin typeface="Comic Sans MS" pitchFamily="66" charset="0"/>
              </a:rPr>
              <a:t>Challenges of a sustained climate observing system</a:t>
            </a:r>
            <a:endParaRPr lang="en-US" b="0" dirty="0">
              <a:latin typeface="Comic Sans MS" pitchFamily="66" charset="0"/>
            </a:endParaRPr>
          </a:p>
        </p:txBody>
      </p:sp>
      <p:sp>
        <p:nvSpPr>
          <p:cNvPr id="991235" name="Rectangle 3"/>
          <p:cNvSpPr>
            <a:spLocks noGrp="1" noChangeArrowheads="1"/>
          </p:cNvSpPr>
          <p:nvPr>
            <p:ph idx="1"/>
          </p:nvPr>
        </p:nvSpPr>
        <p:spPr>
          <a:xfrm>
            <a:off x="1066800" y="1600200"/>
            <a:ext cx="6629400" cy="2590800"/>
          </a:xfrm>
          <a:effectLst>
            <a:outerShdw dist="35921" dir="2700000" algn="ctr" rotWithShape="0">
              <a:schemeClr val="tx1"/>
            </a:outerShdw>
          </a:effectLst>
        </p:spPr>
        <p:txBody>
          <a:bodyPr/>
          <a:lstStyle/>
          <a:p>
            <a:pPr algn="ctr">
              <a:buNone/>
            </a:pPr>
            <a:r>
              <a:rPr lang="en-US" sz="3600" b="1" dirty="0" smtClean="0">
                <a:solidFill>
                  <a:srgbClr val="FFFF00"/>
                </a:solidFill>
                <a:latin typeface="Comic Sans MS" pitchFamily="66" charset="0"/>
              </a:rPr>
              <a:t>Kevin E Trenberth</a:t>
            </a:r>
          </a:p>
          <a:p>
            <a:pPr algn="ctr">
              <a:buNone/>
            </a:pPr>
            <a:r>
              <a:rPr lang="en-US" b="1" dirty="0" smtClean="0">
                <a:solidFill>
                  <a:srgbClr val="FFFF00"/>
                </a:solidFill>
                <a:latin typeface="Comic Sans MS" pitchFamily="66" charset="0"/>
              </a:rPr>
              <a:t>NCAR</a:t>
            </a:r>
          </a:p>
          <a:p>
            <a:pPr algn="ctr">
              <a:buNone/>
            </a:pPr>
            <a:r>
              <a:rPr lang="en-US" sz="1600" b="1" dirty="0" smtClean="0">
                <a:solidFill>
                  <a:srgbClr val="FFFF00"/>
                </a:solidFill>
                <a:latin typeface="Comic Sans MS" pitchFamily="66" charset="0"/>
              </a:rPr>
              <a:t> with</a:t>
            </a:r>
          </a:p>
          <a:p>
            <a:pPr algn="ctr">
              <a:buNone/>
            </a:pPr>
            <a:r>
              <a:rPr lang="en-US" sz="2000" b="1" dirty="0" smtClean="0">
                <a:solidFill>
                  <a:srgbClr val="FFFF00"/>
                </a:solidFill>
                <a:latin typeface="Comic Sans MS" pitchFamily="66" charset="0"/>
              </a:rPr>
              <a:t>Alan </a:t>
            </a:r>
            <a:r>
              <a:rPr lang="en-US" sz="2000" b="1" dirty="0" err="1" smtClean="0">
                <a:solidFill>
                  <a:srgbClr val="FFFF00"/>
                </a:solidFill>
                <a:latin typeface="Comic Sans MS" pitchFamily="66" charset="0"/>
              </a:rPr>
              <a:t>Belward</a:t>
            </a:r>
            <a:r>
              <a:rPr lang="en-US" sz="2000" b="1" dirty="0" smtClean="0">
                <a:solidFill>
                  <a:srgbClr val="FFFF00"/>
                </a:solidFill>
                <a:latin typeface="Comic Sans MS" pitchFamily="66" charset="0"/>
              </a:rPr>
              <a:t>, Otis Brown, Edward </a:t>
            </a:r>
            <a:r>
              <a:rPr lang="en-US" sz="2000" b="1" dirty="0" err="1" smtClean="0">
                <a:solidFill>
                  <a:srgbClr val="FFFF00"/>
                </a:solidFill>
                <a:latin typeface="Comic Sans MS" pitchFamily="66" charset="0"/>
              </a:rPr>
              <a:t>Haberman</a:t>
            </a:r>
            <a:r>
              <a:rPr lang="en-US" sz="2000" b="1" dirty="0" smtClean="0">
                <a:solidFill>
                  <a:srgbClr val="FFFF00"/>
                </a:solidFill>
                <a:latin typeface="Comic Sans MS" pitchFamily="66" charset="0"/>
              </a:rPr>
              <a:t>, Thomas R. Karl, Steve Running, Barbara Ryan, Michael Tanner, and Bruce </a:t>
            </a:r>
            <a:r>
              <a:rPr lang="en-US" sz="2000" b="1" dirty="0" err="1" smtClean="0">
                <a:solidFill>
                  <a:srgbClr val="FFFF00"/>
                </a:solidFill>
                <a:latin typeface="Comic Sans MS" pitchFamily="66" charset="0"/>
              </a:rPr>
              <a:t>Wielicki</a:t>
            </a:r>
            <a:endParaRPr lang="en-US" sz="2000" b="1" dirty="0" smtClean="0">
              <a:solidFill>
                <a:srgbClr val="FFFF00"/>
              </a:solidFill>
              <a:latin typeface="Comic Sans MS" pitchFamily="66" charset="0"/>
            </a:endParaRPr>
          </a:p>
          <a:p>
            <a:pPr algn="ctr">
              <a:buNone/>
            </a:pPr>
            <a:endParaRPr lang="en-US" sz="3600" b="1" dirty="0" smtClean="0">
              <a:solidFill>
                <a:srgbClr val="FF0000"/>
              </a:solidFill>
              <a:latin typeface="Comic Sans MS" pitchFamily="66" charset="0"/>
            </a:endParaRPr>
          </a:p>
        </p:txBody>
      </p:sp>
      <p:sp>
        <p:nvSpPr>
          <p:cNvPr id="991238" name="Line 6"/>
          <p:cNvSpPr>
            <a:spLocks noChangeShapeType="1"/>
          </p:cNvSpPr>
          <p:nvPr/>
        </p:nvSpPr>
        <p:spPr bwMode="auto">
          <a:xfrm>
            <a:off x="0" y="1447800"/>
            <a:ext cx="9144000" cy="0"/>
          </a:xfrm>
          <a:prstGeom prst="line">
            <a:avLst/>
          </a:prstGeom>
          <a:noFill/>
          <a:ln w="28575">
            <a:solidFill>
              <a:schemeClr val="tx1"/>
            </a:solidFill>
            <a:round/>
            <a:headEnd/>
            <a:tailEnd/>
          </a:ln>
          <a:effectLst>
            <a:outerShdw dist="35921" dir="2700000" algn="ctr" rotWithShape="0">
              <a:srgbClr val="FF0000"/>
            </a:outerShdw>
          </a:effectLst>
        </p:spPr>
        <p:txBody>
          <a:bodyPr/>
          <a:lstStyle/>
          <a:p>
            <a:endParaRPr lang="en-US"/>
          </a:p>
        </p:txBody>
      </p:sp>
      <p:pic>
        <p:nvPicPr>
          <p:cNvPr id="1026" name="Picture 2"/>
          <p:cNvPicPr>
            <a:picLocks noChangeAspect="1" noChangeArrowheads="1"/>
          </p:cNvPicPr>
          <p:nvPr/>
        </p:nvPicPr>
        <p:blipFill>
          <a:blip r:embed="rId2" cstate="print"/>
          <a:srcRect t="24409"/>
          <a:stretch>
            <a:fillRect/>
          </a:stretch>
        </p:blipFill>
        <p:spPr bwMode="auto">
          <a:xfrm>
            <a:off x="0" y="6019800"/>
            <a:ext cx="9144000" cy="914400"/>
          </a:xfrm>
          <a:prstGeom prst="rect">
            <a:avLst/>
          </a:prstGeom>
          <a:noFill/>
          <a:ln w="9525">
            <a:noFill/>
            <a:miter lim="800000"/>
            <a:headEnd/>
            <a:tailEnd/>
          </a:ln>
        </p:spPr>
      </p:pic>
      <p:sp>
        <p:nvSpPr>
          <p:cNvPr id="8" name="TextBox 7"/>
          <p:cNvSpPr txBox="1"/>
          <p:nvPr/>
        </p:nvSpPr>
        <p:spPr>
          <a:xfrm>
            <a:off x="3429000" y="6019800"/>
            <a:ext cx="2223686" cy="830997"/>
          </a:xfrm>
          <a:prstGeom prst="rect">
            <a:avLst/>
          </a:prstGeom>
          <a:noFill/>
          <a:effectLst>
            <a:outerShdw blurRad="50800" dist="25400" dir="2700000" algn="tl" rotWithShape="0">
              <a:srgbClr val="00B0F0"/>
            </a:outerShdw>
          </a:effectLst>
        </p:spPr>
        <p:txBody>
          <a:bodyPr wrap="none" rtlCol="0">
            <a:spAutoFit/>
          </a:bodyPr>
          <a:lstStyle/>
          <a:p>
            <a:r>
              <a:rPr lang="en-US" dirty="0" smtClean="0">
                <a:solidFill>
                  <a:srgbClr val="050C91"/>
                </a:solidFill>
              </a:rPr>
              <a:t>Open Science </a:t>
            </a:r>
          </a:p>
          <a:p>
            <a:r>
              <a:rPr lang="en-US" dirty="0" smtClean="0">
                <a:solidFill>
                  <a:srgbClr val="050C91"/>
                </a:solidFill>
              </a:rPr>
              <a:t>Conference</a:t>
            </a:r>
            <a:endParaRPr lang="en-US" dirty="0">
              <a:solidFill>
                <a:srgbClr val="050C91"/>
              </a:solidFill>
            </a:endParaRPr>
          </a:p>
        </p:txBody>
      </p:sp>
      <p:pic>
        <p:nvPicPr>
          <p:cNvPr id="11" name="Picture 10" descr="EarthWx"/>
          <p:cNvPicPr>
            <a:picLocks noChangeAspect="1" noChangeArrowheads="1" noCrop="1"/>
          </p:cNvPicPr>
          <p:nvPr/>
        </p:nvPicPr>
        <p:blipFill>
          <a:blip r:embed="rId3" cstate="print"/>
          <a:srcRect/>
          <a:stretch>
            <a:fillRect/>
          </a:stretch>
        </p:blipFill>
        <p:spPr bwMode="auto">
          <a:xfrm>
            <a:off x="3429000" y="4076700"/>
            <a:ext cx="1943100" cy="1943100"/>
          </a:xfrm>
          <a:prstGeom prst="rect">
            <a:avLst/>
          </a:prstGeom>
          <a:solidFill>
            <a:schemeClr val="tx1"/>
          </a:solidFill>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Text Box 2"/>
          <p:cNvSpPr txBox="1">
            <a:spLocks noChangeArrowheads="1"/>
          </p:cNvSpPr>
          <p:nvPr/>
        </p:nvSpPr>
        <p:spPr bwMode="auto">
          <a:xfrm>
            <a:off x="395288" y="53975"/>
            <a:ext cx="8748712" cy="2788456"/>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517525" indent="-517525">
              <a:defRPr/>
            </a:pPr>
            <a:r>
              <a:rPr lang="en-US" sz="2800" b="1" dirty="0" smtClean="0">
                <a:solidFill>
                  <a:srgbClr val="FF0000"/>
                </a:solidFill>
              </a:rPr>
              <a:t>	Needed: CDRs for diagnostic studies</a:t>
            </a:r>
            <a:endParaRPr lang="en-US" b="1" dirty="0">
              <a:solidFill>
                <a:srgbClr val="CC0000"/>
              </a:solidFill>
            </a:endParaRPr>
          </a:p>
          <a:p>
            <a:pPr>
              <a:lnSpc>
                <a:spcPct val="90000"/>
              </a:lnSpc>
              <a:buFont typeface="Webdings" pitchFamily="18" charset="2"/>
              <a:buNone/>
              <a:defRPr/>
            </a:pPr>
            <a:r>
              <a:rPr lang="en-US" sz="2800" dirty="0" smtClean="0">
                <a:solidFill>
                  <a:srgbClr val="FFFFCC"/>
                </a:solidFill>
              </a:rPr>
              <a:t> </a:t>
            </a:r>
            <a:endParaRPr lang="en-US" sz="4400" b="1" dirty="0" smtClean="0">
              <a:solidFill>
                <a:srgbClr val="FFFF00"/>
              </a:solidFill>
            </a:endParaRPr>
          </a:p>
          <a:p>
            <a:pPr marL="627063" indent="-627063">
              <a:spcAft>
                <a:spcPts val="600"/>
              </a:spcAft>
              <a:buFont typeface="Webdings" pitchFamily="18" charset="2"/>
              <a:buChar char="þ"/>
              <a:defRPr/>
            </a:pPr>
            <a:r>
              <a:rPr lang="en-US" sz="2800" dirty="0" smtClean="0">
                <a:solidFill>
                  <a:srgbClr val="FFFFCC"/>
                </a:solidFill>
              </a:rPr>
              <a:t>Data of </a:t>
            </a:r>
            <a:r>
              <a:rPr lang="en-US" sz="2800" dirty="0" smtClean="0">
                <a:solidFill>
                  <a:srgbClr val="FFFF00"/>
                </a:solidFill>
              </a:rPr>
              <a:t>known quality</a:t>
            </a:r>
          </a:p>
          <a:p>
            <a:pPr marL="627063" indent="-627063">
              <a:spcAft>
                <a:spcPts val="600"/>
              </a:spcAft>
              <a:buFont typeface="Webdings" pitchFamily="18" charset="2"/>
              <a:buChar char="þ"/>
              <a:defRPr/>
            </a:pPr>
            <a:r>
              <a:rPr lang="en-US" sz="2800" dirty="0" smtClean="0">
                <a:solidFill>
                  <a:srgbClr val="FFFFCC"/>
                </a:solidFill>
              </a:rPr>
              <a:t>The signal to noise is often adequate for </a:t>
            </a:r>
            <a:r>
              <a:rPr lang="en-US" sz="2800" dirty="0" err="1" smtClean="0">
                <a:solidFill>
                  <a:srgbClr val="FFFFCC"/>
                </a:solidFill>
              </a:rPr>
              <a:t>interannual</a:t>
            </a:r>
            <a:r>
              <a:rPr lang="en-US" sz="2800" dirty="0" smtClean="0">
                <a:solidFill>
                  <a:srgbClr val="FFFFCC"/>
                </a:solidFill>
              </a:rPr>
              <a:t> variability</a:t>
            </a:r>
          </a:p>
          <a:p>
            <a:pPr marL="1084263" lvl="1" indent="-627063">
              <a:spcAft>
                <a:spcPts val="600"/>
              </a:spcAft>
              <a:defRPr/>
            </a:pPr>
            <a:r>
              <a:rPr lang="en-US" sz="2800" dirty="0" smtClean="0">
                <a:solidFill>
                  <a:srgbClr val="FFFFCC"/>
                </a:solidFill>
              </a:rPr>
              <a:t>- but not for </a:t>
            </a:r>
            <a:r>
              <a:rPr lang="en-US" sz="2800" dirty="0" smtClean="0">
                <a:solidFill>
                  <a:srgbClr val="FFFF00"/>
                </a:solidFill>
              </a:rPr>
              <a:t>decades or trends</a:t>
            </a:r>
          </a:p>
        </p:txBody>
      </p:sp>
      <p:sp>
        <p:nvSpPr>
          <p:cNvPr id="46083" name="Line 3"/>
          <p:cNvSpPr>
            <a:spLocks noChangeShapeType="1"/>
          </p:cNvSpPr>
          <p:nvPr/>
        </p:nvSpPr>
        <p:spPr bwMode="auto">
          <a:xfrm>
            <a:off x="0" y="714375"/>
            <a:ext cx="9144000" cy="0"/>
          </a:xfrm>
          <a:prstGeom prst="line">
            <a:avLst/>
          </a:prstGeom>
          <a:noFill/>
          <a:ln w="57150">
            <a:solidFill>
              <a:srgbClr val="FF0000"/>
            </a:solidFill>
            <a:round/>
            <a:headEnd/>
            <a:tailEnd/>
          </a:ln>
        </p:spPr>
        <p:txBody>
          <a:bodyPr>
            <a:spAutoFit/>
          </a:bodyPr>
          <a:lstStyle/>
          <a:p>
            <a:endParaRPr lang="en-US" b="1" smtClean="0">
              <a:solidFill>
                <a:srgbClr val="000000"/>
              </a:solidFill>
              <a:latin typeface="Arial" charset="0"/>
              <a:ea typeface="ＭＳ Ｐゴシック" pitchFamily="34" charset="-128"/>
            </a:endParaRPr>
          </a:p>
        </p:txBody>
      </p:sp>
      <p:sp>
        <p:nvSpPr>
          <p:cNvPr id="4" name="TextBox 3"/>
          <p:cNvSpPr txBox="1"/>
          <p:nvPr/>
        </p:nvSpPr>
        <p:spPr>
          <a:xfrm>
            <a:off x="457200" y="2819400"/>
            <a:ext cx="8153400" cy="3924151"/>
          </a:xfrm>
          <a:prstGeom prst="rect">
            <a:avLst/>
          </a:prstGeom>
          <a:noFill/>
        </p:spPr>
        <p:txBody>
          <a:bodyPr wrap="square" rtlCol="0">
            <a:spAutoFit/>
          </a:bodyPr>
          <a:lstStyle/>
          <a:p>
            <a:pPr marL="627063" lvl="1" indent="-627063">
              <a:spcAft>
                <a:spcPts val="600"/>
              </a:spcAft>
              <a:defRPr/>
            </a:pPr>
            <a:r>
              <a:rPr lang="en-US" sz="2800" b="1" dirty="0" smtClean="0">
                <a:solidFill>
                  <a:srgbClr val="FF0000"/>
                </a:solidFill>
              </a:rPr>
              <a:t>Needed:</a:t>
            </a:r>
          </a:p>
          <a:p>
            <a:pPr marL="627063" indent="-627063">
              <a:spcAft>
                <a:spcPts val="600"/>
              </a:spcAft>
              <a:buFont typeface="Webdings" pitchFamily="18" charset="2"/>
              <a:buChar char="þ"/>
              <a:defRPr/>
            </a:pPr>
            <a:r>
              <a:rPr lang="en-US" sz="2800" dirty="0" smtClean="0">
                <a:solidFill>
                  <a:srgbClr val="FFFFCC"/>
                </a:solidFill>
              </a:rPr>
              <a:t>An ongoing </a:t>
            </a:r>
            <a:r>
              <a:rPr lang="en-US" sz="2800" b="1" dirty="0" smtClean="0">
                <a:solidFill>
                  <a:srgbClr val="FFFF00"/>
                </a:solidFill>
              </a:rPr>
              <a:t>assessment</a:t>
            </a:r>
            <a:r>
              <a:rPr lang="en-US" sz="2800" dirty="0" smtClean="0">
                <a:solidFill>
                  <a:srgbClr val="FFFFCC"/>
                </a:solidFill>
              </a:rPr>
              <a:t> process</a:t>
            </a:r>
          </a:p>
          <a:p>
            <a:pPr marL="627063" indent="-627063">
              <a:spcAft>
                <a:spcPts val="600"/>
              </a:spcAft>
              <a:buFont typeface="Webdings" pitchFamily="18" charset="2"/>
              <a:buChar char="þ"/>
              <a:defRPr/>
            </a:pPr>
            <a:r>
              <a:rPr lang="en-US" sz="2800" dirty="0" smtClean="0">
                <a:solidFill>
                  <a:srgbClr val="FFFFCC"/>
                </a:solidFill>
              </a:rPr>
              <a:t>A </a:t>
            </a:r>
            <a:r>
              <a:rPr lang="en-US" sz="2800" b="1" dirty="0" smtClean="0">
                <a:solidFill>
                  <a:srgbClr val="FFFF00"/>
                </a:solidFill>
              </a:rPr>
              <a:t>physical framework </a:t>
            </a:r>
            <a:r>
              <a:rPr lang="en-US" sz="2800" dirty="0" smtClean="0">
                <a:solidFill>
                  <a:srgbClr val="FFFFCC"/>
                </a:solidFill>
              </a:rPr>
              <a:t>that accounts, e.g. for mass, water and energy constraints</a:t>
            </a:r>
          </a:p>
          <a:p>
            <a:pPr marL="627063" indent="-627063">
              <a:spcAft>
                <a:spcPts val="600"/>
              </a:spcAft>
              <a:buFont typeface="Webdings" pitchFamily="18" charset="2"/>
              <a:buChar char="þ"/>
              <a:defRPr/>
            </a:pPr>
            <a:r>
              <a:rPr lang="en-US" sz="2800" dirty="0" smtClean="0">
                <a:solidFill>
                  <a:srgbClr val="FFFFCC"/>
                </a:solidFill>
              </a:rPr>
              <a:t>An </a:t>
            </a:r>
            <a:r>
              <a:rPr lang="en-US" sz="2800" b="1" dirty="0" smtClean="0">
                <a:solidFill>
                  <a:srgbClr val="FFFF00"/>
                </a:solidFill>
              </a:rPr>
              <a:t>informed guide </a:t>
            </a:r>
            <a:r>
              <a:rPr lang="en-US" sz="2800" dirty="0" smtClean="0">
                <a:solidFill>
                  <a:srgbClr val="FFFFCC"/>
                </a:solidFill>
              </a:rPr>
              <a:t>for datasets: on their strengths and shortcomings</a:t>
            </a:r>
          </a:p>
          <a:p>
            <a:pPr marL="627063" indent="-627063">
              <a:spcAft>
                <a:spcPts val="600"/>
              </a:spcAft>
              <a:buFont typeface="Webdings" pitchFamily="18" charset="2"/>
              <a:buChar char="þ"/>
              <a:defRPr/>
            </a:pPr>
            <a:r>
              <a:rPr lang="en-US" sz="2800" dirty="0" smtClean="0">
                <a:solidFill>
                  <a:srgbClr val="FFFF00"/>
                </a:solidFill>
              </a:rPr>
              <a:t>R</a:t>
            </a:r>
            <a:r>
              <a:rPr lang="en-US" sz="2800" b="1" dirty="0" smtClean="0">
                <a:solidFill>
                  <a:srgbClr val="FFFF00"/>
                </a:solidFill>
              </a:rPr>
              <a:t>eprocessing</a:t>
            </a:r>
            <a:r>
              <a:rPr lang="en-US" sz="2800" dirty="0" smtClean="0">
                <a:solidFill>
                  <a:srgbClr val="FFFFCC"/>
                </a:solidFill>
              </a:rPr>
              <a:t> to produce CDRs</a:t>
            </a:r>
          </a:p>
          <a:p>
            <a:pPr marL="627063" indent="-627063">
              <a:spcAft>
                <a:spcPts val="600"/>
              </a:spcAft>
              <a:buFont typeface="Webdings" pitchFamily="18" charset="2"/>
              <a:buChar char="þ"/>
              <a:defRPr/>
            </a:pPr>
            <a:r>
              <a:rPr lang="en-US" sz="2800" b="1" dirty="0" smtClean="0">
                <a:solidFill>
                  <a:srgbClr val="FFFF00"/>
                </a:solidFill>
              </a:rPr>
              <a:t>Reanalysis</a:t>
            </a:r>
            <a:r>
              <a:rPr lang="en-US" sz="2800" dirty="0" smtClean="0">
                <a:solidFill>
                  <a:srgbClr val="FFFFCC"/>
                </a:solidFill>
              </a:rPr>
              <a:t> to synthesize</a:t>
            </a:r>
            <a:endParaRPr lang="en-US" dirty="0"/>
          </a:p>
        </p:txBody>
      </p:sp>
      <p:sp>
        <p:nvSpPr>
          <p:cNvPr id="5" name="Cloud Callout 4"/>
          <p:cNvSpPr/>
          <p:nvPr/>
        </p:nvSpPr>
        <p:spPr bwMode="auto">
          <a:xfrm>
            <a:off x="3429000" y="1295400"/>
            <a:ext cx="5715000" cy="2438400"/>
          </a:xfrm>
          <a:prstGeom prst="cloudCallout">
            <a:avLst>
              <a:gd name="adj1" fmla="val -57799"/>
              <a:gd name="adj2" fmla="val 100438"/>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US" sz="2400" b="0" i="0" u="none" strike="noStrike" cap="none" normalizeH="0" baseline="0" dirty="0" smtClean="0">
                <a:ln>
                  <a:noFill/>
                </a:ln>
                <a:solidFill>
                  <a:schemeClr val="tx1"/>
                </a:solidFill>
                <a:effectLst/>
                <a:latin typeface="Comic Sans MS" pitchFamily="66" charset="0"/>
              </a:rPr>
              <a:t>See our Poster T195A,</a:t>
            </a:r>
            <a:r>
              <a:rPr kumimoji="0" lang="en-US" sz="2400" b="0" i="0" u="none" strike="noStrike" cap="none" normalizeH="0" dirty="0" smtClean="0">
                <a:ln>
                  <a:noFill/>
                </a:ln>
                <a:solidFill>
                  <a:schemeClr val="tx1"/>
                </a:solidFill>
                <a:effectLst/>
                <a:latin typeface="Comic Sans MS" pitchFamily="66" charset="0"/>
              </a:rPr>
              <a:t> session C23; </a:t>
            </a:r>
          </a:p>
          <a:p>
            <a:r>
              <a:rPr lang="en-US" b="1" dirty="0" smtClean="0"/>
              <a:t>Schneider et al.</a:t>
            </a:r>
          </a:p>
          <a:p>
            <a:r>
              <a:rPr lang="en-US" b="1" dirty="0" smtClean="0"/>
              <a:t> </a:t>
            </a:r>
            <a:r>
              <a:rPr kumimoji="0" lang="en-US" sz="2400" b="0" i="0" u="none" strike="noStrike" cap="none" normalizeH="0" dirty="0" smtClean="0">
                <a:ln>
                  <a:noFill/>
                </a:ln>
                <a:solidFill>
                  <a:schemeClr val="tx1"/>
                </a:solidFill>
                <a:effectLst/>
                <a:latin typeface="Comic Sans MS" pitchFamily="66" charset="0"/>
              </a:rPr>
              <a:t>this morning</a:t>
            </a:r>
            <a:endParaRPr kumimoji="0" lang="en-US" sz="2400" b="0" i="0" u="none" strike="noStrike" cap="none" normalizeH="0" baseline="0" dirty="0" smtClean="0">
              <a:ln>
                <a:noFill/>
              </a:ln>
              <a:solidFill>
                <a:schemeClr val="tx1"/>
              </a:solidFill>
              <a:effectLst/>
              <a:latin typeface="Comic Sans MS" pitchFamily="66"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ou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Line 3"/>
          <p:cNvSpPr>
            <a:spLocks noChangeShapeType="1"/>
          </p:cNvSpPr>
          <p:nvPr/>
        </p:nvSpPr>
        <p:spPr bwMode="auto">
          <a:xfrm>
            <a:off x="0" y="714375"/>
            <a:ext cx="9144000" cy="0"/>
          </a:xfrm>
          <a:prstGeom prst="line">
            <a:avLst/>
          </a:prstGeom>
          <a:noFill/>
          <a:ln w="57150">
            <a:solidFill>
              <a:srgbClr val="FF0000"/>
            </a:solidFill>
            <a:round/>
            <a:headEnd/>
            <a:tailEnd/>
          </a:ln>
        </p:spPr>
        <p:txBody>
          <a:bodyPr>
            <a:spAutoFit/>
          </a:bodyPr>
          <a:lstStyle/>
          <a:p>
            <a:endParaRPr lang="en-US" b="1" smtClean="0">
              <a:solidFill>
                <a:srgbClr val="000000"/>
              </a:solidFill>
              <a:latin typeface="Arial" charset="0"/>
              <a:ea typeface="ＭＳ Ｐゴシック" pitchFamily="34" charset="-128"/>
            </a:endParaRPr>
          </a:p>
        </p:txBody>
      </p:sp>
      <p:sp>
        <p:nvSpPr>
          <p:cNvPr id="6" name="TextBox 5"/>
          <p:cNvSpPr txBox="1"/>
          <p:nvPr/>
        </p:nvSpPr>
        <p:spPr>
          <a:xfrm>
            <a:off x="228600" y="914400"/>
            <a:ext cx="6183103" cy="523220"/>
          </a:xfrm>
          <a:prstGeom prst="rect">
            <a:avLst/>
          </a:prstGeom>
          <a:noFill/>
        </p:spPr>
        <p:txBody>
          <a:bodyPr wrap="none" rtlCol="0">
            <a:spAutoFit/>
          </a:bodyPr>
          <a:lstStyle/>
          <a:p>
            <a:r>
              <a:rPr lang="en-US" sz="2800" b="1" dirty="0" smtClean="0">
                <a:solidFill>
                  <a:srgbClr val="FFFF00"/>
                </a:solidFill>
              </a:rPr>
              <a:t>http://climatedataguide.ucar.edu/</a:t>
            </a:r>
            <a:endParaRPr lang="en-US" sz="2800" b="1" dirty="0">
              <a:solidFill>
                <a:srgbClr val="FFFF00"/>
              </a:solidFill>
            </a:endParaRPr>
          </a:p>
        </p:txBody>
      </p:sp>
      <p:sp>
        <p:nvSpPr>
          <p:cNvPr id="7" name="TextBox 6"/>
          <p:cNvSpPr txBox="1"/>
          <p:nvPr/>
        </p:nvSpPr>
        <p:spPr>
          <a:xfrm>
            <a:off x="2438400" y="0"/>
            <a:ext cx="3677610" cy="646331"/>
          </a:xfrm>
          <a:prstGeom prst="rect">
            <a:avLst/>
          </a:prstGeom>
          <a:noFill/>
          <a:effectLst>
            <a:outerShdw blurRad="50800" dist="38100" dir="2700000" algn="tl" rotWithShape="0">
              <a:prstClr val="black"/>
            </a:outerShdw>
          </a:effectLst>
        </p:spPr>
        <p:txBody>
          <a:bodyPr wrap="none" rtlCol="0">
            <a:spAutoFit/>
          </a:bodyPr>
          <a:lstStyle/>
          <a:p>
            <a:r>
              <a:rPr lang="en-US" sz="3600" b="1" dirty="0" smtClean="0">
                <a:solidFill>
                  <a:srgbClr val="FF0000"/>
                </a:solidFill>
              </a:rPr>
              <a:t>Informed Guide</a:t>
            </a:r>
            <a:endParaRPr lang="en-US" sz="3600" b="1" dirty="0">
              <a:solidFill>
                <a:srgbClr val="FF0000"/>
              </a:solidFill>
            </a:endParaRPr>
          </a:p>
        </p:txBody>
      </p:sp>
      <p:pic>
        <p:nvPicPr>
          <p:cNvPr id="1026" name="Picture 2"/>
          <p:cNvPicPr>
            <a:picLocks noChangeAspect="1" noChangeArrowheads="1"/>
          </p:cNvPicPr>
          <p:nvPr/>
        </p:nvPicPr>
        <p:blipFill>
          <a:blip r:embed="rId3" cstate="print"/>
          <a:srcRect l="4183" t="17857" r="17172" b="6250"/>
          <a:stretch>
            <a:fillRect/>
          </a:stretch>
        </p:blipFill>
        <p:spPr bwMode="auto">
          <a:xfrm>
            <a:off x="1" y="1926888"/>
            <a:ext cx="9143999" cy="5007312"/>
          </a:xfrm>
          <a:prstGeom prst="rect">
            <a:avLst/>
          </a:prstGeom>
          <a:noFill/>
          <a:ln w="9525">
            <a:noFill/>
            <a:miter lim="800000"/>
            <a:headEnd/>
            <a:tailEnd/>
          </a:ln>
        </p:spPr>
      </p:pic>
      <p:sp>
        <p:nvSpPr>
          <p:cNvPr id="5" name="Cloud Callout 4"/>
          <p:cNvSpPr/>
          <p:nvPr/>
        </p:nvSpPr>
        <p:spPr bwMode="auto">
          <a:xfrm>
            <a:off x="3429000" y="1295400"/>
            <a:ext cx="5715000" cy="2438400"/>
          </a:xfrm>
          <a:prstGeom prst="cloudCallout">
            <a:avLst>
              <a:gd name="adj1" fmla="val -11730"/>
              <a:gd name="adj2" fmla="val 34490"/>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US" sz="2400" b="0" i="0" u="none" strike="noStrike" cap="none" normalizeH="0" baseline="0" dirty="0" smtClean="0">
                <a:ln>
                  <a:noFill/>
                </a:ln>
                <a:solidFill>
                  <a:schemeClr val="tx1"/>
                </a:solidFill>
                <a:effectLst/>
                <a:latin typeface="Comic Sans MS" pitchFamily="66" charset="0"/>
              </a:rPr>
              <a:t>See our Poster T195A,</a:t>
            </a:r>
            <a:r>
              <a:rPr kumimoji="0" lang="en-US" sz="2400" b="0" i="0" u="none" strike="noStrike" cap="none" normalizeH="0" dirty="0" smtClean="0">
                <a:ln>
                  <a:noFill/>
                </a:ln>
                <a:solidFill>
                  <a:schemeClr val="tx1"/>
                </a:solidFill>
                <a:effectLst/>
                <a:latin typeface="Comic Sans MS" pitchFamily="66" charset="0"/>
              </a:rPr>
              <a:t> session C23; </a:t>
            </a:r>
          </a:p>
          <a:p>
            <a:r>
              <a:rPr lang="en-US" b="1" dirty="0" smtClean="0"/>
              <a:t>Schneider et al.</a:t>
            </a:r>
          </a:p>
          <a:p>
            <a:r>
              <a:rPr lang="en-US" b="1" dirty="0" smtClean="0"/>
              <a:t> </a:t>
            </a:r>
            <a:r>
              <a:rPr kumimoji="0" lang="en-US" sz="2400" b="0" i="0" u="none" strike="noStrike" cap="none" normalizeH="0" dirty="0" smtClean="0">
                <a:ln>
                  <a:noFill/>
                </a:ln>
                <a:solidFill>
                  <a:schemeClr val="tx1"/>
                </a:solidFill>
                <a:effectLst/>
                <a:latin typeface="Comic Sans MS" pitchFamily="66" charset="0"/>
              </a:rPr>
              <a:t>this morning</a:t>
            </a:r>
            <a:endParaRPr kumimoji="0" lang="en-US" sz="2400" b="0" i="0" u="none" strike="noStrike" cap="none" normalizeH="0" baseline="0" dirty="0" smtClean="0">
              <a:ln>
                <a:noFill/>
              </a:ln>
              <a:solidFill>
                <a:schemeClr val="tx1"/>
              </a:solidFill>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0 0  L 0 0.33333  E" pathEditMode="relative" ptsTypes="">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4713287" y="152400"/>
            <a:ext cx="4430713" cy="1066800"/>
          </a:xfrm>
          <a:prstGeom prst="rect">
            <a:avLst/>
          </a:prstGeom>
          <a:noFill/>
          <a:ln w="9525">
            <a:noFill/>
            <a:miter lim="800000"/>
            <a:headEnd/>
            <a:tailEnd/>
          </a:ln>
          <a:effectLst>
            <a:outerShdw blurRad="50800" dist="38100" dir="2700000" algn="tl" rotWithShape="0">
              <a:prstClr val="black"/>
            </a:outerShdw>
          </a:effectLst>
        </p:spPr>
        <p:txBody>
          <a:bodyPr/>
          <a:lstStyle/>
          <a:p>
            <a:pPr marL="342900" indent="-342900" algn="ctr">
              <a:spcBef>
                <a:spcPct val="40000"/>
              </a:spcBef>
              <a:buClr>
                <a:srgbClr val="FF0000"/>
              </a:buClr>
              <a:buFont typeface="Symbol" pitchFamily="18" charset="2"/>
              <a:buNone/>
            </a:pPr>
            <a:r>
              <a:rPr lang="en-US" b="1" dirty="0" smtClean="0">
                <a:solidFill>
                  <a:srgbClr val="FF0000"/>
                </a:solidFill>
              </a:rPr>
              <a:t>GCOS </a:t>
            </a:r>
            <a:r>
              <a:rPr lang="en-US" b="1" dirty="0">
                <a:solidFill>
                  <a:srgbClr val="FF0000"/>
                </a:solidFill>
              </a:rPr>
              <a:t>Reference</a:t>
            </a:r>
          </a:p>
          <a:p>
            <a:pPr marL="342900" indent="-342900" algn="ctr">
              <a:spcBef>
                <a:spcPct val="40000"/>
              </a:spcBef>
              <a:buClr>
                <a:srgbClr val="FF0000"/>
              </a:buClr>
              <a:buFont typeface="Symbol" pitchFamily="18" charset="2"/>
              <a:buNone/>
            </a:pPr>
            <a:r>
              <a:rPr lang="en-US" b="1" dirty="0">
                <a:solidFill>
                  <a:srgbClr val="FF0000"/>
                </a:solidFill>
              </a:rPr>
              <a:t>Upper Air Network</a:t>
            </a:r>
          </a:p>
          <a:p>
            <a:pPr marL="342900" indent="-342900" algn="ctr">
              <a:spcBef>
                <a:spcPct val="40000"/>
              </a:spcBef>
              <a:buClr>
                <a:srgbClr val="FF0000"/>
              </a:buClr>
              <a:buFont typeface="Symbol" pitchFamily="18" charset="2"/>
              <a:buNone/>
            </a:pPr>
            <a:endParaRPr lang="en-US" dirty="0">
              <a:solidFill>
                <a:srgbClr val="003399"/>
              </a:solidFill>
            </a:endParaRPr>
          </a:p>
        </p:txBody>
      </p:sp>
      <p:grpSp>
        <p:nvGrpSpPr>
          <p:cNvPr id="2" name="Group 5"/>
          <p:cNvGrpSpPr>
            <a:grpSpLocks/>
          </p:cNvGrpSpPr>
          <p:nvPr/>
        </p:nvGrpSpPr>
        <p:grpSpPr bwMode="auto">
          <a:xfrm>
            <a:off x="228600" y="228600"/>
            <a:ext cx="4213225" cy="5232400"/>
            <a:chOff x="433" y="561"/>
            <a:chExt cx="2688" cy="3482"/>
          </a:xfrm>
        </p:grpSpPr>
        <p:pic>
          <p:nvPicPr>
            <p:cNvPr id="4101" name="Picture 6"/>
            <p:cNvPicPr>
              <a:picLocks noChangeAspect="1" noChangeArrowheads="1"/>
            </p:cNvPicPr>
            <p:nvPr/>
          </p:nvPicPr>
          <p:blipFill>
            <a:blip r:embed="rId2" cstate="print"/>
            <a:srcRect/>
            <a:stretch>
              <a:fillRect/>
            </a:stretch>
          </p:blipFill>
          <p:spPr bwMode="auto">
            <a:xfrm>
              <a:off x="433" y="561"/>
              <a:ext cx="2688" cy="3482"/>
            </a:xfrm>
            <a:prstGeom prst="rect">
              <a:avLst/>
            </a:prstGeom>
            <a:noFill/>
            <a:ln w="9525">
              <a:noFill/>
              <a:round/>
              <a:headEnd/>
              <a:tailEnd/>
            </a:ln>
          </p:spPr>
        </p:pic>
        <p:pic>
          <p:nvPicPr>
            <p:cNvPr id="4102" name="Picture 13" descr="gruan__logo__360px,property=default"/>
            <p:cNvPicPr>
              <a:picLocks noChangeAspect="1" noChangeArrowheads="1"/>
            </p:cNvPicPr>
            <p:nvPr/>
          </p:nvPicPr>
          <p:blipFill>
            <a:blip r:embed="rId3" cstate="print"/>
            <a:srcRect t="8652"/>
            <a:stretch>
              <a:fillRect/>
            </a:stretch>
          </p:blipFill>
          <p:spPr bwMode="auto">
            <a:xfrm>
              <a:off x="1205" y="581"/>
              <a:ext cx="1787" cy="1077"/>
            </a:xfrm>
            <a:prstGeom prst="rect">
              <a:avLst/>
            </a:prstGeom>
            <a:noFill/>
            <a:ln w="9525">
              <a:noFill/>
              <a:miter lim="800000"/>
              <a:headEnd/>
              <a:tailEnd/>
            </a:ln>
          </p:spPr>
        </p:pic>
      </p:grpSp>
      <p:pic>
        <p:nvPicPr>
          <p:cNvPr id="7" name="Picture 5"/>
          <p:cNvPicPr>
            <a:picLocks noChangeAspect="1" noChangeArrowheads="1"/>
          </p:cNvPicPr>
          <p:nvPr/>
        </p:nvPicPr>
        <p:blipFill>
          <a:blip r:embed="rId4" cstate="print">
            <a:clrChange>
              <a:clrFrom>
                <a:srgbClr val="FFFFFF"/>
              </a:clrFrom>
              <a:clrTo>
                <a:srgbClr val="FFFFFF">
                  <a:alpha val="0"/>
                </a:srgbClr>
              </a:clrTo>
            </a:clrChange>
          </a:blip>
          <a:srcRect b="10890"/>
          <a:stretch>
            <a:fillRect/>
          </a:stretch>
        </p:blipFill>
        <p:spPr bwMode="auto">
          <a:xfrm>
            <a:off x="4724400" y="1295400"/>
            <a:ext cx="4230688" cy="2730500"/>
          </a:xfrm>
          <a:prstGeom prst="rect">
            <a:avLst/>
          </a:prstGeom>
          <a:solidFill>
            <a:srgbClr val="FFFF00"/>
          </a:solidFill>
          <a:ln w="9525">
            <a:noFill/>
            <a:round/>
            <a:headEnd/>
            <a:tailEnd/>
          </a:ln>
        </p:spPr>
      </p:pic>
      <p:sp>
        <p:nvSpPr>
          <p:cNvPr id="8" name="Text Box 7"/>
          <p:cNvSpPr txBox="1">
            <a:spLocks noChangeArrowheads="1"/>
          </p:cNvSpPr>
          <p:nvPr/>
        </p:nvSpPr>
        <p:spPr bwMode="auto">
          <a:xfrm>
            <a:off x="5105400" y="4191000"/>
            <a:ext cx="3797300" cy="1190625"/>
          </a:xfrm>
          <a:prstGeom prst="rect">
            <a:avLst/>
          </a:prstGeom>
          <a:noFill/>
          <a:ln w="9525" algn="ctr">
            <a:noFill/>
            <a:miter lim="800000"/>
            <a:headEnd/>
            <a:tailEnd/>
          </a:ln>
        </p:spPr>
        <p:txBody>
          <a:bodyPr>
            <a:spAutoFit/>
          </a:bodyPr>
          <a:lstStyle/>
          <a:p>
            <a:r>
              <a:rPr lang="en-US" sz="1800" dirty="0">
                <a:solidFill>
                  <a:srgbClr val="FFFFFF"/>
                </a:solidFill>
              </a:rPr>
              <a:t>Priority 1: Water vapor, temperature, (pressure and wind)</a:t>
            </a:r>
          </a:p>
          <a:p>
            <a:endParaRPr lang="en-US" sz="1800" dirty="0">
              <a:solidFill>
                <a:srgbClr val="FFFFFF"/>
              </a:solidFill>
            </a:endParaRPr>
          </a:p>
          <a:p>
            <a:r>
              <a:rPr lang="en-US" sz="1800" dirty="0">
                <a:solidFill>
                  <a:srgbClr val="FFFFFF"/>
                </a:solidFill>
              </a:rPr>
              <a:t>Priority 2: Ozone, clouds, </a:t>
            </a:r>
            <a:r>
              <a:rPr lang="en-US" sz="1800" dirty="0">
                <a:solidFill>
                  <a:srgbClr val="000000"/>
                </a:solidFill>
              </a:rPr>
              <a:t>…</a:t>
            </a:r>
          </a:p>
        </p:txBody>
      </p:sp>
      <p:grpSp>
        <p:nvGrpSpPr>
          <p:cNvPr id="3" name="Group 5"/>
          <p:cNvGrpSpPr>
            <a:grpSpLocks/>
          </p:cNvGrpSpPr>
          <p:nvPr/>
        </p:nvGrpSpPr>
        <p:grpSpPr bwMode="auto">
          <a:xfrm>
            <a:off x="228600" y="5508625"/>
            <a:ext cx="2286000" cy="1273175"/>
            <a:chOff x="2980" y="583"/>
            <a:chExt cx="2603" cy="1451"/>
          </a:xfrm>
        </p:grpSpPr>
        <p:pic>
          <p:nvPicPr>
            <p:cNvPr id="10" name="Picture 6"/>
            <p:cNvPicPr>
              <a:picLocks noChangeAspect="1" noChangeArrowheads="1"/>
            </p:cNvPicPr>
            <p:nvPr/>
          </p:nvPicPr>
          <p:blipFill>
            <a:blip r:embed="rId5" cstate="print">
              <a:clrChange>
                <a:clrFrom>
                  <a:srgbClr val="FFFFFF"/>
                </a:clrFrom>
                <a:clrTo>
                  <a:srgbClr val="FFFFFF">
                    <a:alpha val="0"/>
                  </a:srgbClr>
                </a:clrTo>
              </a:clrChange>
            </a:blip>
            <a:srcRect t="8185"/>
            <a:stretch>
              <a:fillRect/>
            </a:stretch>
          </p:blipFill>
          <p:spPr bwMode="auto">
            <a:xfrm>
              <a:off x="2980" y="583"/>
              <a:ext cx="2603" cy="1451"/>
            </a:xfrm>
            <a:prstGeom prst="rect">
              <a:avLst/>
            </a:prstGeom>
            <a:noFill/>
            <a:ln w="9525">
              <a:noFill/>
              <a:round/>
              <a:headEnd/>
              <a:tailEnd/>
            </a:ln>
          </p:spPr>
        </p:pic>
        <p:pic>
          <p:nvPicPr>
            <p:cNvPr id="11" name="Picture 7" descr="gruan_logo_a"/>
            <p:cNvPicPr>
              <a:picLocks noChangeAspect="1" noChangeArrowheads="1"/>
            </p:cNvPicPr>
            <p:nvPr/>
          </p:nvPicPr>
          <p:blipFill>
            <a:blip r:embed="rId6" cstate="print"/>
            <a:srcRect/>
            <a:stretch>
              <a:fillRect/>
            </a:stretch>
          </p:blipFill>
          <p:spPr bwMode="auto">
            <a:xfrm>
              <a:off x="3827" y="1044"/>
              <a:ext cx="1153" cy="768"/>
            </a:xfrm>
            <a:prstGeom prst="rect">
              <a:avLst/>
            </a:prstGeom>
            <a:noFill/>
            <a:ln w="9525">
              <a:noFill/>
              <a:miter lim="800000"/>
              <a:headEnd/>
              <a:tailEnd/>
            </a:ln>
          </p:spPr>
        </p:pic>
      </p:grpSp>
      <p:sp>
        <p:nvSpPr>
          <p:cNvPr id="12" name="TextBox 11"/>
          <p:cNvSpPr txBox="1"/>
          <p:nvPr/>
        </p:nvSpPr>
        <p:spPr>
          <a:xfrm>
            <a:off x="2743200" y="5715000"/>
            <a:ext cx="6172200" cy="830997"/>
          </a:xfrm>
          <a:prstGeom prst="rect">
            <a:avLst/>
          </a:prstGeom>
          <a:noFill/>
        </p:spPr>
        <p:txBody>
          <a:bodyPr wrap="square" rtlCol="0">
            <a:spAutoFit/>
          </a:bodyPr>
          <a:lstStyle/>
          <a:p>
            <a:pPr eaLnBrk="1" hangingPunct="1">
              <a:buFont typeface="Symbol" pitchFamily="18" charset="2"/>
              <a:buChar char="·"/>
            </a:pPr>
            <a:r>
              <a:rPr lang="en-US" sz="1600" dirty="0" smtClean="0">
                <a:solidFill>
                  <a:srgbClr val="FFFFFF"/>
                </a:solidFill>
                <a:cs typeface="Arial" charset="0"/>
              </a:rPr>
              <a:t> Provide long-term high-quality upper-air climate records</a:t>
            </a:r>
          </a:p>
          <a:p>
            <a:pPr eaLnBrk="1" hangingPunct="1">
              <a:buFont typeface="Symbol" pitchFamily="18" charset="2"/>
              <a:buChar char="·"/>
            </a:pPr>
            <a:r>
              <a:rPr lang="en-US" sz="1600" dirty="0" smtClean="0">
                <a:solidFill>
                  <a:srgbClr val="FFFFFF"/>
                </a:solidFill>
                <a:cs typeface="Arial" charset="0"/>
              </a:rPr>
              <a:t> Constrain and calibrate data</a:t>
            </a:r>
          </a:p>
          <a:p>
            <a:pPr eaLnBrk="1" hangingPunct="1">
              <a:buFont typeface="Symbol" pitchFamily="18" charset="2"/>
              <a:buChar char="·"/>
            </a:pPr>
            <a:r>
              <a:rPr lang="en-US" sz="1600" dirty="0" smtClean="0">
                <a:solidFill>
                  <a:srgbClr val="FFFFFF"/>
                </a:solidFill>
                <a:cs typeface="Arial" charset="0"/>
              </a:rPr>
              <a:t> Fully characterize the properties of the atmospheric column</a:t>
            </a:r>
            <a:endParaRPr lang="en-US" sz="1600" dirty="0">
              <a:solidFill>
                <a:srgbClr val="FFFFFF"/>
              </a:solidFill>
            </a:endParaRPr>
          </a:p>
        </p:txBody>
      </p:sp>
    </p:spTree>
  </p:cSld>
  <p:clrMapOvr>
    <a:masterClrMapping/>
  </p:clrMapOvr>
  <p:transition>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tellites_older.png"/>
          <p:cNvPicPr>
            <a:picLocks noChangeAspect="1"/>
          </p:cNvPicPr>
          <p:nvPr/>
        </p:nvPicPr>
        <p:blipFill>
          <a:blip r:embed="rId2" cstate="print"/>
          <a:srcRect/>
          <a:stretch>
            <a:fillRect/>
          </a:stretch>
        </p:blipFill>
        <p:spPr bwMode="auto">
          <a:xfrm>
            <a:off x="533400" y="115888"/>
            <a:ext cx="8001000" cy="6513512"/>
          </a:xfrm>
          <a:prstGeom prst="rect">
            <a:avLst/>
          </a:prstGeom>
          <a:noFill/>
          <a:ln w="9525">
            <a:noFill/>
            <a:miter lim="800000"/>
            <a:headEnd/>
            <a:tailEnd/>
          </a:ln>
        </p:spPr>
      </p:pic>
      <p:sp>
        <p:nvSpPr>
          <p:cNvPr id="3" name="Text Box 3"/>
          <p:cNvSpPr txBox="1">
            <a:spLocks noChangeArrowheads="1"/>
          </p:cNvSpPr>
          <p:nvPr/>
        </p:nvSpPr>
        <p:spPr bwMode="auto">
          <a:xfrm>
            <a:off x="755650" y="225425"/>
            <a:ext cx="8064500" cy="861774"/>
          </a:xfrm>
          <a:prstGeom prst="rect">
            <a:avLst/>
          </a:prstGeom>
          <a:noFill/>
          <a:ln w="9525">
            <a:noFill/>
            <a:miter lim="800000"/>
            <a:headEnd/>
            <a:tailEnd/>
          </a:ln>
          <a:effectLst>
            <a:outerShdw blurRad="50800" dist="38100" dir="2700000" algn="tl" rotWithShape="0">
              <a:prstClr val="black"/>
            </a:outerShdw>
          </a:effectLst>
        </p:spPr>
        <p:txBody>
          <a:bodyPr>
            <a:spAutoFit/>
          </a:bodyPr>
          <a:lstStyle/>
          <a:p>
            <a:r>
              <a:rPr lang="en-US" sz="2600" dirty="0">
                <a:solidFill>
                  <a:srgbClr val="FF0000"/>
                </a:solidFill>
              </a:rPr>
              <a:t>Space-based Global Observing System Schematic</a:t>
            </a:r>
          </a:p>
          <a:p>
            <a:endParaRPr lang="en-US" dirty="0">
              <a:latin typeface="Arial Narrow"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11188" y="115888"/>
            <a:ext cx="8072437" cy="1143000"/>
          </a:xfrm>
          <a:effectLst>
            <a:outerShdw blurRad="50800" dist="38100" dir="2700000" algn="tl" rotWithShape="0">
              <a:prstClr val="black"/>
            </a:outerShdw>
          </a:effectLst>
        </p:spPr>
        <p:txBody>
          <a:bodyPr/>
          <a:lstStyle/>
          <a:p>
            <a:pPr eaLnBrk="1" hangingPunct="1"/>
            <a:r>
              <a:rPr lang="fr-CH" sz="4000" dirty="0" smtClean="0">
                <a:solidFill>
                  <a:srgbClr val="FF0000"/>
                </a:solidFill>
                <a:latin typeface="Comic Sans MS" pitchFamily="66" charset="0"/>
                <a:ea typeface="Kozuka Gothic Pro H" pitchFamily="34" charset="-128"/>
              </a:rPr>
              <a:t>Information Value Chain</a:t>
            </a:r>
            <a:r>
              <a:rPr lang="fr-CH" sz="4000" dirty="0" smtClean="0"/>
              <a:t/>
            </a:r>
            <a:br>
              <a:rPr lang="fr-CH" sz="4000" dirty="0" smtClean="0"/>
            </a:br>
            <a:endParaRPr lang="en-US" sz="2800" i="1" dirty="0" smtClean="0"/>
          </a:p>
        </p:txBody>
      </p:sp>
      <p:sp>
        <p:nvSpPr>
          <p:cNvPr id="28" name="TextBox 27"/>
          <p:cNvSpPr txBox="1"/>
          <p:nvPr/>
        </p:nvSpPr>
        <p:spPr>
          <a:xfrm>
            <a:off x="107950" y="4652963"/>
            <a:ext cx="5688013" cy="1570037"/>
          </a:xfrm>
          <a:prstGeom prst="rect">
            <a:avLst/>
          </a:prstGeom>
          <a:noFill/>
        </p:spPr>
        <p:txBody>
          <a:bodyPr>
            <a:spAutoFit/>
          </a:bodyPr>
          <a:lstStyle/>
          <a:p>
            <a:pPr eaLnBrk="1" hangingPunct="1">
              <a:defRPr/>
            </a:pPr>
            <a:r>
              <a:rPr lang="en-US" sz="1600" b="1" dirty="0">
                <a:solidFill>
                  <a:srgbClr val="C00000"/>
                </a:solidFill>
                <a:latin typeface="Arial" charset="0"/>
              </a:rPr>
              <a:t>Components</a:t>
            </a:r>
          </a:p>
          <a:p>
            <a:pPr eaLnBrk="1" hangingPunct="1">
              <a:defRPr/>
            </a:pPr>
            <a:r>
              <a:rPr lang="en-US" sz="1600" b="1" dirty="0">
                <a:solidFill>
                  <a:srgbClr val="000000"/>
                </a:solidFill>
                <a:latin typeface="Arial" charset="0"/>
              </a:rPr>
              <a:t>GSICS: G</a:t>
            </a:r>
            <a:r>
              <a:rPr lang="en-US" sz="1600" dirty="0">
                <a:solidFill>
                  <a:srgbClr val="000000"/>
                </a:solidFill>
                <a:latin typeface="Arial" charset="0"/>
              </a:rPr>
              <a:t>lobal</a:t>
            </a:r>
            <a:r>
              <a:rPr lang="en-US" sz="1600" b="1" dirty="0">
                <a:solidFill>
                  <a:srgbClr val="000000"/>
                </a:solidFill>
                <a:latin typeface="Arial" charset="0"/>
              </a:rPr>
              <a:t> S</a:t>
            </a:r>
            <a:r>
              <a:rPr lang="en-US" sz="1600" dirty="0">
                <a:solidFill>
                  <a:srgbClr val="000000"/>
                </a:solidFill>
                <a:latin typeface="Arial" charset="0"/>
              </a:rPr>
              <a:t>pace-based</a:t>
            </a:r>
            <a:r>
              <a:rPr lang="en-US" sz="1600" b="1" dirty="0">
                <a:solidFill>
                  <a:srgbClr val="000000"/>
                </a:solidFill>
                <a:latin typeface="Arial" charset="0"/>
              </a:rPr>
              <a:t> I</a:t>
            </a:r>
            <a:r>
              <a:rPr lang="en-US" sz="1600" dirty="0">
                <a:solidFill>
                  <a:srgbClr val="000000"/>
                </a:solidFill>
                <a:latin typeface="Arial" charset="0"/>
              </a:rPr>
              <a:t>ntercalibration</a:t>
            </a:r>
            <a:r>
              <a:rPr lang="en-US" sz="1600" b="1" dirty="0">
                <a:solidFill>
                  <a:srgbClr val="000000"/>
                </a:solidFill>
                <a:latin typeface="Arial" charset="0"/>
              </a:rPr>
              <a:t> S</a:t>
            </a:r>
            <a:r>
              <a:rPr lang="en-US" sz="1600" dirty="0">
                <a:solidFill>
                  <a:srgbClr val="000000"/>
                </a:solidFill>
                <a:latin typeface="Arial" charset="0"/>
              </a:rPr>
              <a:t>ystem</a:t>
            </a:r>
          </a:p>
          <a:p>
            <a:pPr eaLnBrk="1" hangingPunct="1">
              <a:defRPr/>
            </a:pPr>
            <a:r>
              <a:rPr lang="en-US" sz="1600" b="1" dirty="0">
                <a:solidFill>
                  <a:srgbClr val="000000"/>
                </a:solidFill>
                <a:latin typeface="Arial" charset="0"/>
              </a:rPr>
              <a:t>IGDDS: </a:t>
            </a:r>
            <a:r>
              <a:rPr lang="en-US" sz="1600" dirty="0">
                <a:solidFill>
                  <a:srgbClr val="000000"/>
                </a:solidFill>
                <a:latin typeface="Arial" charset="0"/>
              </a:rPr>
              <a:t>WMO Integrated Global Data Dissemination Service</a:t>
            </a:r>
          </a:p>
          <a:p>
            <a:pPr marL="228600" indent="-228600" eaLnBrk="1" hangingPunct="1">
              <a:defRPr/>
            </a:pPr>
            <a:r>
              <a:rPr lang="en-US" sz="1600" b="1" dirty="0">
                <a:solidFill>
                  <a:srgbClr val="000000"/>
                </a:solidFill>
                <a:latin typeface="Arial" charset="0"/>
              </a:rPr>
              <a:t>SCOPE-CM: </a:t>
            </a:r>
            <a:r>
              <a:rPr lang="en-US" sz="1600" dirty="0">
                <a:solidFill>
                  <a:srgbClr val="000000"/>
                </a:solidFill>
                <a:latin typeface="Arial" charset="0"/>
              </a:rPr>
              <a:t>Sustained Coordinated Processing of Environmental Satellite Data for Climate Monitoring</a:t>
            </a:r>
            <a:endParaRPr lang="en-US" sz="1600" b="1" dirty="0">
              <a:solidFill>
                <a:srgbClr val="000000"/>
              </a:solidFill>
              <a:latin typeface="Arial" charset="0"/>
            </a:endParaRPr>
          </a:p>
          <a:p>
            <a:pPr eaLnBrk="1" hangingPunct="1">
              <a:defRPr/>
            </a:pPr>
            <a:r>
              <a:rPr lang="en-US" sz="1600" b="1" dirty="0" err="1">
                <a:solidFill>
                  <a:srgbClr val="000000"/>
                </a:solidFill>
                <a:latin typeface="Arial" charset="0"/>
              </a:rPr>
              <a:t>Vlab</a:t>
            </a:r>
            <a:r>
              <a:rPr lang="en-US" sz="1600" b="1" dirty="0">
                <a:solidFill>
                  <a:srgbClr val="000000"/>
                </a:solidFill>
                <a:latin typeface="Arial" charset="0"/>
              </a:rPr>
              <a:t>: </a:t>
            </a:r>
            <a:r>
              <a:rPr lang="en-US" sz="1600" dirty="0">
                <a:solidFill>
                  <a:srgbClr val="000000"/>
                </a:solidFill>
                <a:latin typeface="Arial" charset="0"/>
              </a:rPr>
              <a:t>Virtual Laboratory for Training in Satellite Meteorology</a:t>
            </a:r>
          </a:p>
        </p:txBody>
      </p:sp>
      <p:pic>
        <p:nvPicPr>
          <p:cNvPr id="8223" name="Picture 31"/>
          <p:cNvPicPr>
            <a:picLocks noChangeAspect="1" noChangeArrowheads="1"/>
          </p:cNvPicPr>
          <p:nvPr/>
        </p:nvPicPr>
        <p:blipFill>
          <a:blip r:embed="rId2" cstate="print"/>
          <a:srcRect/>
          <a:stretch>
            <a:fillRect/>
          </a:stretch>
        </p:blipFill>
        <p:spPr bwMode="auto">
          <a:xfrm>
            <a:off x="5775325" y="4508500"/>
            <a:ext cx="3267075" cy="1951038"/>
          </a:xfrm>
          <a:prstGeom prst="rect">
            <a:avLst/>
          </a:prstGeom>
          <a:noFill/>
          <a:ln w="25400">
            <a:solidFill>
              <a:srgbClr val="C00000"/>
            </a:solidFill>
            <a:miter lim="800000"/>
            <a:headEnd/>
            <a:tailEnd/>
          </a:ln>
        </p:spPr>
      </p:pic>
      <p:pic>
        <p:nvPicPr>
          <p:cNvPr id="3077" name="Picture 35" descr="sats.png"/>
          <p:cNvPicPr>
            <a:picLocks noChangeAspect="1"/>
          </p:cNvPicPr>
          <p:nvPr/>
        </p:nvPicPr>
        <p:blipFill>
          <a:blip r:embed="rId3" cstate="print"/>
          <a:srcRect/>
          <a:stretch>
            <a:fillRect/>
          </a:stretch>
        </p:blipFill>
        <p:spPr bwMode="auto">
          <a:xfrm>
            <a:off x="2843213" y="836613"/>
            <a:ext cx="2636837" cy="1728787"/>
          </a:xfrm>
          <a:prstGeom prst="rect">
            <a:avLst/>
          </a:prstGeom>
          <a:noFill/>
          <a:ln w="9525">
            <a:noFill/>
            <a:miter lim="800000"/>
            <a:headEnd/>
            <a:tailEnd/>
          </a:ln>
        </p:spPr>
      </p:pic>
      <p:grpSp>
        <p:nvGrpSpPr>
          <p:cNvPr id="2" name="Group 40"/>
          <p:cNvGrpSpPr>
            <a:grpSpLocks/>
          </p:cNvGrpSpPr>
          <p:nvPr/>
        </p:nvGrpSpPr>
        <p:grpSpPr bwMode="auto">
          <a:xfrm>
            <a:off x="106363" y="2636838"/>
            <a:ext cx="9037637" cy="1800225"/>
            <a:chOff x="106363" y="2636838"/>
            <a:chExt cx="9037637" cy="1800274"/>
          </a:xfrm>
        </p:grpSpPr>
        <p:pic>
          <p:nvPicPr>
            <p:cNvPr id="3080" name="Picture 34" descr="Logo_GEONETCast_small.png"/>
            <p:cNvPicPr>
              <a:picLocks noChangeAspect="1"/>
            </p:cNvPicPr>
            <p:nvPr/>
          </p:nvPicPr>
          <p:blipFill>
            <a:blip r:embed="rId4" cstate="print"/>
            <a:srcRect/>
            <a:stretch>
              <a:fillRect/>
            </a:stretch>
          </p:blipFill>
          <p:spPr bwMode="auto">
            <a:xfrm>
              <a:off x="5004048" y="3573016"/>
              <a:ext cx="1337621" cy="864096"/>
            </a:xfrm>
            <a:prstGeom prst="rect">
              <a:avLst/>
            </a:prstGeom>
            <a:noFill/>
            <a:ln w="9525">
              <a:noFill/>
              <a:miter lim="800000"/>
              <a:headEnd/>
              <a:tailEnd/>
            </a:ln>
          </p:spPr>
        </p:pic>
        <p:pic>
          <p:nvPicPr>
            <p:cNvPr id="3081" name="Picture 2"/>
            <p:cNvPicPr>
              <a:picLocks noChangeAspect="1" noChangeArrowheads="1"/>
            </p:cNvPicPr>
            <p:nvPr/>
          </p:nvPicPr>
          <p:blipFill>
            <a:blip r:embed="rId5" cstate="print">
              <a:lum bright="10000"/>
            </a:blip>
            <a:srcRect l="10080" t="10080" r="14320" b="9280"/>
            <a:stretch>
              <a:fillRect/>
            </a:stretch>
          </p:blipFill>
          <p:spPr bwMode="auto">
            <a:xfrm>
              <a:off x="4932040" y="3284984"/>
              <a:ext cx="405045" cy="432048"/>
            </a:xfrm>
            <a:prstGeom prst="rect">
              <a:avLst/>
            </a:prstGeom>
            <a:noFill/>
            <a:ln w="9525">
              <a:noFill/>
              <a:miter lim="800000"/>
              <a:headEnd/>
              <a:tailEnd/>
            </a:ln>
          </p:spPr>
        </p:pic>
        <p:grpSp>
          <p:nvGrpSpPr>
            <p:cNvPr id="3" name="Group 39"/>
            <p:cNvGrpSpPr>
              <a:grpSpLocks/>
            </p:cNvGrpSpPr>
            <p:nvPr/>
          </p:nvGrpSpPr>
          <p:grpSpPr bwMode="auto">
            <a:xfrm>
              <a:off x="106363" y="2636838"/>
              <a:ext cx="9037637" cy="1733804"/>
              <a:chOff x="106363" y="2636838"/>
              <a:chExt cx="9037637" cy="1733804"/>
            </a:xfrm>
          </p:grpSpPr>
          <p:pic>
            <p:nvPicPr>
              <p:cNvPr id="3083" name="Picture 32" descr="community-users-128x128.png"/>
              <p:cNvPicPr>
                <a:picLocks noChangeAspect="1"/>
              </p:cNvPicPr>
              <p:nvPr/>
            </p:nvPicPr>
            <p:blipFill>
              <a:blip r:embed="rId6" cstate="print"/>
              <a:srcRect/>
              <a:stretch>
                <a:fillRect/>
              </a:stretch>
            </p:blipFill>
            <p:spPr bwMode="auto">
              <a:xfrm>
                <a:off x="8100392" y="3284984"/>
                <a:ext cx="1043608" cy="1043608"/>
              </a:xfrm>
              <a:prstGeom prst="rect">
                <a:avLst/>
              </a:prstGeom>
              <a:noFill/>
              <a:ln w="9525">
                <a:noFill/>
                <a:miter lim="800000"/>
                <a:headEnd/>
                <a:tailEnd/>
              </a:ln>
            </p:spPr>
          </p:pic>
          <p:grpSp>
            <p:nvGrpSpPr>
              <p:cNvPr id="4" name="Group 39"/>
              <p:cNvGrpSpPr>
                <a:grpSpLocks/>
              </p:cNvGrpSpPr>
              <p:nvPr/>
            </p:nvGrpSpPr>
            <p:grpSpPr bwMode="auto">
              <a:xfrm>
                <a:off x="106363" y="2636838"/>
                <a:ext cx="9002141" cy="1733804"/>
                <a:chOff x="106363" y="2636838"/>
                <a:chExt cx="9002141" cy="1733804"/>
              </a:xfrm>
            </p:grpSpPr>
            <p:sp>
              <p:nvSpPr>
                <p:cNvPr id="3085" name="Rectangle 22"/>
                <p:cNvSpPr>
                  <a:spLocks noChangeArrowheads="1"/>
                </p:cNvSpPr>
                <p:nvPr/>
              </p:nvSpPr>
              <p:spPr bwMode="auto">
                <a:xfrm>
                  <a:off x="8064896" y="2636912"/>
                  <a:ext cx="1043608" cy="1728216"/>
                </a:xfrm>
                <a:prstGeom prst="rect">
                  <a:avLst/>
                </a:prstGeom>
                <a:noFill/>
                <a:ln w="12700" algn="ctr">
                  <a:solidFill>
                    <a:schemeClr val="bg2"/>
                  </a:solidFill>
                  <a:prstDash val="sysDot"/>
                  <a:miter lim="800000"/>
                  <a:headEnd/>
                  <a:tailEnd/>
                </a:ln>
              </p:spPr>
              <p:txBody>
                <a:bodyPr>
                  <a:spAutoFit/>
                </a:bodyPr>
                <a:lstStyle/>
                <a:p>
                  <a:pPr eaLnBrk="1" hangingPunct="1"/>
                  <a:endParaRPr lang="en-US" sz="1800" smtClean="0">
                    <a:solidFill>
                      <a:srgbClr val="000000"/>
                    </a:solidFill>
                    <a:latin typeface="Arial" charset="0"/>
                  </a:endParaRPr>
                </a:p>
              </p:txBody>
            </p:sp>
            <p:pic>
              <p:nvPicPr>
                <p:cNvPr id="3086" name="Picture 36"/>
                <p:cNvPicPr>
                  <a:picLocks noChangeAspect="1" noChangeArrowheads="1"/>
                </p:cNvPicPr>
                <p:nvPr/>
              </p:nvPicPr>
              <p:blipFill>
                <a:blip r:embed="rId7" cstate="print">
                  <a:lum bright="28000"/>
                </a:blip>
                <a:srcRect/>
                <a:stretch>
                  <a:fillRect/>
                </a:stretch>
              </p:blipFill>
              <p:spPr bwMode="auto">
                <a:xfrm>
                  <a:off x="5862926" y="3284984"/>
                  <a:ext cx="463356" cy="432048"/>
                </a:xfrm>
                <a:prstGeom prst="rect">
                  <a:avLst/>
                </a:prstGeom>
                <a:noFill/>
                <a:ln w="9525">
                  <a:noFill/>
                  <a:miter lim="800000"/>
                  <a:headEnd/>
                  <a:tailEnd/>
                </a:ln>
              </p:spPr>
            </p:pic>
            <p:pic>
              <p:nvPicPr>
                <p:cNvPr id="3087" name="Picture 35"/>
                <p:cNvPicPr>
                  <a:picLocks noChangeAspect="1" noChangeArrowheads="1"/>
                </p:cNvPicPr>
                <p:nvPr/>
              </p:nvPicPr>
              <p:blipFill>
                <a:blip r:embed="rId8" cstate="print"/>
                <a:srcRect l="6340" t="6340" r="11240" b="4900"/>
                <a:stretch>
                  <a:fillRect/>
                </a:stretch>
              </p:blipFill>
              <p:spPr bwMode="auto">
                <a:xfrm>
                  <a:off x="323528" y="3284983"/>
                  <a:ext cx="1008112" cy="1085659"/>
                </a:xfrm>
                <a:prstGeom prst="rect">
                  <a:avLst/>
                </a:prstGeom>
                <a:noFill/>
                <a:ln w="9525">
                  <a:noFill/>
                  <a:miter lim="800000"/>
                  <a:headEnd/>
                  <a:tailEnd/>
                </a:ln>
              </p:spPr>
            </p:pic>
            <p:sp>
              <p:nvSpPr>
                <p:cNvPr id="3088" name="Rectangle 22"/>
                <p:cNvSpPr>
                  <a:spLocks noChangeArrowheads="1"/>
                </p:cNvSpPr>
                <p:nvPr/>
              </p:nvSpPr>
              <p:spPr bwMode="auto">
                <a:xfrm>
                  <a:off x="6588224" y="2636838"/>
                  <a:ext cx="1280160" cy="1728787"/>
                </a:xfrm>
                <a:prstGeom prst="rect">
                  <a:avLst/>
                </a:prstGeom>
                <a:noFill/>
                <a:ln w="12700" algn="ctr">
                  <a:solidFill>
                    <a:schemeClr val="bg2"/>
                  </a:solidFill>
                  <a:prstDash val="sysDot"/>
                  <a:miter lim="800000"/>
                  <a:headEnd/>
                  <a:tailEnd/>
                </a:ln>
              </p:spPr>
              <p:txBody>
                <a:bodyPr>
                  <a:spAutoFit/>
                </a:bodyPr>
                <a:lstStyle/>
                <a:p>
                  <a:pPr eaLnBrk="1" hangingPunct="1"/>
                  <a:endParaRPr lang="en-US" sz="1800" smtClean="0">
                    <a:solidFill>
                      <a:srgbClr val="000000"/>
                    </a:solidFill>
                    <a:latin typeface="Arial" charset="0"/>
                  </a:endParaRPr>
                </a:p>
              </p:txBody>
            </p:sp>
            <p:sp>
              <p:nvSpPr>
                <p:cNvPr id="3089" name="Rectangle 19"/>
                <p:cNvSpPr>
                  <a:spLocks noChangeArrowheads="1"/>
                </p:cNvSpPr>
                <p:nvPr/>
              </p:nvSpPr>
              <p:spPr bwMode="auto">
                <a:xfrm>
                  <a:off x="1690688" y="2636838"/>
                  <a:ext cx="1295400" cy="1728787"/>
                </a:xfrm>
                <a:prstGeom prst="rect">
                  <a:avLst/>
                </a:prstGeom>
                <a:noFill/>
                <a:ln w="12700" algn="ctr">
                  <a:solidFill>
                    <a:schemeClr val="bg2"/>
                  </a:solidFill>
                  <a:prstDash val="sysDot"/>
                  <a:miter lim="800000"/>
                  <a:headEnd/>
                  <a:tailEnd/>
                </a:ln>
              </p:spPr>
              <p:txBody>
                <a:bodyPr>
                  <a:spAutoFit/>
                </a:bodyPr>
                <a:lstStyle/>
                <a:p>
                  <a:pPr eaLnBrk="1" hangingPunct="1"/>
                  <a:endParaRPr lang="en-US" sz="1800" smtClean="0">
                    <a:solidFill>
                      <a:srgbClr val="000000"/>
                    </a:solidFill>
                    <a:latin typeface="Arial" charset="0"/>
                  </a:endParaRPr>
                </a:p>
              </p:txBody>
            </p:sp>
            <p:sp>
              <p:nvSpPr>
                <p:cNvPr id="3090" name="Rectangle 18"/>
                <p:cNvSpPr>
                  <a:spLocks noChangeArrowheads="1"/>
                </p:cNvSpPr>
                <p:nvPr/>
              </p:nvSpPr>
              <p:spPr bwMode="auto">
                <a:xfrm>
                  <a:off x="106363" y="2636838"/>
                  <a:ext cx="1368425" cy="1728787"/>
                </a:xfrm>
                <a:prstGeom prst="rect">
                  <a:avLst/>
                </a:prstGeom>
                <a:noFill/>
                <a:ln w="12700" algn="ctr">
                  <a:solidFill>
                    <a:schemeClr val="bg2"/>
                  </a:solidFill>
                  <a:prstDash val="sysDot"/>
                  <a:miter lim="800000"/>
                  <a:headEnd/>
                  <a:tailEnd/>
                </a:ln>
              </p:spPr>
              <p:txBody>
                <a:bodyPr>
                  <a:spAutoFit/>
                </a:bodyPr>
                <a:lstStyle/>
                <a:p>
                  <a:pPr eaLnBrk="1" hangingPunct="1"/>
                  <a:endParaRPr lang="en-US" sz="1800" smtClean="0">
                    <a:solidFill>
                      <a:srgbClr val="000000"/>
                    </a:solidFill>
                    <a:latin typeface="Arial" charset="0"/>
                  </a:endParaRPr>
                </a:p>
              </p:txBody>
            </p:sp>
            <p:sp>
              <p:nvSpPr>
                <p:cNvPr id="3091" name="Rectangle 20"/>
                <p:cNvSpPr>
                  <a:spLocks noChangeArrowheads="1"/>
                </p:cNvSpPr>
                <p:nvPr/>
              </p:nvSpPr>
              <p:spPr bwMode="auto">
                <a:xfrm>
                  <a:off x="3180968" y="2636838"/>
                  <a:ext cx="1463040" cy="1728787"/>
                </a:xfrm>
                <a:prstGeom prst="rect">
                  <a:avLst/>
                </a:prstGeom>
                <a:noFill/>
                <a:ln w="12700" algn="ctr">
                  <a:solidFill>
                    <a:schemeClr val="bg2"/>
                  </a:solidFill>
                  <a:prstDash val="sysDot"/>
                  <a:miter lim="800000"/>
                  <a:headEnd/>
                  <a:tailEnd/>
                </a:ln>
              </p:spPr>
              <p:txBody>
                <a:bodyPr>
                  <a:spAutoFit/>
                </a:bodyPr>
                <a:lstStyle/>
                <a:p>
                  <a:pPr eaLnBrk="1" hangingPunct="1"/>
                  <a:endParaRPr lang="en-US" sz="1800" smtClean="0">
                    <a:solidFill>
                      <a:srgbClr val="000000"/>
                    </a:solidFill>
                    <a:latin typeface="Arial" charset="0"/>
                  </a:endParaRPr>
                </a:p>
              </p:txBody>
            </p:sp>
            <p:sp>
              <p:nvSpPr>
                <p:cNvPr id="3092" name="Rectangle 21"/>
                <p:cNvSpPr>
                  <a:spLocks noChangeArrowheads="1"/>
                </p:cNvSpPr>
                <p:nvPr/>
              </p:nvSpPr>
              <p:spPr bwMode="auto">
                <a:xfrm>
                  <a:off x="4860032" y="2636838"/>
                  <a:ext cx="1463040" cy="1728787"/>
                </a:xfrm>
                <a:prstGeom prst="rect">
                  <a:avLst/>
                </a:prstGeom>
                <a:noFill/>
                <a:ln w="12700" algn="ctr">
                  <a:solidFill>
                    <a:schemeClr val="bg2"/>
                  </a:solidFill>
                  <a:prstDash val="sysDot"/>
                  <a:miter lim="800000"/>
                  <a:headEnd/>
                  <a:tailEnd/>
                </a:ln>
              </p:spPr>
              <p:txBody>
                <a:bodyPr>
                  <a:spAutoFit/>
                </a:bodyPr>
                <a:lstStyle/>
                <a:p>
                  <a:pPr eaLnBrk="1" hangingPunct="1"/>
                  <a:endParaRPr lang="en-US" sz="1800" smtClean="0">
                    <a:solidFill>
                      <a:srgbClr val="000000"/>
                    </a:solidFill>
                    <a:latin typeface="Arial" charset="0"/>
                  </a:endParaRPr>
                </a:p>
              </p:txBody>
            </p:sp>
            <p:sp>
              <p:nvSpPr>
                <p:cNvPr id="3093" name="Text Box 10"/>
                <p:cNvSpPr txBox="1">
                  <a:spLocks noChangeArrowheads="1"/>
                </p:cNvSpPr>
                <p:nvPr/>
              </p:nvSpPr>
              <p:spPr bwMode="auto">
                <a:xfrm>
                  <a:off x="6660233" y="2720975"/>
                  <a:ext cx="1152128" cy="584200"/>
                </a:xfrm>
                <a:prstGeom prst="rect">
                  <a:avLst/>
                </a:prstGeom>
                <a:noFill/>
                <a:ln w="25400" algn="ctr">
                  <a:solidFill>
                    <a:srgbClr val="008000"/>
                  </a:solidFill>
                  <a:miter lim="800000"/>
                  <a:headEnd/>
                  <a:tailEnd/>
                </a:ln>
              </p:spPr>
              <p:txBody>
                <a:bodyPr>
                  <a:spAutoFit/>
                </a:bodyPr>
                <a:lstStyle/>
                <a:p>
                  <a:pPr algn="ctr" eaLnBrk="1" hangingPunct="1">
                    <a:lnSpc>
                      <a:spcPct val="110000"/>
                    </a:lnSpc>
                    <a:spcBef>
                      <a:spcPct val="50000"/>
                    </a:spcBef>
                  </a:pPr>
                  <a:r>
                    <a:rPr lang="en-GB" sz="1400" smtClean="0">
                      <a:solidFill>
                        <a:srgbClr val="336600"/>
                      </a:solidFill>
                      <a:latin typeface="Arial" charset="0"/>
                    </a:rPr>
                    <a:t>Awareness &amp; training</a:t>
                  </a:r>
                </a:p>
              </p:txBody>
            </p:sp>
            <p:sp>
              <p:nvSpPr>
                <p:cNvPr id="3094" name="Text Box 10"/>
                <p:cNvSpPr txBox="1">
                  <a:spLocks noChangeArrowheads="1"/>
                </p:cNvSpPr>
                <p:nvPr/>
              </p:nvSpPr>
              <p:spPr bwMode="auto">
                <a:xfrm>
                  <a:off x="4932041" y="2708275"/>
                  <a:ext cx="1368152" cy="584200"/>
                </a:xfrm>
                <a:prstGeom prst="rect">
                  <a:avLst/>
                </a:prstGeom>
                <a:noFill/>
                <a:ln w="25400" algn="ctr">
                  <a:solidFill>
                    <a:srgbClr val="3366FF"/>
                  </a:solidFill>
                  <a:miter lim="800000"/>
                  <a:headEnd/>
                  <a:tailEnd/>
                </a:ln>
              </p:spPr>
              <p:txBody>
                <a:bodyPr>
                  <a:spAutoFit/>
                </a:bodyPr>
                <a:lstStyle/>
                <a:p>
                  <a:pPr algn="ctr" eaLnBrk="1" hangingPunct="1">
                    <a:lnSpc>
                      <a:spcPct val="110000"/>
                    </a:lnSpc>
                    <a:spcBef>
                      <a:spcPct val="50000"/>
                    </a:spcBef>
                  </a:pPr>
                  <a:r>
                    <a:rPr lang="en-GB" sz="1400" smtClean="0">
                      <a:solidFill>
                        <a:srgbClr val="0066FF"/>
                      </a:solidFill>
                      <a:latin typeface="Arial" charset="0"/>
                    </a:rPr>
                    <a:t>Dissemination &amp; access</a:t>
                  </a:r>
                </a:p>
              </p:txBody>
            </p:sp>
            <p:sp>
              <p:nvSpPr>
                <p:cNvPr id="3095" name="Text Box 17"/>
                <p:cNvSpPr txBox="1">
                  <a:spLocks noChangeArrowheads="1"/>
                </p:cNvSpPr>
                <p:nvPr/>
              </p:nvSpPr>
              <p:spPr bwMode="auto">
                <a:xfrm>
                  <a:off x="3276600" y="2708275"/>
                  <a:ext cx="1296988" cy="817563"/>
                </a:xfrm>
                <a:prstGeom prst="rect">
                  <a:avLst/>
                </a:prstGeom>
                <a:noFill/>
                <a:ln w="25400" algn="ctr">
                  <a:solidFill>
                    <a:srgbClr val="FF6600"/>
                  </a:solidFill>
                  <a:miter lim="800000"/>
                  <a:headEnd/>
                  <a:tailEnd/>
                </a:ln>
              </p:spPr>
              <p:txBody>
                <a:bodyPr>
                  <a:spAutoFit/>
                </a:bodyPr>
                <a:lstStyle/>
                <a:p>
                  <a:pPr algn="ctr" eaLnBrk="1" hangingPunct="1">
                    <a:lnSpc>
                      <a:spcPct val="110000"/>
                    </a:lnSpc>
                    <a:spcBef>
                      <a:spcPct val="50000"/>
                    </a:spcBef>
                  </a:pPr>
                  <a:r>
                    <a:rPr lang="en-GB" sz="1400" smtClean="0">
                      <a:solidFill>
                        <a:srgbClr val="FF6600"/>
                      </a:solidFill>
                      <a:latin typeface="Arial" charset="0"/>
                    </a:rPr>
                    <a:t>Quality-controlled products</a:t>
                  </a:r>
                </a:p>
              </p:txBody>
            </p:sp>
            <p:sp>
              <p:nvSpPr>
                <p:cNvPr id="3096" name="Text Box 9"/>
                <p:cNvSpPr txBox="1">
                  <a:spLocks noChangeArrowheads="1"/>
                </p:cNvSpPr>
                <p:nvPr/>
              </p:nvSpPr>
              <p:spPr bwMode="auto">
                <a:xfrm>
                  <a:off x="1762125" y="2708275"/>
                  <a:ext cx="1150938" cy="584200"/>
                </a:xfrm>
                <a:prstGeom prst="rect">
                  <a:avLst/>
                </a:prstGeom>
                <a:noFill/>
                <a:ln w="25400" algn="ctr">
                  <a:solidFill>
                    <a:srgbClr val="000080"/>
                  </a:solidFill>
                  <a:miter lim="800000"/>
                  <a:headEnd/>
                  <a:tailEnd/>
                </a:ln>
              </p:spPr>
              <p:txBody>
                <a:bodyPr>
                  <a:spAutoFit/>
                </a:bodyPr>
                <a:lstStyle/>
                <a:p>
                  <a:pPr algn="ctr" eaLnBrk="1" hangingPunct="1">
                    <a:lnSpc>
                      <a:spcPct val="110000"/>
                    </a:lnSpc>
                    <a:spcBef>
                      <a:spcPct val="50000"/>
                    </a:spcBef>
                  </a:pPr>
                  <a:r>
                    <a:rPr lang="en-GB" sz="1400" smtClean="0">
                      <a:solidFill>
                        <a:srgbClr val="333399"/>
                      </a:solidFill>
                      <a:latin typeface="Arial" charset="0"/>
                    </a:rPr>
                    <a:t>Calibrated</a:t>
                  </a:r>
                  <a:br>
                    <a:rPr lang="en-GB" sz="1400" smtClean="0">
                      <a:solidFill>
                        <a:srgbClr val="333399"/>
                      </a:solidFill>
                      <a:latin typeface="Arial" charset="0"/>
                    </a:rPr>
                  </a:br>
                  <a:r>
                    <a:rPr lang="en-GB" sz="1400" smtClean="0">
                      <a:solidFill>
                        <a:srgbClr val="333399"/>
                      </a:solidFill>
                      <a:latin typeface="Arial" charset="0"/>
                    </a:rPr>
                    <a:t>data sets</a:t>
                  </a:r>
                </a:p>
              </p:txBody>
            </p:sp>
            <p:sp>
              <p:nvSpPr>
                <p:cNvPr id="3097" name="Line 7"/>
                <p:cNvSpPr>
                  <a:spLocks noChangeShapeType="1"/>
                </p:cNvSpPr>
                <p:nvPr/>
              </p:nvSpPr>
              <p:spPr bwMode="auto">
                <a:xfrm>
                  <a:off x="1403350" y="2997200"/>
                  <a:ext cx="360363" cy="1588"/>
                </a:xfrm>
                <a:prstGeom prst="line">
                  <a:avLst/>
                </a:prstGeom>
                <a:noFill/>
                <a:ln w="76200">
                  <a:solidFill>
                    <a:schemeClr val="tx1"/>
                  </a:solidFill>
                  <a:round/>
                  <a:headEnd/>
                  <a:tailEnd type="triangle" w="med" len="med"/>
                </a:ln>
              </p:spPr>
              <p:txBody>
                <a:bodyPr/>
                <a:lstStyle/>
                <a:p>
                  <a:pPr eaLnBrk="1" hangingPunct="1"/>
                  <a:endParaRPr lang="en-US" sz="1800" smtClean="0">
                    <a:solidFill>
                      <a:srgbClr val="000000"/>
                    </a:solidFill>
                    <a:latin typeface="Arial" charset="0"/>
                  </a:endParaRPr>
                </a:p>
              </p:txBody>
            </p:sp>
            <p:sp>
              <p:nvSpPr>
                <p:cNvPr id="3098" name="Text Box 8"/>
                <p:cNvSpPr txBox="1">
                  <a:spLocks noChangeArrowheads="1"/>
                </p:cNvSpPr>
                <p:nvPr/>
              </p:nvSpPr>
              <p:spPr bwMode="auto">
                <a:xfrm>
                  <a:off x="177800" y="2708275"/>
                  <a:ext cx="1225550" cy="584200"/>
                </a:xfrm>
                <a:prstGeom prst="rect">
                  <a:avLst/>
                </a:prstGeom>
                <a:noFill/>
                <a:ln w="25400">
                  <a:solidFill>
                    <a:srgbClr val="800000"/>
                  </a:solidFill>
                  <a:miter lim="800000"/>
                  <a:headEnd/>
                  <a:tailEnd/>
                </a:ln>
              </p:spPr>
              <p:txBody>
                <a:bodyPr>
                  <a:spAutoFit/>
                </a:bodyPr>
                <a:lstStyle/>
                <a:p>
                  <a:pPr algn="ctr" eaLnBrk="1" hangingPunct="1">
                    <a:lnSpc>
                      <a:spcPct val="110000"/>
                    </a:lnSpc>
                    <a:spcBef>
                      <a:spcPct val="50000"/>
                    </a:spcBef>
                  </a:pPr>
                  <a:r>
                    <a:rPr lang="en-GB" sz="1400" smtClean="0">
                      <a:solidFill>
                        <a:srgbClr val="800000"/>
                      </a:solidFill>
                      <a:latin typeface="Arial" charset="0"/>
                    </a:rPr>
                    <a:t>Satellites &amp; sensors</a:t>
                  </a:r>
                </a:p>
              </p:txBody>
            </p:sp>
            <p:pic>
              <p:nvPicPr>
                <p:cNvPr id="3099" name="Picture 8" descr="GLOGO_200803"/>
                <p:cNvPicPr>
                  <a:picLocks noChangeAspect="1" noChangeArrowheads="1"/>
                </p:cNvPicPr>
                <p:nvPr/>
              </p:nvPicPr>
              <p:blipFill>
                <a:blip r:embed="rId9" cstate="print"/>
                <a:srcRect/>
                <a:stretch>
                  <a:fillRect/>
                </a:stretch>
              </p:blipFill>
              <p:spPr bwMode="auto">
                <a:xfrm>
                  <a:off x="1690688" y="3649663"/>
                  <a:ext cx="1223962" cy="500062"/>
                </a:xfrm>
                <a:prstGeom prst="rect">
                  <a:avLst/>
                </a:prstGeom>
                <a:noFill/>
                <a:ln w="9525">
                  <a:noFill/>
                  <a:miter lim="800000"/>
                  <a:headEnd/>
                  <a:tailEnd/>
                </a:ln>
              </p:spPr>
            </p:pic>
            <p:sp>
              <p:nvSpPr>
                <p:cNvPr id="3100" name="Line 13"/>
                <p:cNvSpPr>
                  <a:spLocks noChangeShapeType="1"/>
                </p:cNvSpPr>
                <p:nvPr/>
              </p:nvSpPr>
              <p:spPr bwMode="auto">
                <a:xfrm>
                  <a:off x="2914650" y="2997200"/>
                  <a:ext cx="360363" cy="1588"/>
                </a:xfrm>
                <a:prstGeom prst="line">
                  <a:avLst/>
                </a:prstGeom>
                <a:noFill/>
                <a:ln w="76200">
                  <a:solidFill>
                    <a:schemeClr val="tx1"/>
                  </a:solidFill>
                  <a:round/>
                  <a:headEnd/>
                  <a:tailEnd type="triangle" w="med" len="med"/>
                </a:ln>
              </p:spPr>
              <p:txBody>
                <a:bodyPr/>
                <a:lstStyle/>
                <a:p>
                  <a:pPr eaLnBrk="1" hangingPunct="1"/>
                  <a:endParaRPr lang="en-US" sz="1800" smtClean="0">
                    <a:solidFill>
                      <a:srgbClr val="000000"/>
                    </a:solidFill>
                    <a:latin typeface="Arial" charset="0"/>
                  </a:endParaRPr>
                </a:p>
              </p:txBody>
            </p:sp>
            <p:sp>
              <p:nvSpPr>
                <p:cNvPr id="3101" name="Line 14"/>
                <p:cNvSpPr>
                  <a:spLocks noChangeShapeType="1"/>
                </p:cNvSpPr>
                <p:nvPr/>
              </p:nvSpPr>
              <p:spPr bwMode="auto">
                <a:xfrm>
                  <a:off x="4572000" y="2997200"/>
                  <a:ext cx="360363" cy="1588"/>
                </a:xfrm>
                <a:prstGeom prst="line">
                  <a:avLst/>
                </a:prstGeom>
                <a:noFill/>
                <a:ln w="76200">
                  <a:solidFill>
                    <a:schemeClr val="tx1"/>
                  </a:solidFill>
                  <a:round/>
                  <a:headEnd/>
                  <a:tailEnd type="triangle" w="med" len="med"/>
                </a:ln>
              </p:spPr>
              <p:txBody>
                <a:bodyPr/>
                <a:lstStyle/>
                <a:p>
                  <a:pPr eaLnBrk="1" hangingPunct="1"/>
                  <a:endParaRPr lang="en-US" sz="1800" smtClean="0">
                    <a:solidFill>
                      <a:srgbClr val="000000"/>
                    </a:solidFill>
                    <a:latin typeface="Arial" charset="0"/>
                  </a:endParaRPr>
                </a:p>
              </p:txBody>
            </p:sp>
            <p:sp>
              <p:nvSpPr>
                <p:cNvPr id="3102" name="Line 15"/>
                <p:cNvSpPr>
                  <a:spLocks noChangeShapeType="1"/>
                </p:cNvSpPr>
                <p:nvPr/>
              </p:nvSpPr>
              <p:spPr bwMode="auto">
                <a:xfrm>
                  <a:off x="6300192" y="2997200"/>
                  <a:ext cx="360362" cy="1588"/>
                </a:xfrm>
                <a:prstGeom prst="line">
                  <a:avLst/>
                </a:prstGeom>
                <a:noFill/>
                <a:ln w="76200">
                  <a:solidFill>
                    <a:schemeClr val="tx1"/>
                  </a:solidFill>
                  <a:round/>
                  <a:headEnd/>
                  <a:tailEnd type="triangle" w="med" len="med"/>
                </a:ln>
              </p:spPr>
              <p:txBody>
                <a:bodyPr/>
                <a:lstStyle/>
                <a:p>
                  <a:pPr eaLnBrk="1" hangingPunct="1"/>
                  <a:endParaRPr lang="en-US" sz="1800" smtClean="0">
                    <a:solidFill>
                      <a:srgbClr val="000000"/>
                    </a:solidFill>
                    <a:latin typeface="Arial" charset="0"/>
                  </a:endParaRPr>
                </a:p>
              </p:txBody>
            </p:sp>
            <p:sp>
              <p:nvSpPr>
                <p:cNvPr id="3103" name="Line 25"/>
                <p:cNvSpPr>
                  <a:spLocks noChangeShapeType="1"/>
                </p:cNvSpPr>
                <p:nvPr/>
              </p:nvSpPr>
              <p:spPr bwMode="auto">
                <a:xfrm>
                  <a:off x="7812360" y="2995613"/>
                  <a:ext cx="360362" cy="1587"/>
                </a:xfrm>
                <a:prstGeom prst="line">
                  <a:avLst/>
                </a:prstGeom>
                <a:noFill/>
                <a:ln w="76200">
                  <a:solidFill>
                    <a:schemeClr val="tx1"/>
                  </a:solidFill>
                  <a:round/>
                  <a:headEnd/>
                  <a:tailEnd type="triangle" w="med" len="med"/>
                </a:ln>
              </p:spPr>
              <p:txBody>
                <a:bodyPr/>
                <a:lstStyle/>
                <a:p>
                  <a:pPr eaLnBrk="1" hangingPunct="1"/>
                  <a:endParaRPr lang="en-US" sz="1800" smtClean="0">
                    <a:solidFill>
                      <a:srgbClr val="000000"/>
                    </a:solidFill>
                    <a:latin typeface="Arial" charset="0"/>
                  </a:endParaRPr>
                </a:p>
              </p:txBody>
            </p:sp>
            <p:pic>
              <p:nvPicPr>
                <p:cNvPr id="3104" name="Picture 1" descr="SCOPE-CM.wmf"/>
                <p:cNvPicPr>
                  <a:picLocks noChangeAspect="1" noChangeArrowheads="1"/>
                </p:cNvPicPr>
                <p:nvPr/>
              </p:nvPicPr>
              <p:blipFill>
                <a:blip r:embed="rId10" cstate="print"/>
                <a:srcRect/>
                <a:stretch>
                  <a:fillRect/>
                </a:stretch>
              </p:blipFill>
              <p:spPr bwMode="auto">
                <a:xfrm>
                  <a:off x="3203848" y="3763963"/>
                  <a:ext cx="1365250" cy="349250"/>
                </a:xfrm>
                <a:prstGeom prst="rect">
                  <a:avLst/>
                </a:prstGeom>
                <a:noFill/>
                <a:ln w="9525">
                  <a:noFill/>
                  <a:miter lim="800000"/>
                  <a:headEnd/>
                  <a:tailEnd/>
                </a:ln>
              </p:spPr>
            </p:pic>
            <p:sp>
              <p:nvSpPr>
                <p:cNvPr id="3105" name="TextBox 24"/>
                <p:cNvSpPr txBox="1">
                  <a:spLocks noChangeArrowheads="1"/>
                </p:cNvSpPr>
                <p:nvPr/>
              </p:nvSpPr>
              <p:spPr bwMode="auto">
                <a:xfrm>
                  <a:off x="4860032" y="3429000"/>
                  <a:ext cx="1512168" cy="523220"/>
                </a:xfrm>
                <a:prstGeom prst="rect">
                  <a:avLst/>
                </a:prstGeom>
                <a:noFill/>
                <a:ln w="9525">
                  <a:noFill/>
                  <a:miter lim="800000"/>
                  <a:headEnd/>
                  <a:tailEnd/>
                </a:ln>
              </p:spPr>
              <p:txBody>
                <a:bodyPr>
                  <a:spAutoFit/>
                </a:bodyPr>
                <a:lstStyle/>
                <a:p>
                  <a:pPr algn="ctr" eaLnBrk="1" hangingPunct="1"/>
                  <a:r>
                    <a:rPr lang="en-US" sz="1400" b="1" smtClean="0">
                      <a:solidFill>
                        <a:srgbClr val="000000"/>
                      </a:solidFill>
                      <a:latin typeface="Arial Black" pitchFamily="34" charset="0"/>
                    </a:rPr>
                    <a:t>Internet</a:t>
                  </a:r>
                </a:p>
                <a:p>
                  <a:pPr algn="ctr" eaLnBrk="1" hangingPunct="1"/>
                  <a:r>
                    <a:rPr lang="en-US" sz="1400" b="1" smtClean="0">
                      <a:solidFill>
                        <a:srgbClr val="000000"/>
                      </a:solidFill>
                      <a:latin typeface="Arial Black" pitchFamily="34" charset="0"/>
                    </a:rPr>
                    <a:t>WMO IGDDS</a:t>
                  </a:r>
                </a:p>
              </p:txBody>
            </p:sp>
            <p:pic>
              <p:nvPicPr>
                <p:cNvPr id="3106" name="Picture 30"/>
                <p:cNvPicPr>
                  <a:picLocks noChangeAspect="1" noChangeArrowheads="1"/>
                </p:cNvPicPr>
                <p:nvPr/>
              </p:nvPicPr>
              <p:blipFill>
                <a:blip r:embed="rId11" cstate="print"/>
                <a:srcRect/>
                <a:stretch>
                  <a:fillRect/>
                </a:stretch>
              </p:blipFill>
              <p:spPr bwMode="auto">
                <a:xfrm>
                  <a:off x="6732240" y="3501008"/>
                  <a:ext cx="1008112" cy="739282"/>
                </a:xfrm>
                <a:prstGeom prst="rect">
                  <a:avLst/>
                </a:prstGeom>
                <a:noFill/>
                <a:ln w="9525">
                  <a:noFill/>
                  <a:miter lim="800000"/>
                  <a:headEnd/>
                  <a:tailEnd/>
                </a:ln>
              </p:spPr>
            </p:pic>
            <p:sp>
              <p:nvSpPr>
                <p:cNvPr id="3107" name="Text Box 10"/>
                <p:cNvSpPr txBox="1">
                  <a:spLocks noChangeArrowheads="1"/>
                </p:cNvSpPr>
                <p:nvPr/>
              </p:nvSpPr>
              <p:spPr bwMode="auto">
                <a:xfrm>
                  <a:off x="8172400" y="2708920"/>
                  <a:ext cx="899592" cy="529376"/>
                </a:xfrm>
                <a:prstGeom prst="rect">
                  <a:avLst/>
                </a:prstGeom>
                <a:noFill/>
                <a:ln w="25400" algn="ctr">
                  <a:solidFill>
                    <a:srgbClr val="C00000"/>
                  </a:solidFill>
                  <a:miter lim="800000"/>
                  <a:headEnd/>
                  <a:tailEnd/>
                </a:ln>
              </p:spPr>
              <p:txBody>
                <a:bodyPr>
                  <a:spAutoFit/>
                </a:bodyPr>
                <a:lstStyle/>
                <a:p>
                  <a:pPr algn="ctr" eaLnBrk="1" hangingPunct="1"/>
                  <a:endParaRPr lang="en-GB" sz="200" smtClean="0">
                    <a:solidFill>
                      <a:srgbClr val="C00000"/>
                    </a:solidFill>
                    <a:latin typeface="Arial" charset="0"/>
                  </a:endParaRPr>
                </a:p>
                <a:p>
                  <a:pPr algn="ctr" eaLnBrk="1" hangingPunct="1">
                    <a:lnSpc>
                      <a:spcPct val="110000"/>
                    </a:lnSpc>
                    <a:spcBef>
                      <a:spcPct val="50000"/>
                    </a:spcBef>
                  </a:pPr>
                  <a:r>
                    <a:rPr lang="en-GB" sz="1400" smtClean="0">
                      <a:solidFill>
                        <a:srgbClr val="C00000"/>
                      </a:solidFill>
                      <a:latin typeface="Arial" charset="0"/>
                    </a:rPr>
                    <a:t>Users</a:t>
                  </a:r>
                </a:p>
                <a:p>
                  <a:pPr algn="ctr" eaLnBrk="1" hangingPunct="1"/>
                  <a:endParaRPr lang="en-GB" sz="300" smtClean="0">
                    <a:solidFill>
                      <a:srgbClr val="C00000"/>
                    </a:solidFill>
                    <a:latin typeface="Arial" charset="0"/>
                  </a:endParaRPr>
                </a:p>
              </p:txBody>
            </p:sp>
          </p:grpSp>
        </p:grpSp>
      </p:grpSp>
      <p:sp>
        <p:nvSpPr>
          <p:cNvPr id="38" name="Curved Right Arrow 37"/>
          <p:cNvSpPr/>
          <p:nvPr/>
        </p:nvSpPr>
        <p:spPr>
          <a:xfrm rot="3887858">
            <a:off x="1458119" y="726281"/>
            <a:ext cx="555625" cy="23479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0"/>
                                        <p:tgtEl>
                                          <p:spTgt spid="2"/>
                                        </p:tgtEl>
                                      </p:cBhvr>
                                    </p:animEffect>
                                  </p:childTnLst>
                                </p:cTn>
                              </p:par>
                            </p:childTnLst>
                          </p:cTn>
                        </p:par>
                        <p:par>
                          <p:cTn id="12" fill="hold">
                            <p:stCondLst>
                              <p:cond delay="5500"/>
                            </p:stCondLst>
                            <p:childTnLst>
                              <p:par>
                                <p:cTn id="13" presetID="4"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ox(in)">
                                      <p:cBhvr>
                                        <p:cTn id="15" dur="500"/>
                                        <p:tgtEl>
                                          <p:spTgt spid="28"/>
                                        </p:tgtEl>
                                      </p:cBhvr>
                                    </p:animEffect>
                                  </p:childTnLst>
                                </p:cTn>
                              </p:par>
                            </p:childTnLst>
                          </p:cTn>
                        </p:par>
                        <p:par>
                          <p:cTn id="16" fill="hold">
                            <p:stCondLst>
                              <p:cond delay="6000"/>
                            </p:stCondLst>
                            <p:childTnLst>
                              <p:par>
                                <p:cTn id="17" presetID="4" presetClass="entr" presetSubtype="16" fill="hold" nodeType="afterEffect">
                                  <p:stCondLst>
                                    <p:cond delay="2000"/>
                                  </p:stCondLst>
                                  <p:childTnLst>
                                    <p:set>
                                      <p:cBhvr>
                                        <p:cTn id="18" dur="1" fill="hold">
                                          <p:stCondLst>
                                            <p:cond delay="0"/>
                                          </p:stCondLst>
                                        </p:cTn>
                                        <p:tgtEl>
                                          <p:spTgt spid="8223"/>
                                        </p:tgtEl>
                                        <p:attrNameLst>
                                          <p:attrName>style.visibility</p:attrName>
                                        </p:attrNameLst>
                                      </p:cBhvr>
                                      <p:to>
                                        <p:strVal val="visible"/>
                                      </p:to>
                                    </p:set>
                                    <p:animEffect transition="in" filter="box(in)">
                                      <p:cBhvr>
                                        <p:cTn id="19" dur="500"/>
                                        <p:tgtEl>
                                          <p:spTgt spid="8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5791200" cy="3108543"/>
          </a:xfrm>
          <a:prstGeom prst="rect">
            <a:avLst/>
          </a:prstGeom>
          <a:noFill/>
          <a:effectLst>
            <a:outerShdw blurRad="12700" dist="25400" dir="5400000" algn="ctr" rotWithShape="0">
              <a:schemeClr val="tx1"/>
            </a:outerShdw>
          </a:effectLst>
        </p:spPr>
        <p:txBody>
          <a:bodyPr wrap="square" rtlCol="0">
            <a:spAutoFit/>
          </a:bodyPr>
          <a:lstStyle/>
          <a:p>
            <a:r>
              <a:rPr lang="en-US" sz="2800" b="1" dirty="0" smtClean="0">
                <a:solidFill>
                  <a:srgbClr val="FF0000"/>
                </a:solidFill>
              </a:rPr>
              <a:t>Given the observations: </a:t>
            </a:r>
          </a:p>
          <a:p>
            <a:endParaRPr lang="en-US" b="1" dirty="0" smtClean="0">
              <a:solidFill>
                <a:srgbClr val="FF0000"/>
              </a:solidFill>
            </a:endParaRPr>
          </a:p>
          <a:p>
            <a:r>
              <a:rPr lang="en-US" dirty="0" smtClean="0">
                <a:solidFill>
                  <a:schemeClr val="bg1"/>
                </a:solidFill>
              </a:rPr>
              <a:t>Adequate </a:t>
            </a:r>
            <a:r>
              <a:rPr lang="en-US" b="1" dirty="0" smtClean="0">
                <a:solidFill>
                  <a:srgbClr val="FFFF00"/>
                </a:solidFill>
              </a:rPr>
              <a:t>analysis, processing, meta-data, archival, access</a:t>
            </a:r>
            <a:r>
              <a:rPr lang="en-US" dirty="0" smtClean="0">
                <a:solidFill>
                  <a:schemeClr val="bg1"/>
                </a:solidFill>
              </a:rPr>
              <a:t>, and </a:t>
            </a:r>
            <a:r>
              <a:rPr lang="en-US" b="1" dirty="0" smtClean="0">
                <a:solidFill>
                  <a:srgbClr val="FFFF00"/>
                </a:solidFill>
              </a:rPr>
              <a:t>management</a:t>
            </a:r>
            <a:r>
              <a:rPr lang="en-US" dirty="0" smtClean="0">
                <a:solidFill>
                  <a:schemeClr val="bg1"/>
                </a:solidFill>
              </a:rPr>
              <a:t> of the resulting data and the data products create further challenges in spite of the new computational tools.</a:t>
            </a:r>
          </a:p>
        </p:txBody>
      </p:sp>
      <p:pic>
        <p:nvPicPr>
          <p:cNvPr id="4" name="Picture 4" descr="Drinking_from_firehose"/>
          <p:cNvPicPr>
            <a:picLocks noChangeAspect="1" noChangeArrowheads="1"/>
          </p:cNvPicPr>
          <p:nvPr/>
        </p:nvPicPr>
        <p:blipFill>
          <a:blip r:embed="rId2" cstate="print"/>
          <a:srcRect t="21239" b="2655"/>
          <a:stretch>
            <a:fillRect/>
          </a:stretch>
        </p:blipFill>
        <p:spPr bwMode="auto">
          <a:xfrm>
            <a:off x="0" y="5029200"/>
            <a:ext cx="9144000" cy="1825625"/>
          </a:xfrm>
          <a:prstGeom prst="rect">
            <a:avLst/>
          </a:prstGeom>
          <a:noFill/>
        </p:spPr>
      </p:pic>
      <p:pic>
        <p:nvPicPr>
          <p:cNvPr id="5" name="Picture 4" descr="satellites_older.png"/>
          <p:cNvPicPr/>
          <p:nvPr/>
        </p:nvPicPr>
        <p:blipFill>
          <a:blip r:embed="rId3" cstate="print"/>
          <a:srcRect t="13725"/>
          <a:stretch>
            <a:fillRect/>
          </a:stretch>
        </p:blipFill>
        <p:spPr bwMode="auto">
          <a:xfrm>
            <a:off x="6705600" y="1066800"/>
            <a:ext cx="2286000" cy="1600200"/>
          </a:xfrm>
          <a:prstGeom prst="rect">
            <a:avLst/>
          </a:prstGeom>
          <a:noFill/>
          <a:ln w="9525">
            <a:noFill/>
            <a:miter lim="800000"/>
            <a:headEnd/>
            <a:tailEnd/>
          </a:ln>
        </p:spPr>
      </p:pic>
      <p:sp>
        <p:nvSpPr>
          <p:cNvPr id="7" name="TextBox 6"/>
          <p:cNvSpPr txBox="1"/>
          <p:nvPr/>
        </p:nvSpPr>
        <p:spPr>
          <a:xfrm>
            <a:off x="381000" y="3429000"/>
            <a:ext cx="8229600" cy="1200329"/>
          </a:xfrm>
          <a:prstGeom prst="rect">
            <a:avLst/>
          </a:prstGeom>
          <a:noFill/>
        </p:spPr>
        <p:txBody>
          <a:bodyPr wrap="square" rtlCol="0">
            <a:spAutoFit/>
          </a:bodyPr>
          <a:lstStyle/>
          <a:p>
            <a:r>
              <a:rPr lang="en-US" dirty="0" smtClean="0">
                <a:solidFill>
                  <a:schemeClr val="bg1"/>
                </a:solidFill>
              </a:rPr>
              <a:t>Volumes of data continue to grow and the challenge is to distill </a:t>
            </a:r>
            <a:r>
              <a:rPr lang="en-US" b="1" dirty="0" smtClean="0">
                <a:solidFill>
                  <a:srgbClr val="FFFF00"/>
                </a:solidFill>
                <a:effectLst>
                  <a:outerShdw blurRad="38100" dist="38100" dir="2700000" algn="tl">
                    <a:srgbClr val="000000">
                      <a:alpha val="43137"/>
                    </a:srgbClr>
                  </a:outerShdw>
                </a:effectLst>
              </a:rPr>
              <a:t>information</a:t>
            </a:r>
            <a:r>
              <a:rPr lang="en-US" dirty="0" smtClean="0">
                <a:solidFill>
                  <a:schemeClr val="bg1"/>
                </a:solidFill>
                <a:effectLst>
                  <a:outerShdw blurRad="38100" dist="38100" dir="2700000" algn="tl">
                    <a:srgbClr val="000000">
                      <a:alpha val="43137"/>
                    </a:srgbClr>
                  </a:outerShdw>
                </a:effectLst>
              </a:rPr>
              <a:t> </a:t>
            </a:r>
            <a:r>
              <a:rPr lang="en-US" dirty="0" smtClean="0">
                <a:solidFill>
                  <a:schemeClr val="bg1"/>
                </a:solidFill>
              </a:rPr>
              <a:t>out of the increasing </a:t>
            </a:r>
            <a:r>
              <a:rPr lang="en-US" b="1" dirty="0" smtClean="0">
                <a:solidFill>
                  <a:schemeClr val="bg1"/>
                </a:solidFill>
              </a:rPr>
              <a:t>numbers.</a:t>
            </a:r>
            <a:endParaRPr lang="en-US" dirty="0" smtClean="0">
              <a:solidFill>
                <a:schemeClr val="bg1"/>
              </a:solidFill>
            </a:endParaRPr>
          </a:p>
          <a:p>
            <a:endParaRPr lang="en-US" dirty="0"/>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914400"/>
          </a:xfrm>
          <a:effectLst>
            <a:outerShdw blurRad="50800" dist="38100" dir="2700000" algn="tl" rotWithShape="0">
              <a:prstClr val="black"/>
            </a:outerShdw>
          </a:effectLst>
        </p:spPr>
        <p:txBody>
          <a:bodyPr/>
          <a:lstStyle/>
          <a:p>
            <a:r>
              <a:rPr lang="en-US" sz="4000" dirty="0" smtClean="0">
                <a:latin typeface="Comic Sans MS" pitchFamily="66" charset="0"/>
              </a:rPr>
              <a:t>Known issues</a:t>
            </a:r>
            <a:endParaRPr lang="en-US" sz="4000" dirty="0">
              <a:latin typeface="Comic Sans MS" pitchFamily="66" charset="0"/>
            </a:endParaRPr>
          </a:p>
        </p:txBody>
      </p:sp>
      <p:sp>
        <p:nvSpPr>
          <p:cNvPr id="3" name="Content Placeholder 2"/>
          <p:cNvSpPr>
            <a:spLocks noGrp="1"/>
          </p:cNvSpPr>
          <p:nvPr>
            <p:ph idx="1"/>
          </p:nvPr>
        </p:nvSpPr>
        <p:spPr>
          <a:xfrm>
            <a:off x="609600" y="1371600"/>
            <a:ext cx="7772400" cy="4800600"/>
          </a:xfrm>
          <a:effectLst>
            <a:outerShdw blurRad="25400" dist="25400" dir="3600000" algn="ctr" rotWithShape="0">
              <a:schemeClr val="tx1"/>
            </a:outerShdw>
          </a:effectLst>
        </p:spPr>
        <p:txBody>
          <a:bodyPr/>
          <a:lstStyle/>
          <a:p>
            <a:pPr>
              <a:spcBef>
                <a:spcPts val="1200"/>
              </a:spcBef>
              <a:buBlip>
                <a:blip r:embed="rId2"/>
              </a:buBlip>
            </a:pPr>
            <a:r>
              <a:rPr lang="en-US" sz="2600" dirty="0" smtClean="0">
                <a:solidFill>
                  <a:schemeClr val="bg1"/>
                </a:solidFill>
                <a:latin typeface="Comic Sans MS" pitchFamily="66" charset="0"/>
              </a:rPr>
              <a:t>Nearly all </a:t>
            </a:r>
            <a:r>
              <a:rPr lang="en-US" sz="2600" dirty="0" smtClean="0">
                <a:solidFill>
                  <a:srgbClr val="FFFF00"/>
                </a:solidFill>
                <a:latin typeface="Comic Sans MS" pitchFamily="66" charset="0"/>
              </a:rPr>
              <a:t>satellite datasets </a:t>
            </a:r>
            <a:r>
              <a:rPr lang="en-US" sz="2600" dirty="0" smtClean="0">
                <a:solidFill>
                  <a:schemeClr val="bg1"/>
                </a:solidFill>
                <a:latin typeface="Comic Sans MS" pitchFamily="66" charset="0"/>
              </a:rPr>
              <a:t>contain large spurious variability associated with changing instruments/satellites, orbital decay and drift, calibration, and changing methods of analysis</a:t>
            </a:r>
          </a:p>
          <a:p>
            <a:pPr>
              <a:spcBef>
                <a:spcPts val="1200"/>
              </a:spcBef>
              <a:buBlip>
                <a:blip r:embed="rId2"/>
              </a:buBlip>
            </a:pPr>
            <a:r>
              <a:rPr lang="en-US" sz="2600" dirty="0" smtClean="0">
                <a:solidFill>
                  <a:schemeClr val="bg1"/>
                </a:solidFill>
                <a:latin typeface="Comic Sans MS" pitchFamily="66" charset="0"/>
              </a:rPr>
              <a:t>Only 2 datasets (</a:t>
            </a:r>
            <a:r>
              <a:rPr lang="en-US" sz="2600" dirty="0" smtClean="0">
                <a:solidFill>
                  <a:srgbClr val="FFFF00"/>
                </a:solidFill>
                <a:latin typeface="Comic Sans MS" pitchFamily="66" charset="0"/>
              </a:rPr>
              <a:t>SSM/I</a:t>
            </a:r>
            <a:r>
              <a:rPr lang="en-US" sz="2600" dirty="0" smtClean="0">
                <a:solidFill>
                  <a:schemeClr val="bg1"/>
                </a:solidFill>
                <a:latin typeface="Comic Sans MS" pitchFamily="66" charset="0"/>
              </a:rPr>
              <a:t> water vapor; </a:t>
            </a:r>
            <a:r>
              <a:rPr lang="en-US" sz="2600" dirty="0" smtClean="0">
                <a:solidFill>
                  <a:srgbClr val="FFFF00"/>
                </a:solidFill>
                <a:latin typeface="Comic Sans MS" pitchFamily="66" charset="0"/>
              </a:rPr>
              <a:t>MSU T</a:t>
            </a:r>
            <a:r>
              <a:rPr lang="en-US" sz="2600" dirty="0" smtClean="0">
                <a:solidFill>
                  <a:schemeClr val="bg1"/>
                </a:solidFill>
                <a:latin typeface="Comic Sans MS" pitchFamily="66" charset="0"/>
              </a:rPr>
              <a:t>) were used in AR4 IPCC to examine trends</a:t>
            </a:r>
          </a:p>
          <a:p>
            <a:pPr>
              <a:spcBef>
                <a:spcPts val="1200"/>
              </a:spcBef>
              <a:buBlip>
                <a:blip r:embed="rId2"/>
              </a:buBlip>
            </a:pPr>
            <a:r>
              <a:rPr lang="en-US" sz="2600" dirty="0" smtClean="0">
                <a:solidFill>
                  <a:schemeClr val="bg1"/>
                </a:solidFill>
                <a:latin typeface="Comic Sans MS" pitchFamily="66" charset="0"/>
              </a:rPr>
              <a:t>Once, the issue was getting a single time series.  Now there is a </a:t>
            </a:r>
            <a:r>
              <a:rPr lang="en-US" sz="2600" dirty="0" smtClean="0">
                <a:solidFill>
                  <a:srgbClr val="FFFF00"/>
                </a:solidFill>
                <a:latin typeface="Comic Sans MS" pitchFamily="66" charset="0"/>
              </a:rPr>
              <a:t>proliferation</a:t>
            </a:r>
            <a:r>
              <a:rPr lang="en-US" sz="2600" dirty="0" smtClean="0">
                <a:solidFill>
                  <a:schemeClr val="bg1"/>
                </a:solidFill>
                <a:latin typeface="Comic Sans MS" pitchFamily="66" charset="0"/>
              </a:rPr>
              <a:t> and multiple datasets purporting to be the “one”.  All differ, often substantially.</a:t>
            </a:r>
          </a:p>
        </p:txBody>
      </p:sp>
    </p:spTree>
  </p:cSld>
  <p:clrMapOvr>
    <a:masterClrMapping/>
  </p:clrMapOvr>
  <p:transition>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5429288" cy="1143000"/>
          </a:xfrm>
          <a:effectLst>
            <a:outerShdw blurRad="50800" dist="50800" dir="5400000" algn="ctr" rotWithShape="0">
              <a:schemeClr val="tx1"/>
            </a:outerShdw>
          </a:effectLst>
        </p:spPr>
        <p:txBody>
          <a:bodyPr/>
          <a:lstStyle/>
          <a:p>
            <a:r>
              <a:rPr lang="en-US" sz="3200" b="1" dirty="0" smtClean="0">
                <a:solidFill>
                  <a:srgbClr val="FFFF00"/>
                </a:solidFill>
                <a:latin typeface="Comic Sans MS" pitchFamily="66" charset="0"/>
              </a:rPr>
              <a:t>Large disparities among different analyses</a:t>
            </a:r>
            <a:endParaRPr lang="en-US" sz="3200" b="1" dirty="0">
              <a:solidFill>
                <a:srgbClr val="FFFF00"/>
              </a:solidFill>
              <a:latin typeface="Comic Sans MS"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6362700" y="0"/>
            <a:ext cx="2781300" cy="3095625"/>
          </a:xfrm>
          <a:prstGeom prst="rect">
            <a:avLst/>
          </a:prstGeom>
          <a:noFill/>
          <a:ln w="9525">
            <a:noFill/>
            <a:miter lim="800000"/>
            <a:headEnd/>
            <a:tailEnd/>
          </a:ln>
        </p:spPr>
      </p:pic>
      <p:sp>
        <p:nvSpPr>
          <p:cNvPr id="6" name="TextBox 5"/>
          <p:cNvSpPr txBox="1"/>
          <p:nvPr/>
        </p:nvSpPr>
        <p:spPr>
          <a:xfrm>
            <a:off x="3071867" y="1357298"/>
            <a:ext cx="2773515" cy="677108"/>
          </a:xfrm>
          <a:prstGeom prst="rect">
            <a:avLst/>
          </a:prstGeom>
          <a:noFill/>
        </p:spPr>
        <p:txBody>
          <a:bodyPr wrap="none" rtlCol="0">
            <a:spAutoFit/>
          </a:bodyPr>
          <a:lstStyle/>
          <a:p>
            <a:pPr algn="r"/>
            <a:r>
              <a:rPr lang="en-US" dirty="0" smtClean="0">
                <a:solidFill>
                  <a:schemeClr val="bg1"/>
                </a:solidFill>
              </a:rPr>
              <a:t>Daily SST </a:t>
            </a:r>
            <a:r>
              <a:rPr lang="en-US" sz="1400" dirty="0" smtClean="0">
                <a:solidFill>
                  <a:schemeClr val="bg1"/>
                </a:solidFill>
              </a:rPr>
              <a:t>(1 Jan 2007)</a:t>
            </a:r>
          </a:p>
          <a:p>
            <a:pPr algn="r"/>
            <a:r>
              <a:rPr lang="en-US" sz="1400" dirty="0" smtClean="0">
                <a:solidFill>
                  <a:schemeClr val="bg1"/>
                </a:solidFill>
              </a:rPr>
              <a:t>Reynolds and </a:t>
            </a:r>
            <a:r>
              <a:rPr lang="en-US" sz="1400" dirty="0" err="1" smtClean="0">
                <a:solidFill>
                  <a:schemeClr val="bg1"/>
                </a:solidFill>
              </a:rPr>
              <a:t>Chelton</a:t>
            </a:r>
            <a:r>
              <a:rPr lang="en-US" sz="1400" dirty="0" smtClean="0">
                <a:solidFill>
                  <a:schemeClr val="bg1"/>
                </a:solidFill>
              </a:rPr>
              <a:t> 2010 JC</a:t>
            </a:r>
            <a:endParaRPr lang="en-US" dirty="0" smtClean="0">
              <a:solidFill>
                <a:schemeClr val="bg1"/>
              </a:solidFill>
            </a:endParaRPr>
          </a:p>
        </p:txBody>
      </p:sp>
      <p:grpSp>
        <p:nvGrpSpPr>
          <p:cNvPr id="9" name="Group 8"/>
          <p:cNvGrpSpPr/>
          <p:nvPr/>
        </p:nvGrpSpPr>
        <p:grpSpPr>
          <a:xfrm>
            <a:off x="71406" y="2438400"/>
            <a:ext cx="4098252" cy="4029150"/>
            <a:chOff x="71406" y="2438400"/>
            <a:chExt cx="4098252" cy="4029150"/>
          </a:xfrm>
        </p:grpSpPr>
        <p:pic>
          <p:nvPicPr>
            <p:cNvPr id="4" name="Picture 3" descr="sealevelCompare.png"/>
            <p:cNvPicPr>
              <a:picLocks noChangeAspect="1"/>
            </p:cNvPicPr>
            <p:nvPr/>
          </p:nvPicPr>
          <p:blipFill>
            <a:blip r:embed="rId3" cstate="print"/>
            <a:stretch>
              <a:fillRect/>
            </a:stretch>
          </p:blipFill>
          <p:spPr>
            <a:xfrm>
              <a:off x="71406" y="3143248"/>
              <a:ext cx="4098252" cy="3324302"/>
            </a:xfrm>
            <a:prstGeom prst="rect">
              <a:avLst/>
            </a:prstGeom>
            <a:solidFill>
              <a:schemeClr val="bg1"/>
            </a:solidFill>
          </p:spPr>
        </p:pic>
        <p:sp>
          <p:nvSpPr>
            <p:cNvPr id="7" name="TextBox 6"/>
            <p:cNvSpPr txBox="1"/>
            <p:nvPr/>
          </p:nvSpPr>
          <p:spPr>
            <a:xfrm>
              <a:off x="685800" y="2438400"/>
              <a:ext cx="1555234" cy="707886"/>
            </a:xfrm>
            <a:prstGeom prst="rect">
              <a:avLst/>
            </a:prstGeom>
            <a:noFill/>
          </p:spPr>
          <p:txBody>
            <a:bodyPr wrap="none" rtlCol="0">
              <a:spAutoFit/>
            </a:bodyPr>
            <a:lstStyle/>
            <a:p>
              <a:r>
                <a:rPr lang="en-US" dirty="0" smtClean="0">
                  <a:solidFill>
                    <a:schemeClr val="bg1"/>
                  </a:solidFill>
                </a:rPr>
                <a:t>Sea Level</a:t>
              </a:r>
            </a:p>
            <a:p>
              <a:pPr algn="ctr"/>
              <a:r>
                <a:rPr lang="en-US" sz="1600" dirty="0" smtClean="0">
                  <a:solidFill>
                    <a:schemeClr val="bg1"/>
                  </a:solidFill>
                </a:rPr>
                <a:t>w. offsets</a:t>
              </a:r>
              <a:endParaRPr lang="en-US" sz="1600" dirty="0">
                <a:solidFill>
                  <a:schemeClr val="bg1"/>
                </a:solidFill>
              </a:endParaRPr>
            </a:p>
          </p:txBody>
        </p:sp>
      </p:grpSp>
      <p:grpSp>
        <p:nvGrpSpPr>
          <p:cNvPr id="10" name="Group 9"/>
          <p:cNvGrpSpPr/>
          <p:nvPr/>
        </p:nvGrpSpPr>
        <p:grpSpPr>
          <a:xfrm>
            <a:off x="3992399" y="2133600"/>
            <a:ext cx="5151601" cy="4367234"/>
            <a:chOff x="3992399" y="2133600"/>
            <a:chExt cx="5151601" cy="4367234"/>
          </a:xfrm>
        </p:grpSpPr>
        <p:pic>
          <p:nvPicPr>
            <p:cNvPr id="5" name="Picture 2"/>
            <p:cNvPicPr>
              <a:picLocks noChangeAspect="1" noChangeArrowheads="1"/>
            </p:cNvPicPr>
            <p:nvPr/>
          </p:nvPicPr>
          <p:blipFill>
            <a:blip r:embed="rId4" cstate="print"/>
            <a:srcRect/>
            <a:stretch>
              <a:fillRect/>
            </a:stretch>
          </p:blipFill>
          <p:spPr bwMode="auto">
            <a:xfrm>
              <a:off x="4806314" y="3214686"/>
              <a:ext cx="4337686" cy="3286148"/>
            </a:xfrm>
            <a:prstGeom prst="rect">
              <a:avLst/>
            </a:prstGeom>
            <a:noFill/>
            <a:ln w="9525">
              <a:noFill/>
              <a:miter lim="800000"/>
              <a:headEnd/>
              <a:tailEnd/>
            </a:ln>
          </p:spPr>
        </p:pic>
        <p:sp>
          <p:nvSpPr>
            <p:cNvPr id="8" name="TextBox 7"/>
            <p:cNvSpPr txBox="1"/>
            <p:nvPr/>
          </p:nvSpPr>
          <p:spPr>
            <a:xfrm>
              <a:off x="3992399" y="2133600"/>
              <a:ext cx="2122696" cy="1015663"/>
            </a:xfrm>
            <a:prstGeom prst="rect">
              <a:avLst/>
            </a:prstGeom>
            <a:noFill/>
          </p:spPr>
          <p:txBody>
            <a:bodyPr wrap="none" rtlCol="0">
              <a:spAutoFit/>
            </a:bodyPr>
            <a:lstStyle/>
            <a:p>
              <a:pPr algn="r"/>
              <a:r>
                <a:rPr lang="en-US" dirty="0" smtClean="0">
                  <a:solidFill>
                    <a:schemeClr val="bg1"/>
                  </a:solidFill>
                </a:rPr>
                <a:t>OHC</a:t>
              </a:r>
            </a:p>
            <a:p>
              <a:pPr algn="r"/>
              <a:r>
                <a:rPr lang="en-US" sz="1800" dirty="0" smtClean="0">
                  <a:solidFill>
                    <a:schemeClr val="bg1"/>
                  </a:solidFill>
                </a:rPr>
                <a:t>Palmer et al 2010 </a:t>
              </a:r>
            </a:p>
            <a:p>
              <a:pPr algn="r"/>
              <a:r>
                <a:rPr lang="en-US" sz="1800" dirty="0" smtClean="0">
                  <a:solidFill>
                    <a:schemeClr val="bg1"/>
                  </a:solidFill>
                </a:rPr>
                <a:t>OceanObs’09</a:t>
              </a:r>
              <a:endParaRPr lang="en-US" sz="1800" dirty="0"/>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a:xfrm>
            <a:off x="228600" y="76200"/>
            <a:ext cx="7772400" cy="609600"/>
          </a:xfrm>
          <a:effectLst>
            <a:outerShdw blurRad="50800" dist="38100" dir="2700000" algn="tl" rotWithShape="0">
              <a:prstClr val="black"/>
            </a:outerShdw>
          </a:effectLst>
        </p:spPr>
        <p:txBody>
          <a:bodyPr/>
          <a:lstStyle/>
          <a:p>
            <a:pPr eaLnBrk="1" hangingPunct="1"/>
            <a:r>
              <a:rPr lang="en-US" dirty="0" smtClean="0">
                <a:latin typeface="Comic Sans MS" pitchFamily="66" charset="0"/>
              </a:rPr>
              <a:t>Total sea ice area: 2007 </a:t>
            </a:r>
          </a:p>
        </p:txBody>
      </p:sp>
      <p:sp>
        <p:nvSpPr>
          <p:cNvPr id="1035" name="Text Box 8"/>
          <p:cNvSpPr txBox="1">
            <a:spLocks noChangeArrowheads="1"/>
          </p:cNvSpPr>
          <p:nvPr/>
        </p:nvSpPr>
        <p:spPr bwMode="auto">
          <a:xfrm>
            <a:off x="990600" y="762000"/>
            <a:ext cx="6934200" cy="646331"/>
          </a:xfrm>
          <a:prstGeom prst="rect">
            <a:avLst/>
          </a:prstGeom>
          <a:noFill/>
          <a:ln w="9525">
            <a:noFill/>
            <a:miter lim="800000"/>
            <a:headEnd/>
            <a:tailEnd/>
          </a:ln>
        </p:spPr>
        <p:txBody>
          <a:bodyPr wrap="square">
            <a:spAutoFit/>
          </a:bodyPr>
          <a:lstStyle/>
          <a:p>
            <a:r>
              <a:rPr lang="en-US" sz="1800" dirty="0" smtClean="0">
                <a:solidFill>
                  <a:schemeClr val="bg1"/>
                </a:solidFill>
              </a:rPr>
              <a:t>Arctic sea-ice extent for 2007 from seven algorithm products: </a:t>
            </a:r>
            <a:r>
              <a:rPr lang="en-US" sz="1800" dirty="0" err="1" smtClean="0">
                <a:solidFill>
                  <a:schemeClr val="bg1"/>
                </a:solidFill>
              </a:rPr>
              <a:t>Kattsov</a:t>
            </a:r>
            <a:r>
              <a:rPr lang="en-US" sz="1800" dirty="0" smtClean="0">
                <a:solidFill>
                  <a:schemeClr val="bg1"/>
                </a:solidFill>
              </a:rPr>
              <a:t> et al 2011 </a:t>
            </a:r>
            <a:r>
              <a:rPr lang="en-US" sz="1800" smtClean="0">
                <a:solidFill>
                  <a:schemeClr val="bg1"/>
                </a:solidFill>
              </a:rPr>
              <a:t>(Courtesy </a:t>
            </a:r>
            <a:r>
              <a:rPr lang="en-US" sz="1800" dirty="0" smtClean="0">
                <a:solidFill>
                  <a:schemeClr val="bg1"/>
                </a:solidFill>
              </a:rPr>
              <a:t>W. Meyer)</a:t>
            </a:r>
            <a:endParaRPr kumimoji="0" lang="en-US" sz="1800" dirty="0" smtClean="0">
              <a:solidFill>
                <a:schemeClr val="bg1"/>
              </a:solidFill>
              <a:latin typeface="Myriad Pro Cond" pitchFamily="34" charset="0"/>
              <a:ea typeface="+mn-ea"/>
            </a:endParaRPr>
          </a:p>
        </p:txBody>
      </p:sp>
      <p:sp>
        <p:nvSpPr>
          <p:cNvPr id="1037" name="TextBox 12"/>
          <p:cNvSpPr txBox="1">
            <a:spLocks noChangeArrowheads="1"/>
          </p:cNvSpPr>
          <p:nvPr/>
        </p:nvSpPr>
        <p:spPr bwMode="auto">
          <a:xfrm>
            <a:off x="7010400" y="1492746"/>
            <a:ext cx="1676400" cy="3231654"/>
          </a:xfrm>
          <a:prstGeom prst="rect">
            <a:avLst/>
          </a:prstGeom>
          <a:noFill/>
          <a:ln w="9525">
            <a:noFill/>
            <a:miter lim="800000"/>
            <a:headEnd/>
            <a:tailEnd/>
          </a:ln>
        </p:spPr>
        <p:txBody>
          <a:bodyPr wrap="square">
            <a:spAutoFit/>
          </a:bodyPr>
          <a:lstStyle/>
          <a:p>
            <a:pPr algn="ctr" eaLnBrk="0" hangingPunct="0"/>
            <a:r>
              <a:rPr kumimoji="0" lang="en-US" sz="2000" dirty="0" smtClean="0">
                <a:solidFill>
                  <a:srgbClr val="FFFF00"/>
                </a:solidFill>
              </a:rPr>
              <a:t>No single algorithm clearly superior.</a:t>
            </a:r>
          </a:p>
          <a:p>
            <a:pPr algn="ctr" eaLnBrk="0" hangingPunct="0"/>
            <a:endParaRPr lang="en-US" sz="2000" dirty="0" smtClean="0">
              <a:solidFill>
                <a:schemeClr val="bg1"/>
              </a:solidFill>
            </a:endParaRPr>
          </a:p>
          <a:p>
            <a:pPr algn="ctr" eaLnBrk="0" hangingPunct="0"/>
            <a:r>
              <a:rPr kumimoji="0" lang="en-US" sz="2000" dirty="0" smtClean="0">
                <a:solidFill>
                  <a:schemeClr val="bg1"/>
                </a:solidFill>
              </a:rPr>
              <a:t>Even bigger issues for ice thickness/</a:t>
            </a:r>
          </a:p>
          <a:p>
            <a:pPr algn="ctr" eaLnBrk="0" hangingPunct="0"/>
            <a:r>
              <a:rPr kumimoji="0" lang="en-US" sz="2000" dirty="0" smtClean="0">
                <a:solidFill>
                  <a:schemeClr val="bg1"/>
                </a:solidFill>
              </a:rPr>
              <a:t>volume</a:t>
            </a:r>
          </a:p>
        </p:txBody>
      </p:sp>
      <p:sp>
        <p:nvSpPr>
          <p:cNvPr id="16" name="TextBox 15"/>
          <p:cNvSpPr txBox="1"/>
          <p:nvPr/>
        </p:nvSpPr>
        <p:spPr>
          <a:xfrm>
            <a:off x="1143000" y="5782270"/>
            <a:ext cx="7286676" cy="923330"/>
          </a:xfrm>
          <a:prstGeom prst="rect">
            <a:avLst/>
          </a:prstGeom>
          <a:noFill/>
        </p:spPr>
        <p:txBody>
          <a:bodyPr wrap="square" rtlCol="0">
            <a:spAutoFit/>
          </a:bodyPr>
          <a:lstStyle/>
          <a:p>
            <a:r>
              <a:rPr lang="en-US" sz="1800" dirty="0" smtClean="0">
                <a:solidFill>
                  <a:schemeClr val="bg1"/>
                </a:solidFill>
              </a:rPr>
              <a:t>The largest factor for ice concentration/extent consistency is </a:t>
            </a:r>
            <a:r>
              <a:rPr lang="en-US" sz="1800" dirty="0" err="1" smtClean="0">
                <a:solidFill>
                  <a:schemeClr val="bg1"/>
                </a:solidFill>
              </a:rPr>
              <a:t>intercalibration</a:t>
            </a:r>
            <a:r>
              <a:rPr lang="en-US" sz="1800" dirty="0" smtClean="0">
                <a:solidFill>
                  <a:schemeClr val="bg1"/>
                </a:solidFill>
              </a:rPr>
              <a:t> of the products through transitions through different generations of satellite-borne sensors. </a:t>
            </a:r>
            <a:endParaRPr lang="en-US" sz="1800" dirty="0">
              <a:solidFill>
                <a:schemeClr val="bg1"/>
              </a:solidFill>
            </a:endParaRPr>
          </a:p>
        </p:txBody>
      </p:sp>
      <p:pic>
        <p:nvPicPr>
          <p:cNvPr id="985091" name="Picture 3"/>
          <p:cNvPicPr>
            <a:picLocks noChangeAspect="1" noChangeArrowheads="1"/>
          </p:cNvPicPr>
          <p:nvPr/>
        </p:nvPicPr>
        <p:blipFill>
          <a:blip r:embed="rId3" cstate="print"/>
          <a:srcRect/>
          <a:stretch>
            <a:fillRect/>
          </a:stretch>
        </p:blipFill>
        <p:spPr bwMode="auto">
          <a:xfrm>
            <a:off x="762000" y="1447800"/>
            <a:ext cx="6248400" cy="4267200"/>
          </a:xfrm>
          <a:prstGeom prst="rect">
            <a:avLst/>
          </a:prstGeom>
          <a:noFill/>
          <a:ln w="9525">
            <a:noFill/>
            <a:miter lim="800000"/>
            <a:headEnd/>
            <a:tailEnd/>
          </a:ln>
        </p:spPr>
      </p:pic>
    </p:spTree>
  </p:cSld>
  <p:clrMapOvr>
    <a:masterClrMapping/>
  </p:clrMapOvr>
  <p:transition>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1143000"/>
          </a:xfrm>
          <a:effectLst>
            <a:outerShdw blurRad="50800" dist="38100" dir="2700000" algn="tl" rotWithShape="0">
              <a:prstClr val="black"/>
            </a:outerShdw>
          </a:effectLst>
        </p:spPr>
        <p:txBody>
          <a:bodyPr/>
          <a:lstStyle/>
          <a:p>
            <a:r>
              <a:rPr lang="en-US" dirty="0" smtClean="0">
                <a:latin typeface="Comic Sans MS" pitchFamily="66" charset="0"/>
              </a:rPr>
              <a:t>Cloud 1979 to 2009</a:t>
            </a:r>
            <a:br>
              <a:rPr lang="en-US" dirty="0" smtClean="0">
                <a:latin typeface="Comic Sans MS" pitchFamily="66" charset="0"/>
              </a:rPr>
            </a:br>
            <a:r>
              <a:rPr lang="en-US" sz="2000" dirty="0" smtClean="0">
                <a:solidFill>
                  <a:srgbClr val="FF3300"/>
                </a:solidFill>
                <a:latin typeface="Comic Sans MS" pitchFamily="66" charset="0"/>
              </a:rPr>
              <a:t>A 1% increase in clouds is about  -0.5 W m</a:t>
            </a:r>
            <a:r>
              <a:rPr lang="en-US" sz="2000" baseline="30000" dirty="0" smtClean="0">
                <a:solidFill>
                  <a:srgbClr val="FF3300"/>
                </a:solidFill>
                <a:latin typeface="Comic Sans MS" pitchFamily="66" charset="0"/>
              </a:rPr>
              <a:t>-2</a:t>
            </a:r>
            <a:r>
              <a:rPr lang="en-US" sz="2000" dirty="0" smtClean="0">
                <a:solidFill>
                  <a:srgbClr val="FF3300"/>
                </a:solidFill>
                <a:latin typeface="Comic Sans MS" pitchFamily="66" charset="0"/>
              </a:rPr>
              <a:t> </a:t>
            </a:r>
            <a:endParaRPr lang="en-US" dirty="0">
              <a:latin typeface="Comic Sans MS" pitchFamily="66" charset="0"/>
            </a:endParaRPr>
          </a:p>
        </p:txBody>
      </p:sp>
      <p:pic>
        <p:nvPicPr>
          <p:cNvPr id="3" name="Picture 2" descr="Fig2.  23..tif"/>
          <p:cNvPicPr>
            <a:picLocks noChangeAspect="1"/>
          </p:cNvPicPr>
          <p:nvPr/>
        </p:nvPicPr>
        <p:blipFill>
          <a:blip r:embed="rId2" cstate="print"/>
          <a:srcRect/>
          <a:stretch>
            <a:fillRect/>
          </a:stretch>
        </p:blipFill>
        <p:spPr bwMode="auto">
          <a:xfrm>
            <a:off x="457200" y="1066800"/>
            <a:ext cx="8060235" cy="4376737"/>
          </a:xfrm>
          <a:prstGeom prst="rect">
            <a:avLst/>
          </a:prstGeom>
          <a:noFill/>
          <a:ln w="9525">
            <a:noFill/>
            <a:miter lim="800000"/>
            <a:headEnd/>
            <a:tailEnd/>
          </a:ln>
        </p:spPr>
      </p:pic>
      <p:sp>
        <p:nvSpPr>
          <p:cNvPr id="4" name="TextBox 3"/>
          <p:cNvSpPr txBox="1"/>
          <p:nvPr/>
        </p:nvSpPr>
        <p:spPr>
          <a:xfrm>
            <a:off x="533400" y="5562600"/>
            <a:ext cx="8458200" cy="1200329"/>
          </a:xfrm>
          <a:prstGeom prst="rect">
            <a:avLst/>
          </a:prstGeom>
          <a:noFill/>
        </p:spPr>
        <p:txBody>
          <a:bodyPr wrap="square" rtlCol="0">
            <a:spAutoFit/>
          </a:bodyPr>
          <a:lstStyle/>
          <a:p>
            <a:r>
              <a:rPr lang="en-US" sz="1800" dirty="0" smtClean="0">
                <a:solidFill>
                  <a:schemeClr val="bg1"/>
                </a:solidFill>
              </a:rPr>
              <a:t>State of Climate Report 2009:  Foster et al.</a:t>
            </a:r>
          </a:p>
          <a:p>
            <a:r>
              <a:rPr lang="en-US" sz="1800" dirty="0" smtClean="0">
                <a:solidFill>
                  <a:schemeClr val="bg1"/>
                </a:solidFill>
              </a:rPr>
              <a:t>SOB: </a:t>
            </a:r>
            <a:r>
              <a:rPr lang="en-US" sz="1800" dirty="0" err="1" smtClean="0">
                <a:solidFill>
                  <a:schemeClr val="bg1"/>
                </a:solidFill>
              </a:rPr>
              <a:t>sfc</a:t>
            </a:r>
            <a:r>
              <a:rPr lang="en-US" sz="1800" dirty="0" smtClean="0">
                <a:solidFill>
                  <a:schemeClr val="bg1"/>
                </a:solidFill>
              </a:rPr>
              <a:t> </a:t>
            </a:r>
            <a:r>
              <a:rPr lang="en-US" sz="1800" dirty="0" err="1" smtClean="0">
                <a:solidFill>
                  <a:schemeClr val="bg1"/>
                </a:solidFill>
              </a:rPr>
              <a:t>obs</a:t>
            </a:r>
            <a:r>
              <a:rPr lang="en-US" sz="1800" dirty="0" smtClean="0">
                <a:solidFill>
                  <a:schemeClr val="bg1"/>
                </a:solidFill>
              </a:rPr>
              <a:t> to 1996, MODIS, MISR, ISCCP, PATMOS-x</a:t>
            </a:r>
          </a:p>
          <a:p>
            <a:r>
              <a:rPr lang="en-US" sz="1800" dirty="0" smtClean="0">
                <a:solidFill>
                  <a:srgbClr val="FFFF00"/>
                </a:solidFill>
              </a:rPr>
              <a:t>Issues: Sensor viewing angle, pixel footprint size, spectral channels,</a:t>
            </a:r>
          </a:p>
          <a:p>
            <a:r>
              <a:rPr lang="en-US" sz="1800" dirty="0" smtClean="0">
                <a:solidFill>
                  <a:srgbClr val="FFFF00"/>
                </a:solidFill>
              </a:rPr>
              <a:t>diurnal satellite drift, and sensor calibration.</a:t>
            </a:r>
            <a:endParaRPr lang="en-US" sz="1800" dirty="0">
              <a:solidFill>
                <a:srgbClr val="FFFF00"/>
              </a:solidFill>
            </a:endParaRPr>
          </a:p>
        </p:txBody>
      </p:sp>
    </p:spTree>
  </p:cSld>
  <p:clrMapOvr>
    <a:masterClrMapping/>
  </p:clrMapOvr>
  <p:transition>
    <p:strips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229600" cy="5410200"/>
          </a:xfrm>
          <a:effectLst>
            <a:outerShdw blurRad="50800" dist="38100" dir="2700000" algn="tl" rotWithShape="0">
              <a:prstClr val="black"/>
            </a:outerShdw>
          </a:effectLst>
        </p:spPr>
        <p:txBody>
          <a:bodyPr/>
          <a:lstStyle/>
          <a:p>
            <a:pPr>
              <a:buNone/>
            </a:pPr>
            <a:r>
              <a:rPr lang="en-US" dirty="0" smtClean="0">
                <a:solidFill>
                  <a:schemeClr val="bg1"/>
                </a:solidFill>
                <a:latin typeface="Comic Sans MS" pitchFamily="66" charset="0"/>
              </a:rPr>
              <a:t>“Understanding the complex, changing planet on which we live, how it supports life, and how human activities affect its ability to do so in the future, is one of the greatest intellectual challenges facing humanity.  </a:t>
            </a:r>
          </a:p>
          <a:p>
            <a:pPr>
              <a:buNone/>
            </a:pPr>
            <a:r>
              <a:rPr lang="en-US" dirty="0" smtClean="0">
                <a:solidFill>
                  <a:schemeClr val="bg1"/>
                </a:solidFill>
                <a:latin typeface="Comic Sans MS" pitchFamily="66" charset="0"/>
              </a:rPr>
              <a:t>It is also one of the most important challenges for society as it seeks to achieve prosperity, health and sustainability.”</a:t>
            </a:r>
          </a:p>
          <a:p>
            <a:pPr>
              <a:buNone/>
            </a:pPr>
            <a:endParaRPr lang="en-US" sz="1800" dirty="0" smtClean="0">
              <a:solidFill>
                <a:schemeClr val="bg1"/>
              </a:solidFill>
              <a:latin typeface="Comic Sans MS" pitchFamily="66" charset="0"/>
            </a:endParaRPr>
          </a:p>
          <a:p>
            <a:pPr>
              <a:buNone/>
            </a:pPr>
            <a:r>
              <a:rPr lang="en-US" sz="2000" dirty="0" smtClean="0">
                <a:solidFill>
                  <a:srgbClr val="FFFF00"/>
                </a:solidFill>
                <a:latin typeface="Comic Sans MS" pitchFamily="66" charset="0"/>
              </a:rPr>
              <a:t>National imperatives for the next decade and beyond (NRC 2007).</a:t>
            </a:r>
            <a:endParaRPr lang="en-US" sz="2000" dirty="0">
              <a:solidFill>
                <a:srgbClr val="FFFF00"/>
              </a:solidFill>
              <a:latin typeface="Comic Sans MS" pitchFamily="66" charset="0"/>
            </a:endParaRPr>
          </a:p>
        </p:txBody>
      </p:sp>
      <p:sp>
        <p:nvSpPr>
          <p:cNvPr id="4" name="TextBox 3"/>
          <p:cNvSpPr txBox="1"/>
          <p:nvPr/>
        </p:nvSpPr>
        <p:spPr>
          <a:xfrm>
            <a:off x="2590800" y="76200"/>
            <a:ext cx="3591048" cy="707886"/>
          </a:xfrm>
          <a:prstGeom prst="rect">
            <a:avLst/>
          </a:prstGeom>
          <a:noFill/>
          <a:effectLst>
            <a:outerShdw blurRad="50800" dist="38100" dir="2700000" algn="tl" rotWithShape="0">
              <a:prstClr val="black"/>
            </a:outerShdw>
          </a:effectLst>
        </p:spPr>
        <p:txBody>
          <a:bodyPr wrap="none" rtlCol="0">
            <a:spAutoFit/>
          </a:bodyPr>
          <a:lstStyle/>
          <a:p>
            <a:r>
              <a:rPr lang="en-US" sz="4000" b="1" dirty="0" smtClean="0">
                <a:solidFill>
                  <a:srgbClr val="FF0000"/>
                </a:solidFill>
              </a:rPr>
              <a:t>The challenge</a:t>
            </a:r>
            <a:endParaRPr lang="en-US" sz="4000" b="1" dirty="0">
              <a:solidFill>
                <a:srgbClr val="FF0000"/>
              </a:solidFill>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p>
            <a:r>
              <a:rPr lang="en-US" dirty="0" smtClean="0">
                <a:latin typeface="Comic Sans MS" pitchFamily="66" charset="0"/>
              </a:rPr>
              <a:t>Clouds remain a major issue</a:t>
            </a:r>
            <a:endParaRPr lang="en-US" dirty="0">
              <a:latin typeface="Comic Sans MS" pitchFamily="66" charset="0"/>
            </a:endParaRPr>
          </a:p>
        </p:txBody>
      </p:sp>
      <p:sp>
        <p:nvSpPr>
          <p:cNvPr id="4" name="TextBox 3"/>
          <p:cNvSpPr txBox="1"/>
          <p:nvPr/>
        </p:nvSpPr>
        <p:spPr>
          <a:xfrm>
            <a:off x="381000" y="1219200"/>
            <a:ext cx="7845417" cy="5262979"/>
          </a:xfrm>
          <a:prstGeom prst="rect">
            <a:avLst/>
          </a:prstGeom>
          <a:noFill/>
        </p:spPr>
        <p:txBody>
          <a:bodyPr wrap="none" rtlCol="0">
            <a:spAutoFit/>
          </a:bodyPr>
          <a:lstStyle/>
          <a:p>
            <a:r>
              <a:rPr lang="en-US" sz="2400" b="1" dirty="0" smtClean="0">
                <a:solidFill>
                  <a:srgbClr val="FFFF00"/>
                </a:solidFill>
              </a:rPr>
              <a:t>Clouds are not well defined: </a:t>
            </a:r>
          </a:p>
          <a:p>
            <a:pPr marL="573088" indent="-107950">
              <a:buFont typeface="Arial" pitchFamily="34" charset="0"/>
              <a:buChar char="•"/>
            </a:pPr>
            <a:r>
              <a:rPr lang="en-US" sz="2400" dirty="0" smtClean="0">
                <a:solidFill>
                  <a:schemeClr val="bg1"/>
                </a:solidFill>
              </a:rPr>
              <a:t>	fn of sensitivity of instrument</a:t>
            </a:r>
          </a:p>
          <a:p>
            <a:pPr marL="573088" indent="-107950">
              <a:buFont typeface="Arial" pitchFamily="34" charset="0"/>
              <a:buChar char="•"/>
            </a:pPr>
            <a:r>
              <a:rPr lang="en-US" sz="2400" dirty="0" smtClean="0">
                <a:solidFill>
                  <a:schemeClr val="bg1"/>
                </a:solidFill>
              </a:rPr>
              <a:t>	compounded by aerosols</a:t>
            </a:r>
          </a:p>
          <a:p>
            <a:pPr marL="573088" indent="-107950">
              <a:buFont typeface="Arial" pitchFamily="34" charset="0"/>
              <a:buChar char="•"/>
            </a:pPr>
            <a:r>
              <a:rPr lang="en-US" sz="2400" dirty="0" smtClean="0">
                <a:solidFill>
                  <a:schemeClr val="bg1"/>
                </a:solidFill>
              </a:rPr>
              <a:t>	</a:t>
            </a:r>
            <a:r>
              <a:rPr lang="en-US" sz="2400" dirty="0" err="1" smtClean="0">
                <a:solidFill>
                  <a:schemeClr val="bg1"/>
                </a:solidFill>
              </a:rPr>
              <a:t>defn</a:t>
            </a:r>
            <a:r>
              <a:rPr lang="en-US" sz="2400" dirty="0" smtClean="0">
                <a:solidFill>
                  <a:schemeClr val="bg1"/>
                </a:solidFill>
              </a:rPr>
              <a:t> of clear sky includes aerosols??????</a:t>
            </a:r>
          </a:p>
          <a:p>
            <a:pPr marL="573088" indent="-107950">
              <a:buFont typeface="Arial" pitchFamily="34" charset="0"/>
              <a:buChar char="•"/>
            </a:pPr>
            <a:r>
              <a:rPr lang="en-US" sz="2400" dirty="0" smtClean="0">
                <a:solidFill>
                  <a:schemeClr val="bg1"/>
                </a:solidFill>
              </a:rPr>
              <a:t>	partitioning into clear sky and cloudy murky</a:t>
            </a:r>
          </a:p>
          <a:p>
            <a:endParaRPr lang="en-US" sz="2400" dirty="0" smtClean="0">
              <a:solidFill>
                <a:schemeClr val="bg1"/>
              </a:solidFill>
            </a:endParaRPr>
          </a:p>
          <a:p>
            <a:r>
              <a:rPr lang="en-US" sz="2400" b="1" dirty="0" smtClean="0">
                <a:solidFill>
                  <a:srgbClr val="FFFF00"/>
                </a:solidFill>
              </a:rPr>
              <a:t>The radiative properties of clouds matter most:</a:t>
            </a:r>
          </a:p>
          <a:p>
            <a:pPr lvl="2"/>
            <a:r>
              <a:rPr lang="en-US" sz="2400" dirty="0" smtClean="0">
                <a:solidFill>
                  <a:schemeClr val="bg1"/>
                </a:solidFill>
              </a:rPr>
              <a:t>Cloud amount</a:t>
            </a:r>
          </a:p>
          <a:p>
            <a:pPr lvl="2"/>
            <a:r>
              <a:rPr lang="en-US" sz="2400" dirty="0" smtClean="0">
                <a:solidFill>
                  <a:schemeClr val="bg1"/>
                </a:solidFill>
              </a:rPr>
              <a:t>Optical thickness, microphysical properties</a:t>
            </a:r>
          </a:p>
          <a:p>
            <a:pPr lvl="2"/>
            <a:r>
              <a:rPr lang="en-US" sz="2400" dirty="0" smtClean="0">
                <a:solidFill>
                  <a:schemeClr val="bg1"/>
                </a:solidFill>
              </a:rPr>
              <a:t>Cloud top temperature</a:t>
            </a:r>
          </a:p>
          <a:p>
            <a:pPr lvl="2"/>
            <a:r>
              <a:rPr lang="en-US" sz="2400" dirty="0" smtClean="0">
                <a:solidFill>
                  <a:schemeClr val="bg1"/>
                </a:solidFill>
              </a:rPr>
              <a:t>Cloud base temperature</a:t>
            </a:r>
          </a:p>
          <a:p>
            <a:pPr lvl="2"/>
            <a:endParaRPr lang="en-US" sz="2400" dirty="0" smtClean="0">
              <a:solidFill>
                <a:schemeClr val="bg1"/>
              </a:solidFill>
            </a:endParaRPr>
          </a:p>
          <a:p>
            <a:pPr lvl="2" indent="-860425"/>
            <a:r>
              <a:rPr lang="en-US" sz="2400" dirty="0" smtClean="0">
                <a:solidFill>
                  <a:schemeClr val="bg1"/>
                </a:solidFill>
              </a:rPr>
              <a:t>Water vapor: (invisible cloud) large radiative effects</a:t>
            </a:r>
          </a:p>
          <a:p>
            <a:endParaRPr lang="en-US" dirty="0"/>
          </a:p>
        </p:txBody>
      </p:sp>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srcRect l="4344" r="49315"/>
          <a:stretch>
            <a:fillRect/>
          </a:stretch>
        </p:blipFill>
        <p:spPr bwMode="auto">
          <a:xfrm>
            <a:off x="143665" y="146304"/>
            <a:ext cx="2599535" cy="6492240"/>
          </a:xfrm>
          <a:prstGeom prst="rect">
            <a:avLst/>
          </a:prstGeom>
          <a:noFill/>
          <a:ln w="9525">
            <a:noFill/>
            <a:miter lim="800000"/>
            <a:headEnd/>
            <a:tailEnd/>
          </a:ln>
        </p:spPr>
      </p:pic>
      <p:sp>
        <p:nvSpPr>
          <p:cNvPr id="2" name="Title 1"/>
          <p:cNvSpPr>
            <a:spLocks noGrp="1"/>
          </p:cNvSpPr>
          <p:nvPr>
            <p:ph type="title"/>
          </p:nvPr>
        </p:nvSpPr>
        <p:spPr>
          <a:xfrm>
            <a:off x="7239000" y="152400"/>
            <a:ext cx="1905000" cy="762000"/>
          </a:xfrm>
          <a:effectLst>
            <a:outerShdw blurRad="50800" dist="38100" dir="2700000" algn="tl" rotWithShape="0">
              <a:prstClr val="black"/>
            </a:outerShdw>
          </a:effectLst>
        </p:spPr>
        <p:txBody>
          <a:bodyPr/>
          <a:lstStyle/>
          <a:p>
            <a:r>
              <a:rPr lang="en-US" sz="2400" dirty="0" smtClean="0">
                <a:latin typeface="Comic Sans MS" pitchFamily="66" charset="0"/>
              </a:rPr>
              <a:t>Radiation </a:t>
            </a:r>
            <a:br>
              <a:rPr lang="en-US" sz="2400" dirty="0" smtClean="0">
                <a:latin typeface="Comic Sans MS" pitchFamily="66" charset="0"/>
              </a:rPr>
            </a:br>
            <a:r>
              <a:rPr lang="en-US" sz="2400" dirty="0" smtClean="0">
                <a:latin typeface="Comic Sans MS" pitchFamily="66" charset="0"/>
              </a:rPr>
              <a:t> TOA, </a:t>
            </a:r>
            <a:r>
              <a:rPr lang="en-US" sz="2400" dirty="0" err="1" smtClean="0">
                <a:latin typeface="Comic Sans MS" pitchFamily="66" charset="0"/>
              </a:rPr>
              <a:t>Sfc</a:t>
            </a:r>
            <a:endParaRPr lang="en-US" sz="2400" dirty="0">
              <a:latin typeface="Comic Sans MS" pitchFamily="66" charset="0"/>
            </a:endParaRPr>
          </a:p>
        </p:txBody>
      </p:sp>
      <p:pic>
        <p:nvPicPr>
          <p:cNvPr id="956418" name="Picture 2"/>
          <p:cNvPicPr>
            <a:picLocks noGrp="1" noChangeAspect="1" noChangeArrowheads="1"/>
          </p:cNvPicPr>
          <p:nvPr>
            <p:ph idx="1"/>
          </p:nvPr>
        </p:nvPicPr>
        <p:blipFill>
          <a:blip r:embed="rId2" cstate="print"/>
          <a:srcRect l="53425"/>
          <a:stretch>
            <a:fillRect/>
          </a:stretch>
        </p:blipFill>
        <p:spPr bwMode="auto">
          <a:xfrm>
            <a:off x="2476500" y="152400"/>
            <a:ext cx="2590800" cy="6506254"/>
          </a:xfrm>
          <a:prstGeom prst="rect">
            <a:avLst/>
          </a:prstGeom>
          <a:noFill/>
          <a:ln w="9525">
            <a:noFill/>
            <a:miter lim="800000"/>
            <a:headEnd/>
            <a:tailEnd/>
          </a:ln>
        </p:spPr>
      </p:pic>
      <p:sp>
        <p:nvSpPr>
          <p:cNvPr id="10" name="TextBox 9"/>
          <p:cNvSpPr txBox="1"/>
          <p:nvPr/>
        </p:nvSpPr>
        <p:spPr>
          <a:xfrm>
            <a:off x="7315201" y="1143000"/>
            <a:ext cx="1828800" cy="1323439"/>
          </a:xfrm>
          <a:prstGeom prst="rect">
            <a:avLst/>
          </a:prstGeom>
          <a:noFill/>
        </p:spPr>
        <p:txBody>
          <a:bodyPr wrap="square" rtlCol="0">
            <a:spAutoFit/>
          </a:bodyPr>
          <a:lstStyle/>
          <a:p>
            <a:r>
              <a:rPr lang="en-US" sz="2000" b="1" dirty="0" smtClean="0">
                <a:solidFill>
                  <a:srgbClr val="FFFF00"/>
                </a:solidFill>
              </a:rPr>
              <a:t>Major spurious changes in ISCCP-FD</a:t>
            </a:r>
          </a:p>
        </p:txBody>
      </p:sp>
      <p:sp>
        <p:nvSpPr>
          <p:cNvPr id="15" name="TextBox 14"/>
          <p:cNvSpPr txBox="1"/>
          <p:nvPr/>
        </p:nvSpPr>
        <p:spPr>
          <a:xfrm>
            <a:off x="7696200" y="6550223"/>
            <a:ext cx="1409360" cy="307777"/>
          </a:xfrm>
          <a:prstGeom prst="rect">
            <a:avLst/>
          </a:prstGeom>
          <a:noFill/>
        </p:spPr>
        <p:txBody>
          <a:bodyPr wrap="none" rtlCol="0">
            <a:spAutoFit/>
          </a:bodyPr>
          <a:lstStyle/>
          <a:p>
            <a:r>
              <a:rPr lang="en-US" sz="1400" dirty="0" smtClean="0">
                <a:solidFill>
                  <a:schemeClr val="bg1"/>
                </a:solidFill>
              </a:rPr>
              <a:t>Michael Mayer</a:t>
            </a:r>
            <a:endParaRPr lang="en-US" sz="1400" dirty="0">
              <a:solidFill>
                <a:schemeClr val="bg1"/>
              </a:solidFill>
            </a:endParaRPr>
          </a:p>
        </p:txBody>
      </p:sp>
      <p:pic>
        <p:nvPicPr>
          <p:cNvPr id="9" name="Picture 2"/>
          <p:cNvPicPr>
            <a:picLocks noChangeAspect="1" noChangeArrowheads="1"/>
          </p:cNvPicPr>
          <p:nvPr/>
        </p:nvPicPr>
        <p:blipFill>
          <a:blip r:embed="rId3" cstate="print"/>
          <a:srcRect l="51799" b="438"/>
          <a:stretch>
            <a:fillRect/>
          </a:stretch>
        </p:blipFill>
        <p:spPr bwMode="auto">
          <a:xfrm>
            <a:off x="4800601" y="152400"/>
            <a:ext cx="2548059" cy="6522083"/>
          </a:xfrm>
          <a:prstGeom prst="rect">
            <a:avLst/>
          </a:prstGeom>
          <a:noFill/>
          <a:ln w="9525">
            <a:noFill/>
            <a:miter lim="800000"/>
            <a:headEnd/>
            <a:tailEnd/>
          </a:ln>
        </p:spPr>
      </p:pic>
      <p:grpSp>
        <p:nvGrpSpPr>
          <p:cNvPr id="3" name="Group 18"/>
          <p:cNvGrpSpPr/>
          <p:nvPr/>
        </p:nvGrpSpPr>
        <p:grpSpPr>
          <a:xfrm>
            <a:off x="304800" y="2514600"/>
            <a:ext cx="8839200" cy="3886200"/>
            <a:chOff x="-973455" y="2514600"/>
            <a:chExt cx="8323580" cy="3886200"/>
          </a:xfrm>
        </p:grpSpPr>
        <p:sp>
          <p:nvSpPr>
            <p:cNvPr id="11" name="Cloud Callout 10"/>
            <p:cNvSpPr/>
            <p:nvPr/>
          </p:nvSpPr>
          <p:spPr bwMode="auto">
            <a:xfrm>
              <a:off x="5484495" y="5334000"/>
              <a:ext cx="1865630" cy="1066800"/>
            </a:xfrm>
            <a:prstGeom prst="cloudCallout">
              <a:avLst>
                <a:gd name="adj1" fmla="val -86404"/>
                <a:gd name="adj2" fmla="val -2321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Comic Sans MS" pitchFamily="66" charset="0"/>
                </a:rPr>
                <a:t>Pinatubo effects</a:t>
              </a:r>
            </a:p>
          </p:txBody>
        </p:sp>
        <p:cxnSp>
          <p:nvCxnSpPr>
            <p:cNvPr id="13" name="Straight Connector 12"/>
            <p:cNvCxnSpPr/>
            <p:nvPr/>
          </p:nvCxnSpPr>
          <p:spPr bwMode="auto">
            <a:xfrm flipH="1">
              <a:off x="-901700" y="2666999"/>
              <a:ext cx="6692901" cy="1"/>
            </a:xfrm>
            <a:prstGeom prst="line">
              <a:avLst/>
            </a:prstGeom>
            <a:solidFill>
              <a:schemeClr val="accent1"/>
            </a:solidFill>
            <a:ln w="38100" cap="flat" cmpd="sng" algn="ctr">
              <a:solidFill>
                <a:srgbClr val="C00000"/>
              </a:solidFill>
              <a:prstDash val="sysDash"/>
              <a:round/>
              <a:headEnd type="none" w="med" len="med"/>
              <a:tailEnd type="none" w="med" len="med"/>
            </a:ln>
            <a:effectLst/>
          </p:spPr>
        </p:cxnSp>
        <p:cxnSp>
          <p:nvCxnSpPr>
            <p:cNvPr id="14" name="Straight Connector 13"/>
            <p:cNvCxnSpPr/>
            <p:nvPr/>
          </p:nvCxnSpPr>
          <p:spPr bwMode="auto">
            <a:xfrm rot="10800000">
              <a:off x="3124200" y="3657600"/>
              <a:ext cx="2667000" cy="0"/>
            </a:xfrm>
            <a:prstGeom prst="line">
              <a:avLst/>
            </a:prstGeom>
            <a:solidFill>
              <a:schemeClr val="accent1"/>
            </a:solidFill>
            <a:ln w="38100" cap="flat" cmpd="sng" algn="ctr">
              <a:solidFill>
                <a:srgbClr val="C00000"/>
              </a:solidFill>
              <a:prstDash val="sysDash"/>
              <a:round/>
              <a:headEnd type="none" w="med" len="med"/>
              <a:tailEnd type="none" w="med" len="med"/>
            </a:ln>
            <a:effectLst/>
          </p:spPr>
        </p:cxnSp>
        <p:cxnSp>
          <p:nvCxnSpPr>
            <p:cNvPr id="16" name="Straight Connector 15"/>
            <p:cNvCxnSpPr/>
            <p:nvPr/>
          </p:nvCxnSpPr>
          <p:spPr bwMode="auto">
            <a:xfrm rot="10800000">
              <a:off x="3124200" y="4782312"/>
              <a:ext cx="2667000" cy="0"/>
            </a:xfrm>
            <a:prstGeom prst="line">
              <a:avLst/>
            </a:prstGeom>
            <a:solidFill>
              <a:schemeClr val="accent1"/>
            </a:solidFill>
            <a:ln w="38100" cap="flat" cmpd="sng" algn="ctr">
              <a:solidFill>
                <a:srgbClr val="C00000"/>
              </a:solidFill>
              <a:prstDash val="sysDash"/>
              <a:round/>
              <a:headEnd type="none" w="med" len="med"/>
              <a:tailEnd type="none" w="med" len="med"/>
            </a:ln>
            <a:effectLst/>
          </p:spPr>
        </p:cxnSp>
        <p:sp>
          <p:nvSpPr>
            <p:cNvPr id="17" name="TextBox 16"/>
            <p:cNvSpPr txBox="1"/>
            <p:nvPr/>
          </p:nvSpPr>
          <p:spPr>
            <a:xfrm>
              <a:off x="5715000" y="2514600"/>
              <a:ext cx="815430" cy="2308324"/>
            </a:xfrm>
            <a:prstGeom prst="rect">
              <a:avLst/>
            </a:prstGeom>
            <a:noFill/>
          </p:spPr>
          <p:txBody>
            <a:bodyPr wrap="none" rtlCol="0">
              <a:spAutoFit/>
            </a:bodyPr>
            <a:lstStyle/>
            <a:p>
              <a:r>
                <a:rPr lang="en-US" sz="1200" dirty="0" smtClean="0">
                  <a:solidFill>
                    <a:schemeClr val="bg1"/>
                  </a:solidFill>
                </a:rPr>
                <a:t>NOAA 16</a:t>
              </a:r>
            </a:p>
            <a:p>
              <a:endParaRPr lang="en-US" sz="1200" dirty="0" smtClean="0">
                <a:solidFill>
                  <a:schemeClr val="bg1"/>
                </a:solidFill>
              </a:endParaRPr>
            </a:p>
            <a:p>
              <a:endParaRPr lang="en-US" sz="1200" dirty="0" smtClean="0">
                <a:solidFill>
                  <a:schemeClr val="bg1"/>
                </a:solidFill>
              </a:endParaRPr>
            </a:p>
            <a:p>
              <a:endParaRPr lang="en-US" sz="1200" dirty="0" smtClean="0">
                <a:solidFill>
                  <a:schemeClr val="bg1"/>
                </a:solidFill>
              </a:endParaRPr>
            </a:p>
            <a:p>
              <a:endParaRPr lang="en-US" sz="1200" dirty="0" smtClean="0">
                <a:solidFill>
                  <a:schemeClr val="bg1"/>
                </a:solidFill>
              </a:endParaRPr>
            </a:p>
            <a:p>
              <a:r>
                <a:rPr lang="en-US" sz="1200" dirty="0" smtClean="0">
                  <a:solidFill>
                    <a:schemeClr val="bg1"/>
                  </a:solidFill>
                </a:rPr>
                <a:t>NOAA 15</a:t>
              </a:r>
            </a:p>
            <a:p>
              <a:endParaRPr lang="en-US" sz="1200" dirty="0" smtClean="0">
                <a:solidFill>
                  <a:schemeClr val="bg1"/>
                </a:solidFill>
              </a:endParaRPr>
            </a:p>
            <a:p>
              <a:endParaRPr lang="en-US" sz="1200" dirty="0" smtClean="0">
                <a:solidFill>
                  <a:schemeClr val="bg1"/>
                </a:solidFill>
              </a:endParaRPr>
            </a:p>
            <a:p>
              <a:endParaRPr lang="en-US" sz="1200" dirty="0" smtClean="0">
                <a:solidFill>
                  <a:schemeClr val="bg1"/>
                </a:solidFill>
              </a:endParaRPr>
            </a:p>
            <a:p>
              <a:endParaRPr lang="en-US" sz="1200" dirty="0" smtClean="0">
                <a:solidFill>
                  <a:schemeClr val="bg1"/>
                </a:solidFill>
              </a:endParaRPr>
            </a:p>
            <a:p>
              <a:endParaRPr lang="en-US" sz="1200" dirty="0" smtClean="0">
                <a:solidFill>
                  <a:schemeClr val="bg1"/>
                </a:solidFill>
              </a:endParaRPr>
            </a:p>
            <a:p>
              <a:r>
                <a:rPr lang="en-US" sz="1200" dirty="0" smtClean="0">
                  <a:solidFill>
                    <a:schemeClr val="bg1"/>
                  </a:solidFill>
                </a:rPr>
                <a:t>NOAA 14</a:t>
              </a:r>
              <a:endParaRPr lang="en-US" sz="1200" dirty="0">
                <a:solidFill>
                  <a:schemeClr val="bg1"/>
                </a:solidFill>
              </a:endParaRPr>
            </a:p>
          </p:txBody>
        </p:sp>
        <p:cxnSp>
          <p:nvCxnSpPr>
            <p:cNvPr id="12" name="Straight Connector 11"/>
            <p:cNvCxnSpPr/>
            <p:nvPr/>
          </p:nvCxnSpPr>
          <p:spPr bwMode="auto">
            <a:xfrm flipH="1">
              <a:off x="-973455" y="5638800"/>
              <a:ext cx="6744970" cy="0"/>
            </a:xfrm>
            <a:prstGeom prst="line">
              <a:avLst/>
            </a:prstGeom>
            <a:solidFill>
              <a:schemeClr val="accent1"/>
            </a:solidFill>
            <a:ln w="38100" cap="flat" cmpd="sng" algn="ctr">
              <a:solidFill>
                <a:srgbClr val="C00000"/>
              </a:solidFill>
              <a:prstDash val="sysDash"/>
              <a:round/>
              <a:headEnd type="none" w="med" len="med"/>
              <a:tailEnd type="none" w="med" len="med"/>
            </a:ln>
            <a:effectLst/>
          </p:spPr>
        </p:cxnSp>
      </p:grpSp>
      <p:sp>
        <p:nvSpPr>
          <p:cNvPr id="18" name="TextBox 17"/>
          <p:cNvSpPr txBox="1"/>
          <p:nvPr/>
        </p:nvSpPr>
        <p:spPr>
          <a:xfrm>
            <a:off x="7893337" y="2819400"/>
            <a:ext cx="1250663" cy="1384995"/>
          </a:xfrm>
          <a:prstGeom prst="rect">
            <a:avLst/>
          </a:prstGeom>
          <a:noFill/>
        </p:spPr>
        <p:txBody>
          <a:bodyPr wrap="none" rtlCol="0">
            <a:spAutoFit/>
          </a:bodyPr>
          <a:lstStyle/>
          <a:p>
            <a:r>
              <a:rPr lang="en-US" sz="2000" dirty="0" smtClean="0">
                <a:solidFill>
                  <a:schemeClr val="bg1"/>
                </a:solidFill>
              </a:rPr>
              <a:t>ATOVS</a:t>
            </a:r>
            <a:r>
              <a:rPr lang="en-US" sz="2000" dirty="0" smtClean="0">
                <a:solidFill>
                  <a:schemeClr val="bg1"/>
                </a:solidFill>
                <a:sym typeface="Symbol"/>
              </a:rPr>
              <a:t></a:t>
            </a:r>
            <a:endParaRPr lang="en-US" sz="2000" dirty="0" smtClean="0">
              <a:solidFill>
                <a:schemeClr val="bg1"/>
              </a:solidFill>
            </a:endParaRPr>
          </a:p>
          <a:p>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TOVS </a:t>
            </a:r>
            <a:r>
              <a:rPr lang="en-US" dirty="0" smtClean="0">
                <a:solidFill>
                  <a:schemeClr val="bg1"/>
                </a:solidFill>
                <a:sym typeface="Symbol"/>
              </a:rPr>
              <a:t></a:t>
            </a:r>
            <a:endParaRPr lang="en-US" dirty="0">
              <a:solidFill>
                <a:schemeClr val="bg1"/>
              </a:solidFill>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1" fill="hold" grpId="0" nodeType="afterEffect">
                                  <p:stCondLst>
                                    <p:cond delay="200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5" name="Picture 8"/>
          <p:cNvPicPr>
            <a:picLocks noChangeArrowheads="1"/>
          </p:cNvPicPr>
          <p:nvPr/>
        </p:nvPicPr>
        <p:blipFill>
          <a:blip r:embed="rId2" cstate="print"/>
          <a:srcRect l="80360" t="17140" r="6416" b="23569"/>
          <a:stretch>
            <a:fillRect/>
          </a:stretch>
        </p:blipFill>
        <p:spPr bwMode="auto">
          <a:xfrm>
            <a:off x="6334125" y="2902496"/>
            <a:ext cx="712787" cy="2398712"/>
          </a:xfrm>
          <a:prstGeom prst="rect">
            <a:avLst/>
          </a:prstGeom>
          <a:noFill/>
          <a:ln w="9525">
            <a:noFill/>
            <a:miter lim="800000"/>
            <a:headEnd/>
            <a:tailEnd/>
          </a:ln>
        </p:spPr>
      </p:pic>
      <p:pic>
        <p:nvPicPr>
          <p:cNvPr id="55298" name="Picture 1"/>
          <p:cNvPicPr>
            <a:picLocks noChangeArrowheads="1"/>
          </p:cNvPicPr>
          <p:nvPr/>
        </p:nvPicPr>
        <p:blipFill>
          <a:blip r:embed="rId3" cstate="print"/>
          <a:srcRect l="3197" t="12721" r="8563" b="17274"/>
          <a:stretch>
            <a:fillRect/>
          </a:stretch>
        </p:blipFill>
        <p:spPr bwMode="auto">
          <a:xfrm>
            <a:off x="6000750" y="4991100"/>
            <a:ext cx="3143250" cy="1870075"/>
          </a:xfrm>
          <a:prstGeom prst="rect">
            <a:avLst/>
          </a:prstGeom>
          <a:noFill/>
          <a:ln w="9525">
            <a:noFill/>
            <a:miter lim="800000"/>
            <a:headEnd/>
            <a:tailEnd/>
          </a:ln>
        </p:spPr>
      </p:pic>
      <p:pic>
        <p:nvPicPr>
          <p:cNvPr id="55299" name="Picture 2"/>
          <p:cNvPicPr>
            <a:picLocks noChangeArrowheads="1"/>
          </p:cNvPicPr>
          <p:nvPr/>
        </p:nvPicPr>
        <p:blipFill>
          <a:blip r:embed="rId4" cstate="print"/>
          <a:srcRect l="3214" t="12833" r="6427" b="19663"/>
          <a:stretch>
            <a:fillRect/>
          </a:stretch>
        </p:blipFill>
        <p:spPr bwMode="auto">
          <a:xfrm>
            <a:off x="3182938" y="4929188"/>
            <a:ext cx="3151187" cy="1928812"/>
          </a:xfrm>
          <a:prstGeom prst="rect">
            <a:avLst/>
          </a:prstGeom>
          <a:noFill/>
          <a:ln w="9525">
            <a:noFill/>
            <a:miter lim="800000"/>
            <a:headEnd/>
            <a:tailEnd/>
          </a:ln>
        </p:spPr>
      </p:pic>
      <p:pic>
        <p:nvPicPr>
          <p:cNvPr id="55300" name="Picture 3"/>
          <p:cNvPicPr>
            <a:picLocks noChangeArrowheads="1"/>
          </p:cNvPicPr>
          <p:nvPr/>
        </p:nvPicPr>
        <p:blipFill>
          <a:blip r:embed="rId5" cstate="print"/>
          <a:srcRect l="3128" t="12833" r="6512" b="17163"/>
          <a:stretch>
            <a:fillRect/>
          </a:stretch>
        </p:blipFill>
        <p:spPr bwMode="auto">
          <a:xfrm>
            <a:off x="3160713" y="1230313"/>
            <a:ext cx="3195637" cy="1946275"/>
          </a:xfrm>
          <a:prstGeom prst="rect">
            <a:avLst/>
          </a:prstGeom>
          <a:noFill/>
          <a:ln w="9525">
            <a:noFill/>
            <a:miter lim="800000"/>
            <a:headEnd/>
            <a:tailEnd/>
          </a:ln>
        </p:spPr>
      </p:pic>
      <p:pic>
        <p:nvPicPr>
          <p:cNvPr id="55301" name="Picture 4"/>
          <p:cNvPicPr>
            <a:picLocks noChangeArrowheads="1"/>
          </p:cNvPicPr>
          <p:nvPr/>
        </p:nvPicPr>
        <p:blipFill>
          <a:blip r:embed="rId6" cstate="print"/>
          <a:srcRect l="3214" t="12886" r="4820" b="19330"/>
          <a:stretch>
            <a:fillRect/>
          </a:stretch>
        </p:blipFill>
        <p:spPr bwMode="auto">
          <a:xfrm>
            <a:off x="3163888" y="3160713"/>
            <a:ext cx="3197225" cy="1793875"/>
          </a:xfrm>
          <a:prstGeom prst="rect">
            <a:avLst/>
          </a:prstGeom>
          <a:noFill/>
          <a:ln w="9525">
            <a:noFill/>
            <a:miter lim="800000"/>
            <a:headEnd/>
            <a:tailEnd/>
          </a:ln>
        </p:spPr>
      </p:pic>
      <p:pic>
        <p:nvPicPr>
          <p:cNvPr id="55302" name="Picture 5"/>
          <p:cNvPicPr>
            <a:picLocks noChangeArrowheads="1"/>
          </p:cNvPicPr>
          <p:nvPr/>
        </p:nvPicPr>
        <p:blipFill>
          <a:blip r:embed="rId7" cstate="print"/>
          <a:srcRect l="3737" t="12854" r="4643" b="19645"/>
          <a:stretch>
            <a:fillRect/>
          </a:stretch>
        </p:blipFill>
        <p:spPr bwMode="auto">
          <a:xfrm>
            <a:off x="0" y="4929188"/>
            <a:ext cx="3490913" cy="1928812"/>
          </a:xfrm>
          <a:prstGeom prst="rect">
            <a:avLst/>
          </a:prstGeom>
          <a:noFill/>
          <a:ln w="9525">
            <a:noFill/>
            <a:miter lim="800000"/>
            <a:headEnd/>
            <a:tailEnd/>
          </a:ln>
        </p:spPr>
      </p:pic>
      <p:pic>
        <p:nvPicPr>
          <p:cNvPr id="55303" name="Picture 6"/>
          <p:cNvPicPr>
            <a:picLocks noChangeArrowheads="1"/>
          </p:cNvPicPr>
          <p:nvPr/>
        </p:nvPicPr>
        <p:blipFill>
          <a:blip r:embed="rId2" cstate="print"/>
          <a:srcRect l="4692" t="17012" r="17593" b="23697"/>
          <a:stretch>
            <a:fillRect/>
          </a:stretch>
        </p:blipFill>
        <p:spPr bwMode="auto">
          <a:xfrm>
            <a:off x="0" y="1214438"/>
            <a:ext cx="3446463" cy="1928812"/>
          </a:xfrm>
          <a:prstGeom prst="rect">
            <a:avLst/>
          </a:prstGeom>
          <a:noFill/>
          <a:ln w="9525">
            <a:noFill/>
            <a:miter lim="800000"/>
            <a:headEnd/>
            <a:tailEnd/>
          </a:ln>
        </p:spPr>
      </p:pic>
      <p:pic>
        <p:nvPicPr>
          <p:cNvPr id="55304" name="Picture 7"/>
          <p:cNvPicPr>
            <a:picLocks noChangeArrowheads="1"/>
          </p:cNvPicPr>
          <p:nvPr/>
        </p:nvPicPr>
        <p:blipFill>
          <a:blip r:embed="rId8" cstate="print"/>
          <a:srcRect l="3987" t="12772" r="4643" b="21110"/>
          <a:stretch>
            <a:fillRect/>
          </a:stretch>
        </p:blipFill>
        <p:spPr bwMode="auto">
          <a:xfrm>
            <a:off x="0" y="3062288"/>
            <a:ext cx="3482975" cy="1890712"/>
          </a:xfrm>
          <a:prstGeom prst="rect">
            <a:avLst/>
          </a:prstGeom>
          <a:noFill/>
          <a:ln w="9525">
            <a:noFill/>
            <a:miter lim="800000"/>
            <a:headEnd/>
            <a:tailEnd/>
          </a:ln>
        </p:spPr>
      </p:pic>
      <p:sp>
        <p:nvSpPr>
          <p:cNvPr id="55306" name="Rectangle 9"/>
          <p:cNvSpPr>
            <a:spLocks/>
          </p:cNvSpPr>
          <p:nvPr/>
        </p:nvSpPr>
        <p:spPr bwMode="auto">
          <a:xfrm>
            <a:off x="7237412" y="3733800"/>
            <a:ext cx="1906588" cy="1143000"/>
          </a:xfrm>
          <a:prstGeom prst="rect">
            <a:avLst/>
          </a:prstGeom>
          <a:noFill/>
          <a:ln w="9525">
            <a:noFill/>
            <a:miter lim="800000"/>
            <a:headEnd/>
            <a:tailEnd/>
          </a:ln>
        </p:spPr>
        <p:txBody>
          <a:bodyPr lIns="0" tIns="0" rIns="0" bIns="0" anchor="ctr"/>
          <a:lstStyle/>
          <a:p>
            <a:r>
              <a:rPr lang="en-US" sz="2000" dirty="0" smtClean="0">
                <a:solidFill>
                  <a:srgbClr val="FFFFFF"/>
                </a:solidFill>
                <a:latin typeface="Helvetica" charset="0"/>
                <a:ea typeface="ＭＳ Ｐゴシック" pitchFamily="34" charset="-128"/>
                <a:cs typeface="Helvetica" charset="0"/>
                <a:sym typeface="Helvetica" charset="0"/>
              </a:rPr>
              <a:t> W m</a:t>
            </a:r>
            <a:r>
              <a:rPr lang="en-US" sz="2000" baseline="31000" dirty="0" smtClean="0">
                <a:solidFill>
                  <a:srgbClr val="FFFFFF"/>
                </a:solidFill>
                <a:latin typeface="Helvetica" charset="0"/>
                <a:ea typeface="ＭＳ Ｐゴシック" pitchFamily="34" charset="-128"/>
                <a:cs typeface="Helvetica" charset="0"/>
                <a:sym typeface="Helvetica" charset="0"/>
              </a:rPr>
              <a:t>-2</a:t>
            </a:r>
          </a:p>
          <a:p>
            <a:endParaRPr lang="en-US" sz="1600" dirty="0" smtClean="0">
              <a:solidFill>
                <a:srgbClr val="FFFFFF"/>
              </a:solidFill>
              <a:latin typeface="Helvetica" charset="0"/>
              <a:ea typeface="ＭＳ Ｐゴシック" pitchFamily="34" charset="-128"/>
              <a:cs typeface="Helvetica" charset="0"/>
              <a:sym typeface="Helvetica" charset="0"/>
            </a:endParaRPr>
          </a:p>
          <a:p>
            <a:r>
              <a:rPr lang="en-US" sz="1600" dirty="0" smtClean="0">
                <a:solidFill>
                  <a:srgbClr val="FFFFFF"/>
                </a:solidFill>
                <a:latin typeface="Helvetica" charset="0"/>
                <a:ea typeface="ＭＳ Ｐゴシック" pitchFamily="34" charset="-128"/>
                <a:cs typeface="Helvetica" charset="0"/>
                <a:sym typeface="Helvetica" charset="0"/>
              </a:rPr>
              <a:t>Courtesy: </a:t>
            </a:r>
          </a:p>
          <a:p>
            <a:r>
              <a:rPr lang="en-US" sz="1600" dirty="0" smtClean="0">
                <a:solidFill>
                  <a:srgbClr val="FFFFFF"/>
                </a:solidFill>
                <a:latin typeface="Helvetica" charset="0"/>
                <a:ea typeface="ＭＳ Ｐゴシック" pitchFamily="34" charset="-128"/>
                <a:cs typeface="Helvetica" charset="0"/>
                <a:sym typeface="Helvetica" charset="0"/>
              </a:rPr>
              <a:t>Carol Ann </a:t>
            </a:r>
            <a:r>
              <a:rPr lang="en-US" sz="1600" dirty="0" err="1" smtClean="0">
                <a:solidFill>
                  <a:srgbClr val="FFFFFF"/>
                </a:solidFill>
                <a:latin typeface="Helvetica" charset="0"/>
                <a:ea typeface="ＭＳ Ｐゴシック" pitchFamily="34" charset="-128"/>
                <a:cs typeface="Helvetica" charset="0"/>
                <a:sym typeface="Helvetica" charset="0"/>
              </a:rPr>
              <a:t>Clayson</a:t>
            </a:r>
            <a:endParaRPr lang="en-US" sz="1600" dirty="0" smtClean="0">
              <a:solidFill>
                <a:srgbClr val="FFFFFF"/>
              </a:solidFill>
              <a:latin typeface="Helvetica" charset="0"/>
              <a:ea typeface="ＭＳ Ｐゴシック" pitchFamily="34" charset="-128"/>
              <a:cs typeface="Helvetica" charset="0"/>
              <a:sym typeface="Helvetica" charset="0"/>
            </a:endParaRPr>
          </a:p>
          <a:p>
            <a:endParaRPr lang="en-US" sz="2000" baseline="31000" dirty="0">
              <a:solidFill>
                <a:srgbClr val="FFFFFF"/>
              </a:solidFill>
              <a:latin typeface="Helvetica" charset="0"/>
              <a:ea typeface="ＭＳ Ｐゴシック" pitchFamily="34" charset="-128"/>
              <a:cs typeface="Helvetica" charset="0"/>
              <a:sym typeface="Helvetica" charset="0"/>
            </a:endParaRPr>
          </a:p>
        </p:txBody>
      </p:sp>
      <p:sp>
        <p:nvSpPr>
          <p:cNvPr id="55307" name="Rectangle 10"/>
          <p:cNvSpPr>
            <a:spLocks noGrp="1" noChangeArrowheads="1"/>
          </p:cNvSpPr>
          <p:nvPr>
            <p:ph type="title"/>
          </p:nvPr>
        </p:nvSpPr>
        <p:spPr>
          <a:xfrm>
            <a:off x="455613" y="76200"/>
            <a:ext cx="8232775" cy="923925"/>
          </a:xfrm>
          <a:effectLst>
            <a:outerShdw blurRad="50800" dist="38100" dir="2700000" algn="tl" rotWithShape="0">
              <a:prstClr val="black"/>
            </a:outerShdw>
          </a:effectLst>
        </p:spPr>
        <p:txBody>
          <a:bodyPr/>
          <a:lstStyle/>
          <a:p>
            <a:r>
              <a:rPr lang="en-US" dirty="0" smtClean="0">
                <a:latin typeface="Comic Sans MS" pitchFamily="66" charset="0"/>
                <a:ea typeface="华文细黑"/>
                <a:cs typeface="华文细黑"/>
              </a:rPr>
              <a:t>Latent Heat Flux: 1999-2005</a:t>
            </a:r>
          </a:p>
        </p:txBody>
      </p:sp>
      <p:pic>
        <p:nvPicPr>
          <p:cNvPr id="12" name="Picture 3" descr="LHF_Global_Trend_SEAFLUX_WGAP.eps"/>
          <p:cNvPicPr>
            <a:picLocks noChangeAspect="1"/>
          </p:cNvPicPr>
          <p:nvPr/>
        </p:nvPicPr>
        <p:blipFill>
          <a:blip r:embed="rId9" cstate="print"/>
          <a:srcRect l="4688"/>
          <a:stretch>
            <a:fillRect/>
          </a:stretch>
        </p:blipFill>
        <p:spPr bwMode="auto">
          <a:xfrm>
            <a:off x="6361113" y="1230313"/>
            <a:ext cx="2782887" cy="1836338"/>
          </a:xfrm>
          <a:prstGeom prst="rect">
            <a:avLst/>
          </a:prstGeom>
          <a:noFill/>
          <a:ln w="9525">
            <a:noFill/>
            <a:miter lim="800000"/>
            <a:headEnd/>
            <a:tailEnd/>
          </a:ln>
        </p:spPr>
      </p:pic>
      <p:pic>
        <p:nvPicPr>
          <p:cNvPr id="13" name="Picture 3" descr="LHF_Global_Trend_SEAFLUX_WGAP.eps"/>
          <p:cNvPicPr>
            <a:picLocks noChangeAspect="1"/>
          </p:cNvPicPr>
          <p:nvPr/>
        </p:nvPicPr>
        <p:blipFill>
          <a:blip r:embed="rId9" cstate="print"/>
          <a:srcRect l="4688"/>
          <a:stretch>
            <a:fillRect/>
          </a:stretch>
        </p:blipFill>
        <p:spPr bwMode="auto">
          <a:xfrm>
            <a:off x="2895600" y="1219200"/>
            <a:ext cx="6248400" cy="4123119"/>
          </a:xfrm>
          <a:prstGeom prst="rect">
            <a:avLst/>
          </a:prstGeom>
          <a:noFill/>
          <a:ln w="9525">
            <a:noFill/>
            <a:miter lim="800000"/>
            <a:headEnd/>
            <a:tailEnd/>
          </a:ln>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3000" fill="hold"/>
                                        <p:tgtEl>
                                          <p:spTgt spid="13"/>
                                        </p:tgtEl>
                                        <p:attrNameLst>
                                          <p:attrName>ppt_w</p:attrName>
                                        </p:attrNameLst>
                                      </p:cBhvr>
                                      <p:tavLst>
                                        <p:tav tm="0">
                                          <p:val>
                                            <p:fltVal val="0"/>
                                          </p:val>
                                        </p:tav>
                                        <p:tav tm="100000">
                                          <p:val>
                                            <p:strVal val="#ppt_w"/>
                                          </p:val>
                                        </p:tav>
                                      </p:tavLst>
                                    </p:anim>
                                    <p:anim calcmode="lin" valueType="num">
                                      <p:cBhvr>
                                        <p:cTn id="8" dur="3000" fill="hold"/>
                                        <p:tgtEl>
                                          <p:spTgt spid="13"/>
                                        </p:tgtEl>
                                        <p:attrNameLst>
                                          <p:attrName>ppt_h</p:attrName>
                                        </p:attrNameLst>
                                      </p:cBhvr>
                                      <p:tavLst>
                                        <p:tav tm="0">
                                          <p:val>
                                            <p:fltVal val="0"/>
                                          </p:val>
                                        </p:tav>
                                        <p:tav tm="100000">
                                          <p:val>
                                            <p:strVal val="#ppt_h"/>
                                          </p:val>
                                        </p:tav>
                                      </p:tavLst>
                                    </p:anim>
                                    <p:animEffect transition="in" filter="fade">
                                      <p:cBhvr>
                                        <p:cTn id="9"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6"/>
          <p:cNvSpPr txBox="1">
            <a:spLocks noChangeArrowheads="1"/>
          </p:cNvSpPr>
          <p:nvPr/>
        </p:nvSpPr>
        <p:spPr bwMode="auto">
          <a:xfrm>
            <a:off x="228600" y="4847272"/>
            <a:ext cx="8686800" cy="1477328"/>
          </a:xfrm>
          <a:prstGeom prst="rect">
            <a:avLst/>
          </a:prstGeom>
          <a:noFill/>
          <a:ln w="9525">
            <a:noFill/>
            <a:miter lim="800000"/>
            <a:headEnd/>
            <a:tailEnd/>
          </a:ln>
        </p:spPr>
        <p:txBody>
          <a:bodyPr wrap="square">
            <a:spAutoFit/>
          </a:bodyPr>
          <a:lstStyle/>
          <a:p>
            <a:pPr defTabSz="456798" eaLnBrk="1" hangingPunct="1"/>
            <a:r>
              <a:rPr lang="en-US" sz="1800" i="1" dirty="0">
                <a:solidFill>
                  <a:srgbClr val="0000FF"/>
                </a:solidFill>
                <a:ea typeface="ＭＳ Ｐゴシック" pitchFamily="34" charset="-128"/>
              </a:rPr>
              <a:t>A GRP product is endorsed by GEWEX/GRP to conform to a high standard of production and documentation. It consists of a blend of available satellite and in-situ observations and is periodically compared and assessed against other products in an open and transparent fashion.  It is openly available to everyone without restrictions.</a:t>
            </a:r>
            <a:endParaRPr lang="en-US" sz="3200" i="1" dirty="0">
              <a:solidFill>
                <a:srgbClr val="0000FF"/>
              </a:solidFill>
              <a:ea typeface="ＭＳ Ｐゴシック" pitchFamily="34" charset="-128"/>
            </a:endParaRPr>
          </a:p>
        </p:txBody>
      </p:sp>
      <p:grpSp>
        <p:nvGrpSpPr>
          <p:cNvPr id="2" name="Group 52"/>
          <p:cNvGrpSpPr/>
          <p:nvPr/>
        </p:nvGrpSpPr>
        <p:grpSpPr>
          <a:xfrm>
            <a:off x="3505200" y="1524000"/>
            <a:ext cx="5373798" cy="2930037"/>
            <a:chOff x="1799758" y="2328173"/>
            <a:chExt cx="5373798" cy="2930037"/>
          </a:xfrm>
        </p:grpSpPr>
        <p:sp>
          <p:nvSpPr>
            <p:cNvPr id="54" name="Line 6"/>
            <p:cNvSpPr>
              <a:spLocks noChangeShapeType="1"/>
            </p:cNvSpPr>
            <p:nvPr/>
          </p:nvSpPr>
          <p:spPr bwMode="auto">
            <a:xfrm>
              <a:off x="2884593"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55" name="Line 7"/>
            <p:cNvSpPr>
              <a:spLocks noChangeShapeType="1"/>
            </p:cNvSpPr>
            <p:nvPr/>
          </p:nvSpPr>
          <p:spPr bwMode="auto">
            <a:xfrm>
              <a:off x="3640106"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56" name="Line 8"/>
            <p:cNvSpPr>
              <a:spLocks noChangeShapeType="1"/>
            </p:cNvSpPr>
            <p:nvPr/>
          </p:nvSpPr>
          <p:spPr bwMode="auto">
            <a:xfrm>
              <a:off x="4305885"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57" name="Line 9"/>
            <p:cNvSpPr>
              <a:spLocks noChangeShapeType="1"/>
            </p:cNvSpPr>
            <p:nvPr/>
          </p:nvSpPr>
          <p:spPr bwMode="auto">
            <a:xfrm>
              <a:off x="4965874"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58" name="Line 10"/>
            <p:cNvSpPr>
              <a:spLocks noChangeShapeType="1"/>
            </p:cNvSpPr>
            <p:nvPr/>
          </p:nvSpPr>
          <p:spPr bwMode="auto">
            <a:xfrm>
              <a:off x="5631652"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59" name="Line 11"/>
            <p:cNvSpPr>
              <a:spLocks noChangeShapeType="1"/>
            </p:cNvSpPr>
            <p:nvPr/>
          </p:nvSpPr>
          <p:spPr bwMode="auto">
            <a:xfrm>
              <a:off x="6291641"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60" name="Line 12"/>
            <p:cNvSpPr>
              <a:spLocks noChangeShapeType="1"/>
            </p:cNvSpPr>
            <p:nvPr/>
          </p:nvSpPr>
          <p:spPr bwMode="auto">
            <a:xfrm>
              <a:off x="6957419" y="2894445"/>
              <a:ext cx="0" cy="2241137"/>
            </a:xfrm>
            <a:prstGeom prst="line">
              <a:avLst/>
            </a:prstGeom>
            <a:noFill/>
            <a:ln w="9525">
              <a:solidFill>
                <a:schemeClr val="tx1"/>
              </a:solidFill>
              <a:prstDash val="lgDash"/>
              <a:round/>
              <a:headEnd/>
              <a:tailEnd/>
            </a:ln>
          </p:spPr>
          <p:txBody>
            <a:bodyPr/>
            <a:lstStyle/>
            <a:p>
              <a:pPr defTabSz="456798" eaLnBrk="1" hangingPunct="1"/>
              <a:endParaRPr lang="en-US" sz="900">
                <a:solidFill>
                  <a:prstClr val="black"/>
                </a:solidFill>
                <a:latin typeface="Arial" charset="0"/>
                <a:ea typeface="ＭＳ Ｐゴシック" pitchFamily="34" charset="-128"/>
              </a:endParaRPr>
            </a:p>
          </p:txBody>
        </p:sp>
        <p:sp>
          <p:nvSpPr>
            <p:cNvPr id="61" name="Text Box 13"/>
            <p:cNvSpPr txBox="1">
              <a:spLocks noChangeArrowheads="1"/>
            </p:cNvSpPr>
            <p:nvPr/>
          </p:nvSpPr>
          <p:spPr bwMode="auto">
            <a:xfrm>
              <a:off x="2736963" y="2725119"/>
              <a:ext cx="392713"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1979</a:t>
              </a:r>
            </a:p>
          </p:txBody>
        </p:sp>
        <p:sp>
          <p:nvSpPr>
            <p:cNvPr id="62" name="Text Box 14"/>
            <p:cNvSpPr txBox="1">
              <a:spLocks noChangeArrowheads="1"/>
            </p:cNvSpPr>
            <p:nvPr/>
          </p:nvSpPr>
          <p:spPr bwMode="auto">
            <a:xfrm>
              <a:off x="3474144" y="2725119"/>
              <a:ext cx="392713"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1985</a:t>
              </a:r>
            </a:p>
          </p:txBody>
        </p:sp>
        <p:sp>
          <p:nvSpPr>
            <p:cNvPr id="63" name="Text Box 15"/>
            <p:cNvSpPr txBox="1">
              <a:spLocks noChangeArrowheads="1"/>
            </p:cNvSpPr>
            <p:nvPr/>
          </p:nvSpPr>
          <p:spPr bwMode="auto">
            <a:xfrm>
              <a:off x="4146677" y="2725119"/>
              <a:ext cx="392712"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1990</a:t>
              </a:r>
            </a:p>
          </p:txBody>
        </p:sp>
        <p:sp>
          <p:nvSpPr>
            <p:cNvPr id="64" name="Text Box 16"/>
            <p:cNvSpPr txBox="1">
              <a:spLocks noChangeArrowheads="1"/>
            </p:cNvSpPr>
            <p:nvPr/>
          </p:nvSpPr>
          <p:spPr bwMode="auto">
            <a:xfrm>
              <a:off x="4800877" y="2725119"/>
              <a:ext cx="391748"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1995</a:t>
              </a:r>
            </a:p>
          </p:txBody>
        </p:sp>
        <p:sp>
          <p:nvSpPr>
            <p:cNvPr id="65" name="Text Box 17"/>
            <p:cNvSpPr txBox="1">
              <a:spLocks noChangeArrowheads="1"/>
            </p:cNvSpPr>
            <p:nvPr/>
          </p:nvSpPr>
          <p:spPr bwMode="auto">
            <a:xfrm>
              <a:off x="5455076" y="2725119"/>
              <a:ext cx="392712"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2000</a:t>
              </a:r>
            </a:p>
          </p:txBody>
        </p:sp>
        <p:sp>
          <p:nvSpPr>
            <p:cNvPr id="66" name="Text Box 18"/>
            <p:cNvSpPr txBox="1">
              <a:spLocks noChangeArrowheads="1"/>
            </p:cNvSpPr>
            <p:nvPr/>
          </p:nvSpPr>
          <p:spPr bwMode="auto">
            <a:xfrm>
              <a:off x="6126644" y="2725119"/>
              <a:ext cx="392712"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2005</a:t>
              </a:r>
            </a:p>
          </p:txBody>
        </p:sp>
        <p:sp>
          <p:nvSpPr>
            <p:cNvPr id="67" name="Text Box 19"/>
            <p:cNvSpPr txBox="1">
              <a:spLocks noChangeArrowheads="1"/>
            </p:cNvSpPr>
            <p:nvPr/>
          </p:nvSpPr>
          <p:spPr bwMode="auto">
            <a:xfrm>
              <a:off x="6780844" y="2725119"/>
              <a:ext cx="392712" cy="200055"/>
            </a:xfrm>
            <a:prstGeom prst="rect">
              <a:avLst/>
            </a:prstGeom>
            <a:noFill/>
            <a:ln w="9525">
              <a:noFill/>
              <a:miter lim="800000"/>
              <a:headEnd/>
              <a:tailEnd/>
            </a:ln>
          </p:spPr>
          <p:txBody>
            <a:bodyPr>
              <a:spAutoFit/>
            </a:bodyPr>
            <a:lstStyle/>
            <a:p>
              <a:pPr defTabSz="456798" eaLnBrk="1" hangingPunct="1">
                <a:spcBef>
                  <a:spcPct val="50000"/>
                </a:spcBef>
              </a:pPr>
              <a:r>
                <a:rPr lang="en-US" sz="700" b="1">
                  <a:solidFill>
                    <a:prstClr val="black"/>
                  </a:solidFill>
                  <a:latin typeface="Arial" charset="0"/>
                  <a:ea typeface="ＭＳ Ｐゴシック" pitchFamily="34" charset="-128"/>
                </a:rPr>
                <a:t>2010</a:t>
              </a:r>
            </a:p>
          </p:txBody>
        </p:sp>
        <p:sp>
          <p:nvSpPr>
            <p:cNvPr id="68" name="Rectangle 21"/>
            <p:cNvSpPr>
              <a:spLocks noChangeArrowheads="1"/>
            </p:cNvSpPr>
            <p:nvPr/>
          </p:nvSpPr>
          <p:spPr bwMode="auto">
            <a:xfrm>
              <a:off x="3425898" y="3133807"/>
              <a:ext cx="3711145" cy="185610"/>
            </a:xfrm>
            <a:prstGeom prst="rect">
              <a:avLst/>
            </a:prstGeom>
            <a:solidFill>
              <a:srgbClr val="336633"/>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69" name="Rectangle 23"/>
            <p:cNvSpPr>
              <a:spLocks noChangeArrowheads="1"/>
            </p:cNvSpPr>
            <p:nvPr/>
          </p:nvSpPr>
          <p:spPr bwMode="auto">
            <a:xfrm>
              <a:off x="2884593" y="3440545"/>
              <a:ext cx="4252451" cy="183672"/>
            </a:xfrm>
            <a:prstGeom prst="rect">
              <a:avLst/>
            </a:prstGeom>
            <a:solidFill>
              <a:srgbClr val="99FF66"/>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grpSp>
          <p:nvGrpSpPr>
            <p:cNvPr id="3" name="Group 24"/>
            <p:cNvGrpSpPr>
              <a:grpSpLocks/>
            </p:cNvGrpSpPr>
            <p:nvPr/>
          </p:nvGrpSpPr>
          <p:grpSpPr bwMode="auto">
            <a:xfrm>
              <a:off x="2884593" y="3747281"/>
              <a:ext cx="4252723" cy="181567"/>
              <a:chOff x="1392" y="2352"/>
              <a:chExt cx="4112" cy="287"/>
            </a:xfrm>
          </p:grpSpPr>
          <p:sp>
            <p:nvSpPr>
              <p:cNvPr id="98" name="Rectangle 25"/>
              <p:cNvSpPr>
                <a:spLocks noChangeArrowheads="1"/>
              </p:cNvSpPr>
              <p:nvPr/>
            </p:nvSpPr>
            <p:spPr bwMode="auto">
              <a:xfrm>
                <a:off x="1392" y="2352"/>
                <a:ext cx="2196" cy="287"/>
              </a:xfrm>
              <a:prstGeom prst="rect">
                <a:avLst/>
              </a:prstGeom>
              <a:solidFill>
                <a:srgbClr val="FF0000"/>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99" name="Rectangle 26"/>
              <p:cNvSpPr>
                <a:spLocks noChangeArrowheads="1"/>
              </p:cNvSpPr>
              <p:nvPr/>
            </p:nvSpPr>
            <p:spPr bwMode="auto">
              <a:xfrm>
                <a:off x="3600" y="2352"/>
                <a:ext cx="1904" cy="287"/>
              </a:xfrm>
              <a:prstGeom prst="rect">
                <a:avLst/>
              </a:prstGeom>
              <a:solidFill>
                <a:srgbClr val="3399FF"/>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grpSp>
        <p:sp>
          <p:nvSpPr>
            <p:cNvPr id="71" name="Rectangle 28"/>
            <p:cNvSpPr>
              <a:spLocks noChangeArrowheads="1"/>
            </p:cNvSpPr>
            <p:nvPr/>
          </p:nvSpPr>
          <p:spPr bwMode="auto">
            <a:xfrm>
              <a:off x="2884592" y="4050937"/>
              <a:ext cx="4252452" cy="182880"/>
            </a:xfrm>
            <a:prstGeom prst="rect">
              <a:avLst/>
            </a:prstGeom>
            <a:solidFill>
              <a:srgbClr val="336633"/>
            </a:solidFill>
            <a:ln w="9525">
              <a:solidFill>
                <a:srgbClr val="009900"/>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72" name="Rectangle 31"/>
            <p:cNvSpPr>
              <a:spLocks noChangeArrowheads="1"/>
            </p:cNvSpPr>
            <p:nvPr/>
          </p:nvSpPr>
          <p:spPr bwMode="auto">
            <a:xfrm>
              <a:off x="3424934" y="4345687"/>
              <a:ext cx="3712109" cy="182880"/>
            </a:xfrm>
            <a:prstGeom prst="rect">
              <a:avLst/>
            </a:prstGeom>
            <a:solidFill>
              <a:srgbClr val="336633"/>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73" name="Rectangle 33"/>
            <p:cNvSpPr>
              <a:spLocks noChangeArrowheads="1"/>
            </p:cNvSpPr>
            <p:nvPr/>
          </p:nvSpPr>
          <p:spPr bwMode="auto">
            <a:xfrm>
              <a:off x="5182010" y="4630057"/>
              <a:ext cx="1955034" cy="161777"/>
            </a:xfrm>
            <a:prstGeom prst="rect">
              <a:avLst/>
            </a:prstGeom>
            <a:solidFill>
              <a:srgbClr val="3399FF"/>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74" name="Rectangle 34"/>
            <p:cNvSpPr>
              <a:spLocks noChangeArrowheads="1"/>
            </p:cNvSpPr>
            <p:nvPr/>
          </p:nvSpPr>
          <p:spPr bwMode="auto">
            <a:xfrm>
              <a:off x="2884592" y="4891788"/>
              <a:ext cx="4252451" cy="180229"/>
            </a:xfrm>
            <a:prstGeom prst="rect">
              <a:avLst/>
            </a:prstGeom>
            <a:solidFill>
              <a:srgbClr val="99FF66"/>
            </a:solidFill>
            <a:ln w="9525">
              <a:solidFill>
                <a:schemeClr val="tx1"/>
              </a:solidFill>
              <a:miter lim="800000"/>
              <a:headEnd/>
              <a:tailEnd/>
            </a:ln>
          </p:spPr>
          <p:txBody>
            <a:bodyPr wrap="none" anchor="ctr"/>
            <a:lstStyle/>
            <a:p>
              <a:pPr algn="ctr" defTabSz="456798" eaLnBrk="1" hangingPunct="1"/>
              <a:endParaRPr lang="en-US" sz="900">
                <a:solidFill>
                  <a:srgbClr val="99FF66"/>
                </a:solidFill>
                <a:latin typeface="Arial" charset="0"/>
                <a:ea typeface="ＭＳ Ｐゴシック" pitchFamily="34" charset="-128"/>
              </a:endParaRPr>
            </a:p>
          </p:txBody>
        </p:sp>
        <p:sp>
          <p:nvSpPr>
            <p:cNvPr id="75" name="Text Box 35"/>
            <p:cNvSpPr txBox="1">
              <a:spLocks noChangeArrowheads="1"/>
            </p:cNvSpPr>
            <p:nvPr/>
          </p:nvSpPr>
          <p:spPr bwMode="auto">
            <a:xfrm>
              <a:off x="2028358" y="2929020"/>
              <a:ext cx="786391" cy="230832"/>
            </a:xfrm>
            <a:prstGeom prst="rect">
              <a:avLst/>
            </a:prstGeom>
            <a:noFill/>
            <a:ln w="9525">
              <a:noFill/>
              <a:miter lim="800000"/>
              <a:headEnd/>
              <a:tailEnd/>
            </a:ln>
          </p:spPr>
          <p:txBody>
            <a:bodyPr>
              <a:spAutoFit/>
            </a:bodyPr>
            <a:lstStyle/>
            <a:p>
              <a:pPr defTabSz="456798" eaLnBrk="1" hangingPunct="1">
                <a:spcBef>
                  <a:spcPct val="50000"/>
                </a:spcBef>
              </a:pPr>
              <a:r>
                <a:rPr lang="en-US" sz="900" b="1" u="sng" dirty="0">
                  <a:solidFill>
                    <a:prstClr val="black"/>
                  </a:solidFill>
                  <a:latin typeface="Arial" charset="0"/>
                  <a:ea typeface="ＭＳ Ｐゴシック" pitchFamily="34" charset="-128"/>
                </a:rPr>
                <a:t>Parameter</a:t>
              </a:r>
            </a:p>
          </p:txBody>
        </p:sp>
        <p:sp>
          <p:nvSpPr>
            <p:cNvPr id="76" name="Text Box 36"/>
            <p:cNvSpPr txBox="1">
              <a:spLocks noChangeArrowheads="1"/>
            </p:cNvSpPr>
            <p:nvPr/>
          </p:nvSpPr>
          <p:spPr bwMode="auto">
            <a:xfrm>
              <a:off x="2028358" y="3133807"/>
              <a:ext cx="834636" cy="246221"/>
            </a:xfrm>
            <a:prstGeom prst="rect">
              <a:avLst/>
            </a:prstGeom>
            <a:noFill/>
            <a:ln w="9525">
              <a:noFill/>
              <a:miter lim="800000"/>
              <a:headEnd/>
              <a:tailEnd/>
            </a:ln>
          </p:spPr>
          <p:txBody>
            <a:bodyPr>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Clouds</a:t>
              </a:r>
            </a:p>
          </p:txBody>
        </p:sp>
        <p:sp>
          <p:nvSpPr>
            <p:cNvPr id="77" name="Text Box 37"/>
            <p:cNvSpPr txBox="1">
              <a:spLocks noChangeArrowheads="1"/>
            </p:cNvSpPr>
            <p:nvPr/>
          </p:nvSpPr>
          <p:spPr bwMode="auto">
            <a:xfrm>
              <a:off x="1952158" y="3425474"/>
              <a:ext cx="933055" cy="246221"/>
            </a:xfrm>
            <a:prstGeom prst="rect">
              <a:avLst/>
            </a:prstGeom>
            <a:noFill/>
            <a:ln w="9525">
              <a:noFill/>
              <a:miter lim="800000"/>
              <a:headEnd/>
              <a:tailEnd/>
            </a:ln>
          </p:spPr>
          <p:txBody>
            <a:bodyPr>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Water Vapor</a:t>
              </a:r>
            </a:p>
          </p:txBody>
        </p:sp>
        <p:sp>
          <p:nvSpPr>
            <p:cNvPr id="78" name="Text Box 38"/>
            <p:cNvSpPr txBox="1">
              <a:spLocks noChangeArrowheads="1"/>
            </p:cNvSpPr>
            <p:nvPr/>
          </p:nvSpPr>
          <p:spPr bwMode="auto">
            <a:xfrm>
              <a:off x="1799758" y="4063152"/>
              <a:ext cx="1183874" cy="246221"/>
            </a:xfrm>
            <a:prstGeom prst="rect">
              <a:avLst/>
            </a:prstGeom>
            <a:noFill/>
            <a:ln w="9525">
              <a:noFill/>
              <a:miter lim="800000"/>
              <a:headEnd/>
              <a:tailEnd/>
            </a:ln>
          </p:spPr>
          <p:txBody>
            <a:bodyPr wrap="square">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TOA Radiation</a:t>
              </a:r>
            </a:p>
          </p:txBody>
        </p:sp>
        <p:sp>
          <p:nvSpPr>
            <p:cNvPr id="79" name="Text Box 39"/>
            <p:cNvSpPr txBox="1">
              <a:spLocks noChangeArrowheads="1"/>
            </p:cNvSpPr>
            <p:nvPr/>
          </p:nvSpPr>
          <p:spPr bwMode="auto">
            <a:xfrm>
              <a:off x="1952158" y="3775972"/>
              <a:ext cx="1009255" cy="246221"/>
            </a:xfrm>
            <a:prstGeom prst="rect">
              <a:avLst/>
            </a:prstGeom>
            <a:noFill/>
            <a:ln w="9525">
              <a:noFill/>
              <a:miter lim="800000"/>
              <a:headEnd/>
              <a:tailEnd/>
            </a:ln>
          </p:spPr>
          <p:txBody>
            <a:bodyPr wrap="square">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Precipitation</a:t>
              </a:r>
            </a:p>
          </p:txBody>
        </p:sp>
        <p:sp>
          <p:nvSpPr>
            <p:cNvPr id="80" name="Text Box 40"/>
            <p:cNvSpPr txBox="1">
              <a:spLocks noChangeArrowheads="1"/>
            </p:cNvSpPr>
            <p:nvPr/>
          </p:nvSpPr>
          <p:spPr bwMode="auto">
            <a:xfrm>
              <a:off x="1799758" y="4367952"/>
              <a:ext cx="1183874" cy="246221"/>
            </a:xfrm>
            <a:prstGeom prst="rect">
              <a:avLst/>
            </a:prstGeom>
            <a:noFill/>
            <a:ln w="9525">
              <a:noFill/>
              <a:miter lim="800000"/>
              <a:headEnd/>
              <a:tailEnd/>
            </a:ln>
          </p:spPr>
          <p:txBody>
            <a:bodyPr wrap="square">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SRF Radiation</a:t>
              </a:r>
            </a:p>
          </p:txBody>
        </p:sp>
        <p:sp>
          <p:nvSpPr>
            <p:cNvPr id="81" name="Text Box 41"/>
            <p:cNvSpPr txBox="1">
              <a:spLocks noChangeArrowheads="1"/>
            </p:cNvSpPr>
            <p:nvPr/>
          </p:nvSpPr>
          <p:spPr bwMode="auto">
            <a:xfrm>
              <a:off x="1857303" y="4858100"/>
              <a:ext cx="1161655" cy="400110"/>
            </a:xfrm>
            <a:prstGeom prst="rect">
              <a:avLst/>
            </a:prstGeom>
            <a:noFill/>
            <a:ln w="9525">
              <a:noFill/>
              <a:miter lim="800000"/>
              <a:headEnd/>
              <a:tailEnd/>
            </a:ln>
          </p:spPr>
          <p:txBody>
            <a:bodyPr wrap="square">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Atmospheric Circulation</a:t>
              </a:r>
            </a:p>
          </p:txBody>
        </p:sp>
        <p:sp>
          <p:nvSpPr>
            <p:cNvPr id="82" name="Text Box 42"/>
            <p:cNvSpPr txBox="1">
              <a:spLocks noChangeArrowheads="1"/>
            </p:cNvSpPr>
            <p:nvPr/>
          </p:nvSpPr>
          <p:spPr bwMode="auto">
            <a:xfrm>
              <a:off x="1952158" y="4619624"/>
              <a:ext cx="933055" cy="246221"/>
            </a:xfrm>
            <a:prstGeom prst="rect">
              <a:avLst/>
            </a:prstGeom>
            <a:noFill/>
            <a:ln w="9525">
              <a:noFill/>
              <a:miter lim="800000"/>
              <a:headEnd/>
              <a:tailEnd/>
            </a:ln>
          </p:spPr>
          <p:txBody>
            <a:bodyPr>
              <a:spAutoFit/>
            </a:bodyPr>
            <a:lstStyle/>
            <a:p>
              <a:pPr defTabSz="456798" eaLnBrk="1" hangingPunct="1">
                <a:spcBef>
                  <a:spcPct val="50000"/>
                </a:spcBef>
              </a:pPr>
              <a:r>
                <a:rPr lang="en-US" sz="1000" b="1" dirty="0">
                  <a:solidFill>
                    <a:prstClr val="black"/>
                  </a:solidFill>
                  <a:latin typeface="Arial" charset="0"/>
                  <a:ea typeface="ＭＳ Ｐゴシック" pitchFamily="34" charset="-128"/>
                </a:rPr>
                <a:t>Evaporation</a:t>
              </a:r>
            </a:p>
          </p:txBody>
        </p:sp>
        <p:sp>
          <p:nvSpPr>
            <p:cNvPr id="83" name="Text Box 43"/>
            <p:cNvSpPr txBox="1">
              <a:spLocks noChangeArrowheads="1"/>
            </p:cNvSpPr>
            <p:nvPr/>
          </p:nvSpPr>
          <p:spPr bwMode="auto">
            <a:xfrm>
              <a:off x="2141464" y="2725119"/>
              <a:ext cx="687971" cy="215444"/>
            </a:xfrm>
            <a:prstGeom prst="rect">
              <a:avLst/>
            </a:prstGeom>
            <a:noFill/>
            <a:ln w="9525">
              <a:noFill/>
              <a:miter lim="800000"/>
              <a:headEnd/>
              <a:tailEnd/>
            </a:ln>
          </p:spPr>
          <p:txBody>
            <a:bodyPr wrap="square">
              <a:spAutoFit/>
            </a:bodyPr>
            <a:lstStyle/>
            <a:p>
              <a:pPr defTabSz="456798" eaLnBrk="1" hangingPunct="1">
                <a:spcBef>
                  <a:spcPct val="50000"/>
                </a:spcBef>
              </a:pPr>
              <a:r>
                <a:rPr lang="en-US" sz="800" b="1" dirty="0">
                  <a:solidFill>
                    <a:prstClr val="black"/>
                  </a:solidFill>
                  <a:latin typeface="Arial" charset="0"/>
                  <a:ea typeface="ＭＳ Ｐゴシック" pitchFamily="34" charset="-128"/>
                </a:rPr>
                <a:t>TIME</a:t>
              </a:r>
            </a:p>
          </p:txBody>
        </p:sp>
        <p:sp>
          <p:nvSpPr>
            <p:cNvPr id="84" name="Text Box 44"/>
            <p:cNvSpPr txBox="1">
              <a:spLocks noChangeArrowheads="1"/>
            </p:cNvSpPr>
            <p:nvPr/>
          </p:nvSpPr>
          <p:spPr bwMode="auto">
            <a:xfrm>
              <a:off x="2723794" y="2412333"/>
              <a:ext cx="3288366" cy="276999"/>
            </a:xfrm>
            <a:prstGeom prst="rect">
              <a:avLst/>
            </a:prstGeom>
            <a:noFill/>
            <a:ln w="9525">
              <a:noFill/>
              <a:miter lim="800000"/>
              <a:headEnd/>
              <a:tailEnd/>
            </a:ln>
          </p:spPr>
          <p:txBody>
            <a:bodyPr>
              <a:spAutoFit/>
            </a:bodyPr>
            <a:lstStyle/>
            <a:p>
              <a:pPr defTabSz="456798" eaLnBrk="1" hangingPunct="1">
                <a:spcBef>
                  <a:spcPct val="50000"/>
                </a:spcBef>
              </a:pPr>
              <a:r>
                <a:rPr lang="en-US" sz="1200" b="1" dirty="0" smtClean="0">
                  <a:solidFill>
                    <a:prstClr val="black"/>
                  </a:solidFill>
                  <a:latin typeface="Arial" charset="0"/>
                  <a:ea typeface="ＭＳ Ｐゴシック" pitchFamily="34" charset="-128"/>
                </a:rPr>
                <a:t>Global </a:t>
              </a:r>
              <a:r>
                <a:rPr lang="en-US" sz="1200" b="1" dirty="0">
                  <a:solidFill>
                    <a:prstClr val="black"/>
                  </a:solidFill>
                  <a:latin typeface="Arial" charset="0"/>
                  <a:ea typeface="ＭＳ Ｐゴシック" pitchFamily="34" charset="-128"/>
                </a:rPr>
                <a:t>Datasets</a:t>
              </a:r>
            </a:p>
          </p:txBody>
        </p:sp>
        <p:sp>
          <p:nvSpPr>
            <p:cNvPr id="85" name="Rectangle 46"/>
            <p:cNvSpPr>
              <a:spLocks noChangeArrowheads="1"/>
            </p:cNvSpPr>
            <p:nvPr/>
          </p:nvSpPr>
          <p:spPr bwMode="auto">
            <a:xfrm>
              <a:off x="5586302" y="2348563"/>
              <a:ext cx="441922" cy="81560"/>
            </a:xfrm>
            <a:prstGeom prst="rect">
              <a:avLst/>
            </a:prstGeom>
            <a:solidFill>
              <a:srgbClr val="FF0000"/>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86" name="Rectangle 47"/>
            <p:cNvSpPr>
              <a:spLocks noChangeArrowheads="1"/>
            </p:cNvSpPr>
            <p:nvPr/>
          </p:nvSpPr>
          <p:spPr bwMode="auto">
            <a:xfrm>
              <a:off x="5586302" y="2621613"/>
              <a:ext cx="441922" cy="81560"/>
            </a:xfrm>
            <a:prstGeom prst="rect">
              <a:avLst/>
            </a:prstGeom>
            <a:solidFill>
              <a:srgbClr val="008000"/>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87" name="Rectangle 48"/>
            <p:cNvSpPr>
              <a:spLocks noChangeArrowheads="1"/>
            </p:cNvSpPr>
            <p:nvPr/>
          </p:nvSpPr>
          <p:spPr bwMode="auto">
            <a:xfrm>
              <a:off x="5586302" y="2485088"/>
              <a:ext cx="441922" cy="81560"/>
            </a:xfrm>
            <a:prstGeom prst="rect">
              <a:avLst/>
            </a:prstGeom>
            <a:solidFill>
              <a:srgbClr val="3399FF"/>
            </a:solidFill>
            <a:ln w="9525">
              <a:solidFill>
                <a:schemeClr val="tx1"/>
              </a:solidFill>
              <a:miter lim="800000"/>
              <a:headEnd/>
              <a:tailEnd/>
            </a:ln>
          </p:spPr>
          <p:txBody>
            <a:bodyPr wrap="none" anchor="ctr"/>
            <a:lstStyle/>
            <a:p>
              <a:pPr defTabSz="456798" eaLnBrk="1" hangingPunct="1"/>
              <a:endParaRPr lang="en-US" sz="900">
                <a:solidFill>
                  <a:prstClr val="black"/>
                </a:solidFill>
                <a:latin typeface="Arial" charset="0"/>
                <a:ea typeface="ＭＳ Ｐゴシック" pitchFamily="34" charset="-128"/>
              </a:endParaRPr>
            </a:p>
          </p:txBody>
        </p:sp>
        <p:sp>
          <p:nvSpPr>
            <p:cNvPr id="88" name="Text Box 49"/>
            <p:cNvSpPr txBox="1">
              <a:spLocks noChangeArrowheads="1"/>
            </p:cNvSpPr>
            <p:nvPr/>
          </p:nvSpPr>
          <p:spPr bwMode="auto">
            <a:xfrm>
              <a:off x="6028225" y="2328173"/>
              <a:ext cx="491132" cy="200055"/>
            </a:xfrm>
            <a:prstGeom prst="rect">
              <a:avLst/>
            </a:prstGeom>
            <a:noFill/>
            <a:ln w="9525">
              <a:noFill/>
              <a:miter lim="800000"/>
              <a:headEnd/>
              <a:tailEnd/>
            </a:ln>
          </p:spPr>
          <p:txBody>
            <a:bodyPr>
              <a:spAutoFit/>
            </a:bodyPr>
            <a:lstStyle/>
            <a:p>
              <a:pPr defTabSz="456798" eaLnBrk="1" hangingPunct="1">
                <a:spcBef>
                  <a:spcPct val="50000"/>
                </a:spcBef>
              </a:pPr>
              <a:r>
                <a:rPr lang="en-US" sz="700" b="1" dirty="0">
                  <a:solidFill>
                    <a:prstClr val="black"/>
                  </a:solidFill>
                  <a:latin typeface="Arial" charset="0"/>
                  <a:ea typeface="ＭＳ Ｐゴシック" pitchFamily="34" charset="-128"/>
                </a:rPr>
                <a:t>Pentad</a:t>
              </a:r>
            </a:p>
          </p:txBody>
        </p:sp>
        <p:sp>
          <p:nvSpPr>
            <p:cNvPr id="89" name="Text Box 50"/>
            <p:cNvSpPr txBox="1">
              <a:spLocks noChangeArrowheads="1"/>
            </p:cNvSpPr>
            <p:nvPr/>
          </p:nvSpPr>
          <p:spPr bwMode="auto">
            <a:xfrm>
              <a:off x="6028225" y="2464698"/>
              <a:ext cx="491132" cy="200055"/>
            </a:xfrm>
            <a:prstGeom prst="rect">
              <a:avLst/>
            </a:prstGeom>
            <a:noFill/>
            <a:ln w="9525">
              <a:noFill/>
              <a:miter lim="800000"/>
              <a:headEnd/>
              <a:tailEnd/>
            </a:ln>
          </p:spPr>
          <p:txBody>
            <a:bodyPr>
              <a:spAutoFit/>
            </a:bodyPr>
            <a:lstStyle/>
            <a:p>
              <a:pPr defTabSz="456798" eaLnBrk="1" hangingPunct="1">
                <a:spcBef>
                  <a:spcPct val="50000"/>
                </a:spcBef>
              </a:pPr>
              <a:r>
                <a:rPr lang="en-US" sz="700" b="1" dirty="0">
                  <a:solidFill>
                    <a:prstClr val="black"/>
                  </a:solidFill>
                  <a:latin typeface="Arial" charset="0"/>
                  <a:ea typeface="ＭＳ Ｐゴシック" pitchFamily="34" charset="-128"/>
                </a:rPr>
                <a:t>Daily</a:t>
              </a:r>
            </a:p>
          </p:txBody>
        </p:sp>
        <p:sp>
          <p:nvSpPr>
            <p:cNvPr id="90" name="Text Box 51"/>
            <p:cNvSpPr txBox="1">
              <a:spLocks noChangeArrowheads="1"/>
            </p:cNvSpPr>
            <p:nvPr/>
          </p:nvSpPr>
          <p:spPr bwMode="auto">
            <a:xfrm>
              <a:off x="6028224" y="2601223"/>
              <a:ext cx="724533" cy="200055"/>
            </a:xfrm>
            <a:prstGeom prst="rect">
              <a:avLst/>
            </a:prstGeom>
            <a:noFill/>
            <a:ln w="9525">
              <a:noFill/>
              <a:miter lim="800000"/>
              <a:headEnd/>
              <a:tailEnd/>
            </a:ln>
          </p:spPr>
          <p:txBody>
            <a:bodyPr wrap="square">
              <a:spAutoFit/>
            </a:bodyPr>
            <a:lstStyle/>
            <a:p>
              <a:pPr defTabSz="456798" eaLnBrk="1" hangingPunct="1">
                <a:spcBef>
                  <a:spcPct val="50000"/>
                </a:spcBef>
              </a:pPr>
              <a:r>
                <a:rPr lang="en-US" sz="700" b="1" dirty="0">
                  <a:solidFill>
                    <a:prstClr val="black"/>
                  </a:solidFill>
                  <a:latin typeface="Arial" charset="0"/>
                  <a:ea typeface="ＭＳ Ｐゴシック" pitchFamily="34" charset="-128"/>
                </a:rPr>
                <a:t>3 – 6 hrs</a:t>
              </a:r>
            </a:p>
          </p:txBody>
        </p:sp>
        <p:sp>
          <p:nvSpPr>
            <p:cNvPr id="91" name="Text Box 52"/>
            <p:cNvSpPr txBox="1">
              <a:spLocks noChangeArrowheads="1"/>
            </p:cNvSpPr>
            <p:nvPr/>
          </p:nvSpPr>
          <p:spPr bwMode="auto">
            <a:xfrm>
              <a:off x="4506583" y="3474233"/>
              <a:ext cx="390783" cy="153888"/>
            </a:xfrm>
            <a:prstGeom prst="rect">
              <a:avLst/>
            </a:prstGeom>
            <a:solidFill>
              <a:srgbClr val="CFFAA8"/>
            </a:solidFill>
            <a:ln w="9525">
              <a:noFill/>
              <a:miter lim="800000"/>
              <a:headEnd/>
              <a:tailEnd/>
            </a:ln>
          </p:spPr>
          <p:txBody>
            <a:bodyPr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50 km</a:t>
              </a:r>
            </a:p>
          </p:txBody>
        </p:sp>
        <p:sp>
          <p:nvSpPr>
            <p:cNvPr id="92" name="Text Box 53"/>
            <p:cNvSpPr txBox="1">
              <a:spLocks noChangeArrowheads="1"/>
            </p:cNvSpPr>
            <p:nvPr/>
          </p:nvSpPr>
          <p:spPr bwMode="auto">
            <a:xfrm>
              <a:off x="3866856" y="3780971"/>
              <a:ext cx="526987" cy="153888"/>
            </a:xfrm>
            <a:prstGeom prst="rect">
              <a:avLst/>
            </a:prstGeom>
            <a:solidFill>
              <a:srgbClr val="FFCCCC"/>
            </a:solidFill>
            <a:ln w="9525">
              <a:noFill/>
              <a:miter lim="800000"/>
              <a:headEnd/>
              <a:tailEnd/>
            </a:ln>
          </p:spPr>
          <p:txBody>
            <a:bodyPr wrap="square"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250 km</a:t>
              </a:r>
            </a:p>
          </p:txBody>
        </p:sp>
        <p:sp>
          <p:nvSpPr>
            <p:cNvPr id="93" name="Text Box 54"/>
            <p:cNvSpPr txBox="1">
              <a:spLocks noChangeArrowheads="1"/>
            </p:cNvSpPr>
            <p:nvPr/>
          </p:nvSpPr>
          <p:spPr bwMode="auto">
            <a:xfrm>
              <a:off x="4506583" y="4050937"/>
              <a:ext cx="496861" cy="153888"/>
            </a:xfrm>
            <a:prstGeom prst="rect">
              <a:avLst/>
            </a:prstGeom>
            <a:solidFill>
              <a:schemeClr val="accent3">
                <a:lumMod val="60000"/>
                <a:lumOff val="40000"/>
              </a:schemeClr>
            </a:solidFill>
            <a:ln w="9525">
              <a:noFill/>
              <a:miter lim="800000"/>
              <a:headEnd/>
              <a:tailEnd/>
            </a:ln>
          </p:spPr>
          <p:txBody>
            <a:bodyPr wrap="square"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100 km</a:t>
              </a:r>
            </a:p>
          </p:txBody>
        </p:sp>
        <p:sp>
          <p:nvSpPr>
            <p:cNvPr id="94" name="Text Box 55"/>
            <p:cNvSpPr txBox="1">
              <a:spLocks noChangeArrowheads="1"/>
            </p:cNvSpPr>
            <p:nvPr/>
          </p:nvSpPr>
          <p:spPr bwMode="auto">
            <a:xfrm>
              <a:off x="4506583" y="4913064"/>
              <a:ext cx="390783" cy="153888"/>
            </a:xfrm>
            <a:prstGeom prst="rect">
              <a:avLst/>
            </a:prstGeom>
            <a:solidFill>
              <a:srgbClr val="CFFAA8"/>
            </a:solidFill>
            <a:ln w="9525">
              <a:noFill/>
              <a:miter lim="800000"/>
              <a:headEnd/>
              <a:tailEnd/>
            </a:ln>
          </p:spPr>
          <p:txBody>
            <a:bodyPr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50 km</a:t>
              </a:r>
            </a:p>
          </p:txBody>
        </p:sp>
        <p:sp>
          <p:nvSpPr>
            <p:cNvPr id="95" name="Text Box 56"/>
            <p:cNvSpPr txBox="1">
              <a:spLocks noChangeArrowheads="1"/>
            </p:cNvSpPr>
            <p:nvPr/>
          </p:nvSpPr>
          <p:spPr bwMode="auto">
            <a:xfrm>
              <a:off x="5691475" y="4617720"/>
              <a:ext cx="392713" cy="153888"/>
            </a:xfrm>
            <a:prstGeom prst="rect">
              <a:avLst/>
            </a:prstGeom>
            <a:solidFill>
              <a:schemeClr val="tx2">
                <a:lumMod val="20000"/>
                <a:lumOff val="80000"/>
              </a:schemeClr>
            </a:solidFill>
            <a:ln w="9525">
              <a:noFill/>
              <a:miter lim="800000"/>
              <a:headEnd/>
              <a:tailEnd/>
            </a:ln>
          </p:spPr>
          <p:txBody>
            <a:bodyPr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50 km</a:t>
              </a:r>
            </a:p>
          </p:txBody>
        </p:sp>
        <p:sp>
          <p:nvSpPr>
            <p:cNvPr id="96" name="Text Box 57"/>
            <p:cNvSpPr txBox="1">
              <a:spLocks noChangeArrowheads="1"/>
            </p:cNvSpPr>
            <p:nvPr/>
          </p:nvSpPr>
          <p:spPr bwMode="auto">
            <a:xfrm>
              <a:off x="4800877" y="4368737"/>
              <a:ext cx="507368" cy="153888"/>
            </a:xfrm>
            <a:prstGeom prst="rect">
              <a:avLst/>
            </a:prstGeom>
            <a:solidFill>
              <a:srgbClr val="92D050"/>
            </a:solidFill>
            <a:ln w="9525">
              <a:noFill/>
              <a:miter lim="800000"/>
              <a:headEnd/>
              <a:tailEnd/>
            </a:ln>
          </p:spPr>
          <p:txBody>
            <a:bodyPr wrap="square"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100 km</a:t>
              </a:r>
            </a:p>
          </p:txBody>
        </p:sp>
        <p:sp>
          <p:nvSpPr>
            <p:cNvPr id="97" name="Text Box 58"/>
            <p:cNvSpPr txBox="1">
              <a:spLocks noChangeArrowheads="1"/>
            </p:cNvSpPr>
            <p:nvPr/>
          </p:nvSpPr>
          <p:spPr bwMode="auto">
            <a:xfrm>
              <a:off x="5684720" y="3780971"/>
              <a:ext cx="537923" cy="153888"/>
            </a:xfrm>
            <a:prstGeom prst="rect">
              <a:avLst/>
            </a:prstGeom>
            <a:solidFill>
              <a:schemeClr val="accent1">
                <a:lumMod val="40000"/>
                <a:lumOff val="60000"/>
              </a:schemeClr>
            </a:solidFill>
            <a:ln w="9525">
              <a:noFill/>
              <a:miter lim="800000"/>
              <a:headEnd/>
              <a:tailEnd/>
            </a:ln>
          </p:spPr>
          <p:txBody>
            <a:bodyPr wrap="square" lIns="0" tIns="0" rIns="0" bIns="0">
              <a:spAutoFit/>
            </a:bodyPr>
            <a:lstStyle/>
            <a:p>
              <a:pPr defTabSz="456798" eaLnBrk="1" hangingPunct="1">
                <a:spcBef>
                  <a:spcPct val="50000"/>
                </a:spcBef>
              </a:pPr>
              <a:r>
                <a:rPr lang="en-US" sz="1000" dirty="0">
                  <a:solidFill>
                    <a:prstClr val="black"/>
                  </a:solidFill>
                  <a:latin typeface="Arial" charset="0"/>
                  <a:ea typeface="ＭＳ Ｐゴシック" pitchFamily="34" charset="-128"/>
                </a:rPr>
                <a:t>100 km</a:t>
              </a:r>
            </a:p>
          </p:txBody>
        </p:sp>
      </p:grpSp>
      <p:sp>
        <p:nvSpPr>
          <p:cNvPr id="52" name="Rectangle 4"/>
          <p:cNvSpPr>
            <a:spLocks noChangeArrowheads="1"/>
          </p:cNvSpPr>
          <p:nvPr/>
        </p:nvSpPr>
        <p:spPr bwMode="auto">
          <a:xfrm>
            <a:off x="1030288" y="95071"/>
            <a:ext cx="8113712" cy="1200329"/>
          </a:xfrm>
          <a:prstGeom prst="rect">
            <a:avLst/>
          </a:prstGeom>
          <a:solidFill>
            <a:srgbClr val="CAE6EE"/>
          </a:solidFill>
          <a:ln w="9525">
            <a:noFill/>
            <a:miter lim="800000"/>
            <a:headEnd/>
            <a:tailEnd/>
          </a:ln>
        </p:spPr>
        <p:txBody>
          <a:bodyPr wrap="square">
            <a:spAutoFit/>
          </a:bodyPr>
          <a:lstStyle/>
          <a:p>
            <a:pPr defTabSz="456798">
              <a:spcBef>
                <a:spcPct val="20000"/>
              </a:spcBef>
              <a:buFont typeface="Arial" charset="0"/>
              <a:buNone/>
            </a:pPr>
            <a:r>
              <a:rPr lang="ru-RU" dirty="0" smtClean="0">
                <a:solidFill>
                  <a:srgbClr val="000090"/>
                </a:solidFill>
                <a:ea typeface="ＭＳ Ｐゴシック" pitchFamily="84" charset="-128"/>
              </a:rPr>
              <a:t>G</a:t>
            </a:r>
            <a:r>
              <a:rPr lang="en-US" dirty="0" smtClean="0">
                <a:solidFill>
                  <a:srgbClr val="000090"/>
                </a:solidFill>
                <a:ea typeface="ＭＳ Ｐゴシック" pitchFamily="84" charset="-128"/>
              </a:rPr>
              <a:t>EWEX </a:t>
            </a:r>
            <a:r>
              <a:rPr lang="ru-RU" dirty="0" smtClean="0">
                <a:solidFill>
                  <a:srgbClr val="000090"/>
                </a:solidFill>
                <a:ea typeface="ＭＳ Ｐゴシック" pitchFamily="84" charset="-128"/>
              </a:rPr>
              <a:t>R</a:t>
            </a:r>
            <a:r>
              <a:rPr lang="en-US" dirty="0" err="1" smtClean="0">
                <a:solidFill>
                  <a:srgbClr val="000090"/>
                </a:solidFill>
                <a:ea typeface="ＭＳ Ｐゴシック" pitchFamily="84" charset="-128"/>
              </a:rPr>
              <a:t>adiation</a:t>
            </a:r>
            <a:r>
              <a:rPr lang="en-US" dirty="0" smtClean="0">
                <a:solidFill>
                  <a:srgbClr val="000090"/>
                </a:solidFill>
                <a:ea typeface="ＭＳ Ｐゴシック" pitchFamily="84" charset="-128"/>
              </a:rPr>
              <a:t> Panel</a:t>
            </a:r>
            <a:r>
              <a:rPr lang="ru-RU" dirty="0" smtClean="0">
                <a:solidFill>
                  <a:srgbClr val="000090"/>
                </a:solidFill>
                <a:ea typeface="ＭＳ Ｐゴシック" pitchFamily="84" charset="-128"/>
              </a:rPr>
              <a:t> </a:t>
            </a:r>
            <a:r>
              <a:rPr lang="ru-RU" dirty="0">
                <a:solidFill>
                  <a:srgbClr val="000090"/>
                </a:solidFill>
                <a:ea typeface="ＭＳ Ｐゴシック" pitchFamily="84" charset="-128"/>
              </a:rPr>
              <a:t>develops </a:t>
            </a:r>
            <a:r>
              <a:rPr lang="ru-RU" b="1" dirty="0">
                <a:solidFill>
                  <a:srgbClr val="C00000"/>
                </a:solidFill>
                <a:ea typeface="ＭＳ Ｐゴシック" pitchFamily="84" charset="-128"/>
              </a:rPr>
              <a:t>climate data records</a:t>
            </a:r>
            <a:r>
              <a:rPr lang="ru-RU" dirty="0">
                <a:solidFill>
                  <a:srgbClr val="C00000"/>
                </a:solidFill>
                <a:ea typeface="ＭＳ Ｐゴシック" pitchFamily="84" charset="-128"/>
              </a:rPr>
              <a:t> </a:t>
            </a:r>
            <a:r>
              <a:rPr lang="ru-RU" dirty="0">
                <a:solidFill>
                  <a:srgbClr val="000090"/>
                </a:solidFill>
                <a:ea typeface="ＭＳ Ｐゴシック" pitchFamily="84" charset="-128"/>
              </a:rPr>
              <a:t>of water and energy variables</a:t>
            </a:r>
            <a:r>
              <a:rPr lang="en-US" dirty="0">
                <a:solidFill>
                  <a:srgbClr val="000090"/>
                </a:solidFill>
                <a:ea typeface="ＭＳ Ｐゴシック" pitchFamily="84" charset="-128"/>
              </a:rPr>
              <a:t>,</a:t>
            </a:r>
            <a:r>
              <a:rPr lang="ru-RU" dirty="0">
                <a:solidFill>
                  <a:srgbClr val="000090"/>
                </a:solidFill>
                <a:ea typeface="ＭＳ Ｐゴシック" pitchFamily="84" charset="-128"/>
              </a:rPr>
              <a:t> complete with metadata and error bars.</a:t>
            </a:r>
            <a:endParaRPr lang="en-US" dirty="0">
              <a:solidFill>
                <a:srgbClr val="000090"/>
              </a:solidFill>
              <a:ea typeface="ＭＳ Ｐゴシック" pitchFamily="84" charset="-128"/>
            </a:endParaRPr>
          </a:p>
        </p:txBody>
      </p:sp>
      <p:grpSp>
        <p:nvGrpSpPr>
          <p:cNvPr id="100" name="Group 99"/>
          <p:cNvGrpSpPr/>
          <p:nvPr/>
        </p:nvGrpSpPr>
        <p:grpSpPr>
          <a:xfrm>
            <a:off x="1143000" y="6243935"/>
            <a:ext cx="5995782" cy="461665"/>
            <a:chOff x="1143000" y="6053328"/>
            <a:chExt cx="5995782" cy="461665"/>
          </a:xfrm>
        </p:grpSpPr>
        <p:sp>
          <p:nvSpPr>
            <p:cNvPr id="53" name="TextBox 52"/>
            <p:cNvSpPr txBox="1"/>
            <p:nvPr/>
          </p:nvSpPr>
          <p:spPr>
            <a:xfrm>
              <a:off x="1447800" y="6053328"/>
              <a:ext cx="5690982" cy="461665"/>
            </a:xfrm>
            <a:prstGeom prst="rect">
              <a:avLst/>
            </a:prstGeom>
            <a:noFill/>
          </p:spPr>
          <p:txBody>
            <a:bodyPr wrap="none" rtlCol="0">
              <a:spAutoFit/>
            </a:bodyPr>
            <a:lstStyle/>
            <a:p>
              <a:r>
                <a:rPr lang="en-US" b="1" dirty="0" smtClean="0">
                  <a:solidFill>
                    <a:srgbClr val="FF0000"/>
                  </a:solidFill>
                </a:rPr>
                <a:t>GEWEX Data and Assessments Panel</a:t>
              </a:r>
              <a:endParaRPr lang="en-US" dirty="0"/>
            </a:p>
          </p:txBody>
        </p:sp>
        <p:sp>
          <p:nvSpPr>
            <p:cNvPr id="70" name="Right Arrow 69"/>
            <p:cNvSpPr/>
            <p:nvPr/>
          </p:nvSpPr>
          <p:spPr>
            <a:xfrm>
              <a:off x="1143000" y="6172200"/>
              <a:ext cx="3048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1" name="Rectangle 5"/>
          <p:cNvSpPr>
            <a:spLocks noChangeArrowheads="1"/>
          </p:cNvSpPr>
          <p:nvPr/>
        </p:nvSpPr>
        <p:spPr bwMode="auto">
          <a:xfrm>
            <a:off x="0" y="1447800"/>
            <a:ext cx="3306674" cy="3139321"/>
          </a:xfrm>
          <a:prstGeom prst="rect">
            <a:avLst/>
          </a:prstGeom>
          <a:noFill/>
          <a:ln w="9525">
            <a:noFill/>
            <a:miter lim="800000"/>
            <a:headEnd/>
            <a:tailEnd/>
          </a:ln>
        </p:spPr>
        <p:txBody>
          <a:bodyPr wrap="none">
            <a:spAutoFit/>
          </a:bodyPr>
          <a:lstStyle/>
          <a:p>
            <a:pPr defTabSz="456798" eaLnBrk="1" hangingPunct="1"/>
            <a:r>
              <a:rPr lang="en-US" sz="1800" dirty="0">
                <a:solidFill>
                  <a:prstClr val="black"/>
                </a:solidFill>
                <a:ea typeface="ＭＳ Ｐゴシック" pitchFamily="34" charset="-128"/>
              </a:rPr>
              <a:t>Clouds - </a:t>
            </a:r>
            <a:r>
              <a:rPr lang="en-US" sz="1800" dirty="0">
                <a:solidFill>
                  <a:srgbClr val="CC0099"/>
                </a:solidFill>
                <a:ea typeface="ＭＳ Ｐゴシック" pitchFamily="34" charset="-128"/>
              </a:rPr>
              <a:t>ISCCP</a:t>
            </a:r>
            <a:endParaRPr lang="en-US" sz="1800" dirty="0">
              <a:solidFill>
                <a:prstClr val="black"/>
              </a:solidFill>
              <a:ea typeface="ＭＳ Ｐゴシック" pitchFamily="34" charset="-128"/>
            </a:endParaRPr>
          </a:p>
          <a:p>
            <a:pPr defTabSz="456798" eaLnBrk="1" hangingPunct="1"/>
            <a:r>
              <a:rPr lang="en-US" sz="1800" dirty="0" smtClean="0">
                <a:solidFill>
                  <a:prstClr val="black"/>
                </a:solidFill>
                <a:ea typeface="ＭＳ Ｐゴシック" pitchFamily="34" charset="-128"/>
              </a:rPr>
              <a:t>Radiation </a:t>
            </a:r>
            <a:r>
              <a:rPr lang="en-US" sz="1800" dirty="0">
                <a:solidFill>
                  <a:prstClr val="black"/>
                </a:solidFill>
                <a:ea typeface="ＭＳ Ｐゴシック" pitchFamily="34" charset="-128"/>
              </a:rPr>
              <a:t>- </a:t>
            </a:r>
            <a:r>
              <a:rPr lang="en-US" sz="1800" dirty="0">
                <a:solidFill>
                  <a:srgbClr val="CC0099"/>
                </a:solidFill>
                <a:ea typeface="ＭＳ Ｐゴシック" pitchFamily="34" charset="-128"/>
              </a:rPr>
              <a:t>SRB</a:t>
            </a:r>
            <a:endParaRPr lang="en-US" sz="1800" dirty="0">
              <a:solidFill>
                <a:prstClr val="black"/>
              </a:solidFill>
              <a:ea typeface="ＭＳ Ｐゴシック" pitchFamily="34" charset="-128"/>
            </a:endParaRPr>
          </a:p>
          <a:p>
            <a:pPr defTabSz="456798" eaLnBrk="1" hangingPunct="1"/>
            <a:r>
              <a:rPr lang="en-US" sz="1800" dirty="0">
                <a:solidFill>
                  <a:prstClr val="black"/>
                </a:solidFill>
                <a:ea typeface="ＭＳ Ｐゴシック" pitchFamily="34" charset="-128"/>
              </a:rPr>
              <a:t>	Surface </a:t>
            </a:r>
            <a:r>
              <a:rPr lang="en-US" sz="1800" dirty="0" smtClean="0">
                <a:solidFill>
                  <a:prstClr val="black"/>
                </a:solidFill>
                <a:ea typeface="ＭＳ Ｐゴシック" pitchFamily="34" charset="-128"/>
              </a:rPr>
              <a:t>ref. </a:t>
            </a:r>
            <a:r>
              <a:rPr lang="en-US" sz="1800" dirty="0" err="1" smtClean="0">
                <a:solidFill>
                  <a:prstClr val="black"/>
                </a:solidFill>
                <a:ea typeface="ＭＳ Ｐゴシック" pitchFamily="34" charset="-128"/>
              </a:rPr>
              <a:t>obs</a:t>
            </a:r>
            <a:r>
              <a:rPr lang="en-US" sz="1800" dirty="0" smtClean="0">
                <a:solidFill>
                  <a:prstClr val="black"/>
                </a:solidFill>
                <a:ea typeface="ＭＳ Ｐゴシック" pitchFamily="34" charset="-128"/>
              </a:rPr>
              <a:t> </a:t>
            </a:r>
            <a:r>
              <a:rPr lang="en-US" sz="1800" dirty="0">
                <a:solidFill>
                  <a:prstClr val="black"/>
                </a:solidFill>
                <a:ea typeface="ＭＳ Ｐゴシック" pitchFamily="34" charset="-128"/>
              </a:rPr>
              <a:t>- </a:t>
            </a:r>
            <a:r>
              <a:rPr lang="en-US" sz="1800" dirty="0" smtClean="0">
                <a:solidFill>
                  <a:srgbClr val="CC0099"/>
                </a:solidFill>
                <a:ea typeface="ＭＳ Ｐゴシック" pitchFamily="34" charset="-128"/>
              </a:rPr>
              <a:t>BSRN</a:t>
            </a:r>
            <a:endParaRPr lang="en-US" sz="1800" dirty="0">
              <a:solidFill>
                <a:prstClr val="black"/>
              </a:solidFill>
              <a:ea typeface="ＭＳ Ｐゴシック" pitchFamily="34" charset="-128"/>
            </a:endParaRPr>
          </a:p>
          <a:p>
            <a:pPr defTabSz="456798" eaLnBrk="1" hangingPunct="1"/>
            <a:r>
              <a:rPr lang="en-US" sz="1800" dirty="0">
                <a:solidFill>
                  <a:prstClr val="black"/>
                </a:solidFill>
                <a:ea typeface="ＭＳ Ｐゴシック" pitchFamily="34" charset="-128"/>
              </a:rPr>
              <a:t>Aerosols - </a:t>
            </a:r>
            <a:r>
              <a:rPr lang="en-US" sz="1800" dirty="0" smtClean="0">
                <a:solidFill>
                  <a:srgbClr val="CC0099"/>
                </a:solidFill>
                <a:ea typeface="ＭＳ Ｐゴシック" pitchFamily="34" charset="-128"/>
              </a:rPr>
              <a:t>GACP</a:t>
            </a:r>
            <a:endParaRPr lang="en-US" sz="1800" dirty="0">
              <a:solidFill>
                <a:prstClr val="black"/>
              </a:solidFill>
              <a:ea typeface="ＭＳ Ｐゴシック" pitchFamily="34" charset="-128"/>
            </a:endParaRPr>
          </a:p>
          <a:p>
            <a:pPr defTabSz="456798" eaLnBrk="1" hangingPunct="1"/>
            <a:r>
              <a:rPr lang="en-US" sz="1800" dirty="0">
                <a:solidFill>
                  <a:prstClr val="black"/>
                </a:solidFill>
                <a:ea typeface="ＭＳ Ｐゴシック" pitchFamily="34" charset="-128"/>
              </a:rPr>
              <a:t>Precipitation - </a:t>
            </a:r>
            <a:r>
              <a:rPr lang="en-US" sz="1800" dirty="0">
                <a:solidFill>
                  <a:srgbClr val="CC0099"/>
                </a:solidFill>
                <a:ea typeface="ＭＳ Ｐゴシック" pitchFamily="34" charset="-128"/>
              </a:rPr>
              <a:t>GPCP</a:t>
            </a:r>
          </a:p>
          <a:p>
            <a:pPr defTabSz="456798" eaLnBrk="1" hangingPunct="1"/>
            <a:r>
              <a:rPr lang="en-US" sz="1800" dirty="0">
                <a:solidFill>
                  <a:srgbClr val="CC0099"/>
                </a:solidFill>
                <a:ea typeface="ＭＳ Ｐゴシック" pitchFamily="34" charset="-128"/>
              </a:rPr>
              <a:t>	</a:t>
            </a:r>
            <a:r>
              <a:rPr lang="en-US" sz="1800" dirty="0" err="1">
                <a:solidFill>
                  <a:prstClr val="black"/>
                </a:solidFill>
                <a:ea typeface="ＭＳ Ｐゴシック" pitchFamily="34" charset="-128"/>
              </a:rPr>
              <a:t>Sfc</a:t>
            </a:r>
            <a:r>
              <a:rPr lang="en-US" sz="1800" dirty="0">
                <a:solidFill>
                  <a:prstClr val="black"/>
                </a:solidFill>
                <a:ea typeface="ＭＳ Ｐゴシック" pitchFamily="34" charset="-128"/>
              </a:rPr>
              <a:t> gauge </a:t>
            </a:r>
            <a:r>
              <a:rPr lang="en-US" sz="1800" dirty="0" err="1">
                <a:solidFill>
                  <a:prstClr val="black"/>
                </a:solidFill>
                <a:ea typeface="ＭＳ Ｐゴシック" pitchFamily="34" charset="-128"/>
              </a:rPr>
              <a:t>obs</a:t>
            </a:r>
            <a:r>
              <a:rPr lang="en-US" sz="1800" dirty="0">
                <a:solidFill>
                  <a:prstClr val="black"/>
                </a:solidFill>
                <a:ea typeface="ＭＳ Ｐゴシック" pitchFamily="34" charset="-128"/>
              </a:rPr>
              <a:t> </a:t>
            </a:r>
            <a:r>
              <a:rPr lang="en-US" sz="1800" dirty="0" smtClean="0">
                <a:solidFill>
                  <a:srgbClr val="CC0099"/>
                </a:solidFill>
                <a:ea typeface="ＭＳ Ｐゴシック" pitchFamily="34" charset="-128"/>
              </a:rPr>
              <a:t>GPCC</a:t>
            </a:r>
            <a:endParaRPr lang="en-US" sz="1800" dirty="0">
              <a:solidFill>
                <a:prstClr val="black"/>
              </a:solidFill>
              <a:ea typeface="ＭＳ Ｐゴシック" pitchFamily="34" charset="-128"/>
            </a:endParaRPr>
          </a:p>
          <a:p>
            <a:pPr defTabSz="456798" eaLnBrk="1" hangingPunct="1"/>
            <a:r>
              <a:rPr lang="en-US" sz="1800" dirty="0">
                <a:solidFill>
                  <a:prstClr val="black"/>
                </a:solidFill>
                <a:ea typeface="ＭＳ Ｐゴシック" pitchFamily="34" charset="-128"/>
              </a:rPr>
              <a:t>Turbulent Fluxes </a:t>
            </a:r>
          </a:p>
          <a:p>
            <a:pPr defTabSz="456798" eaLnBrk="1" hangingPunct="1"/>
            <a:r>
              <a:rPr lang="en-US" sz="1800" dirty="0">
                <a:solidFill>
                  <a:prstClr val="black"/>
                </a:solidFill>
                <a:ea typeface="ＭＳ Ｐゴシック" pitchFamily="34" charset="-128"/>
              </a:rPr>
              <a:t>	</a:t>
            </a:r>
            <a:r>
              <a:rPr lang="en-US" sz="1800" dirty="0" err="1">
                <a:solidFill>
                  <a:srgbClr val="CC0099"/>
                </a:solidFill>
                <a:ea typeface="ＭＳ Ｐゴシック" pitchFamily="34" charset="-128"/>
              </a:rPr>
              <a:t>SeaFlux</a:t>
            </a:r>
            <a:endParaRPr lang="en-US" sz="1800" dirty="0">
              <a:solidFill>
                <a:srgbClr val="CC0099"/>
              </a:solidFill>
              <a:ea typeface="ＭＳ Ｐゴシック" pitchFamily="34" charset="-128"/>
            </a:endParaRPr>
          </a:p>
          <a:p>
            <a:pPr defTabSz="456798" eaLnBrk="1" hangingPunct="1"/>
            <a:r>
              <a:rPr lang="en-US" sz="1800" dirty="0">
                <a:solidFill>
                  <a:prstClr val="black"/>
                </a:solidFill>
                <a:ea typeface="ＭＳ Ｐゴシック" pitchFamily="34" charset="-128"/>
              </a:rPr>
              <a:t>	</a:t>
            </a:r>
            <a:r>
              <a:rPr lang="en-US" sz="1800" dirty="0" err="1">
                <a:solidFill>
                  <a:srgbClr val="CC0099"/>
                </a:solidFill>
                <a:ea typeface="ＭＳ Ｐゴシック" pitchFamily="34" charset="-128"/>
              </a:rPr>
              <a:t>LandFLux</a:t>
            </a:r>
            <a:endParaRPr lang="en-US" sz="1800" dirty="0">
              <a:solidFill>
                <a:srgbClr val="CC0099"/>
              </a:solidFill>
              <a:ea typeface="ＭＳ Ｐゴシック" pitchFamily="34" charset="-128"/>
            </a:endParaRPr>
          </a:p>
          <a:p>
            <a:pPr defTabSz="456798" eaLnBrk="1" hangingPunct="1"/>
            <a:r>
              <a:rPr lang="en-US" sz="1800" dirty="0">
                <a:solidFill>
                  <a:srgbClr val="CC0099"/>
                </a:solidFill>
                <a:ea typeface="ＭＳ Ｐゴシック" pitchFamily="34" charset="-128"/>
              </a:rPr>
              <a:t>	</a:t>
            </a:r>
            <a:r>
              <a:rPr lang="en-US" sz="1800" dirty="0">
                <a:solidFill>
                  <a:prstClr val="black"/>
                </a:solidFill>
                <a:ea typeface="ＭＳ Ｐゴシック" pitchFamily="34" charset="-128"/>
              </a:rPr>
              <a:t>-  Soil </a:t>
            </a:r>
            <a:r>
              <a:rPr lang="en-US" sz="1800" dirty="0" smtClean="0">
                <a:solidFill>
                  <a:prstClr val="black"/>
                </a:solidFill>
                <a:ea typeface="ＭＳ Ｐゴシック" pitchFamily="34" charset="-128"/>
              </a:rPr>
              <a:t>Moisture</a:t>
            </a:r>
          </a:p>
          <a:p>
            <a:pPr defTabSz="456798" eaLnBrk="1" hangingPunct="1"/>
            <a:r>
              <a:rPr lang="en-US" sz="1800" dirty="0" smtClean="0">
                <a:solidFill>
                  <a:prstClr val="black"/>
                </a:solidFill>
                <a:ea typeface="ＭＳ Ｐゴシック" pitchFamily="34" charset="-128"/>
              </a:rPr>
              <a:t>Water Vapor</a:t>
            </a:r>
            <a:endParaRPr lang="en-US" sz="1800" dirty="0">
              <a:solidFill>
                <a:prstClr val="black"/>
              </a:solidFill>
              <a:ea typeface="ＭＳ Ｐゴシック" pitchFamily="34" charset="-128"/>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438400" y="116632"/>
            <a:ext cx="4392549" cy="584775"/>
          </a:xfrm>
          <a:prstGeom prst="rect">
            <a:avLst/>
          </a:prstGeom>
          <a:solidFill>
            <a:srgbClr val="CAE6EE"/>
          </a:solidFill>
          <a:ln w="9525">
            <a:noFill/>
            <a:miter lim="800000"/>
            <a:headEnd/>
            <a:tailEnd/>
          </a:ln>
        </p:spPr>
        <p:txBody>
          <a:bodyPr wrap="none">
            <a:spAutoFit/>
          </a:bodyPr>
          <a:lstStyle/>
          <a:p>
            <a:pPr defTabSz="456798" eaLnBrk="1" hangingPunct="1"/>
            <a:r>
              <a:rPr lang="en-US" sz="3200" b="1" i="1" smtClean="0">
                <a:solidFill>
                  <a:srgbClr val="C00000"/>
                </a:solidFill>
                <a:ea typeface="ＭＳ Ｐゴシック" pitchFamily="34" charset="-128"/>
              </a:rPr>
              <a:t>GEWEX Reprocessing</a:t>
            </a:r>
            <a:endParaRPr lang="en-US" sz="3200" b="1" dirty="0">
              <a:solidFill>
                <a:srgbClr val="C00000"/>
              </a:solidFill>
              <a:ea typeface="ＭＳ Ｐゴシック" pitchFamily="34" charset="-128"/>
            </a:endParaRPr>
          </a:p>
        </p:txBody>
      </p:sp>
      <p:sp>
        <p:nvSpPr>
          <p:cNvPr id="3" name="Text Box 3"/>
          <p:cNvSpPr txBox="1">
            <a:spLocks noChangeArrowheads="1"/>
          </p:cNvSpPr>
          <p:nvPr/>
        </p:nvSpPr>
        <p:spPr bwMode="auto">
          <a:xfrm>
            <a:off x="529208" y="692696"/>
            <a:ext cx="8507288" cy="1815882"/>
          </a:xfrm>
          <a:prstGeom prst="rect">
            <a:avLst/>
          </a:prstGeom>
          <a:noFill/>
          <a:ln w="9525">
            <a:noFill/>
            <a:miter lim="800000"/>
            <a:headEnd/>
            <a:tailEnd/>
          </a:ln>
        </p:spPr>
        <p:txBody>
          <a:bodyPr wrap="square">
            <a:spAutoFit/>
          </a:bodyPr>
          <a:lstStyle/>
          <a:p>
            <a:pPr defTabSz="456798" eaLnBrk="1" hangingPunct="1"/>
            <a:r>
              <a:rPr lang="en-US" dirty="0" smtClean="0">
                <a:solidFill>
                  <a:prstClr val="black"/>
                </a:solidFill>
                <a:ea typeface="ＭＳ Ｐゴシック" pitchFamily="34" charset="-128"/>
              </a:rPr>
              <a:t>	  </a:t>
            </a:r>
            <a:r>
              <a:rPr lang="en-US" sz="2200" dirty="0" smtClean="0">
                <a:solidFill>
                  <a:schemeClr val="bg1"/>
                </a:solidFill>
                <a:ea typeface="ＭＳ Ｐゴシック" pitchFamily="34" charset="-128"/>
              </a:rPr>
              <a:t>The </a:t>
            </a:r>
            <a:r>
              <a:rPr lang="en-US" sz="2200" b="1" dirty="0" smtClean="0">
                <a:solidFill>
                  <a:srgbClr val="FFFF00"/>
                </a:solidFill>
                <a:ea typeface="ＭＳ Ｐゴシック" pitchFamily="34" charset="-128"/>
              </a:rPr>
              <a:t>proliferation</a:t>
            </a:r>
            <a:r>
              <a:rPr lang="en-US" sz="2200" dirty="0" smtClean="0">
                <a:solidFill>
                  <a:schemeClr val="bg1"/>
                </a:solidFill>
                <a:ea typeface="ＭＳ Ｐゴシック" pitchFamily="34" charset="-128"/>
              </a:rPr>
              <a:t> of datasets that are all different, with different strengths and weaknesses, demands </a:t>
            </a:r>
            <a:r>
              <a:rPr lang="en-US" sz="2200" dirty="0" smtClean="0">
                <a:solidFill>
                  <a:schemeClr val="accent1">
                    <a:lumMod val="40000"/>
                    <a:lumOff val="60000"/>
                  </a:schemeClr>
                </a:solidFill>
                <a:ea typeface="ＭＳ Ｐゴシック" pitchFamily="34" charset="-128"/>
              </a:rPr>
              <a:t>assessment:</a:t>
            </a:r>
            <a:r>
              <a:rPr lang="en-US" sz="2200" dirty="0" smtClean="0">
                <a:solidFill>
                  <a:schemeClr val="bg1"/>
                </a:solidFill>
                <a:ea typeface="ＭＳ Ｐゴシック" pitchFamily="34" charset="-128"/>
              </a:rPr>
              <a:t> Enormous need to </a:t>
            </a:r>
            <a:r>
              <a:rPr lang="en-US" sz="2200" dirty="0" smtClean="0">
                <a:solidFill>
                  <a:schemeClr val="accent1">
                    <a:lumMod val="40000"/>
                    <a:lumOff val="60000"/>
                  </a:schemeClr>
                </a:solidFill>
                <a:ea typeface="ＭＳ Ｐゴシック" pitchFamily="34" charset="-128"/>
              </a:rPr>
              <a:t>evaluate</a:t>
            </a:r>
            <a:r>
              <a:rPr lang="en-US" sz="2200" dirty="0" smtClean="0">
                <a:solidFill>
                  <a:schemeClr val="bg1"/>
                </a:solidFill>
                <a:ea typeface="ＭＳ Ｐゴシック" pitchFamily="34" charset="-128"/>
              </a:rPr>
              <a:t> and </a:t>
            </a:r>
            <a:r>
              <a:rPr lang="en-US" sz="2200" dirty="0" smtClean="0">
                <a:solidFill>
                  <a:schemeClr val="accent1">
                    <a:lumMod val="40000"/>
                    <a:lumOff val="60000"/>
                  </a:schemeClr>
                </a:solidFill>
                <a:ea typeface="ＭＳ Ｐゴシック" pitchFamily="34" charset="-128"/>
              </a:rPr>
              <a:t>reprocess</a:t>
            </a:r>
            <a:r>
              <a:rPr lang="en-US" sz="2200" dirty="0" smtClean="0">
                <a:solidFill>
                  <a:schemeClr val="bg1"/>
                </a:solidFill>
                <a:ea typeface="ＭＳ Ｐゴシック" pitchFamily="34" charset="-128"/>
              </a:rPr>
              <a:t> the data!  </a:t>
            </a:r>
          </a:p>
          <a:p>
            <a:pPr defTabSz="456798" eaLnBrk="1" hangingPunct="1"/>
            <a:endParaRPr lang="en-US" sz="2200" dirty="0" smtClean="0">
              <a:solidFill>
                <a:schemeClr val="bg1"/>
              </a:solidFill>
              <a:ea typeface="ＭＳ Ｐゴシック" pitchFamily="34" charset="-128"/>
            </a:endParaRPr>
          </a:p>
          <a:p>
            <a:pPr defTabSz="456798" eaLnBrk="1" hangingPunct="1"/>
            <a:r>
              <a:rPr lang="en-US" sz="2200" dirty="0" smtClean="0">
                <a:solidFill>
                  <a:schemeClr val="bg1"/>
                </a:solidFill>
                <a:ea typeface="ＭＳ Ｐゴシック" pitchFamily="34" charset="-128"/>
              </a:rPr>
              <a:t>So the objectives are:</a:t>
            </a:r>
          </a:p>
        </p:txBody>
      </p:sp>
      <p:pic>
        <p:nvPicPr>
          <p:cNvPr id="4" name="Picture 2" descr="GEWEXlogo2"/>
          <p:cNvPicPr>
            <a:picLocks noChangeAspect="1" noChangeArrowheads="1"/>
          </p:cNvPicPr>
          <p:nvPr/>
        </p:nvPicPr>
        <p:blipFill>
          <a:blip r:embed="rId2" cstate="print"/>
          <a:srcRect/>
          <a:stretch>
            <a:fillRect/>
          </a:stretch>
        </p:blipFill>
        <p:spPr bwMode="auto">
          <a:xfrm>
            <a:off x="57150" y="96838"/>
            <a:ext cx="923925" cy="990600"/>
          </a:xfrm>
          <a:prstGeom prst="rect">
            <a:avLst/>
          </a:prstGeom>
          <a:solidFill>
            <a:srgbClr val="CBBBFD"/>
          </a:solidFill>
          <a:ln w="9525">
            <a:noFill/>
            <a:miter lim="800000"/>
            <a:headEnd/>
            <a:tailEnd/>
          </a:ln>
        </p:spPr>
      </p:pic>
      <p:sp>
        <p:nvSpPr>
          <p:cNvPr id="5" name="TextBox 4"/>
          <p:cNvSpPr txBox="1"/>
          <p:nvPr/>
        </p:nvSpPr>
        <p:spPr>
          <a:xfrm>
            <a:off x="533400" y="2819400"/>
            <a:ext cx="8610600" cy="3908762"/>
          </a:xfrm>
          <a:prstGeom prst="rect">
            <a:avLst/>
          </a:prstGeom>
          <a:noFill/>
        </p:spPr>
        <p:txBody>
          <a:bodyPr wrap="square" rtlCol="0">
            <a:spAutoFit/>
          </a:bodyPr>
          <a:lstStyle/>
          <a:p>
            <a:pPr defTabSz="456798" eaLnBrk="1" hangingPunct="1">
              <a:spcBef>
                <a:spcPts val="600"/>
              </a:spcBef>
            </a:pPr>
            <a:r>
              <a:rPr lang="en-US" b="1" i="1" dirty="0" smtClean="0">
                <a:solidFill>
                  <a:srgbClr val="FFFF00"/>
                </a:solidFill>
                <a:ea typeface="ＭＳ Ｐゴシック" pitchFamily="34" charset="-128"/>
              </a:rPr>
              <a:t>Reprocess </a:t>
            </a:r>
            <a:r>
              <a:rPr lang="en-US" i="1" dirty="0" smtClean="0">
                <a:solidFill>
                  <a:srgbClr val="FFFF00"/>
                </a:solidFill>
                <a:ea typeface="ＭＳ Ｐゴシック" pitchFamily="34" charset="-128"/>
              </a:rPr>
              <a:t>all GRP products </a:t>
            </a:r>
            <a:r>
              <a:rPr lang="en-US" sz="2000" i="1" dirty="0" smtClean="0">
                <a:solidFill>
                  <a:srgbClr val="FFFF00"/>
                </a:solidFill>
                <a:ea typeface="ＭＳ Ｐゴシック" pitchFamily="34" charset="-128"/>
              </a:rPr>
              <a:t>with common ancillary data and assumptions</a:t>
            </a:r>
            <a:r>
              <a:rPr lang="en-US" sz="2000" i="1" dirty="0" smtClean="0">
                <a:solidFill>
                  <a:schemeClr val="bg1"/>
                </a:solidFill>
                <a:ea typeface="ＭＳ Ｐゴシック" pitchFamily="34" charset="-128"/>
              </a:rPr>
              <a:t>.   Plan to reprocess approx. every 5 years.</a:t>
            </a:r>
          </a:p>
          <a:p>
            <a:pPr defTabSz="456798" eaLnBrk="1" hangingPunct="1">
              <a:spcBef>
                <a:spcPts val="600"/>
              </a:spcBef>
            </a:pPr>
            <a:r>
              <a:rPr lang="en-US" sz="2200" b="1" i="1" dirty="0" smtClean="0">
                <a:solidFill>
                  <a:srgbClr val="FFFF00"/>
                </a:solidFill>
                <a:ea typeface="ＭＳ Ｐゴシック" pitchFamily="34" charset="-128"/>
              </a:rPr>
              <a:t>Publish state of the “Observed” Water and Energy budgets</a:t>
            </a:r>
          </a:p>
          <a:p>
            <a:pPr defTabSz="456798" eaLnBrk="1" hangingPunct="1">
              <a:spcBef>
                <a:spcPts val="600"/>
              </a:spcBef>
            </a:pPr>
            <a:r>
              <a:rPr lang="en-US" sz="2000" i="1" dirty="0" smtClean="0">
                <a:solidFill>
                  <a:schemeClr val="bg1"/>
                </a:solidFill>
                <a:ea typeface="ＭＳ Ｐゴシック" pitchFamily="34" charset="-128"/>
              </a:rPr>
              <a:t>Expand accessibility to multi-variable products.</a:t>
            </a:r>
          </a:p>
          <a:p>
            <a:pPr defTabSz="456798" eaLnBrk="1" hangingPunct="1">
              <a:spcBef>
                <a:spcPts val="600"/>
              </a:spcBef>
            </a:pPr>
            <a:r>
              <a:rPr lang="en-US" sz="2000" i="1" dirty="0" smtClean="0">
                <a:solidFill>
                  <a:schemeClr val="bg1"/>
                </a:solidFill>
                <a:ea typeface="ＭＳ Ｐゴシック" pitchFamily="34" charset="-128"/>
              </a:rPr>
              <a:t>Facilitate research to interpret global and regional covariance among Water &amp; Energy variables.</a:t>
            </a:r>
          </a:p>
          <a:p>
            <a:pPr defTabSz="456798" eaLnBrk="1" hangingPunct="1">
              <a:spcBef>
                <a:spcPts val="600"/>
              </a:spcBef>
            </a:pPr>
            <a:r>
              <a:rPr lang="en-US" sz="2200" b="1" i="1" dirty="0" smtClean="0">
                <a:solidFill>
                  <a:srgbClr val="FFFF00"/>
                </a:solidFill>
                <a:ea typeface="ＭＳ Ｐゴシック" pitchFamily="34" charset="-128"/>
              </a:rPr>
              <a:t>Assess all products of the same variable for strengths and weaknesses</a:t>
            </a:r>
            <a:r>
              <a:rPr lang="en-US" sz="2200" i="1" dirty="0" smtClean="0">
                <a:solidFill>
                  <a:srgbClr val="FFFF00"/>
                </a:solidFill>
                <a:ea typeface="ＭＳ Ｐゴシック" pitchFamily="34" charset="-128"/>
              </a:rPr>
              <a:t>. </a:t>
            </a:r>
            <a:r>
              <a:rPr lang="en-US" sz="2000" i="1" dirty="0" smtClean="0">
                <a:solidFill>
                  <a:schemeClr val="bg1"/>
                </a:solidFill>
                <a:ea typeface="ＭＳ Ｐゴシック" pitchFamily="34" charset="-128"/>
              </a:rPr>
              <a:t>Each agency wants to only reprocess their product</a:t>
            </a:r>
            <a:r>
              <a:rPr lang="en-US" sz="2000" i="1" dirty="0" smtClean="0">
                <a:solidFill>
                  <a:srgbClr val="0000FF"/>
                </a:solidFill>
                <a:ea typeface="ＭＳ Ｐゴシック" pitchFamily="34" charset="-128"/>
              </a:rPr>
              <a:t>.</a:t>
            </a:r>
            <a:r>
              <a:rPr lang="en-US" sz="1400" i="1" dirty="0" smtClean="0">
                <a:solidFill>
                  <a:srgbClr val="0000FF"/>
                </a:solidFill>
                <a:ea typeface="ＭＳ Ｐゴシック" pitchFamily="34" charset="-128"/>
              </a:rPr>
              <a:t> </a:t>
            </a:r>
          </a:p>
          <a:p>
            <a:pPr defTabSz="456798" eaLnBrk="1" hangingPunct="1">
              <a:spcBef>
                <a:spcPts val="600"/>
              </a:spcBef>
            </a:pPr>
            <a:r>
              <a:rPr lang="en-US" b="1" i="1" dirty="0" smtClean="0">
                <a:solidFill>
                  <a:srgbClr val="FFFF00"/>
                </a:solidFill>
                <a:ea typeface="ＭＳ Ｐゴシック" pitchFamily="34" charset="-128"/>
              </a:rPr>
              <a:t>Help move products to operations; share experience</a:t>
            </a:r>
          </a:p>
          <a:p>
            <a:pPr defTabSz="456798" eaLnBrk="1" hangingPunct="1">
              <a:spcBef>
                <a:spcPts val="600"/>
              </a:spcBef>
            </a:pPr>
            <a:r>
              <a:rPr lang="en-US" b="1" i="1" dirty="0" smtClean="0">
                <a:solidFill>
                  <a:srgbClr val="FFFF00"/>
                </a:solidFill>
                <a:ea typeface="ＭＳ Ｐゴシック" pitchFamily="34" charset="-128"/>
              </a:rPr>
              <a:t>							  </a:t>
            </a:r>
            <a:r>
              <a:rPr lang="en-US" sz="2000" dirty="0" smtClean="0">
                <a:solidFill>
                  <a:srgbClr val="FFFF00"/>
                </a:solidFill>
                <a:ea typeface="ＭＳ Ｐゴシック" pitchFamily="34" charset="-128"/>
              </a:rPr>
              <a:t>(SCOPE-CM)</a:t>
            </a:r>
            <a:endParaRPr lang="en-US"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76200" y="2286000"/>
          <a:ext cx="8839200" cy="4038600"/>
        </p:xfrm>
        <a:graphic>
          <a:graphicData uri="http://schemas.openxmlformats.org/drawingml/2006/table">
            <a:tbl>
              <a:tblPr/>
              <a:tblGrid>
                <a:gridCol w="1905000"/>
                <a:gridCol w="1295400"/>
                <a:gridCol w="1676400"/>
                <a:gridCol w="1295400"/>
                <a:gridCol w="2667000"/>
              </a:tblGrid>
              <a:tr h="397565">
                <a:tc>
                  <a:txBody>
                    <a:bodyPr/>
                    <a:lstStyle/>
                    <a:p>
                      <a:pPr algn="l"/>
                      <a:r>
                        <a:rPr lang="en-US" sz="1800" dirty="0">
                          <a:latin typeface="Comic Sans MS" pitchFamily="66" charset="0"/>
                          <a:ea typeface="Times New Roman"/>
                          <a:cs typeface="Times New Roman"/>
                        </a:rPr>
                        <a:t>Reanalysis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r>
                        <a:rPr lang="en-US" sz="1800" dirty="0" err="1" smtClean="0">
                          <a:latin typeface="Comic Sans MS" pitchFamily="66" charset="0"/>
                          <a:ea typeface="Times New Roman"/>
                          <a:cs typeface="Times New Roman"/>
                        </a:rPr>
                        <a:t>Horiz.Res</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r>
                        <a:rPr lang="en-US" sz="1800">
                          <a:latin typeface="Comic Sans MS" pitchFamily="66" charset="0"/>
                          <a:ea typeface="Times New Roman"/>
                          <a:cs typeface="Times New Roman"/>
                        </a:rPr>
                        <a:t>Dates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r>
                        <a:rPr lang="en-US" sz="1800">
                          <a:latin typeface="Comic Sans MS" pitchFamily="66" charset="0"/>
                          <a:ea typeface="Times New Roman"/>
                          <a:cs typeface="Times New Roman"/>
                        </a:rPr>
                        <a:t>Vintage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a:r>
                        <a:rPr lang="en-US" sz="1800">
                          <a:latin typeface="Comic Sans MS" pitchFamily="66" charset="0"/>
                          <a:ea typeface="Times New Roman"/>
                          <a:cs typeface="Times New Roman"/>
                        </a:rPr>
                        <a:t>Status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40635">
                <a:tc>
                  <a:txBody>
                    <a:bodyPr/>
                    <a:lstStyle/>
                    <a:p>
                      <a:pPr algn="l"/>
                      <a:r>
                        <a:rPr lang="en-US" sz="1800" dirty="0">
                          <a:latin typeface="Comic Sans MS" pitchFamily="66" charset="0"/>
                          <a:ea typeface="Times New Roman"/>
                          <a:cs typeface="Times New Roman"/>
                        </a:rPr>
                        <a:t>NCEP/NCAR R1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1948-present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1995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ongoing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97565">
                <a:tc>
                  <a:txBody>
                    <a:bodyPr/>
                    <a:lstStyle/>
                    <a:p>
                      <a:pPr algn="l"/>
                      <a:r>
                        <a:rPr lang="en-US" sz="1800" dirty="0">
                          <a:latin typeface="Comic Sans MS" pitchFamily="66" charset="0"/>
                          <a:ea typeface="Times New Roman"/>
                          <a:cs typeface="Times New Roman"/>
                        </a:rPr>
                        <a:t>NCEP-DOE R2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1979-present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a:latin typeface="Comic Sans MS" pitchFamily="66" charset="0"/>
                          <a:ea typeface="Times New Roman"/>
                          <a:cs typeface="Times New Roman"/>
                        </a:rPr>
                        <a:t>2001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a:latin typeface="Comic Sans MS" pitchFamily="66" charset="0"/>
                          <a:ea typeface="Times New Roman"/>
                          <a:cs typeface="Times New Roman"/>
                        </a:rPr>
                        <a:t>ongoing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37322">
                <a:tc>
                  <a:txBody>
                    <a:bodyPr/>
                    <a:lstStyle/>
                    <a:p>
                      <a:pPr algn="l"/>
                      <a:r>
                        <a:rPr lang="en-US" sz="1800" dirty="0" smtClean="0">
                          <a:latin typeface="Comic Sans MS" pitchFamily="66" charset="0"/>
                          <a:ea typeface="Times New Roman"/>
                          <a:cs typeface="Times New Roman"/>
                        </a:rPr>
                        <a:t>CFSR </a:t>
                      </a:r>
                      <a:r>
                        <a:rPr lang="en-US" sz="1800" dirty="0">
                          <a:latin typeface="Comic Sans MS" pitchFamily="66" charset="0"/>
                          <a:ea typeface="Times New Roman"/>
                          <a:cs typeface="Times New Roman"/>
                        </a:rPr>
                        <a:t>(NCEP)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Comic Sans MS" pitchFamily="66" charset="0"/>
                          <a:ea typeface="Times New Roman"/>
                          <a:cs typeface="Times New Roman"/>
                        </a:rPr>
                        <a:t>T382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1979-present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smtClean="0">
                          <a:latin typeface="Comic Sans MS" pitchFamily="66" charset="0"/>
                          <a:ea typeface="Times New Roman"/>
                          <a:cs typeface="Times New Roman"/>
                        </a:rPr>
                        <a:t>thru 2010, ongoing</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97565">
                <a:tc>
                  <a:txBody>
                    <a:bodyPr/>
                    <a:lstStyle/>
                    <a:p>
                      <a:pPr algn="l"/>
                      <a:r>
                        <a:rPr lang="en-US" sz="1800" dirty="0">
                          <a:latin typeface="Comic Sans MS" pitchFamily="66" charset="0"/>
                          <a:ea typeface="Times New Roman"/>
                          <a:cs typeface="Times New Roman"/>
                        </a:rPr>
                        <a:t>C20r (NOAA)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smtClean="0">
                          <a:latin typeface="Comic Sans MS" pitchFamily="66" charset="0"/>
                          <a:ea typeface="Times New Roman"/>
                          <a:cs typeface="Times New Roman"/>
                        </a:rPr>
                        <a:t>T62</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smtClean="0">
                          <a:latin typeface="Comic Sans MS" pitchFamily="66" charset="0"/>
                          <a:ea typeface="Times New Roman"/>
                          <a:cs typeface="Times New Roman"/>
                        </a:rPr>
                        <a:t>1875-2008</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a:latin typeface="Comic Sans MS" pitchFamily="66" charset="0"/>
                          <a:ea typeface="Times New Roman"/>
                          <a:cs typeface="Times New Roman"/>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a:r>
                        <a:rPr lang="en-US" sz="1800" dirty="0" smtClean="0">
                          <a:latin typeface="Comic Sans MS" pitchFamily="66" charset="0"/>
                          <a:ea typeface="Times New Roman"/>
                          <a:cs typeface="Times New Roman"/>
                        </a:rPr>
                        <a:t>Complete,</a:t>
                      </a:r>
                      <a:r>
                        <a:rPr lang="en-US" sz="1800" baseline="0" dirty="0" smtClean="0">
                          <a:latin typeface="Comic Sans MS" pitchFamily="66" charset="0"/>
                          <a:ea typeface="Times New Roman"/>
                          <a:cs typeface="Times New Roman"/>
                        </a:rPr>
                        <a:t> i</a:t>
                      </a:r>
                      <a:r>
                        <a:rPr lang="en-US" sz="1800" dirty="0" smtClean="0">
                          <a:latin typeface="Comic Sans MS" pitchFamily="66" charset="0"/>
                          <a:ea typeface="Times New Roman"/>
                          <a:cs typeface="Times New Roman"/>
                        </a:rPr>
                        <a:t>n </a:t>
                      </a:r>
                      <a:r>
                        <a:rPr lang="en-US" sz="1800" dirty="0">
                          <a:latin typeface="Comic Sans MS" pitchFamily="66" charset="0"/>
                          <a:ea typeface="Times New Roman"/>
                          <a:cs typeface="Times New Roman"/>
                        </a:rPr>
                        <a:t>progress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97565">
                <a:tc>
                  <a:txBody>
                    <a:bodyPr/>
                    <a:lstStyle/>
                    <a:p>
                      <a:pPr algn="l"/>
                      <a:r>
                        <a:rPr lang="en-US" sz="1800" dirty="0">
                          <a:latin typeface="Comic Sans MS" pitchFamily="66" charset="0"/>
                          <a:ea typeface="Times New Roman"/>
                          <a:cs typeface="Times New Roman"/>
                        </a:rPr>
                        <a:t>ERA-40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a:latin typeface="Comic Sans MS" pitchFamily="66" charset="0"/>
                          <a:ea typeface="Times New Roman"/>
                          <a:cs typeface="Times New Roman"/>
                        </a:rPr>
                        <a:t>T159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a:latin typeface="Comic Sans MS" pitchFamily="66" charset="0"/>
                          <a:ea typeface="Times New Roman"/>
                          <a:cs typeface="Times New Roman"/>
                        </a:rPr>
                        <a:t>1957-2002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a:latin typeface="Comic Sans MS" pitchFamily="66" charset="0"/>
                          <a:ea typeface="Times New Roman"/>
                          <a:cs typeface="Times New Roman"/>
                        </a:rPr>
                        <a:t>2004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a:latin typeface="Comic Sans MS" pitchFamily="66" charset="0"/>
                          <a:ea typeface="Times New Roman"/>
                          <a:cs typeface="Times New Roman"/>
                        </a:rPr>
                        <a:t>done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97565">
                <a:tc>
                  <a:txBody>
                    <a:bodyPr/>
                    <a:lstStyle/>
                    <a:p>
                      <a:pPr algn="l"/>
                      <a:r>
                        <a:rPr lang="en-US" sz="1800" dirty="0">
                          <a:latin typeface="Comic Sans MS" pitchFamily="66" charset="0"/>
                          <a:ea typeface="Times New Roman"/>
                          <a:cs typeface="Times New Roman"/>
                        </a:rPr>
                        <a:t>ERA-Interim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a:latin typeface="Comic Sans MS" pitchFamily="66" charset="0"/>
                          <a:ea typeface="Times New Roman"/>
                          <a:cs typeface="Times New Roman"/>
                        </a:rPr>
                        <a:t>T255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a:latin typeface="Comic Sans MS" pitchFamily="66" charset="0"/>
                          <a:ea typeface="Times New Roman"/>
                          <a:cs typeface="Times New Roman"/>
                        </a:rPr>
                        <a:t>1989-present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smtClean="0">
                          <a:latin typeface="Comic Sans MS" pitchFamily="66" charset="0"/>
                          <a:ea typeface="Times New Roman"/>
                          <a:cs typeface="Times New Roman"/>
                        </a:rPr>
                        <a:t>2009</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r>
                        <a:rPr lang="en-US" sz="1800" dirty="0">
                          <a:latin typeface="Comic Sans MS" pitchFamily="66" charset="0"/>
                          <a:ea typeface="Times New Roman"/>
                          <a:cs typeface="Times New Roman"/>
                        </a:rPr>
                        <a:t>ongoing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97565">
                <a:tc>
                  <a:txBody>
                    <a:bodyPr/>
                    <a:lstStyle/>
                    <a:p>
                      <a:pPr algn="l"/>
                      <a:r>
                        <a:rPr lang="en-US" sz="1800" dirty="0">
                          <a:latin typeface="Comic Sans MS" pitchFamily="66" charset="0"/>
                          <a:ea typeface="Times New Roman"/>
                          <a:cs typeface="Times New Roman"/>
                        </a:rPr>
                        <a:t>JRA-25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dirty="0">
                          <a:latin typeface="Comic Sans MS" pitchFamily="66" charset="0"/>
                          <a:ea typeface="Times New Roman"/>
                          <a:cs typeface="Times New Roman"/>
                        </a:rPr>
                        <a:t>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dirty="0">
                          <a:latin typeface="Comic Sans MS" pitchFamily="66" charset="0"/>
                          <a:ea typeface="Times New Roman"/>
                          <a:cs typeface="Times New Roman"/>
                        </a:rPr>
                        <a:t>1979-present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a:latin typeface="Comic Sans MS" pitchFamily="66" charset="0"/>
                          <a:ea typeface="Times New Roman"/>
                          <a:cs typeface="Times New Roman"/>
                        </a:rPr>
                        <a:t>2006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a:latin typeface="Comic Sans MS" pitchFamily="66" charset="0"/>
                          <a:ea typeface="Times New Roman"/>
                          <a:cs typeface="Times New Roman"/>
                        </a:rPr>
                        <a:t>ongoing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97565">
                <a:tc>
                  <a:txBody>
                    <a:bodyPr/>
                    <a:lstStyle/>
                    <a:p>
                      <a:pPr algn="l"/>
                      <a:r>
                        <a:rPr lang="en-US" sz="1800" dirty="0">
                          <a:latin typeface="Comic Sans MS" pitchFamily="66" charset="0"/>
                          <a:ea typeface="Times New Roman"/>
                          <a:cs typeface="Times New Roman"/>
                        </a:rPr>
                        <a:t>JRA-55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dirty="0">
                          <a:latin typeface="Comic Sans MS" pitchFamily="66" charset="0"/>
                          <a:ea typeface="Times New Roman"/>
                          <a:cs typeface="Times New Roman"/>
                        </a:rPr>
                        <a:t>T319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dirty="0">
                          <a:latin typeface="Comic Sans MS" pitchFamily="66" charset="0"/>
                          <a:ea typeface="Times New Roman"/>
                          <a:cs typeface="Times New Roman"/>
                        </a:rPr>
                        <a:t>1958-2012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dirty="0">
                          <a:latin typeface="Comic Sans MS" pitchFamily="66" charset="0"/>
                          <a:ea typeface="Times New Roman"/>
                          <a:cs typeface="Times New Roman"/>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US" sz="1800" dirty="0">
                          <a:latin typeface="Comic Sans MS" pitchFamily="66" charset="0"/>
                          <a:ea typeface="Times New Roman"/>
                          <a:cs typeface="Times New Roman"/>
                        </a:rPr>
                        <a:t>underway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7688">
                <a:tc>
                  <a:txBody>
                    <a:bodyPr/>
                    <a:lstStyle/>
                    <a:p>
                      <a:pPr algn="l"/>
                      <a:r>
                        <a:rPr lang="en-US" sz="1800" dirty="0">
                          <a:latin typeface="Comic Sans MS" pitchFamily="66" charset="0"/>
                          <a:ea typeface="Times New Roman"/>
                          <a:cs typeface="Times New Roman"/>
                        </a:rPr>
                        <a:t>MERRA (NASA)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r>
                        <a:rPr lang="en-US" sz="1800" dirty="0">
                          <a:latin typeface="Comic Sans MS" pitchFamily="66" charset="0"/>
                          <a:ea typeface="Times New Roman"/>
                          <a:cs typeface="Times New Roman"/>
                        </a:rPr>
                        <a:t>0.5</a:t>
                      </a:r>
                      <a:r>
                        <a:rPr lang="en-US" sz="1800" dirty="0">
                          <a:latin typeface="Comic Sans MS" pitchFamily="66" charset="0"/>
                          <a:ea typeface="Times New Roman"/>
                          <a:cs typeface="Times New Roman"/>
                          <a:sym typeface="Symbol"/>
                        </a:rPr>
                        <a:t></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r>
                        <a:rPr lang="en-US" sz="1800" dirty="0">
                          <a:latin typeface="Comic Sans MS" pitchFamily="66" charset="0"/>
                          <a:ea typeface="Times New Roman"/>
                          <a:cs typeface="Times New Roman"/>
                        </a:rPr>
                        <a:t>1979-present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r>
                        <a:rPr lang="en-US" sz="1800" dirty="0">
                          <a:latin typeface="Comic Sans MS" pitchFamily="66" charset="0"/>
                          <a:ea typeface="Times New Roman"/>
                          <a:cs typeface="Times New Roman"/>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r>
                        <a:rPr lang="en-US" sz="1800" dirty="0" smtClean="0">
                          <a:latin typeface="Comic Sans MS" pitchFamily="66" charset="0"/>
                          <a:ea typeface="Times New Roman"/>
                          <a:cs typeface="Times New Roman"/>
                        </a:rPr>
                        <a:t>thru 2010,</a:t>
                      </a:r>
                      <a:r>
                        <a:rPr lang="en-US" sz="1800" baseline="0" dirty="0" smtClean="0">
                          <a:latin typeface="Comic Sans MS" pitchFamily="66" charset="0"/>
                          <a:ea typeface="Times New Roman"/>
                          <a:cs typeface="Times New Roman"/>
                        </a:rPr>
                        <a:t> ongoing</a:t>
                      </a:r>
                      <a:endParaRPr lang="en-US" sz="1800" dirty="0">
                        <a:latin typeface="Comic Sans MS" pitchFamily="66"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30790" name="TextBox 8"/>
          <p:cNvSpPr txBox="1">
            <a:spLocks noChangeArrowheads="1"/>
          </p:cNvSpPr>
          <p:nvPr/>
        </p:nvSpPr>
        <p:spPr bwMode="auto">
          <a:xfrm>
            <a:off x="0" y="981075"/>
            <a:ext cx="8686800" cy="1322388"/>
          </a:xfrm>
          <a:prstGeom prst="rect">
            <a:avLst/>
          </a:prstGeom>
          <a:noFill/>
          <a:ln w="9525">
            <a:noFill/>
            <a:miter lim="800000"/>
            <a:headEnd/>
            <a:tailEnd/>
          </a:ln>
        </p:spPr>
        <p:txBody>
          <a:bodyPr>
            <a:spAutoFit/>
          </a:bodyPr>
          <a:lstStyle/>
          <a:p>
            <a:r>
              <a:rPr kumimoji="1" lang="en-GB" sz="2000" i="1">
                <a:solidFill>
                  <a:srgbClr val="FFFFCC"/>
                </a:solidFill>
              </a:rPr>
              <a:t>Current </a:t>
            </a:r>
            <a:r>
              <a:rPr kumimoji="1" lang="en-GB" sz="2000" b="1" i="1">
                <a:solidFill>
                  <a:srgbClr val="FFFFCC"/>
                </a:solidFill>
              </a:rPr>
              <a:t>atmospheric</a:t>
            </a:r>
            <a:r>
              <a:rPr kumimoji="1" lang="en-GB" sz="2000" b="1">
                <a:solidFill>
                  <a:srgbClr val="FFFFCC"/>
                </a:solidFill>
              </a:rPr>
              <a:t> </a:t>
            </a:r>
            <a:r>
              <a:rPr kumimoji="1" lang="en-GB" sz="2000" b="1" i="1">
                <a:solidFill>
                  <a:srgbClr val="FFFFCC"/>
                </a:solidFill>
              </a:rPr>
              <a:t>reanalyses</a:t>
            </a:r>
            <a:r>
              <a:rPr kumimoji="1" lang="en-GB" sz="2000" i="1">
                <a:solidFill>
                  <a:srgbClr val="FFFFCC"/>
                </a:solidFill>
              </a:rPr>
              <a:t>, with the horizontal resolution (latitude; T159 is equivalent to about 0.8</a:t>
            </a:r>
            <a:r>
              <a:rPr kumimoji="1" lang="en-GB" sz="2000" i="1">
                <a:solidFill>
                  <a:srgbClr val="FFFFCC"/>
                </a:solidFill>
                <a:sym typeface="Symbol" pitchFamily="18" charset="2"/>
              </a:rPr>
              <a:t></a:t>
            </a:r>
            <a:r>
              <a:rPr kumimoji="1" lang="en-GB" sz="2000" i="1">
                <a:solidFill>
                  <a:srgbClr val="FFFFCC"/>
                </a:solidFill>
              </a:rPr>
              <a:t> ), the starting and ending dates, the approximate vintage of the model and analysis system, and current status. </a:t>
            </a:r>
            <a:endParaRPr kumimoji="1" lang="en-US" sz="2000">
              <a:solidFill>
                <a:srgbClr val="FFFFCC"/>
              </a:solidFill>
            </a:endParaRPr>
          </a:p>
        </p:txBody>
      </p:sp>
      <p:sp>
        <p:nvSpPr>
          <p:cNvPr id="30791" name="TextBox 3"/>
          <p:cNvSpPr txBox="1">
            <a:spLocks noChangeArrowheads="1"/>
          </p:cNvSpPr>
          <p:nvPr/>
        </p:nvSpPr>
        <p:spPr bwMode="auto">
          <a:xfrm>
            <a:off x="2339975" y="260350"/>
            <a:ext cx="4933950" cy="585788"/>
          </a:xfrm>
          <a:prstGeom prst="rect">
            <a:avLst/>
          </a:prstGeom>
          <a:noFill/>
          <a:ln w="9525">
            <a:noFill/>
            <a:miter lim="800000"/>
            <a:headEnd/>
            <a:tailEnd/>
          </a:ln>
          <a:effectLst>
            <a:outerShdw blurRad="50800" dist="38100" dir="2700000" algn="tl" rotWithShape="0">
              <a:prstClr val="black"/>
            </a:outerShdw>
          </a:effectLst>
        </p:spPr>
        <p:txBody>
          <a:bodyPr wrap="none">
            <a:spAutoFit/>
          </a:bodyPr>
          <a:lstStyle/>
          <a:p>
            <a:r>
              <a:rPr kumimoji="1" lang="en-US" sz="3200" b="1" dirty="0">
                <a:solidFill>
                  <a:srgbClr val="FF0000"/>
                </a:solidFill>
              </a:rPr>
              <a:t>Atmospheric Reanalyses</a:t>
            </a:r>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0" name="TextBox 8"/>
          <p:cNvSpPr txBox="1">
            <a:spLocks noChangeArrowheads="1"/>
          </p:cNvSpPr>
          <p:nvPr/>
        </p:nvSpPr>
        <p:spPr bwMode="auto">
          <a:xfrm>
            <a:off x="609600" y="762000"/>
            <a:ext cx="8077200" cy="2677656"/>
          </a:xfrm>
          <a:prstGeom prst="rect">
            <a:avLst/>
          </a:prstGeom>
          <a:noFill/>
          <a:ln w="9525">
            <a:noFill/>
            <a:miter lim="800000"/>
            <a:headEnd/>
            <a:tailEnd/>
          </a:ln>
        </p:spPr>
        <p:txBody>
          <a:bodyPr wrap="square">
            <a:spAutoFit/>
          </a:bodyPr>
          <a:lstStyle/>
          <a:p>
            <a:pPr marL="338138" indent="-338138">
              <a:buFont typeface="Arial" pitchFamily="34" charset="0"/>
              <a:buChar char="•"/>
            </a:pPr>
            <a:r>
              <a:rPr kumimoji="1" lang="en-US" sz="2000" dirty="0" smtClean="0">
                <a:solidFill>
                  <a:srgbClr val="FFFFCC"/>
                </a:solidFill>
              </a:rPr>
              <a:t> </a:t>
            </a:r>
            <a:r>
              <a:rPr kumimoji="1" lang="en-US" b="1" dirty="0" smtClean="0">
                <a:solidFill>
                  <a:srgbClr val="FFFFCC"/>
                </a:solidFill>
              </a:rPr>
              <a:t>Reanalyze</a:t>
            </a:r>
            <a:r>
              <a:rPr kumimoji="1" lang="en-US" dirty="0" smtClean="0">
                <a:solidFill>
                  <a:srgbClr val="FFFFCC"/>
                </a:solidFill>
              </a:rPr>
              <a:t> all observations with improved state-of-art system held constant.</a:t>
            </a:r>
          </a:p>
          <a:p>
            <a:pPr marL="338138" indent="-338138">
              <a:buFont typeface="Arial" pitchFamily="34" charset="0"/>
              <a:buChar char="•"/>
            </a:pPr>
            <a:r>
              <a:rPr kumimoji="1" lang="en-US" dirty="0" smtClean="0">
                <a:solidFill>
                  <a:srgbClr val="FFFF00"/>
                </a:solidFill>
              </a:rPr>
              <a:t>Improves basic observations (QC)</a:t>
            </a:r>
          </a:p>
          <a:p>
            <a:pPr marL="338138" indent="-338138">
              <a:buFont typeface="Arial" pitchFamily="34" charset="0"/>
              <a:buChar char="•"/>
            </a:pPr>
            <a:r>
              <a:rPr kumimoji="1" lang="en-US" dirty="0" smtClean="0">
                <a:solidFill>
                  <a:srgbClr val="FFFF00"/>
                </a:solidFill>
              </a:rPr>
              <a:t>Improves data processing, automation (monitoring system)  </a:t>
            </a:r>
          </a:p>
          <a:p>
            <a:pPr marL="338138" indent="-338138">
              <a:buFont typeface="Arial" pitchFamily="34" charset="0"/>
              <a:buChar char="•"/>
            </a:pPr>
            <a:r>
              <a:rPr kumimoji="1" lang="en-US" dirty="0" smtClean="0">
                <a:solidFill>
                  <a:srgbClr val="FFFF00"/>
                </a:solidFill>
              </a:rPr>
              <a:t>Improves understanding and models</a:t>
            </a:r>
          </a:p>
          <a:p>
            <a:pPr marL="338138" indent="-338138">
              <a:buFont typeface="Arial" pitchFamily="34" charset="0"/>
              <a:buChar char="•"/>
            </a:pPr>
            <a:r>
              <a:rPr kumimoji="1" lang="en-US" b="1" dirty="0" smtClean="0">
                <a:solidFill>
                  <a:srgbClr val="FFFF00"/>
                </a:solidFill>
              </a:rPr>
              <a:t>Potential to improve further.</a:t>
            </a:r>
          </a:p>
        </p:txBody>
      </p:sp>
      <p:sp>
        <p:nvSpPr>
          <p:cNvPr id="30791" name="TextBox 3"/>
          <p:cNvSpPr txBox="1">
            <a:spLocks noChangeArrowheads="1"/>
          </p:cNvSpPr>
          <p:nvPr/>
        </p:nvSpPr>
        <p:spPr bwMode="auto">
          <a:xfrm>
            <a:off x="2339975" y="152400"/>
            <a:ext cx="4933950" cy="585788"/>
          </a:xfrm>
          <a:prstGeom prst="rect">
            <a:avLst/>
          </a:prstGeom>
          <a:noFill/>
          <a:ln w="9525">
            <a:noFill/>
            <a:miter lim="800000"/>
            <a:headEnd/>
            <a:tailEnd/>
          </a:ln>
          <a:effectLst>
            <a:outerShdw blurRad="50800" dist="38100" dir="2700000" algn="tl" rotWithShape="0">
              <a:prstClr val="black"/>
            </a:outerShdw>
          </a:effectLst>
        </p:spPr>
        <p:txBody>
          <a:bodyPr wrap="none">
            <a:spAutoFit/>
          </a:bodyPr>
          <a:lstStyle/>
          <a:p>
            <a:r>
              <a:rPr kumimoji="1" lang="en-US" sz="3200" b="1" dirty="0">
                <a:solidFill>
                  <a:srgbClr val="FF0000"/>
                </a:solidFill>
              </a:rPr>
              <a:t>Atmospheric Reanalyses</a:t>
            </a:r>
          </a:p>
        </p:txBody>
      </p:sp>
      <p:sp>
        <p:nvSpPr>
          <p:cNvPr id="4" name="TextBox 3"/>
          <p:cNvSpPr txBox="1"/>
          <p:nvPr/>
        </p:nvSpPr>
        <p:spPr>
          <a:xfrm>
            <a:off x="609600" y="3352800"/>
            <a:ext cx="8534400" cy="3416320"/>
          </a:xfrm>
          <a:prstGeom prst="rect">
            <a:avLst/>
          </a:prstGeom>
          <a:noFill/>
        </p:spPr>
        <p:txBody>
          <a:bodyPr wrap="square" rtlCol="0">
            <a:spAutoFit/>
          </a:bodyPr>
          <a:lstStyle/>
          <a:p>
            <a:pPr marL="338138" indent="-338138">
              <a:buFont typeface="Arial" pitchFamily="34" charset="0"/>
              <a:buChar char="•"/>
            </a:pPr>
            <a:r>
              <a:rPr kumimoji="1" lang="en-US" dirty="0" smtClean="0">
                <a:solidFill>
                  <a:srgbClr val="FFFFCC"/>
                </a:solidFill>
              </a:rPr>
              <a:t>Very useful for examining anomalous atmospheric circulation</a:t>
            </a:r>
          </a:p>
          <a:p>
            <a:pPr marL="338138" indent="-338138">
              <a:buFont typeface="Arial" pitchFamily="34" charset="0"/>
              <a:buChar char="•"/>
            </a:pPr>
            <a:r>
              <a:rPr kumimoji="1" lang="en-US" dirty="0" smtClean="0">
                <a:solidFill>
                  <a:srgbClr val="FFFFCC"/>
                </a:solidFill>
              </a:rPr>
              <a:t>Getting better for decadal variations and trends, but further improvement needed:</a:t>
            </a:r>
          </a:p>
          <a:p>
            <a:pPr marL="338138" indent="-338138">
              <a:buFont typeface="Arial" pitchFamily="34" charset="0"/>
              <a:buChar char="•"/>
            </a:pPr>
            <a:r>
              <a:rPr kumimoji="1" lang="en-US" dirty="0" smtClean="0">
                <a:solidFill>
                  <a:srgbClr val="FFFFCC"/>
                </a:solidFill>
              </a:rPr>
              <a:t>Main spurious variations are from observing system changes</a:t>
            </a:r>
          </a:p>
          <a:p>
            <a:pPr marL="338138" indent="-338138">
              <a:buFont typeface="Arial" pitchFamily="34" charset="0"/>
              <a:buChar char="•"/>
            </a:pPr>
            <a:r>
              <a:rPr kumimoji="1" lang="en-US" dirty="0" smtClean="0">
                <a:solidFill>
                  <a:srgbClr val="FFFF00"/>
                </a:solidFill>
              </a:rPr>
              <a:t>Many users, many citations</a:t>
            </a:r>
          </a:p>
          <a:p>
            <a:pPr marL="338138" indent="-338138">
              <a:buFont typeface="Arial" pitchFamily="34" charset="0"/>
              <a:buChar char="•"/>
            </a:pPr>
            <a:r>
              <a:rPr kumimoji="1" lang="en-US" dirty="0" smtClean="0">
                <a:solidFill>
                  <a:srgbClr val="FF3399"/>
                </a:solidFill>
              </a:rPr>
              <a:t>But many misuses!</a:t>
            </a:r>
          </a:p>
          <a:p>
            <a:pPr>
              <a:buFont typeface="Arial" pitchFamily="34" charset="0"/>
              <a:buChar char="•"/>
            </a:pPr>
            <a:r>
              <a:rPr kumimoji="1" lang="en-US" dirty="0" smtClean="0">
                <a:solidFill>
                  <a:srgbClr val="FFFFCC"/>
                </a:solidFill>
              </a:rPr>
              <a:t>   </a:t>
            </a:r>
            <a:r>
              <a:rPr kumimoji="1" lang="en-US" dirty="0" smtClean="0">
                <a:solidFill>
                  <a:srgbClr val="FFC000"/>
                </a:solidFill>
              </a:rPr>
              <a:t>Reanalysis in other domains: ocean, land, polar…</a:t>
            </a:r>
            <a:endParaRPr lang="en-US"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hsh2s_era_and_ops.gif"/>
          <p:cNvPicPr>
            <a:picLocks noChangeAspect="1"/>
          </p:cNvPicPr>
          <p:nvPr/>
        </p:nvPicPr>
        <p:blipFill>
          <a:blip r:embed="rId2" cstate="print"/>
          <a:srcRect t="15556" b="42222"/>
          <a:stretch>
            <a:fillRect/>
          </a:stretch>
        </p:blipFill>
        <p:spPr>
          <a:xfrm>
            <a:off x="4038600" y="609600"/>
            <a:ext cx="4855793" cy="3124200"/>
          </a:xfrm>
          <a:prstGeom prst="rect">
            <a:avLst/>
          </a:prstGeom>
        </p:spPr>
      </p:pic>
      <p:pic>
        <p:nvPicPr>
          <p:cNvPr id="2" name="Picture 1" descr="nhsh2s_era_and_ops.gif"/>
          <p:cNvPicPr>
            <a:picLocks noChangeAspect="1"/>
          </p:cNvPicPr>
          <p:nvPr/>
        </p:nvPicPr>
        <p:blipFill>
          <a:blip r:embed="rId2" cstate="print"/>
          <a:srcRect t="15556"/>
          <a:stretch>
            <a:fillRect/>
          </a:stretch>
        </p:blipFill>
        <p:spPr>
          <a:xfrm>
            <a:off x="4038600" y="609600"/>
            <a:ext cx="4855793" cy="6248400"/>
          </a:xfrm>
          <a:prstGeom prst="rect">
            <a:avLst/>
          </a:prstGeom>
        </p:spPr>
      </p:pic>
      <p:sp>
        <p:nvSpPr>
          <p:cNvPr id="3" name="TextBox 2"/>
          <p:cNvSpPr txBox="1"/>
          <p:nvPr/>
        </p:nvSpPr>
        <p:spPr>
          <a:xfrm>
            <a:off x="-152400" y="228600"/>
            <a:ext cx="4259499" cy="3524042"/>
          </a:xfrm>
          <a:prstGeom prst="rect">
            <a:avLst/>
          </a:prstGeom>
          <a:noFill/>
        </p:spPr>
        <p:txBody>
          <a:bodyPr wrap="none" rtlCol="0">
            <a:spAutoFit/>
          </a:bodyPr>
          <a:lstStyle/>
          <a:p>
            <a:pPr algn="ctr"/>
            <a:r>
              <a:rPr lang="en-US" sz="2300" b="1" dirty="0" smtClean="0">
                <a:solidFill>
                  <a:srgbClr val="FF0000"/>
                </a:solidFill>
              </a:rPr>
              <a:t> Improvement in forecasts:</a:t>
            </a:r>
          </a:p>
          <a:p>
            <a:pPr algn="ctr"/>
            <a:endParaRPr lang="en-US" sz="2000" b="1" dirty="0" smtClean="0">
              <a:solidFill>
                <a:schemeClr val="bg1"/>
              </a:solidFill>
            </a:endParaRPr>
          </a:p>
          <a:p>
            <a:pPr algn="ctr"/>
            <a:r>
              <a:rPr lang="en-US" sz="2000" b="1" dirty="0" smtClean="0">
                <a:solidFill>
                  <a:schemeClr val="bg1"/>
                </a:solidFill>
              </a:rPr>
              <a:t>From 1980 to 2000 comes</a:t>
            </a:r>
          </a:p>
          <a:p>
            <a:pPr algn="ctr"/>
            <a:r>
              <a:rPr lang="en-US" sz="2000" b="1" dirty="0" smtClean="0">
                <a:solidFill>
                  <a:schemeClr val="bg1"/>
                </a:solidFill>
              </a:rPr>
              <a:t>mostly from improvement</a:t>
            </a:r>
          </a:p>
          <a:p>
            <a:pPr algn="ctr"/>
            <a:r>
              <a:rPr lang="en-US" sz="2000" b="1" dirty="0" smtClean="0">
                <a:solidFill>
                  <a:schemeClr val="bg1"/>
                </a:solidFill>
              </a:rPr>
              <a:t>to forecasting system</a:t>
            </a:r>
          </a:p>
          <a:p>
            <a:pPr algn="ctr"/>
            <a:endParaRPr lang="en-US" sz="2000" dirty="0" smtClean="0">
              <a:solidFill>
                <a:schemeClr val="bg1"/>
              </a:solidFill>
            </a:endParaRPr>
          </a:p>
          <a:p>
            <a:pPr algn="ctr"/>
            <a:r>
              <a:rPr lang="en-US" sz="2000" b="1" dirty="0" smtClean="0">
                <a:solidFill>
                  <a:schemeClr val="bg1"/>
                </a:solidFill>
              </a:rPr>
              <a:t>Correlation (%) of actual and</a:t>
            </a:r>
          </a:p>
          <a:p>
            <a:pPr algn="ctr"/>
            <a:r>
              <a:rPr lang="en-US" sz="2000" b="1" dirty="0" smtClean="0">
                <a:solidFill>
                  <a:schemeClr val="bg1"/>
                </a:solidFill>
              </a:rPr>
              <a:t>predicted 500hPa height</a:t>
            </a:r>
          </a:p>
          <a:p>
            <a:pPr algn="ctr"/>
            <a:r>
              <a:rPr lang="en-US" sz="2000" b="1" dirty="0" smtClean="0">
                <a:solidFill>
                  <a:schemeClr val="bg1"/>
                </a:solidFill>
              </a:rPr>
              <a:t>anomalies</a:t>
            </a:r>
          </a:p>
          <a:p>
            <a:pPr algn="ctr"/>
            <a:r>
              <a:rPr lang="en-US" sz="2000" b="1" dirty="0" smtClean="0">
                <a:solidFill>
                  <a:schemeClr val="bg1"/>
                </a:solidFill>
              </a:rPr>
              <a:t>(12-month running means).</a:t>
            </a:r>
          </a:p>
          <a:p>
            <a:pPr algn="ctr"/>
            <a:endParaRPr lang="en-US" sz="2000" b="1" dirty="0" smtClean="0">
              <a:solidFill>
                <a:schemeClr val="bg1"/>
              </a:solidFill>
            </a:endParaRPr>
          </a:p>
        </p:txBody>
      </p:sp>
      <p:sp>
        <p:nvSpPr>
          <p:cNvPr id="7" name="TextBox 6"/>
          <p:cNvSpPr txBox="1"/>
          <p:nvPr/>
        </p:nvSpPr>
        <p:spPr>
          <a:xfrm>
            <a:off x="0" y="4114800"/>
            <a:ext cx="4038600" cy="1384995"/>
          </a:xfrm>
          <a:prstGeom prst="rect">
            <a:avLst/>
          </a:prstGeom>
          <a:noFill/>
        </p:spPr>
        <p:txBody>
          <a:bodyPr wrap="square" rtlCol="0">
            <a:spAutoFit/>
          </a:bodyPr>
          <a:lstStyle/>
          <a:p>
            <a:pPr algn="ctr"/>
            <a:r>
              <a:rPr lang="en-US" b="1" dirty="0" smtClean="0">
                <a:solidFill>
                  <a:srgbClr val="FF0000"/>
                </a:solidFill>
              </a:rPr>
              <a:t>Reanalysis</a:t>
            </a:r>
          </a:p>
          <a:p>
            <a:pPr algn="ctr"/>
            <a:r>
              <a:rPr lang="en-US" sz="2000" b="1" dirty="0" smtClean="0">
                <a:solidFill>
                  <a:schemeClr val="bg1"/>
                </a:solidFill>
              </a:rPr>
              <a:t>Improvement since 2000 comes from both forecasting</a:t>
            </a:r>
          </a:p>
          <a:p>
            <a:pPr algn="ctr"/>
            <a:r>
              <a:rPr lang="en-US" sz="2000" b="1" dirty="0" smtClean="0">
                <a:solidFill>
                  <a:schemeClr val="bg1"/>
                </a:solidFill>
              </a:rPr>
              <a:t>system and observations</a:t>
            </a:r>
            <a:endParaRPr lang="en-US" sz="2000" dirty="0">
              <a:solidFill>
                <a:schemeClr val="bg1"/>
              </a:solidFill>
            </a:endParaRPr>
          </a:p>
        </p:txBody>
      </p:sp>
      <p:grpSp>
        <p:nvGrpSpPr>
          <p:cNvPr id="12" name="Group 11"/>
          <p:cNvGrpSpPr/>
          <p:nvPr/>
        </p:nvGrpSpPr>
        <p:grpSpPr>
          <a:xfrm>
            <a:off x="6705600" y="2286000"/>
            <a:ext cx="1653017" cy="4453354"/>
            <a:chOff x="6705600" y="3352800"/>
            <a:chExt cx="1653017" cy="3462754"/>
          </a:xfrm>
        </p:grpSpPr>
        <p:cxnSp>
          <p:nvCxnSpPr>
            <p:cNvPr id="9" name="Straight Arrow Connector 8"/>
            <p:cNvCxnSpPr/>
            <p:nvPr/>
          </p:nvCxnSpPr>
          <p:spPr bwMode="auto">
            <a:xfrm flipV="1">
              <a:off x="7086600" y="3368040"/>
              <a:ext cx="0" cy="3108960"/>
            </a:xfrm>
            <a:prstGeom prst="straightConnector1">
              <a:avLst/>
            </a:prstGeom>
            <a:solidFill>
              <a:schemeClr val="accent1"/>
            </a:solidFill>
            <a:ln w="25400" cap="flat" cmpd="sng" algn="ctr">
              <a:solidFill>
                <a:srgbClr val="050C91"/>
              </a:solidFill>
              <a:prstDash val="solid"/>
              <a:round/>
              <a:headEnd type="none" w="med" len="med"/>
              <a:tailEnd type="arrow"/>
            </a:ln>
            <a:effectLst/>
          </p:spPr>
        </p:cxnSp>
        <p:sp>
          <p:nvSpPr>
            <p:cNvPr id="10" name="TextBox 9"/>
            <p:cNvSpPr txBox="1"/>
            <p:nvPr/>
          </p:nvSpPr>
          <p:spPr>
            <a:xfrm>
              <a:off x="6705600" y="6477000"/>
              <a:ext cx="1653017" cy="338554"/>
            </a:xfrm>
            <a:prstGeom prst="rect">
              <a:avLst/>
            </a:prstGeom>
            <a:noFill/>
          </p:spPr>
          <p:txBody>
            <a:bodyPr wrap="none" rtlCol="0">
              <a:spAutoFit/>
            </a:bodyPr>
            <a:lstStyle/>
            <a:p>
              <a:r>
                <a:rPr lang="en-US" sz="1600" dirty="0" smtClean="0">
                  <a:solidFill>
                    <a:srgbClr val="050C91"/>
                  </a:solidFill>
                </a:rPr>
                <a:t>ERA-40</a:t>
              </a:r>
              <a:r>
                <a:rPr lang="en-US" sz="1600" dirty="0" smtClean="0"/>
                <a:t>  </a:t>
              </a:r>
              <a:r>
                <a:rPr lang="en-US" sz="1600" dirty="0" smtClean="0">
                  <a:solidFill>
                    <a:srgbClr val="C00000"/>
                  </a:solidFill>
                </a:rPr>
                <a:t>ERA-I</a:t>
              </a:r>
              <a:endParaRPr lang="en-US" sz="1600" dirty="0">
                <a:solidFill>
                  <a:srgbClr val="C00000"/>
                </a:solidFill>
              </a:endParaRPr>
            </a:p>
          </p:txBody>
        </p:sp>
        <p:cxnSp>
          <p:nvCxnSpPr>
            <p:cNvPr id="11" name="Straight Arrow Connector 10"/>
            <p:cNvCxnSpPr/>
            <p:nvPr/>
          </p:nvCxnSpPr>
          <p:spPr bwMode="auto">
            <a:xfrm flipV="1">
              <a:off x="7924800" y="3352800"/>
              <a:ext cx="0" cy="3108960"/>
            </a:xfrm>
            <a:prstGeom prst="straightConnector1">
              <a:avLst/>
            </a:prstGeom>
            <a:solidFill>
              <a:schemeClr val="accent1"/>
            </a:solidFill>
            <a:ln w="25400" cap="flat" cmpd="sng" algn="ctr">
              <a:solidFill>
                <a:srgbClr val="C00000"/>
              </a:solidFill>
              <a:prstDash val="solid"/>
              <a:round/>
              <a:headEnd type="none" w="med" len="med"/>
              <a:tailEnd type="arrow"/>
            </a:ln>
            <a:effectLst/>
          </p:spPr>
        </p:cxnSp>
      </p:grpSp>
      <p:sp>
        <p:nvSpPr>
          <p:cNvPr id="13" name="Freeform 12"/>
          <p:cNvSpPr/>
          <p:nvPr/>
        </p:nvSpPr>
        <p:spPr bwMode="auto">
          <a:xfrm>
            <a:off x="5463822" y="1049867"/>
            <a:ext cx="251177" cy="550333"/>
          </a:xfrm>
          <a:custGeom>
            <a:avLst/>
            <a:gdLst>
              <a:gd name="connsiteX0" fmla="*/ 208844 w 242710"/>
              <a:gd name="connsiteY0" fmla="*/ 0 h 524933"/>
              <a:gd name="connsiteX1" fmla="*/ 5644 w 242710"/>
              <a:gd name="connsiteY1" fmla="*/ 287866 h 524933"/>
              <a:gd name="connsiteX2" fmla="*/ 242710 w 242710"/>
              <a:gd name="connsiteY2" fmla="*/ 524933 h 524933"/>
              <a:gd name="connsiteX3" fmla="*/ 242710 w 242710"/>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42710" h="524933">
                <a:moveTo>
                  <a:pt x="208844" y="0"/>
                </a:moveTo>
                <a:cubicBezTo>
                  <a:pt x="104422" y="100188"/>
                  <a:pt x="0" y="200377"/>
                  <a:pt x="5644" y="287866"/>
                </a:cubicBezTo>
                <a:cubicBezTo>
                  <a:pt x="11288" y="375355"/>
                  <a:pt x="242710" y="524933"/>
                  <a:pt x="242710" y="524933"/>
                </a:cubicBezTo>
                <a:lnTo>
                  <a:pt x="242710" y="524933"/>
                </a:lnTo>
              </a:path>
            </a:pathLst>
          </a:custGeom>
          <a:noFill/>
          <a:ln w="25400" cap="flat" cmpd="sng" algn="ctr">
            <a:solidFill>
              <a:srgbClr val="050C91"/>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4" name="Freeform 13"/>
          <p:cNvSpPr/>
          <p:nvPr/>
        </p:nvSpPr>
        <p:spPr bwMode="auto">
          <a:xfrm rot="2078699">
            <a:off x="6495715" y="830072"/>
            <a:ext cx="255099" cy="992810"/>
          </a:xfrm>
          <a:custGeom>
            <a:avLst/>
            <a:gdLst>
              <a:gd name="connsiteX0" fmla="*/ 208844 w 242710"/>
              <a:gd name="connsiteY0" fmla="*/ 0 h 524933"/>
              <a:gd name="connsiteX1" fmla="*/ 5644 w 242710"/>
              <a:gd name="connsiteY1" fmla="*/ 287866 h 524933"/>
              <a:gd name="connsiteX2" fmla="*/ 242710 w 242710"/>
              <a:gd name="connsiteY2" fmla="*/ 524933 h 524933"/>
              <a:gd name="connsiteX3" fmla="*/ 242710 w 242710"/>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42710" h="524933">
                <a:moveTo>
                  <a:pt x="208844" y="0"/>
                </a:moveTo>
                <a:cubicBezTo>
                  <a:pt x="104422" y="100188"/>
                  <a:pt x="0" y="200377"/>
                  <a:pt x="5644" y="287866"/>
                </a:cubicBezTo>
                <a:cubicBezTo>
                  <a:pt x="11288" y="375355"/>
                  <a:pt x="242710" y="524933"/>
                  <a:pt x="242710" y="524933"/>
                </a:cubicBezTo>
                <a:lnTo>
                  <a:pt x="242710" y="524933"/>
                </a:lnTo>
              </a:path>
            </a:pathLst>
          </a:custGeom>
          <a:noFill/>
          <a:ln w="25400" cap="flat" cmpd="sng" algn="ctr">
            <a:solidFill>
              <a:srgbClr val="0070C0"/>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5" name="TextBox 14"/>
          <p:cNvSpPr txBox="1"/>
          <p:nvPr/>
        </p:nvSpPr>
        <p:spPr>
          <a:xfrm>
            <a:off x="5943600" y="0"/>
            <a:ext cx="1540806" cy="523220"/>
          </a:xfrm>
          <a:prstGeom prst="rect">
            <a:avLst/>
          </a:prstGeom>
          <a:noFill/>
        </p:spPr>
        <p:txBody>
          <a:bodyPr wrap="none" rtlCol="0">
            <a:spAutoFit/>
          </a:bodyPr>
          <a:lstStyle/>
          <a:p>
            <a:r>
              <a:rPr lang="en-US" sz="2800" b="1" dirty="0" smtClean="0">
                <a:solidFill>
                  <a:schemeClr val="bg1"/>
                </a:solidFill>
              </a:rPr>
              <a:t>ECMWF</a:t>
            </a:r>
            <a:endParaRPr lang="en-US" sz="2800" b="1" dirty="0">
              <a:solidFill>
                <a:schemeClr val="bg1"/>
              </a:solidFill>
            </a:endParaRPr>
          </a:p>
        </p:txBody>
      </p:sp>
      <p:sp>
        <p:nvSpPr>
          <p:cNvPr id="16" name="TextBox 15"/>
          <p:cNvSpPr txBox="1"/>
          <p:nvPr/>
        </p:nvSpPr>
        <p:spPr>
          <a:xfrm>
            <a:off x="0" y="6488668"/>
            <a:ext cx="2938625" cy="369332"/>
          </a:xfrm>
          <a:prstGeom prst="rect">
            <a:avLst/>
          </a:prstGeom>
          <a:noFill/>
        </p:spPr>
        <p:txBody>
          <a:bodyPr wrap="none" rtlCol="0">
            <a:spAutoFit/>
          </a:bodyPr>
          <a:lstStyle/>
          <a:p>
            <a:r>
              <a:rPr lang="en-US" sz="1800" dirty="0" smtClean="0">
                <a:solidFill>
                  <a:schemeClr val="bg1"/>
                </a:solidFill>
              </a:rPr>
              <a:t>Courtesy Adrian Simmons</a:t>
            </a:r>
            <a:endParaRPr lang="en-US" sz="1800" dirty="0">
              <a:solidFill>
                <a:schemeClr val="bg1"/>
              </a:solidFill>
            </a:endParaRP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44624"/>
            <a:ext cx="8229600" cy="1098376"/>
          </a:xfrm>
          <a:effectLst>
            <a:outerShdw blurRad="38100" dist="38100" dir="5400000" algn="ctr" rotWithShape="0">
              <a:schemeClr val="tx1"/>
            </a:outerShdw>
          </a:effectLst>
        </p:spPr>
        <p:txBody>
          <a:bodyPr>
            <a:normAutofit/>
          </a:bodyPr>
          <a:lstStyle/>
          <a:p>
            <a:r>
              <a:rPr lang="en-GB" sz="4000" dirty="0" smtClean="0">
                <a:solidFill>
                  <a:srgbClr val="FF0000"/>
                </a:solidFill>
                <a:latin typeface="Comic Sans MS" pitchFamily="66" charset="0"/>
              </a:rPr>
              <a:t>Global mean precipitation </a:t>
            </a:r>
            <a:endParaRPr lang="en-GB" dirty="0">
              <a:solidFill>
                <a:srgbClr val="FF0000"/>
              </a:solidFill>
              <a:latin typeface="Comic Sans MS" pitchFamily="66" charset="0"/>
            </a:endParaRPr>
          </a:p>
        </p:txBody>
      </p:sp>
      <p:sp>
        <p:nvSpPr>
          <p:cNvPr id="7" name="TextBox 6"/>
          <p:cNvSpPr txBox="1"/>
          <p:nvPr/>
        </p:nvSpPr>
        <p:spPr>
          <a:xfrm>
            <a:off x="0" y="6488668"/>
            <a:ext cx="2173993" cy="369332"/>
          </a:xfrm>
          <a:prstGeom prst="rect">
            <a:avLst/>
          </a:prstGeom>
          <a:noFill/>
        </p:spPr>
        <p:txBody>
          <a:bodyPr wrap="none" rtlCol="0">
            <a:spAutoFit/>
          </a:bodyPr>
          <a:lstStyle/>
          <a:p>
            <a:r>
              <a:rPr lang="en-US" sz="1800" dirty="0" smtClean="0">
                <a:solidFill>
                  <a:schemeClr val="bg1"/>
                </a:solidFill>
              </a:rPr>
              <a:t>Courtesy J Fasullo</a:t>
            </a:r>
            <a:endParaRPr lang="en-US" sz="1800" dirty="0">
              <a:solidFill>
                <a:schemeClr val="bg1"/>
              </a:solidFill>
            </a:endParaRPr>
          </a:p>
        </p:txBody>
      </p:sp>
      <p:pic>
        <p:nvPicPr>
          <p:cNvPr id="8" name="Picture 7" descr="p_all_estimates.png"/>
          <p:cNvPicPr>
            <a:picLocks noChangeAspect="1"/>
          </p:cNvPicPr>
          <p:nvPr/>
        </p:nvPicPr>
        <p:blipFill>
          <a:blip r:embed="rId3" cstate="print"/>
          <a:stretch>
            <a:fillRect/>
          </a:stretch>
        </p:blipFill>
        <p:spPr>
          <a:xfrm>
            <a:off x="433158" y="1228526"/>
            <a:ext cx="8277684" cy="4400948"/>
          </a:xfrm>
          <a:prstGeom prst="rect">
            <a:avLst/>
          </a:prstGeom>
        </p:spPr>
      </p:pic>
      <p:grpSp>
        <p:nvGrpSpPr>
          <p:cNvPr id="2" name="Group 5"/>
          <p:cNvGrpSpPr/>
          <p:nvPr/>
        </p:nvGrpSpPr>
        <p:grpSpPr>
          <a:xfrm>
            <a:off x="4066166" y="2389633"/>
            <a:ext cx="4011034" cy="4213158"/>
            <a:chOff x="2895600" y="3534974"/>
            <a:chExt cx="4011034" cy="2950691"/>
          </a:xfrm>
        </p:grpSpPr>
        <p:sp>
          <p:nvSpPr>
            <p:cNvPr id="4" name="Up Arrow 3"/>
            <p:cNvSpPr/>
            <p:nvPr/>
          </p:nvSpPr>
          <p:spPr>
            <a:xfrm>
              <a:off x="4315834" y="3534974"/>
              <a:ext cx="338328" cy="2542393"/>
            </a:xfrm>
            <a:prstGeom prst="upArrow">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95600" y="6024000"/>
              <a:ext cx="4011034" cy="461665"/>
            </a:xfrm>
            <a:prstGeom prst="rect">
              <a:avLst/>
            </a:prstGeom>
            <a:noFill/>
          </p:spPr>
          <p:txBody>
            <a:bodyPr wrap="none" rtlCol="0">
              <a:spAutoFit/>
            </a:bodyPr>
            <a:lstStyle/>
            <a:p>
              <a:r>
                <a:rPr lang="en-US" dirty="0" smtClean="0">
                  <a:solidFill>
                    <a:srgbClr val="FFFF00"/>
                  </a:solidFill>
                </a:rPr>
                <a:t>TOVS to ATOVs Nov 1998</a:t>
              </a:r>
              <a:endParaRPr lang="en-US" dirty="0">
                <a:solidFill>
                  <a:srgbClr val="FFFF00"/>
                </a:solidFill>
              </a:endParaRPr>
            </a:p>
          </p:txBody>
        </p:sp>
      </p:grpSp>
      <p:grpSp>
        <p:nvGrpSpPr>
          <p:cNvPr id="19" name="Group 18"/>
          <p:cNvGrpSpPr/>
          <p:nvPr/>
        </p:nvGrpSpPr>
        <p:grpSpPr>
          <a:xfrm>
            <a:off x="3124200" y="2590800"/>
            <a:ext cx="4724400" cy="4271665"/>
            <a:chOff x="3124200" y="2590800"/>
            <a:chExt cx="4724400" cy="4271665"/>
          </a:xfrm>
        </p:grpSpPr>
        <p:grpSp>
          <p:nvGrpSpPr>
            <p:cNvPr id="17" name="Group 16"/>
            <p:cNvGrpSpPr/>
            <p:nvPr/>
          </p:nvGrpSpPr>
          <p:grpSpPr>
            <a:xfrm>
              <a:off x="3124200" y="2590800"/>
              <a:ext cx="4724400" cy="3352800"/>
              <a:chOff x="3124200" y="2590800"/>
              <a:chExt cx="4724400" cy="3352800"/>
            </a:xfrm>
          </p:grpSpPr>
          <p:cxnSp>
            <p:nvCxnSpPr>
              <p:cNvPr id="12" name="Straight Connector 11"/>
              <p:cNvCxnSpPr/>
              <p:nvPr/>
            </p:nvCxnSpPr>
            <p:spPr bwMode="auto">
              <a:xfrm flipV="1">
                <a:off x="3124200" y="2590800"/>
                <a:ext cx="0" cy="3352800"/>
              </a:xfrm>
              <a:prstGeom prst="line">
                <a:avLst/>
              </a:prstGeom>
              <a:solidFill>
                <a:schemeClr val="accent1"/>
              </a:solidFill>
              <a:ln w="25400" cap="flat" cmpd="sng" algn="ctr">
                <a:solidFill>
                  <a:srgbClr val="C00000"/>
                </a:solidFill>
                <a:prstDash val="dash"/>
                <a:round/>
                <a:headEnd type="none" w="med" len="med"/>
                <a:tailEnd type="triangle" w="med" len="med"/>
              </a:ln>
              <a:effectLst/>
            </p:spPr>
          </p:cxnSp>
          <p:cxnSp>
            <p:nvCxnSpPr>
              <p:cNvPr id="13" name="Straight Connector 12"/>
              <p:cNvCxnSpPr/>
              <p:nvPr/>
            </p:nvCxnSpPr>
            <p:spPr bwMode="auto">
              <a:xfrm flipV="1">
                <a:off x="7315200" y="2590800"/>
                <a:ext cx="0" cy="3352800"/>
              </a:xfrm>
              <a:prstGeom prst="line">
                <a:avLst/>
              </a:prstGeom>
              <a:solidFill>
                <a:schemeClr val="accent1"/>
              </a:solidFill>
              <a:ln w="25400" cap="flat" cmpd="sng" algn="ctr">
                <a:solidFill>
                  <a:srgbClr val="C00000"/>
                </a:solidFill>
                <a:prstDash val="dash"/>
                <a:round/>
                <a:headEnd type="none" w="med" len="med"/>
                <a:tailEnd type="triangle" w="med" len="med"/>
              </a:ln>
              <a:effectLst/>
            </p:spPr>
          </p:cxnSp>
          <p:cxnSp>
            <p:nvCxnSpPr>
              <p:cNvPr id="14" name="Straight Connector 13"/>
              <p:cNvCxnSpPr/>
              <p:nvPr/>
            </p:nvCxnSpPr>
            <p:spPr bwMode="auto">
              <a:xfrm flipV="1">
                <a:off x="4114800" y="2590800"/>
                <a:ext cx="0" cy="3352800"/>
              </a:xfrm>
              <a:prstGeom prst="line">
                <a:avLst/>
              </a:prstGeom>
              <a:solidFill>
                <a:schemeClr val="accent1"/>
              </a:solidFill>
              <a:ln w="25400" cap="flat" cmpd="sng" algn="ctr">
                <a:solidFill>
                  <a:srgbClr val="C00000"/>
                </a:solidFill>
                <a:prstDash val="dash"/>
                <a:round/>
                <a:headEnd type="none" w="med" len="med"/>
                <a:tailEnd type="triangle" w="med" len="med"/>
              </a:ln>
              <a:effectLst/>
            </p:spPr>
          </p:cxnSp>
          <p:cxnSp>
            <p:nvCxnSpPr>
              <p:cNvPr id="15" name="Straight Connector 14"/>
              <p:cNvCxnSpPr/>
              <p:nvPr/>
            </p:nvCxnSpPr>
            <p:spPr bwMode="auto">
              <a:xfrm flipV="1">
                <a:off x="7848600" y="2590800"/>
                <a:ext cx="0" cy="3352800"/>
              </a:xfrm>
              <a:prstGeom prst="line">
                <a:avLst/>
              </a:prstGeom>
              <a:solidFill>
                <a:schemeClr val="accent1"/>
              </a:solidFill>
              <a:ln w="25400" cap="flat" cmpd="sng" algn="ctr">
                <a:solidFill>
                  <a:srgbClr val="C00000"/>
                </a:solidFill>
                <a:prstDash val="dash"/>
                <a:round/>
                <a:headEnd type="none" w="med" len="med"/>
                <a:tailEnd type="triangle" w="med" len="med"/>
              </a:ln>
              <a:effectLst/>
            </p:spPr>
          </p:cxnSp>
          <p:cxnSp>
            <p:nvCxnSpPr>
              <p:cNvPr id="16" name="Straight Connector 15"/>
              <p:cNvCxnSpPr/>
              <p:nvPr/>
            </p:nvCxnSpPr>
            <p:spPr bwMode="auto">
              <a:xfrm flipV="1">
                <a:off x="5867400" y="2590800"/>
                <a:ext cx="0" cy="3352800"/>
              </a:xfrm>
              <a:prstGeom prst="line">
                <a:avLst/>
              </a:prstGeom>
              <a:solidFill>
                <a:schemeClr val="accent1"/>
              </a:solidFill>
              <a:ln w="25400" cap="flat" cmpd="sng" algn="ctr">
                <a:solidFill>
                  <a:srgbClr val="C00000"/>
                </a:solidFill>
                <a:prstDash val="dash"/>
                <a:round/>
                <a:headEnd type="none" w="med" len="med"/>
                <a:tailEnd type="triangle" w="med" len="med"/>
              </a:ln>
              <a:effectLst/>
            </p:spPr>
          </p:cxnSp>
        </p:grpSp>
        <p:sp>
          <p:nvSpPr>
            <p:cNvPr id="18" name="TextBox 17"/>
            <p:cNvSpPr txBox="1"/>
            <p:nvPr/>
          </p:nvSpPr>
          <p:spPr>
            <a:xfrm>
              <a:off x="3733800" y="6400800"/>
              <a:ext cx="2803973" cy="461665"/>
            </a:xfrm>
            <a:prstGeom prst="rect">
              <a:avLst/>
            </a:prstGeom>
            <a:noFill/>
          </p:spPr>
          <p:txBody>
            <a:bodyPr wrap="none" rtlCol="0">
              <a:spAutoFit/>
            </a:bodyPr>
            <a:lstStyle/>
            <a:p>
              <a:r>
                <a:rPr lang="en-US" dirty="0" smtClean="0">
                  <a:solidFill>
                    <a:srgbClr val="FF0000"/>
                  </a:solidFill>
                </a:rPr>
                <a:t>Changes in SSM/I</a:t>
              </a:r>
              <a:endParaRPr lang="en-US" dirty="0">
                <a:solidFill>
                  <a:srgbClr val="FF0000"/>
                </a:solidFill>
              </a:endParaRPr>
            </a:p>
          </p:txBody>
        </p:sp>
      </p:grpSp>
      <p:sp>
        <p:nvSpPr>
          <p:cNvPr id="20" name="TextBox 19"/>
          <p:cNvSpPr txBox="1"/>
          <p:nvPr/>
        </p:nvSpPr>
        <p:spPr>
          <a:xfrm>
            <a:off x="381000" y="5562600"/>
            <a:ext cx="3140603" cy="461665"/>
          </a:xfrm>
          <a:prstGeom prst="rect">
            <a:avLst/>
          </a:prstGeom>
          <a:noFill/>
        </p:spPr>
        <p:txBody>
          <a:bodyPr wrap="none" rtlCol="0">
            <a:spAutoFit/>
          </a:bodyPr>
          <a:lstStyle/>
          <a:p>
            <a:r>
              <a:rPr lang="en-US" dirty="0" smtClean="0">
                <a:solidFill>
                  <a:schemeClr val="bg1"/>
                </a:solidFill>
              </a:rPr>
              <a:t>12-mo running means</a:t>
            </a:r>
            <a:endParaRPr lang="en-US" dirty="0">
              <a:solidFill>
                <a:schemeClr val="bg1"/>
              </a:solidFill>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43400"/>
            <a:ext cx="3276600" cy="2209800"/>
          </a:xfrm>
        </p:spPr>
        <p:txBody>
          <a:bodyPr/>
          <a:lstStyle/>
          <a:p>
            <a:r>
              <a:rPr lang="en-US" sz="3200" dirty="0" smtClean="0">
                <a:latin typeface="Comic Sans MS" pitchFamily="66" charset="0"/>
              </a:rPr>
              <a:t>Reanalyses:</a:t>
            </a:r>
            <a:br>
              <a:rPr lang="en-US" sz="3200" dirty="0" smtClean="0">
                <a:latin typeface="Comic Sans MS" pitchFamily="66" charset="0"/>
              </a:rPr>
            </a:br>
            <a:r>
              <a:rPr lang="en-US" sz="2800" dirty="0" smtClean="0">
                <a:latin typeface="Comic Sans MS" pitchFamily="66" charset="0"/>
              </a:rPr>
              <a:t>TOA 1990-2008</a:t>
            </a:r>
            <a:br>
              <a:rPr lang="en-US" sz="2800" dirty="0" smtClean="0">
                <a:latin typeface="Comic Sans MS" pitchFamily="66" charset="0"/>
              </a:rPr>
            </a:br>
            <a:r>
              <a:rPr lang="en-US" sz="2800" dirty="0" smtClean="0">
                <a:latin typeface="Comic Sans MS" pitchFamily="66" charset="0"/>
              </a:rPr>
              <a:t>Net radiation</a:t>
            </a:r>
            <a:r>
              <a:rPr lang="en-US" sz="2400" dirty="0" smtClean="0">
                <a:latin typeface="Comic Sans MS" pitchFamily="66" charset="0"/>
              </a:rPr>
              <a:t/>
            </a:r>
            <a:br>
              <a:rPr lang="en-US" sz="2400" dirty="0" smtClean="0">
                <a:latin typeface="Comic Sans MS" pitchFamily="66" charset="0"/>
              </a:rPr>
            </a:br>
            <a:r>
              <a:rPr lang="en-US" sz="2400" dirty="0" smtClean="0">
                <a:latin typeface="Comic Sans MS" pitchFamily="66" charset="0"/>
              </a:rPr>
              <a:t/>
            </a:r>
            <a:br>
              <a:rPr lang="en-US" sz="2400" dirty="0" smtClean="0">
                <a:latin typeface="Comic Sans MS" pitchFamily="66" charset="0"/>
              </a:rPr>
            </a:br>
            <a:r>
              <a:rPr lang="en-US" sz="1800" dirty="0" smtClean="0">
                <a:latin typeface="Comic Sans MS" pitchFamily="66" charset="0"/>
              </a:rPr>
              <a:t>Trenberth et al 2009: </a:t>
            </a:r>
            <a:br>
              <a:rPr lang="en-US" sz="1800" dirty="0" smtClean="0">
                <a:latin typeface="Comic Sans MS" pitchFamily="66" charset="0"/>
              </a:rPr>
            </a:br>
            <a:r>
              <a:rPr lang="en-US" sz="2000" dirty="0" smtClean="0">
                <a:latin typeface="Comic Sans MS" pitchFamily="66" charset="0"/>
              </a:rPr>
              <a:t>0.9 W m</a:t>
            </a:r>
            <a:r>
              <a:rPr lang="en-US" sz="2000" baseline="30000" dirty="0" smtClean="0">
                <a:latin typeface="Comic Sans MS" pitchFamily="66" charset="0"/>
              </a:rPr>
              <a:t>-2</a:t>
            </a:r>
            <a:r>
              <a:rPr lang="en-US" sz="2000" dirty="0" smtClean="0">
                <a:latin typeface="Comic Sans MS" pitchFamily="66" charset="0"/>
              </a:rPr>
              <a:t> for 2000s</a:t>
            </a:r>
            <a:endParaRPr lang="en-US" sz="2800" dirty="0">
              <a:latin typeface="Comic Sans MS" pitchFamily="66" charset="0"/>
            </a:endParaRPr>
          </a:p>
        </p:txBody>
      </p:sp>
      <p:pic>
        <p:nvPicPr>
          <p:cNvPr id="5" name="Picture 4" descr="rtmt_1990-2010_renalyses.png"/>
          <p:cNvPicPr>
            <a:picLocks noChangeAspect="1"/>
          </p:cNvPicPr>
          <p:nvPr/>
        </p:nvPicPr>
        <p:blipFill>
          <a:blip r:embed="rId2" cstate="print"/>
          <a:srcRect b="50000"/>
          <a:stretch>
            <a:fillRect/>
          </a:stretch>
        </p:blipFill>
        <p:spPr>
          <a:xfrm>
            <a:off x="4114800" y="3352800"/>
            <a:ext cx="4765378" cy="3124200"/>
          </a:xfrm>
          <a:prstGeom prst="rect">
            <a:avLst/>
          </a:prstGeom>
          <a:solidFill>
            <a:schemeClr val="bg1"/>
          </a:solidFill>
        </p:spPr>
      </p:pic>
      <p:pic>
        <p:nvPicPr>
          <p:cNvPr id="6" name="Picture 5" descr="ccsm4_rt_fsb40.20th.track1.1deg.008.png"/>
          <p:cNvPicPr>
            <a:picLocks noChangeAspect="1"/>
          </p:cNvPicPr>
          <p:nvPr/>
        </p:nvPicPr>
        <p:blipFill>
          <a:blip r:embed="rId3" cstate="print"/>
          <a:stretch>
            <a:fillRect/>
          </a:stretch>
        </p:blipFill>
        <p:spPr>
          <a:xfrm>
            <a:off x="4138613" y="273185"/>
            <a:ext cx="4700587" cy="2774815"/>
          </a:xfrm>
          <a:prstGeom prst="rect">
            <a:avLst/>
          </a:prstGeom>
          <a:solidFill>
            <a:schemeClr val="bg1"/>
          </a:solidFill>
        </p:spPr>
      </p:pic>
      <p:sp>
        <p:nvSpPr>
          <p:cNvPr id="7" name="TextBox 6"/>
          <p:cNvSpPr txBox="1"/>
          <p:nvPr/>
        </p:nvSpPr>
        <p:spPr>
          <a:xfrm>
            <a:off x="381000" y="2914471"/>
            <a:ext cx="3581400" cy="1200329"/>
          </a:xfrm>
          <a:prstGeom prst="rect">
            <a:avLst/>
          </a:prstGeom>
          <a:noFill/>
        </p:spPr>
        <p:txBody>
          <a:bodyPr wrap="square" rtlCol="0">
            <a:spAutoFit/>
          </a:bodyPr>
          <a:lstStyle/>
          <a:p>
            <a:r>
              <a:rPr lang="en-US" dirty="0" smtClean="0">
                <a:solidFill>
                  <a:schemeClr val="bg1"/>
                </a:solidFill>
              </a:rPr>
              <a:t>In a good model, the water and energy are conserved.  </a:t>
            </a:r>
            <a:endParaRPr lang="en-US" dirty="0"/>
          </a:p>
        </p:txBody>
      </p:sp>
      <p:sp>
        <p:nvSpPr>
          <p:cNvPr id="8" name="TextBox 7"/>
          <p:cNvSpPr txBox="1"/>
          <p:nvPr/>
        </p:nvSpPr>
        <p:spPr>
          <a:xfrm>
            <a:off x="304800" y="679609"/>
            <a:ext cx="3733800" cy="2215991"/>
          </a:xfrm>
          <a:prstGeom prst="rect">
            <a:avLst/>
          </a:prstGeom>
          <a:noFill/>
        </p:spPr>
        <p:txBody>
          <a:bodyPr wrap="square" rtlCol="0">
            <a:spAutoFit/>
          </a:bodyPr>
          <a:lstStyle/>
          <a:p>
            <a:r>
              <a:rPr lang="en-US" b="1" dirty="0" smtClean="0">
                <a:solidFill>
                  <a:srgbClr val="FF0000"/>
                </a:solidFill>
              </a:rPr>
              <a:t>CCSM4</a:t>
            </a:r>
          </a:p>
          <a:p>
            <a:r>
              <a:rPr lang="en-US" dirty="0" smtClean="0">
                <a:solidFill>
                  <a:srgbClr val="FFFF00"/>
                </a:solidFill>
              </a:rPr>
              <a:t>TOA radiation and surface flux over ocean</a:t>
            </a:r>
            <a:r>
              <a:rPr lang="en-US" dirty="0" smtClean="0">
                <a:solidFill>
                  <a:schemeClr val="bg1"/>
                </a:solidFill>
              </a:rPr>
              <a:t>;</a:t>
            </a:r>
          </a:p>
          <a:p>
            <a:r>
              <a:rPr lang="en-US" dirty="0" smtClean="0">
                <a:solidFill>
                  <a:schemeClr val="bg1"/>
                </a:solidFill>
              </a:rPr>
              <a:t>Net 1990s 0.6 W m</a:t>
            </a:r>
            <a:r>
              <a:rPr lang="en-US" baseline="30000" dirty="0" smtClean="0">
                <a:solidFill>
                  <a:schemeClr val="bg1"/>
                </a:solidFill>
              </a:rPr>
              <a:t>-2 </a:t>
            </a:r>
            <a:r>
              <a:rPr lang="en-US" sz="1800" dirty="0" smtClean="0">
                <a:solidFill>
                  <a:schemeClr val="bg1"/>
                </a:solidFill>
              </a:rPr>
              <a:t>(Pinatubo knock down)</a:t>
            </a:r>
            <a:endParaRPr lang="en-US" dirty="0" smtClean="0">
              <a:solidFill>
                <a:schemeClr val="bg1"/>
              </a:solidFill>
            </a:endParaRPr>
          </a:p>
          <a:p>
            <a:r>
              <a:rPr lang="en-US" dirty="0" smtClean="0">
                <a:solidFill>
                  <a:schemeClr val="bg1"/>
                </a:solidFill>
              </a:rPr>
              <a:t>Net 2000s 0.9 W m</a:t>
            </a:r>
            <a:r>
              <a:rPr lang="en-US" baseline="30000" dirty="0" smtClean="0">
                <a:solidFill>
                  <a:schemeClr val="bg1"/>
                </a:solidFill>
              </a:rPr>
              <a:t>-2</a:t>
            </a:r>
            <a:endParaRPr lang="en-US" sz="2000" baseline="30000" dirty="0">
              <a:solidFill>
                <a:schemeClr val="bg1"/>
              </a:solidFill>
            </a:endParaRPr>
          </a:p>
        </p:txBody>
      </p:sp>
      <p:cxnSp>
        <p:nvCxnSpPr>
          <p:cNvPr id="9" name="Straight Connector 8"/>
          <p:cNvCxnSpPr/>
          <p:nvPr/>
        </p:nvCxnSpPr>
        <p:spPr bwMode="auto">
          <a:xfrm>
            <a:off x="4343400" y="1447800"/>
            <a:ext cx="441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4" name="Group 13"/>
          <p:cNvGrpSpPr/>
          <p:nvPr/>
        </p:nvGrpSpPr>
        <p:grpSpPr>
          <a:xfrm>
            <a:off x="4038600" y="273185"/>
            <a:ext cx="4800600" cy="3040515"/>
            <a:chOff x="4038600" y="273185"/>
            <a:chExt cx="4800600" cy="3040515"/>
          </a:xfrm>
        </p:grpSpPr>
        <p:grpSp>
          <p:nvGrpSpPr>
            <p:cNvPr id="12" name="Group 11"/>
            <p:cNvGrpSpPr/>
            <p:nvPr/>
          </p:nvGrpSpPr>
          <p:grpSpPr>
            <a:xfrm>
              <a:off x="4343400" y="273185"/>
              <a:ext cx="4495800" cy="2774815"/>
              <a:chOff x="4343400" y="273185"/>
              <a:chExt cx="4495800" cy="2774815"/>
            </a:xfrm>
          </p:grpSpPr>
          <p:pic>
            <p:nvPicPr>
              <p:cNvPr id="10" name="Picture 9" descr="ccsm4_rt_fsb40.20th.track1.1deg.008.png"/>
              <p:cNvPicPr>
                <a:picLocks noChangeAspect="1"/>
              </p:cNvPicPr>
              <p:nvPr/>
            </p:nvPicPr>
            <p:blipFill>
              <a:blip r:embed="rId3" cstate="print"/>
              <a:srcRect l="88682" r="681"/>
              <a:stretch>
                <a:fillRect/>
              </a:stretch>
            </p:blipFill>
            <p:spPr>
              <a:xfrm>
                <a:off x="4343400" y="273185"/>
                <a:ext cx="4495800" cy="2774815"/>
              </a:xfrm>
              <a:prstGeom prst="rect">
                <a:avLst/>
              </a:prstGeom>
              <a:solidFill>
                <a:schemeClr val="bg1"/>
              </a:solidFill>
            </p:spPr>
          </p:pic>
          <p:cxnSp>
            <p:nvCxnSpPr>
              <p:cNvPr id="11" name="Straight Connector 10"/>
              <p:cNvCxnSpPr/>
              <p:nvPr/>
            </p:nvCxnSpPr>
            <p:spPr bwMode="auto">
              <a:xfrm>
                <a:off x="4343400" y="1447800"/>
                <a:ext cx="441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3" name="TextBox 12"/>
            <p:cNvSpPr txBox="1"/>
            <p:nvPr/>
          </p:nvSpPr>
          <p:spPr>
            <a:xfrm>
              <a:off x="4038600" y="2944368"/>
              <a:ext cx="4573688" cy="369332"/>
            </a:xfrm>
            <a:prstGeom prst="rect">
              <a:avLst/>
            </a:prstGeom>
            <a:solidFill>
              <a:schemeClr val="bg1"/>
            </a:solidFill>
          </p:spPr>
          <p:txBody>
            <a:bodyPr wrap="none" rtlCol="0">
              <a:spAutoFit/>
            </a:bodyPr>
            <a:lstStyle/>
            <a:p>
              <a:r>
                <a:rPr lang="en-US" sz="1800" dirty="0" smtClean="0"/>
                <a:t>1990           1995           2000          2005</a:t>
              </a:r>
              <a:endParaRPr lang="en-US" sz="1800" dirty="0"/>
            </a:p>
          </p:txBody>
        </p:sp>
      </p:grpSp>
      <p:sp>
        <p:nvSpPr>
          <p:cNvPr id="15" name="TextBox 14"/>
          <p:cNvSpPr txBox="1"/>
          <p:nvPr/>
        </p:nvSpPr>
        <p:spPr>
          <a:xfrm>
            <a:off x="533400" y="0"/>
            <a:ext cx="3089307" cy="584775"/>
          </a:xfrm>
          <a:prstGeom prst="rect">
            <a:avLst/>
          </a:prstGeom>
          <a:noFill/>
          <a:effectLst>
            <a:outerShdw blurRad="50800" dist="38100" dir="2700000" algn="tl" rotWithShape="0">
              <a:prstClr val="black"/>
            </a:outerShdw>
          </a:effectLst>
        </p:spPr>
        <p:txBody>
          <a:bodyPr wrap="none" rtlCol="0">
            <a:spAutoFit/>
          </a:bodyPr>
          <a:lstStyle/>
          <a:p>
            <a:r>
              <a:rPr lang="en-US" sz="3200" b="1" dirty="0" smtClean="0">
                <a:solidFill>
                  <a:srgbClr val="FF0000"/>
                </a:solidFill>
              </a:rPr>
              <a:t>TOA Radiation</a:t>
            </a:r>
            <a:endParaRPr lang="en-US" sz="3200" b="1" dirty="0">
              <a:solidFill>
                <a:srgbClr val="FF0000"/>
              </a:solidFill>
            </a:endParaRP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744" y="539496"/>
            <a:ext cx="8534399" cy="2923877"/>
          </a:xfrm>
          <a:prstGeom prst="rect">
            <a:avLst/>
          </a:prstGeom>
          <a:noFill/>
          <a:effectLst>
            <a:outerShdw blurRad="25400" dist="25400" dir="5400000" algn="ctr" rotWithShape="0">
              <a:schemeClr val="tx1"/>
            </a:outerShdw>
          </a:effectLst>
        </p:spPr>
        <p:txBody>
          <a:bodyPr wrap="square" rtlCol="0">
            <a:spAutoFit/>
          </a:bodyPr>
          <a:lstStyle/>
          <a:p>
            <a:r>
              <a:rPr lang="en-US" sz="3200" b="1" dirty="0" smtClean="0">
                <a:solidFill>
                  <a:srgbClr val="FF0000"/>
                </a:solidFill>
              </a:rPr>
              <a:t>     </a:t>
            </a:r>
            <a:r>
              <a:rPr lang="en-US" sz="3200" b="1" dirty="0" err="1" smtClean="0">
                <a:solidFill>
                  <a:srgbClr val="FF0000"/>
                </a:solidFill>
              </a:rPr>
              <a:t>bservations</a:t>
            </a:r>
            <a:r>
              <a:rPr lang="en-US" sz="3200" b="1" dirty="0" smtClean="0">
                <a:solidFill>
                  <a:srgbClr val="FF0000"/>
                </a:solidFill>
              </a:rPr>
              <a:t> of planet Earth and all climate system components and forcings </a:t>
            </a:r>
          </a:p>
          <a:p>
            <a:r>
              <a:rPr lang="en-US" b="1" dirty="0" smtClean="0">
                <a:solidFill>
                  <a:schemeClr val="bg1"/>
                </a:solidFill>
              </a:rPr>
              <a:t>are increasingly needed for planning and decisions related to </a:t>
            </a:r>
            <a:r>
              <a:rPr lang="en-US" b="1" dirty="0" smtClean="0">
                <a:solidFill>
                  <a:srgbClr val="FFFF00"/>
                </a:solidFill>
              </a:rPr>
              <a:t>climate services </a:t>
            </a:r>
            <a:r>
              <a:rPr lang="en-US" b="1" dirty="0" smtClean="0">
                <a:solidFill>
                  <a:schemeClr val="bg1"/>
                </a:solidFill>
              </a:rPr>
              <a:t>in the broadest sense.  </a:t>
            </a:r>
          </a:p>
          <a:p>
            <a:endParaRPr lang="en-US" b="1" dirty="0" smtClean="0">
              <a:solidFill>
                <a:schemeClr val="bg1"/>
              </a:solidFill>
            </a:endParaRPr>
          </a:p>
          <a:p>
            <a:r>
              <a:rPr lang="en-US" b="1" dirty="0" smtClean="0">
                <a:solidFill>
                  <a:schemeClr val="bg1"/>
                </a:solidFill>
              </a:rPr>
              <a:t>Climate change from human activities </a:t>
            </a:r>
            <a:r>
              <a:rPr lang="en-US" dirty="0" smtClean="0">
                <a:solidFill>
                  <a:schemeClr val="bg1"/>
                </a:solidFill>
              </a:rPr>
              <a:t>adds a whole new dimension and an</a:t>
            </a:r>
            <a:r>
              <a:rPr lang="en-US" b="1" dirty="0" smtClean="0">
                <a:solidFill>
                  <a:schemeClr val="bg1"/>
                </a:solidFill>
              </a:rPr>
              <a:t> </a:t>
            </a:r>
            <a:r>
              <a:rPr lang="en-US" b="1" dirty="0" smtClean="0">
                <a:solidFill>
                  <a:srgbClr val="FF0000"/>
                </a:solidFill>
              </a:rPr>
              <a:t>imperative</a:t>
            </a:r>
            <a:r>
              <a:rPr lang="en-US" b="1" dirty="0" smtClean="0">
                <a:solidFill>
                  <a:schemeClr val="bg1"/>
                </a:solidFill>
              </a:rPr>
              <a:t>: </a:t>
            </a:r>
          </a:p>
        </p:txBody>
      </p:sp>
      <p:sp>
        <p:nvSpPr>
          <p:cNvPr id="3" name="TextBox 2"/>
          <p:cNvSpPr txBox="1"/>
          <p:nvPr/>
        </p:nvSpPr>
        <p:spPr>
          <a:xfrm>
            <a:off x="228600" y="3352800"/>
            <a:ext cx="8610600" cy="3046988"/>
          </a:xfrm>
          <a:prstGeom prst="rect">
            <a:avLst/>
          </a:prstGeom>
          <a:noFill/>
          <a:effectLst>
            <a:outerShdw blurRad="50800" dist="38100" dir="2700000" algn="tl" rotWithShape="0">
              <a:prstClr val="black"/>
            </a:outerShdw>
          </a:effectLst>
        </p:spPr>
        <p:txBody>
          <a:bodyPr wrap="square" rtlCol="0">
            <a:spAutoFit/>
          </a:bodyPr>
          <a:lstStyle/>
          <a:p>
            <a:r>
              <a:rPr lang="en-US" b="1" dirty="0" smtClean="0">
                <a:solidFill>
                  <a:srgbClr val="FFFF00"/>
                </a:solidFill>
              </a:rPr>
              <a:t>To acquire climate quality observations and analyze them into products for multiple purposes:</a:t>
            </a:r>
          </a:p>
          <a:p>
            <a:pPr lvl="1">
              <a:buFont typeface="Arial" pitchFamily="34" charset="0"/>
              <a:buChar char="•"/>
            </a:pPr>
            <a:r>
              <a:rPr lang="en-US" b="1" dirty="0" smtClean="0">
                <a:solidFill>
                  <a:schemeClr val="bg1"/>
                </a:solidFill>
              </a:rPr>
              <a:t> diagnostics and empirical studies</a:t>
            </a:r>
          </a:p>
          <a:p>
            <a:pPr lvl="1">
              <a:buFont typeface="Arial" pitchFamily="34" charset="0"/>
              <a:buChar char="•"/>
            </a:pPr>
            <a:r>
              <a:rPr lang="en-US" b="1" dirty="0" smtClean="0">
                <a:solidFill>
                  <a:schemeClr val="bg1"/>
                </a:solidFill>
              </a:rPr>
              <a:t> </a:t>
            </a:r>
            <a:r>
              <a:rPr lang="en-US" dirty="0" smtClean="0">
                <a:solidFill>
                  <a:schemeClr val="bg1"/>
                </a:solidFill>
              </a:rPr>
              <a:t>to inform decisions for </a:t>
            </a:r>
            <a:r>
              <a:rPr lang="en-US" b="1" dirty="0" smtClean="0">
                <a:solidFill>
                  <a:schemeClr val="bg1"/>
                </a:solidFill>
              </a:rPr>
              <a:t>mitigation, adaptation</a:t>
            </a:r>
          </a:p>
          <a:p>
            <a:pPr lvl="1">
              <a:buFont typeface="Arial" pitchFamily="34" charset="0"/>
              <a:buChar char="•"/>
            </a:pPr>
            <a:r>
              <a:rPr lang="en-US" b="1" dirty="0" smtClean="0">
                <a:solidFill>
                  <a:schemeClr val="bg1"/>
                </a:solidFill>
              </a:rPr>
              <a:t> </a:t>
            </a:r>
            <a:r>
              <a:rPr lang="en-US" dirty="0" smtClean="0">
                <a:solidFill>
                  <a:schemeClr val="bg1"/>
                </a:solidFill>
              </a:rPr>
              <a:t>assess</a:t>
            </a:r>
            <a:r>
              <a:rPr lang="en-US" b="1" dirty="0" smtClean="0">
                <a:solidFill>
                  <a:schemeClr val="bg1"/>
                </a:solidFill>
              </a:rPr>
              <a:t> vulnerability </a:t>
            </a:r>
            <a:r>
              <a:rPr lang="en-US" dirty="0" smtClean="0">
                <a:solidFill>
                  <a:schemeClr val="bg1"/>
                </a:solidFill>
              </a:rPr>
              <a:t>and</a:t>
            </a:r>
            <a:r>
              <a:rPr lang="en-US" b="1" dirty="0" smtClean="0">
                <a:solidFill>
                  <a:schemeClr val="bg1"/>
                </a:solidFill>
              </a:rPr>
              <a:t> impacts, </a:t>
            </a:r>
          </a:p>
          <a:p>
            <a:pPr lvl="1">
              <a:buFont typeface="Arial" pitchFamily="34" charset="0"/>
              <a:buChar char="•"/>
            </a:pPr>
            <a:r>
              <a:rPr lang="en-US" b="1" dirty="0" smtClean="0">
                <a:solidFill>
                  <a:schemeClr val="bg1"/>
                </a:solidFill>
              </a:rPr>
              <a:t> </a:t>
            </a:r>
            <a:r>
              <a:rPr lang="en-US" dirty="0" smtClean="0">
                <a:solidFill>
                  <a:schemeClr val="bg1"/>
                </a:solidFill>
              </a:rPr>
              <a:t>plan and monitor </a:t>
            </a:r>
            <a:r>
              <a:rPr lang="en-US" b="1" dirty="0" smtClean="0">
                <a:solidFill>
                  <a:schemeClr val="bg1"/>
                </a:solidFill>
              </a:rPr>
              <a:t>geo-engineering</a:t>
            </a:r>
          </a:p>
          <a:p>
            <a:pPr lvl="1">
              <a:buFont typeface="Arial" pitchFamily="34" charset="0"/>
              <a:buChar char="•"/>
            </a:pPr>
            <a:r>
              <a:rPr lang="en-US" b="1" dirty="0" smtClean="0">
                <a:solidFill>
                  <a:schemeClr val="bg1"/>
                </a:solidFill>
              </a:rPr>
              <a:t> </a:t>
            </a:r>
            <a:r>
              <a:rPr lang="en-US" dirty="0" smtClean="0">
                <a:solidFill>
                  <a:schemeClr val="bg1"/>
                </a:solidFill>
              </a:rPr>
              <a:t>predict</a:t>
            </a:r>
            <a:r>
              <a:rPr lang="en-US" b="1" dirty="0" smtClean="0">
                <a:solidFill>
                  <a:schemeClr val="bg1"/>
                </a:solidFill>
              </a:rPr>
              <a:t> climate variability </a:t>
            </a:r>
            <a:r>
              <a:rPr lang="en-US" dirty="0" smtClean="0">
                <a:solidFill>
                  <a:schemeClr val="bg1"/>
                </a:solidFill>
              </a:rPr>
              <a:t>and</a:t>
            </a:r>
            <a:r>
              <a:rPr lang="en-US" b="1" dirty="0" smtClean="0">
                <a:solidFill>
                  <a:schemeClr val="bg1"/>
                </a:solidFill>
              </a:rPr>
              <a:t> change </a:t>
            </a:r>
          </a:p>
          <a:p>
            <a:pPr lvl="1">
              <a:buFont typeface="Arial" pitchFamily="34" charset="0"/>
              <a:buChar char="•"/>
            </a:pPr>
            <a:r>
              <a:rPr lang="en-US" b="1" dirty="0" smtClean="0">
                <a:solidFill>
                  <a:schemeClr val="bg1"/>
                </a:solidFill>
              </a:rPr>
              <a:t> </a:t>
            </a:r>
            <a:r>
              <a:rPr lang="en-US" dirty="0" smtClean="0">
                <a:solidFill>
                  <a:schemeClr val="bg1"/>
                </a:solidFill>
              </a:rPr>
              <a:t>cope with consequences of </a:t>
            </a:r>
            <a:r>
              <a:rPr lang="en-US" b="1" dirty="0" smtClean="0">
                <a:solidFill>
                  <a:schemeClr val="bg1"/>
                </a:solidFill>
              </a:rPr>
              <a:t>variability </a:t>
            </a:r>
            <a:r>
              <a:rPr lang="en-US" dirty="0" smtClean="0">
                <a:solidFill>
                  <a:schemeClr val="bg1"/>
                </a:solidFill>
              </a:rPr>
              <a:t>and</a:t>
            </a:r>
            <a:r>
              <a:rPr lang="en-US" b="1" dirty="0" smtClean="0">
                <a:solidFill>
                  <a:schemeClr val="bg1"/>
                </a:solidFill>
              </a:rPr>
              <a:t> change</a:t>
            </a:r>
          </a:p>
        </p:txBody>
      </p:sp>
      <p:pic>
        <p:nvPicPr>
          <p:cNvPr id="4" name="Picture 3" descr="earthrotate2_e0.gif"/>
          <p:cNvPicPr>
            <a:picLocks noChangeAspect="1"/>
          </p:cNvPicPr>
          <p:nvPr/>
        </p:nvPicPr>
        <p:blipFill>
          <a:blip r:embed="rId2" cstate="print"/>
          <a:stretch>
            <a:fillRect/>
          </a:stretch>
        </p:blipFill>
        <p:spPr>
          <a:xfrm>
            <a:off x="265176" y="304800"/>
            <a:ext cx="838200" cy="838200"/>
          </a:xfrm>
          <a:prstGeom prst="rect">
            <a:avLst/>
          </a:prstGeom>
        </p:spPr>
      </p:pic>
      <p:sp>
        <p:nvSpPr>
          <p:cNvPr id="6" name="Oval 5"/>
          <p:cNvSpPr>
            <a:spLocks noChangeAspect="1"/>
          </p:cNvSpPr>
          <p:nvPr/>
        </p:nvSpPr>
        <p:spPr bwMode="auto">
          <a:xfrm>
            <a:off x="228600" y="304800"/>
            <a:ext cx="905842" cy="823493"/>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0(rev)Trenberth.png"/>
          <p:cNvPicPr>
            <a:picLocks noChangeAspect="1"/>
          </p:cNvPicPr>
          <p:nvPr/>
        </p:nvPicPr>
        <p:blipFill>
          <a:blip r:embed="rId2" cstate="print"/>
          <a:stretch>
            <a:fillRect/>
          </a:stretch>
        </p:blipFill>
        <p:spPr>
          <a:xfrm>
            <a:off x="676977" y="515617"/>
            <a:ext cx="7790045" cy="6113783"/>
          </a:xfrm>
          <a:prstGeom prst="rect">
            <a:avLst/>
          </a:prstGeom>
        </p:spPr>
      </p:pic>
      <p:sp>
        <p:nvSpPr>
          <p:cNvPr id="3" name="TextBox 2"/>
          <p:cNvSpPr txBox="1"/>
          <p:nvPr/>
        </p:nvSpPr>
        <p:spPr>
          <a:xfrm>
            <a:off x="5995381" y="6595646"/>
            <a:ext cx="3148619" cy="338554"/>
          </a:xfrm>
          <a:prstGeom prst="rect">
            <a:avLst/>
          </a:prstGeom>
          <a:noFill/>
        </p:spPr>
        <p:txBody>
          <a:bodyPr wrap="none" rtlCol="0">
            <a:spAutoFit/>
          </a:bodyPr>
          <a:lstStyle/>
          <a:p>
            <a:r>
              <a:rPr lang="en-US" sz="1600" dirty="0" smtClean="0">
                <a:solidFill>
                  <a:srgbClr val="FFFFFF"/>
                </a:solidFill>
              </a:rPr>
              <a:t>Trenberth et al 2011 J Climate</a:t>
            </a:r>
            <a:endParaRPr lang="en-US" sz="1600" dirty="0">
              <a:solidFill>
                <a:srgbClr val="FFFFFF"/>
              </a:solidFill>
            </a:endParaRPr>
          </a:p>
        </p:txBody>
      </p:sp>
      <p:sp>
        <p:nvSpPr>
          <p:cNvPr id="5" name="TextBox 4"/>
          <p:cNvSpPr txBox="1"/>
          <p:nvPr/>
        </p:nvSpPr>
        <p:spPr>
          <a:xfrm>
            <a:off x="2895600" y="0"/>
            <a:ext cx="3089307" cy="584775"/>
          </a:xfrm>
          <a:prstGeom prst="rect">
            <a:avLst/>
          </a:prstGeom>
          <a:noFill/>
          <a:effectLst>
            <a:outerShdw blurRad="50800" dist="38100" dir="2700000" algn="tl" rotWithShape="0">
              <a:prstClr val="black"/>
            </a:outerShdw>
          </a:effectLst>
        </p:spPr>
        <p:txBody>
          <a:bodyPr wrap="none" rtlCol="0">
            <a:spAutoFit/>
          </a:bodyPr>
          <a:lstStyle/>
          <a:p>
            <a:r>
              <a:rPr lang="en-US" sz="3200" b="1" dirty="0" smtClean="0">
                <a:solidFill>
                  <a:srgbClr val="FF0000"/>
                </a:solidFill>
              </a:rPr>
              <a:t>TOA Radiation</a:t>
            </a:r>
            <a:endParaRPr lang="en-US" sz="3200" b="1" dirty="0">
              <a:solidFill>
                <a:srgbClr val="FF0000"/>
              </a:solidFill>
            </a:endParaRPr>
          </a:p>
        </p:txBody>
      </p:sp>
      <p:grpSp>
        <p:nvGrpSpPr>
          <p:cNvPr id="9" name="Group 8"/>
          <p:cNvGrpSpPr/>
          <p:nvPr/>
        </p:nvGrpSpPr>
        <p:grpSpPr>
          <a:xfrm>
            <a:off x="3810000" y="609600"/>
            <a:ext cx="2895600" cy="6248400"/>
            <a:chOff x="3810000" y="609600"/>
            <a:chExt cx="2895600" cy="6248400"/>
          </a:xfrm>
        </p:grpSpPr>
        <p:sp>
          <p:nvSpPr>
            <p:cNvPr id="6" name="Oval 5"/>
            <p:cNvSpPr/>
            <p:nvPr/>
          </p:nvSpPr>
          <p:spPr bwMode="auto">
            <a:xfrm>
              <a:off x="3810000" y="609600"/>
              <a:ext cx="2438400" cy="990600"/>
            </a:xfrm>
            <a:prstGeom prst="ellipse">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7" name="Oval 6"/>
            <p:cNvSpPr/>
            <p:nvPr/>
          </p:nvSpPr>
          <p:spPr bwMode="auto">
            <a:xfrm>
              <a:off x="4267200" y="5867400"/>
              <a:ext cx="2438400" cy="990600"/>
            </a:xfrm>
            <a:prstGeom prst="ellipse">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8" name="Down Arrow 7"/>
            <p:cNvSpPr/>
            <p:nvPr/>
          </p:nvSpPr>
          <p:spPr bwMode="auto">
            <a:xfrm rot="21340783">
              <a:off x="5105400" y="1600200"/>
              <a:ext cx="533400" cy="4267200"/>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grpSp>
      <p:pic>
        <p:nvPicPr>
          <p:cNvPr id="10" name="Picture 9" descr="Fig.10(rev)Trenberth.png"/>
          <p:cNvPicPr>
            <a:picLocks noChangeAspect="1"/>
          </p:cNvPicPr>
          <p:nvPr/>
        </p:nvPicPr>
        <p:blipFill>
          <a:blip r:embed="rId3" cstate="screen"/>
          <a:srcRect/>
          <a:stretch>
            <a:fillRect/>
          </a:stretch>
        </p:blipFill>
        <p:spPr>
          <a:xfrm>
            <a:off x="685800" y="6019800"/>
            <a:ext cx="2142423" cy="609600"/>
          </a:xfrm>
          <a:prstGeom prst="rect">
            <a:avLst/>
          </a:prstGeom>
        </p:spPr>
      </p:pic>
    </p:spTree>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fmla="#ppt_w*sin(2.5*pi*$)">
                                          <p:val>
                                            <p:fltVal val="0"/>
                                          </p:val>
                                        </p:tav>
                                        <p:tav tm="100000">
                                          <p:val>
                                            <p:fltVal val="1"/>
                                          </p:val>
                                        </p:tav>
                                      </p:tavLst>
                                    </p:anim>
                                    <p:anim calcmode="lin" valueType="num">
                                      <p:cBhvr>
                                        <p:cTn id="8" dur="5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76200"/>
            <a:ext cx="8229600" cy="914400"/>
          </a:xfrm>
          <a:effectLst>
            <a:outerShdw blurRad="50800" dist="50800" dir="5400000" algn="ctr" rotWithShape="0">
              <a:schemeClr val="tx1"/>
            </a:outerShdw>
          </a:effectLst>
        </p:spPr>
        <p:txBody>
          <a:bodyPr/>
          <a:lstStyle/>
          <a:p>
            <a:pPr>
              <a:defRPr/>
            </a:pPr>
            <a:r>
              <a:rPr lang="en-US" dirty="0" smtClean="0">
                <a:effectLst>
                  <a:outerShdw blurRad="38100" dist="38100" dir="2700000" algn="tl">
                    <a:srgbClr val="000000">
                      <a:alpha val="43137"/>
                    </a:srgbClr>
                  </a:outerShdw>
                </a:effectLst>
                <a:latin typeface="Comic Sans MS" pitchFamily="66" charset="0"/>
              </a:rPr>
              <a:t>Major Concerns</a:t>
            </a:r>
          </a:p>
        </p:txBody>
      </p:sp>
      <p:sp>
        <p:nvSpPr>
          <p:cNvPr id="22531" name="Content Placeholder 2"/>
          <p:cNvSpPr>
            <a:spLocks noGrp="1"/>
          </p:cNvSpPr>
          <p:nvPr>
            <p:ph idx="1"/>
          </p:nvPr>
        </p:nvSpPr>
        <p:spPr>
          <a:xfrm>
            <a:off x="228600" y="762000"/>
            <a:ext cx="8763000" cy="5486400"/>
          </a:xfrm>
          <a:effectLst>
            <a:outerShdw blurRad="25400" dist="25400" dir="3000000" algn="ctr" rotWithShape="0">
              <a:schemeClr val="tx1"/>
            </a:outerShdw>
          </a:effectLst>
        </p:spPr>
        <p:txBody>
          <a:bodyPr/>
          <a:lstStyle/>
          <a:p>
            <a:pPr>
              <a:spcBef>
                <a:spcPts val="300"/>
              </a:spcBef>
              <a:buFont typeface="Wingdings" pitchFamily="2" charset="2"/>
              <a:buChar char="§"/>
            </a:pPr>
            <a:r>
              <a:rPr lang="en-GB" sz="2400" dirty="0" smtClean="0">
                <a:solidFill>
                  <a:schemeClr val="bg1"/>
                </a:solidFill>
                <a:latin typeface="Comic Sans MS" pitchFamily="66" charset="0"/>
              </a:rPr>
              <a:t>Difficult to anticipate problems in </a:t>
            </a:r>
            <a:r>
              <a:rPr lang="en-GB" sz="2400" dirty="0" smtClean="0">
                <a:solidFill>
                  <a:srgbClr val="FFFF00"/>
                </a:solidFill>
                <a:latin typeface="Comic Sans MS" pitchFamily="66" charset="0"/>
              </a:rPr>
              <a:t>satellite</a:t>
            </a:r>
            <a:r>
              <a:rPr lang="en-GB" sz="2400" dirty="0" smtClean="0">
                <a:solidFill>
                  <a:schemeClr val="bg1"/>
                </a:solidFill>
                <a:latin typeface="Comic Sans MS" pitchFamily="66" charset="0"/>
              </a:rPr>
              <a:t> observing </a:t>
            </a:r>
          </a:p>
          <a:p>
            <a:pPr lvl="1">
              <a:spcBef>
                <a:spcPts val="300"/>
              </a:spcBef>
              <a:buFont typeface="Arial" pitchFamily="34" charset="0"/>
              <a:buChar char="•"/>
            </a:pPr>
            <a:r>
              <a:rPr lang="en-GB" sz="2400" dirty="0" smtClean="0">
                <a:solidFill>
                  <a:schemeClr val="bg1"/>
                </a:solidFill>
                <a:latin typeface="Comic Sans MS" pitchFamily="66" charset="0"/>
              </a:rPr>
              <a:t>On-Orbit failures (ADEOS, </a:t>
            </a:r>
            <a:r>
              <a:rPr lang="en-GB" sz="2400" dirty="0" err="1" smtClean="0">
                <a:solidFill>
                  <a:schemeClr val="bg1"/>
                </a:solidFill>
                <a:latin typeface="Comic Sans MS" pitchFamily="66" charset="0"/>
              </a:rPr>
              <a:t>Cryosat</a:t>
            </a:r>
            <a:r>
              <a:rPr lang="en-GB" sz="2400" dirty="0" smtClean="0">
                <a:solidFill>
                  <a:schemeClr val="bg1"/>
                </a:solidFill>
                <a:latin typeface="Comic Sans MS" pitchFamily="66" charset="0"/>
              </a:rPr>
              <a:t>...)</a:t>
            </a:r>
          </a:p>
          <a:p>
            <a:pPr lvl="1">
              <a:spcBef>
                <a:spcPts val="300"/>
              </a:spcBef>
              <a:buFont typeface="Arial" pitchFamily="34" charset="0"/>
              <a:buChar char="•"/>
            </a:pPr>
            <a:r>
              <a:rPr lang="en-GB" sz="2400" dirty="0" smtClean="0">
                <a:solidFill>
                  <a:schemeClr val="bg1"/>
                </a:solidFill>
                <a:latin typeface="Comic Sans MS" pitchFamily="66" charset="0"/>
              </a:rPr>
              <a:t>Inadequate funding and delays: NPP, JPSS</a:t>
            </a:r>
          </a:p>
          <a:p>
            <a:pPr lvl="1">
              <a:spcBef>
                <a:spcPts val="300"/>
              </a:spcBef>
              <a:buFont typeface="Arial" pitchFamily="34" charset="0"/>
              <a:buChar char="•"/>
            </a:pPr>
            <a:r>
              <a:rPr lang="en-GB" sz="2400" dirty="0" smtClean="0">
                <a:solidFill>
                  <a:schemeClr val="bg1"/>
                </a:solidFill>
                <a:latin typeface="Comic Sans MS" pitchFamily="66" charset="0"/>
              </a:rPr>
              <a:t>Launch failures  (OCO, Glory)</a:t>
            </a:r>
          </a:p>
          <a:p>
            <a:pPr>
              <a:spcBef>
                <a:spcPts val="300"/>
              </a:spcBef>
            </a:pPr>
            <a:endParaRPr lang="en-US" sz="2000" dirty="0" smtClean="0">
              <a:latin typeface="Comic Sans MS" pitchFamily="66" charset="0"/>
            </a:endParaRPr>
          </a:p>
        </p:txBody>
      </p:sp>
      <p:pic>
        <p:nvPicPr>
          <p:cNvPr id="22542" name="Picture 14"/>
          <p:cNvPicPr>
            <a:picLocks noChangeAspect="1" noChangeArrowheads="1"/>
          </p:cNvPicPr>
          <p:nvPr/>
        </p:nvPicPr>
        <p:blipFill>
          <a:blip r:embed="rId2" cstate="print"/>
          <a:srcRect/>
          <a:stretch>
            <a:fillRect/>
          </a:stretch>
        </p:blipFill>
        <p:spPr bwMode="auto">
          <a:xfrm>
            <a:off x="7670800" y="1371600"/>
            <a:ext cx="1473200" cy="1447800"/>
          </a:xfrm>
          <a:prstGeom prst="rect">
            <a:avLst/>
          </a:prstGeom>
          <a:ln>
            <a:headEnd/>
            <a:tailEnd/>
          </a:ln>
        </p:spPr>
        <p:style>
          <a:lnRef idx="1">
            <a:schemeClr val="accent2"/>
          </a:lnRef>
          <a:fillRef idx="2">
            <a:schemeClr val="accent2"/>
          </a:fillRef>
          <a:effectRef idx="1">
            <a:schemeClr val="accent2"/>
          </a:effectRef>
          <a:fontRef idx="minor">
            <a:schemeClr val="dk1"/>
          </a:fontRef>
        </p:style>
      </p:pic>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28600"/>
            <a:ext cx="8229600" cy="914400"/>
          </a:xfrm>
          <a:effectLst>
            <a:outerShdw blurRad="50800" dist="50800" dir="5400000" algn="ctr" rotWithShape="0">
              <a:schemeClr val="tx1"/>
            </a:outerShdw>
          </a:effectLst>
        </p:spPr>
        <p:txBody>
          <a:bodyPr/>
          <a:lstStyle/>
          <a:p>
            <a:pPr>
              <a:defRPr/>
            </a:pPr>
            <a:r>
              <a:rPr lang="en-US" dirty="0" smtClean="0">
                <a:effectLst>
                  <a:outerShdw blurRad="38100" dist="38100" dir="2700000" algn="tl">
                    <a:srgbClr val="000000">
                      <a:alpha val="43137"/>
                    </a:srgbClr>
                  </a:outerShdw>
                </a:effectLst>
                <a:latin typeface="Comic Sans MS" pitchFamily="66" charset="0"/>
              </a:rPr>
              <a:t>Orbiting (?)</a:t>
            </a:r>
            <a:br>
              <a:rPr lang="en-US" dirty="0" smtClean="0">
                <a:effectLst>
                  <a:outerShdw blurRad="38100" dist="38100" dir="2700000" algn="tl">
                    <a:srgbClr val="000000">
                      <a:alpha val="43137"/>
                    </a:srgbClr>
                  </a:outerShdw>
                </a:effectLst>
                <a:latin typeface="Comic Sans MS" pitchFamily="66" charset="0"/>
              </a:rPr>
            </a:br>
            <a:r>
              <a:rPr lang="en-US" dirty="0" smtClean="0">
                <a:effectLst>
                  <a:outerShdw blurRad="38100" dist="38100" dir="2700000" algn="tl">
                    <a:srgbClr val="000000">
                      <a:alpha val="43137"/>
                    </a:srgbClr>
                  </a:outerShdw>
                </a:effectLst>
                <a:latin typeface="Comic Sans MS" pitchFamily="66" charset="0"/>
              </a:rPr>
              <a:t>Carbon Observatory</a:t>
            </a:r>
          </a:p>
        </p:txBody>
      </p:sp>
      <p:pic>
        <p:nvPicPr>
          <p:cNvPr id="1028" name="Picture 4"/>
          <p:cNvPicPr>
            <a:picLocks noChangeAspect="1" noChangeArrowheads="1"/>
          </p:cNvPicPr>
          <p:nvPr/>
        </p:nvPicPr>
        <p:blipFill>
          <a:blip r:embed="rId2" cstate="print"/>
          <a:srcRect/>
          <a:stretch>
            <a:fillRect/>
          </a:stretch>
        </p:blipFill>
        <p:spPr bwMode="auto">
          <a:xfrm>
            <a:off x="0" y="3286125"/>
            <a:ext cx="4762500" cy="3571875"/>
          </a:xfrm>
          <a:prstGeom prst="rect">
            <a:avLst/>
          </a:prstGeom>
          <a:noFill/>
          <a:ln w="9525">
            <a:noFill/>
            <a:miter lim="800000"/>
            <a:headEnd/>
            <a:tailEnd/>
          </a:ln>
        </p:spPr>
      </p:pic>
      <p:pic>
        <p:nvPicPr>
          <p:cNvPr id="10" name="Picture 9" descr="satellite2.gif"/>
          <p:cNvPicPr>
            <a:picLocks noChangeAspect="1"/>
          </p:cNvPicPr>
          <p:nvPr/>
        </p:nvPicPr>
        <p:blipFill>
          <a:blip r:embed="rId3" cstate="print"/>
          <a:stretch>
            <a:fillRect/>
          </a:stretch>
        </p:blipFill>
        <p:spPr>
          <a:xfrm>
            <a:off x="7315200" y="0"/>
            <a:ext cx="1828800" cy="1828800"/>
          </a:xfrm>
          <a:prstGeom prst="rect">
            <a:avLst/>
          </a:prstGeom>
        </p:spPr>
      </p:pic>
      <p:sp>
        <p:nvSpPr>
          <p:cNvPr id="13" name="Content Placeholder 12"/>
          <p:cNvSpPr>
            <a:spLocks noGrp="1"/>
          </p:cNvSpPr>
          <p:nvPr>
            <p:ph idx="1"/>
          </p:nvPr>
        </p:nvSpPr>
        <p:spPr/>
        <p:txBody>
          <a:bodyPr/>
          <a:lstStyle/>
          <a:p>
            <a:endParaRPr lang="en-US"/>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2"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par>
                          <p:cTn id="9" fill="hold">
                            <p:stCondLst>
                              <p:cond delay="500"/>
                            </p:stCondLst>
                            <p:childTnLst>
                              <p:par>
                                <p:cTn id="10" presetID="51" presetClass="entr" presetSubtype="0"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770" decel="100000"/>
                                        <p:tgtEl>
                                          <p:spTgt spid="1028"/>
                                        </p:tgtEl>
                                      </p:cBhvr>
                                    </p:animEffect>
                                    <p:animScale>
                                      <p:cBhvr>
                                        <p:cTn id="13" dur="770" decel="100000"/>
                                        <p:tgtEl>
                                          <p:spTgt spid="1028"/>
                                        </p:tgtEl>
                                      </p:cBhvr>
                                      <p:from x="10000" y="10000"/>
                                      <p:to x="200000" y="450000"/>
                                    </p:animScale>
                                    <p:animScale>
                                      <p:cBhvr>
                                        <p:cTn id="14" dur="1230" accel="100000" fill="hold">
                                          <p:stCondLst>
                                            <p:cond delay="770"/>
                                          </p:stCondLst>
                                        </p:cTn>
                                        <p:tgtEl>
                                          <p:spTgt spid="1028"/>
                                        </p:tgtEl>
                                      </p:cBhvr>
                                      <p:from x="200000" y="450000"/>
                                      <p:to x="100000" y="100000"/>
                                    </p:animScale>
                                    <p:set>
                                      <p:cBhvr>
                                        <p:cTn id="15" dur="770" fill="hold"/>
                                        <p:tgtEl>
                                          <p:spTgt spid="1028"/>
                                        </p:tgtEl>
                                        <p:attrNameLst>
                                          <p:attrName>ppt_x</p:attrName>
                                        </p:attrNameLst>
                                      </p:cBhvr>
                                      <p:to>
                                        <p:strVal val="(0.5)"/>
                                      </p:to>
                                    </p:set>
                                    <p:anim from="(0.5)" to="(#ppt_x)" calcmode="lin" valueType="num">
                                      <p:cBhvr>
                                        <p:cTn id="16" dur="1230" accel="100000" fill="hold">
                                          <p:stCondLst>
                                            <p:cond delay="770"/>
                                          </p:stCondLst>
                                        </p:cTn>
                                        <p:tgtEl>
                                          <p:spTgt spid="1028"/>
                                        </p:tgtEl>
                                        <p:attrNameLst>
                                          <p:attrName>ppt_x</p:attrName>
                                        </p:attrNameLst>
                                      </p:cBhvr>
                                    </p:anim>
                                    <p:set>
                                      <p:cBhvr>
                                        <p:cTn id="17" dur="770" fill="hold"/>
                                        <p:tgtEl>
                                          <p:spTgt spid="1028"/>
                                        </p:tgtEl>
                                        <p:attrNameLst>
                                          <p:attrName>ppt_y</p:attrName>
                                        </p:attrNameLst>
                                      </p:cBhvr>
                                      <p:to>
                                        <p:strVal val="(#ppt_y+0.4)"/>
                                      </p:to>
                                    </p:set>
                                    <p:anim from="(#ppt_y+0.4)" to="(#ppt_y)" calcmode="lin" valueType="num">
                                      <p:cBhvr>
                                        <p:cTn id="18" dur="1230" accel="100000" fill="hold">
                                          <p:stCondLst>
                                            <p:cond delay="770"/>
                                          </p:stCondLst>
                                        </p:cTn>
                                        <p:tgtEl>
                                          <p:spTgt spid="102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76200"/>
            <a:ext cx="8229600" cy="914400"/>
          </a:xfrm>
          <a:effectLst>
            <a:outerShdw blurRad="50800" dist="50800" dir="5400000" algn="ctr" rotWithShape="0">
              <a:schemeClr val="tx1"/>
            </a:outerShdw>
          </a:effectLst>
        </p:spPr>
        <p:txBody>
          <a:bodyPr/>
          <a:lstStyle/>
          <a:p>
            <a:pPr>
              <a:defRPr/>
            </a:pPr>
            <a:r>
              <a:rPr lang="en-US" dirty="0" smtClean="0">
                <a:effectLst>
                  <a:outerShdw blurRad="38100" dist="38100" dir="2700000" algn="tl">
                    <a:srgbClr val="000000">
                      <a:alpha val="43137"/>
                    </a:srgbClr>
                  </a:outerShdw>
                </a:effectLst>
                <a:latin typeface="Comic Sans MS" pitchFamily="66" charset="0"/>
              </a:rPr>
              <a:t>Major Concerns</a:t>
            </a:r>
          </a:p>
        </p:txBody>
      </p:sp>
      <p:sp>
        <p:nvSpPr>
          <p:cNvPr id="22531" name="Content Placeholder 2"/>
          <p:cNvSpPr>
            <a:spLocks noGrp="1"/>
          </p:cNvSpPr>
          <p:nvPr>
            <p:ph idx="1"/>
          </p:nvPr>
        </p:nvSpPr>
        <p:spPr>
          <a:xfrm>
            <a:off x="228600" y="762000"/>
            <a:ext cx="8763000" cy="5486400"/>
          </a:xfrm>
          <a:effectLst>
            <a:outerShdw blurRad="25400" dist="25400" dir="3000000" algn="ctr" rotWithShape="0">
              <a:schemeClr val="tx1"/>
            </a:outerShdw>
          </a:effectLst>
        </p:spPr>
        <p:txBody>
          <a:bodyPr/>
          <a:lstStyle/>
          <a:p>
            <a:pPr>
              <a:spcBef>
                <a:spcPts val="300"/>
              </a:spcBef>
              <a:buFont typeface="Wingdings" pitchFamily="2" charset="2"/>
              <a:buChar char="§"/>
            </a:pPr>
            <a:r>
              <a:rPr lang="en-GB" sz="2400" dirty="0" smtClean="0">
                <a:solidFill>
                  <a:schemeClr val="bg2">
                    <a:lumMod val="40000"/>
                    <a:lumOff val="60000"/>
                  </a:schemeClr>
                </a:solidFill>
                <a:latin typeface="Comic Sans MS" pitchFamily="66" charset="0"/>
              </a:rPr>
              <a:t>Difficult to anticipate problems in satellite observing </a:t>
            </a:r>
          </a:p>
          <a:p>
            <a:pPr lvl="1">
              <a:spcBef>
                <a:spcPts val="300"/>
              </a:spcBef>
              <a:buFont typeface="Arial" pitchFamily="34" charset="0"/>
              <a:buChar char="•"/>
            </a:pPr>
            <a:r>
              <a:rPr lang="en-GB" sz="2400" dirty="0" smtClean="0">
                <a:solidFill>
                  <a:schemeClr val="bg2">
                    <a:lumMod val="40000"/>
                    <a:lumOff val="60000"/>
                  </a:schemeClr>
                </a:solidFill>
                <a:latin typeface="Comic Sans MS" pitchFamily="66" charset="0"/>
              </a:rPr>
              <a:t>On-Orbit failures (ADEOS, </a:t>
            </a:r>
            <a:r>
              <a:rPr lang="en-GB" sz="2400" dirty="0" err="1" smtClean="0">
                <a:solidFill>
                  <a:schemeClr val="bg2">
                    <a:lumMod val="40000"/>
                    <a:lumOff val="60000"/>
                  </a:schemeClr>
                </a:solidFill>
                <a:latin typeface="Comic Sans MS" pitchFamily="66" charset="0"/>
              </a:rPr>
              <a:t>Cryosat</a:t>
            </a:r>
            <a:r>
              <a:rPr lang="en-GB" sz="2400" dirty="0" smtClean="0">
                <a:solidFill>
                  <a:schemeClr val="bg2">
                    <a:lumMod val="40000"/>
                    <a:lumOff val="60000"/>
                  </a:schemeClr>
                </a:solidFill>
                <a:latin typeface="Comic Sans MS" pitchFamily="66" charset="0"/>
              </a:rPr>
              <a:t>...)</a:t>
            </a:r>
          </a:p>
          <a:p>
            <a:pPr lvl="1">
              <a:spcBef>
                <a:spcPts val="300"/>
              </a:spcBef>
              <a:buFont typeface="Arial" pitchFamily="34" charset="0"/>
              <a:buChar char="•"/>
            </a:pPr>
            <a:r>
              <a:rPr lang="en-GB" sz="2400" dirty="0" smtClean="0">
                <a:solidFill>
                  <a:schemeClr val="bg2">
                    <a:lumMod val="40000"/>
                    <a:lumOff val="60000"/>
                  </a:schemeClr>
                </a:solidFill>
                <a:latin typeface="Comic Sans MS" pitchFamily="66" charset="0"/>
              </a:rPr>
              <a:t>Inadequate funding and delays: NPP, JPSS</a:t>
            </a:r>
          </a:p>
          <a:p>
            <a:pPr lvl="1">
              <a:spcBef>
                <a:spcPts val="300"/>
              </a:spcBef>
              <a:buFont typeface="Arial" pitchFamily="34" charset="0"/>
              <a:buChar char="•"/>
            </a:pPr>
            <a:r>
              <a:rPr lang="en-GB" sz="2400" dirty="0" smtClean="0">
                <a:solidFill>
                  <a:schemeClr val="bg2">
                    <a:lumMod val="40000"/>
                    <a:lumOff val="60000"/>
                  </a:schemeClr>
                </a:solidFill>
                <a:latin typeface="Comic Sans MS" pitchFamily="66" charset="0"/>
              </a:rPr>
              <a:t>Launch failures  (OCO, Glory)</a:t>
            </a:r>
          </a:p>
          <a:p>
            <a:pPr>
              <a:spcBef>
                <a:spcPts val="300"/>
              </a:spcBef>
              <a:buFont typeface="Wingdings" pitchFamily="2" charset="2"/>
              <a:buChar char="§"/>
            </a:pPr>
            <a:r>
              <a:rPr lang="en-GB" sz="2400" dirty="0" smtClean="0">
                <a:solidFill>
                  <a:schemeClr val="bg1"/>
                </a:solidFill>
                <a:latin typeface="Comic Sans MS" pitchFamily="66" charset="0"/>
              </a:rPr>
              <a:t>There is inadequate </a:t>
            </a:r>
            <a:r>
              <a:rPr lang="en-GB" sz="2400" dirty="0" smtClean="0">
                <a:solidFill>
                  <a:srgbClr val="FFFF00"/>
                </a:solidFill>
                <a:latin typeface="Comic Sans MS" pitchFamily="66" charset="0"/>
              </a:rPr>
              <a:t>overlap</a:t>
            </a:r>
            <a:r>
              <a:rPr lang="en-GB" sz="2400" dirty="0" smtClean="0">
                <a:solidFill>
                  <a:schemeClr val="bg1"/>
                </a:solidFill>
                <a:latin typeface="Comic Sans MS" pitchFamily="66" charset="0"/>
              </a:rPr>
              <a:t> and dual operation of 		observing systems</a:t>
            </a:r>
          </a:p>
          <a:p>
            <a:pPr>
              <a:spcBef>
                <a:spcPts val="300"/>
              </a:spcBef>
              <a:buFont typeface="Wingdings" pitchFamily="2" charset="2"/>
              <a:buChar char="§"/>
            </a:pPr>
            <a:r>
              <a:rPr lang="en-GB" sz="2400" dirty="0" smtClean="0">
                <a:solidFill>
                  <a:schemeClr val="bg1"/>
                </a:solidFill>
                <a:latin typeface="Comic Sans MS" pitchFamily="66" charset="0"/>
              </a:rPr>
              <a:t>Need continued priority for key </a:t>
            </a:r>
            <a:r>
              <a:rPr lang="en-GB" sz="2400" dirty="0" smtClean="0">
                <a:solidFill>
                  <a:srgbClr val="FFFF00"/>
                </a:solidFill>
                <a:latin typeface="Comic Sans MS" pitchFamily="66" charset="0"/>
              </a:rPr>
              <a:t>reference</a:t>
            </a:r>
            <a:r>
              <a:rPr lang="en-GB" sz="2400" dirty="0" smtClean="0">
                <a:solidFill>
                  <a:schemeClr val="bg1"/>
                </a:solidFill>
                <a:latin typeface="Comic Sans MS" pitchFamily="66" charset="0"/>
              </a:rPr>
              <a:t> observing systems such as GRUAN and CLARREO</a:t>
            </a:r>
          </a:p>
          <a:p>
            <a:pPr>
              <a:spcBef>
                <a:spcPts val="300"/>
              </a:spcBef>
              <a:buFont typeface="Wingdings" pitchFamily="2" charset="2"/>
              <a:buChar char="§"/>
            </a:pPr>
            <a:r>
              <a:rPr lang="en-GB" sz="2400" dirty="0" smtClean="0">
                <a:solidFill>
                  <a:schemeClr val="bg1"/>
                </a:solidFill>
                <a:latin typeface="Comic Sans MS" pitchFamily="66" charset="0"/>
              </a:rPr>
              <a:t>Major risk of </a:t>
            </a:r>
            <a:r>
              <a:rPr lang="en-GB" sz="2400" dirty="0" smtClean="0">
                <a:solidFill>
                  <a:srgbClr val="FFFF00"/>
                </a:solidFill>
                <a:latin typeface="Comic Sans MS" pitchFamily="66" charset="0"/>
              </a:rPr>
              <a:t>gaps</a:t>
            </a:r>
            <a:r>
              <a:rPr lang="en-GB" sz="2400" dirty="0" smtClean="0">
                <a:solidFill>
                  <a:schemeClr val="bg1"/>
                </a:solidFill>
                <a:latin typeface="Comic Sans MS" pitchFamily="66" charset="0"/>
              </a:rPr>
              <a:t> in the satellite records over the next 10-20 years</a:t>
            </a:r>
          </a:p>
          <a:p>
            <a:pPr>
              <a:spcBef>
                <a:spcPts val="300"/>
              </a:spcBef>
              <a:buFont typeface="Wingdings" pitchFamily="2" charset="2"/>
              <a:buChar char="§"/>
            </a:pPr>
            <a:r>
              <a:rPr lang="en-GB" sz="2400" b="1" dirty="0" smtClean="0">
                <a:solidFill>
                  <a:schemeClr val="bg1"/>
                </a:solidFill>
                <a:latin typeface="Comic Sans MS" pitchFamily="66" charset="0"/>
              </a:rPr>
              <a:t>Observation </a:t>
            </a:r>
            <a:r>
              <a:rPr lang="en-GB" sz="2400" b="1" dirty="0" smtClean="0">
                <a:solidFill>
                  <a:srgbClr val="FFFF00"/>
                </a:solidFill>
                <a:latin typeface="Comic Sans MS" pitchFamily="66" charset="0"/>
              </a:rPr>
              <a:t>continuity:</a:t>
            </a:r>
            <a:r>
              <a:rPr lang="en-GB" sz="2400" dirty="0" smtClean="0">
                <a:solidFill>
                  <a:schemeClr val="bg1"/>
                </a:solidFill>
                <a:latin typeface="Comic Sans MS" pitchFamily="66" charset="0"/>
              </a:rPr>
              <a:t> key to climate record is in jeopardy; </a:t>
            </a:r>
          </a:p>
          <a:p>
            <a:pPr lvl="1">
              <a:spcBef>
                <a:spcPts val="300"/>
              </a:spcBef>
            </a:pPr>
            <a:r>
              <a:rPr lang="en-GB" sz="2400" dirty="0" smtClean="0">
                <a:solidFill>
                  <a:schemeClr val="bg1"/>
                </a:solidFill>
                <a:latin typeface="Comic Sans MS" pitchFamily="66" charset="0"/>
              </a:rPr>
              <a:t>Planned redundancy is critical</a:t>
            </a:r>
          </a:p>
          <a:p>
            <a:pPr marL="393700" lvl="1" indent="-393700">
              <a:spcBef>
                <a:spcPts val="300"/>
              </a:spcBef>
              <a:buFont typeface="Wingdings" pitchFamily="2" charset="2"/>
              <a:buChar char="§"/>
            </a:pPr>
            <a:r>
              <a:rPr lang="en-US" sz="2400" dirty="0" smtClean="0">
                <a:solidFill>
                  <a:schemeClr val="bg1"/>
                </a:solidFill>
                <a:latin typeface="Comic Sans MS" pitchFamily="66" charset="0"/>
              </a:rPr>
              <a:t>These have greatly</a:t>
            </a:r>
            <a:r>
              <a:rPr lang="en-US" sz="2400" b="1" dirty="0" smtClean="0">
                <a:solidFill>
                  <a:schemeClr val="bg1"/>
                </a:solidFill>
                <a:latin typeface="Comic Sans MS" pitchFamily="66" charset="0"/>
              </a:rPr>
              <a:t> </a:t>
            </a:r>
            <a:r>
              <a:rPr lang="en-US" sz="2400" b="1" dirty="0" smtClean="0">
                <a:solidFill>
                  <a:srgbClr val="FFFF00"/>
                </a:solidFill>
                <a:latin typeface="Comic Sans MS" pitchFamily="66" charset="0"/>
              </a:rPr>
              <a:t>increased the risk of us going blindly into the futur</a:t>
            </a:r>
            <a:r>
              <a:rPr lang="en-US" sz="2400" dirty="0" smtClean="0">
                <a:solidFill>
                  <a:srgbClr val="FFFF00"/>
                </a:solidFill>
                <a:latin typeface="Comic Sans MS" pitchFamily="66" charset="0"/>
              </a:rPr>
              <a:t>e </a:t>
            </a:r>
            <a:r>
              <a:rPr lang="en-US" sz="2400" dirty="0" err="1" smtClean="0">
                <a:solidFill>
                  <a:schemeClr val="bg1"/>
                </a:solidFill>
                <a:latin typeface="Comic Sans MS" pitchFamily="66" charset="0"/>
              </a:rPr>
              <a:t>wrt</a:t>
            </a:r>
            <a:r>
              <a:rPr lang="en-US" sz="2400" dirty="0" smtClean="0">
                <a:solidFill>
                  <a:schemeClr val="bg1"/>
                </a:solidFill>
                <a:latin typeface="Comic Sans MS" pitchFamily="66" charset="0"/>
              </a:rPr>
              <a:t> many aspects of climate</a:t>
            </a:r>
            <a:endParaRPr lang="en-GB" sz="2400" dirty="0" smtClean="0">
              <a:solidFill>
                <a:schemeClr val="bg1"/>
              </a:solidFill>
              <a:latin typeface="Comic Sans MS" pitchFamily="66" charset="0"/>
            </a:endParaRPr>
          </a:p>
          <a:p>
            <a:pPr>
              <a:spcBef>
                <a:spcPts val="300"/>
              </a:spcBef>
              <a:buFontTx/>
              <a:buNone/>
            </a:pPr>
            <a:r>
              <a:rPr lang="en-GB" sz="2400" b="1" dirty="0" smtClean="0">
                <a:solidFill>
                  <a:srgbClr val="FF0000"/>
                </a:solidFill>
                <a:latin typeface="Comic Sans MS" pitchFamily="66" charset="0"/>
              </a:rPr>
              <a:t> </a:t>
            </a:r>
            <a:endParaRPr lang="en-GB" sz="1800" b="1" dirty="0" smtClean="0">
              <a:solidFill>
                <a:srgbClr val="FF0000"/>
              </a:solidFill>
              <a:latin typeface="Comic Sans MS" pitchFamily="66" charset="0"/>
            </a:endParaRPr>
          </a:p>
          <a:p>
            <a:pPr>
              <a:spcBef>
                <a:spcPts val="300"/>
              </a:spcBef>
            </a:pPr>
            <a:endParaRPr lang="en-US" sz="2000" dirty="0" smtClean="0">
              <a:latin typeface="Comic Sans MS" pitchFamily="66" charset="0"/>
            </a:endParaRPr>
          </a:p>
        </p:txBody>
      </p:sp>
      <p:pic>
        <p:nvPicPr>
          <p:cNvPr id="22542" name="Picture 14"/>
          <p:cNvPicPr>
            <a:picLocks noChangeAspect="1" noChangeArrowheads="1"/>
          </p:cNvPicPr>
          <p:nvPr/>
        </p:nvPicPr>
        <p:blipFill>
          <a:blip r:embed="rId2" cstate="print"/>
          <a:srcRect/>
          <a:stretch>
            <a:fillRect/>
          </a:stretch>
        </p:blipFill>
        <p:spPr bwMode="auto">
          <a:xfrm>
            <a:off x="7670800" y="1371600"/>
            <a:ext cx="1473200" cy="1447800"/>
          </a:xfrm>
          <a:prstGeom prst="rect">
            <a:avLst/>
          </a:prstGeom>
          <a:ln>
            <a:headEnd/>
            <a:tailEnd/>
          </a:ln>
        </p:spPr>
        <p:style>
          <a:lnRef idx="1">
            <a:schemeClr val="accent2"/>
          </a:lnRef>
          <a:fillRef idx="2">
            <a:schemeClr val="accent2"/>
          </a:fillRef>
          <a:effectRef idx="1">
            <a:schemeClr val="accent2"/>
          </a:effectRef>
          <a:fontRef idx="minor">
            <a:schemeClr val="dk1"/>
          </a:fontRef>
        </p:style>
      </p:pic>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WxObs002.jpg"/>
          <p:cNvPicPr>
            <a:picLocks noChangeAspect="1"/>
          </p:cNvPicPr>
          <p:nvPr/>
        </p:nvPicPr>
        <p:blipFill>
          <a:blip r:embed="rId2" cstate="print">
            <a:lum bright="10000"/>
          </a:blip>
          <a:srcRect r="1667"/>
          <a:stretch>
            <a:fillRect/>
          </a:stretch>
        </p:blipFill>
        <p:spPr>
          <a:xfrm>
            <a:off x="152400" y="0"/>
            <a:ext cx="8991600" cy="6754079"/>
          </a:xfrm>
          <a:prstGeom prst="rect">
            <a:avLst/>
          </a:prstGeom>
        </p:spPr>
      </p:pic>
    </p:spTree>
  </p:cSld>
  <p:clrMapOvr>
    <a:masterClrMapping/>
  </p:clrMapOvr>
  <p:transition>
    <p:spli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lobalTimeSeries_ArrowsIncrese V4.jpg"/>
          <p:cNvPicPr>
            <a:picLocks noChangeAspect="1" noChangeArrowheads="1"/>
          </p:cNvPicPr>
          <p:nvPr/>
        </p:nvPicPr>
        <p:blipFill>
          <a:blip r:embed="rId2" cstate="print"/>
          <a:srcRect/>
          <a:stretch>
            <a:fillRect/>
          </a:stretch>
        </p:blipFill>
        <p:spPr bwMode="auto">
          <a:xfrm>
            <a:off x="4059936" y="1496500"/>
            <a:ext cx="5084064" cy="4980500"/>
          </a:xfrm>
          <a:prstGeom prst="rect">
            <a:avLst/>
          </a:prstGeom>
          <a:noFill/>
          <a:ln w="9525">
            <a:noFill/>
            <a:miter lim="800000"/>
            <a:headEnd/>
            <a:tailEnd/>
          </a:ln>
        </p:spPr>
      </p:pic>
      <p:pic>
        <p:nvPicPr>
          <p:cNvPr id="3075" name="Picture 3" descr="GlobalTimeSeries_ArrowsDecreaseV4.jpg"/>
          <p:cNvPicPr>
            <a:picLocks noChangeAspect="1" noChangeArrowheads="1"/>
          </p:cNvPicPr>
          <p:nvPr/>
        </p:nvPicPr>
        <p:blipFill>
          <a:blip r:embed="rId3" cstate="print"/>
          <a:srcRect/>
          <a:stretch>
            <a:fillRect/>
          </a:stretch>
        </p:blipFill>
        <p:spPr bwMode="auto">
          <a:xfrm>
            <a:off x="0" y="3487225"/>
            <a:ext cx="4029075" cy="2962275"/>
          </a:xfrm>
          <a:prstGeom prst="rect">
            <a:avLst/>
          </a:prstGeom>
          <a:noFill/>
          <a:ln w="9525">
            <a:noFill/>
            <a:miter lim="800000"/>
            <a:headEnd/>
            <a:tailEnd/>
          </a:ln>
        </p:spPr>
      </p:pic>
      <p:sp>
        <p:nvSpPr>
          <p:cNvPr id="6" name="TextBox 5"/>
          <p:cNvSpPr txBox="1"/>
          <p:nvPr/>
        </p:nvSpPr>
        <p:spPr>
          <a:xfrm>
            <a:off x="838200" y="6477000"/>
            <a:ext cx="3826689" cy="369332"/>
          </a:xfrm>
          <a:prstGeom prst="rect">
            <a:avLst/>
          </a:prstGeom>
          <a:noFill/>
        </p:spPr>
        <p:txBody>
          <a:bodyPr wrap="none" rtlCol="0">
            <a:spAutoFit/>
          </a:bodyPr>
          <a:lstStyle/>
          <a:p>
            <a:r>
              <a:rPr lang="en-US" sz="1800" dirty="0" smtClean="0">
                <a:solidFill>
                  <a:schemeClr val="bg1"/>
                </a:solidFill>
              </a:rPr>
              <a:t>2009 State of the Climate report</a:t>
            </a:r>
            <a:endParaRPr lang="en-US" sz="1800" dirty="0">
              <a:solidFill>
                <a:schemeClr val="bg1"/>
              </a:solidFill>
            </a:endParaRPr>
          </a:p>
        </p:txBody>
      </p:sp>
      <p:pic>
        <p:nvPicPr>
          <p:cNvPr id="7" name="Picture 4" descr="ten indicators of a warming world Karl and Trenberty"/>
          <p:cNvPicPr>
            <a:picLocks noChangeAspect="1" noChangeArrowheads="1"/>
          </p:cNvPicPr>
          <p:nvPr/>
        </p:nvPicPr>
        <p:blipFill>
          <a:blip r:embed="rId4" cstate="print"/>
          <a:srcRect t="9838" b="2282"/>
          <a:stretch>
            <a:fillRect/>
          </a:stretch>
        </p:blipFill>
        <p:spPr bwMode="auto">
          <a:xfrm>
            <a:off x="0" y="609600"/>
            <a:ext cx="9144000" cy="5867400"/>
          </a:xfrm>
          <a:prstGeom prst="rect">
            <a:avLst/>
          </a:prstGeom>
          <a:noFill/>
          <a:ln w="9525">
            <a:noFill/>
            <a:miter lim="800000"/>
            <a:headEnd/>
            <a:tailEnd/>
          </a:ln>
        </p:spPr>
      </p:pic>
      <p:sp>
        <p:nvSpPr>
          <p:cNvPr id="5" name="TextBox 4"/>
          <p:cNvSpPr txBox="1"/>
          <p:nvPr/>
        </p:nvSpPr>
        <p:spPr>
          <a:xfrm>
            <a:off x="1371600" y="86380"/>
            <a:ext cx="7255512" cy="954107"/>
          </a:xfrm>
          <a:prstGeom prst="rect">
            <a:avLst/>
          </a:prstGeom>
          <a:noFill/>
          <a:effectLst>
            <a:outerShdw blurRad="50800" dist="38100" dir="2700000" algn="tl" rotWithShape="0">
              <a:prstClr val="black"/>
            </a:outerShdw>
          </a:effectLst>
        </p:spPr>
        <p:txBody>
          <a:bodyPr wrap="none" rtlCol="0">
            <a:spAutoFit/>
          </a:bodyPr>
          <a:lstStyle/>
          <a:p>
            <a:pPr algn="ctr"/>
            <a:r>
              <a:rPr lang="en-US" sz="2800" b="1" dirty="0" smtClean="0">
                <a:solidFill>
                  <a:schemeClr val="bg1"/>
                </a:solidFill>
              </a:rPr>
              <a:t>There is a LOT of potential:</a:t>
            </a:r>
          </a:p>
          <a:p>
            <a:pPr algn="ctr"/>
            <a:r>
              <a:rPr lang="en-US" sz="2800" b="1" dirty="0" smtClean="0">
                <a:solidFill>
                  <a:schemeClr val="bg1"/>
                </a:solidFill>
              </a:rPr>
              <a:t>10 Essential Climate Variable Indicators</a:t>
            </a:r>
            <a:endParaRPr lang="en-US" sz="2800" b="1" dirty="0">
              <a:solidFill>
                <a:schemeClr val="bg1"/>
              </a:solidFill>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right)">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87350" y="402134"/>
            <a:ext cx="8528050" cy="6001643"/>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endParaRPr kumimoji="1" lang="en-US" dirty="0" smtClean="0">
              <a:solidFill>
                <a:schemeClr val="bg1"/>
              </a:solidFill>
              <a:ea typeface="MS PGothic" pitchFamily="34" charset="-128"/>
            </a:endParaRPr>
          </a:p>
          <a:p>
            <a:r>
              <a:rPr kumimoji="1" lang="en-US" dirty="0" smtClean="0">
                <a:solidFill>
                  <a:schemeClr val="bg1"/>
                </a:solidFill>
                <a:ea typeface="MS PGothic" pitchFamily="34" charset="-128"/>
              </a:rPr>
              <a:t>“To advance our understanding of the causes and effects of global change, we need new observations of the Earth. These measurements must be global and synoptic, they must be long-term, and different processes must be measured simultaneously.</a:t>
            </a:r>
          </a:p>
          <a:p>
            <a:endParaRPr kumimoji="1" lang="en-US" dirty="0" smtClean="0">
              <a:solidFill>
                <a:schemeClr val="bg1"/>
              </a:solidFill>
              <a:ea typeface="MS PGothic" pitchFamily="34" charset="-128"/>
            </a:endParaRPr>
          </a:p>
          <a:p>
            <a:r>
              <a:rPr kumimoji="1" lang="en-US" dirty="0" smtClean="0">
                <a:solidFill>
                  <a:srgbClr val="FF0000"/>
                </a:solidFill>
                <a:ea typeface="MS PGothic" pitchFamily="34" charset="-128"/>
              </a:rPr>
              <a:t>* </a:t>
            </a:r>
            <a:r>
              <a:rPr kumimoji="1" lang="en-US" b="1" dirty="0" smtClean="0">
                <a:solidFill>
                  <a:srgbClr val="FF0000"/>
                </a:solidFill>
                <a:ea typeface="MS PGothic" pitchFamily="34" charset="-128"/>
              </a:rPr>
              <a:t>Long-term continuity is crucial</a:t>
            </a:r>
            <a:r>
              <a:rPr kumimoji="1" lang="en-US" dirty="0" smtClean="0">
                <a:solidFill>
                  <a:srgbClr val="FF0000"/>
                </a:solidFill>
                <a:ea typeface="MS PGothic" pitchFamily="34" charset="-128"/>
              </a:rPr>
              <a:t>.  </a:t>
            </a:r>
            <a:r>
              <a:rPr kumimoji="1" lang="en-US" dirty="0" smtClean="0">
                <a:solidFill>
                  <a:schemeClr val="bg1"/>
                </a:solidFill>
                <a:ea typeface="MS PGothic" pitchFamily="34" charset="-128"/>
              </a:rPr>
              <a:t>A 20-year time series of the crucial variables would provide a significant improvement in our understanding. </a:t>
            </a:r>
          </a:p>
          <a:p>
            <a:r>
              <a:rPr kumimoji="1" lang="en-US" dirty="0" smtClean="0">
                <a:solidFill>
                  <a:schemeClr val="bg1"/>
                </a:solidFill>
                <a:ea typeface="MS PGothic" pitchFamily="34" charset="-128"/>
              </a:rPr>
              <a:t>* Now we are on the verge of establishing a global system of remote sensing instruments and Earth-based calibration and validation programs. Together, these space- and Earth-based measurements can provide the necessary data”</a:t>
            </a:r>
            <a:endParaRPr kumimoji="1" lang="en-US" b="1" dirty="0">
              <a:solidFill>
                <a:schemeClr val="bg1"/>
              </a:solidFill>
              <a:ea typeface="MS PGothic" pitchFamily="34" charset="-128"/>
            </a:endParaRPr>
          </a:p>
          <a:p>
            <a:endParaRPr kumimoji="1" lang="en-US" b="1" dirty="0">
              <a:solidFill>
                <a:srgbClr val="CC0000"/>
              </a:solidFill>
              <a:ea typeface="MS PGothic" pitchFamily="34" charset="-128"/>
            </a:endParaRPr>
          </a:p>
        </p:txBody>
      </p:sp>
      <p:sp>
        <p:nvSpPr>
          <p:cNvPr id="3" name="Text Box 3"/>
          <p:cNvSpPr txBox="1">
            <a:spLocks noChangeArrowheads="1"/>
          </p:cNvSpPr>
          <p:nvPr/>
        </p:nvSpPr>
        <p:spPr bwMode="auto">
          <a:xfrm>
            <a:off x="304800" y="152400"/>
            <a:ext cx="7620000" cy="6432530"/>
          </a:xfrm>
          <a:prstGeom prst="rect">
            <a:avLst/>
          </a:prstGeom>
          <a:noFill/>
          <a:ln w="9525" algn="ctr">
            <a:noFill/>
            <a:miter lim="800000"/>
            <a:headEnd/>
            <a:tailEnd/>
          </a:ln>
          <a:effectLst>
            <a:outerShdw dist="35921" dir="2700000" algn="ctr" rotWithShape="0">
              <a:schemeClr val="tx1"/>
            </a:outerShdw>
          </a:effectLst>
        </p:spPr>
        <p:txBody>
          <a:bodyPr wrap="square">
            <a:spAutoFit/>
          </a:bodyPr>
          <a:lstStyle/>
          <a:p>
            <a:r>
              <a:rPr kumimoji="1" lang="en-US" sz="2800" b="1" dirty="0" smtClean="0">
                <a:solidFill>
                  <a:srgbClr val="FF0000"/>
                </a:solidFill>
                <a:ea typeface="MS PGothic" pitchFamily="34" charset="-128"/>
              </a:rPr>
              <a:t>       Opportunity </a:t>
            </a:r>
            <a:r>
              <a:rPr kumimoji="1" lang="en-US" sz="2800" b="1" dirty="0">
                <a:solidFill>
                  <a:srgbClr val="FF0000"/>
                </a:solidFill>
                <a:ea typeface="MS PGothic" pitchFamily="34" charset="-128"/>
              </a:rPr>
              <a:t>Lost?</a:t>
            </a:r>
          </a:p>
          <a:p>
            <a:endParaRPr kumimoji="1" lang="en-US"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smtClean="0">
              <a:solidFill>
                <a:schemeClr val="bg1"/>
              </a:solidFill>
              <a:ea typeface="MS PGothic" pitchFamily="34" charset="-128"/>
            </a:endParaRPr>
          </a:p>
          <a:p>
            <a:endParaRPr kumimoji="1" lang="en-US" b="1" dirty="0">
              <a:solidFill>
                <a:srgbClr val="CC0000"/>
              </a:solidFill>
              <a:ea typeface="MS PGothic" pitchFamily="34" charset="-128"/>
            </a:endParaRPr>
          </a:p>
          <a:p>
            <a:endParaRPr kumimoji="1" lang="en-US" b="1" dirty="0" smtClean="0">
              <a:solidFill>
                <a:srgbClr val="FF0000"/>
              </a:solidFill>
              <a:ea typeface="MS PGothic" pitchFamily="34" charset="-128"/>
            </a:endParaRPr>
          </a:p>
          <a:p>
            <a:r>
              <a:rPr kumimoji="1" lang="en-US" b="1" dirty="0" smtClean="0">
                <a:solidFill>
                  <a:srgbClr val="FF0000"/>
                </a:solidFill>
                <a:ea typeface="MS PGothic" pitchFamily="34" charset="-128"/>
              </a:rPr>
              <a:t>Earth </a:t>
            </a:r>
            <a:r>
              <a:rPr kumimoji="1" lang="en-US" b="1" dirty="0">
                <a:solidFill>
                  <a:srgbClr val="FF0000"/>
                </a:solidFill>
                <a:ea typeface="MS PGothic" pitchFamily="34" charset="-128"/>
              </a:rPr>
              <a:t>System Science Committee, 1985</a:t>
            </a:r>
          </a:p>
        </p:txBody>
      </p:sp>
      <p:sp>
        <p:nvSpPr>
          <p:cNvPr id="4" name="TextBox 3"/>
          <p:cNvSpPr txBox="1"/>
          <p:nvPr/>
        </p:nvSpPr>
        <p:spPr>
          <a:xfrm>
            <a:off x="1447800" y="174248"/>
            <a:ext cx="3121367" cy="892552"/>
          </a:xfrm>
          <a:prstGeom prst="rect">
            <a:avLst/>
          </a:prstGeom>
          <a:noFill/>
          <a:effectLst/>
        </p:spPr>
        <p:txBody>
          <a:bodyPr wrap="none" rtlCol="0">
            <a:spAutoFit/>
          </a:bodyPr>
          <a:lstStyle/>
          <a:p>
            <a:r>
              <a:rPr kumimoji="1" lang="en-US" sz="2800" b="1" dirty="0" smtClean="0">
                <a:solidFill>
                  <a:srgbClr val="FF0000"/>
                </a:solidFill>
                <a:effectLst>
                  <a:outerShdw blurRad="38100" dist="38100" dir="2700000" algn="tl">
                    <a:srgbClr val="000000">
                      <a:alpha val="43137"/>
                    </a:srgbClr>
                  </a:outerShdw>
                </a:effectLst>
                <a:ea typeface="MS PGothic" pitchFamily="34" charset="-128"/>
              </a:rPr>
              <a:t>Long-term needs</a:t>
            </a:r>
          </a:p>
          <a:p>
            <a:endParaRPr lang="en-US" dirty="0">
              <a:effectLst>
                <a:outerShdw blurRad="38100" dist="38100" dir="2700000" algn="tl">
                  <a:srgbClr val="000000">
                    <a:alpha val="43137"/>
                  </a:srgbClr>
                </a:outerShdw>
              </a:effectLst>
            </a:endParaRPr>
          </a:p>
        </p:txBody>
      </p:sp>
      <p:sp>
        <p:nvSpPr>
          <p:cNvPr id="5" name="Oval Callout 4"/>
          <p:cNvSpPr/>
          <p:nvPr/>
        </p:nvSpPr>
        <p:spPr bwMode="auto">
          <a:xfrm>
            <a:off x="4572000" y="0"/>
            <a:ext cx="4648200" cy="685800"/>
          </a:xfrm>
          <a:prstGeom prst="wedgeEllipseCallout">
            <a:avLst>
              <a:gd name="adj1" fmla="val 1964"/>
              <a:gd name="adj2" fmla="val 72793"/>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omic Sans MS" pitchFamily="66" charset="0"/>
              </a:rPr>
              <a:t>Where is this from?</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4">
                                            <p:txEl>
                                              <p:pRg st="0" end="0"/>
                                            </p:txEl>
                                          </p:spTgt>
                                        </p:tgtEl>
                                      </p:cBhvr>
                                    </p:animEffect>
                                    <p:set>
                                      <p:cBhvr>
                                        <p:cTn id="14" dur="1" fill="hold">
                                          <p:stCondLst>
                                            <p:cond delay="499"/>
                                          </p:stCondLst>
                                        </p:cTn>
                                        <p:tgtEl>
                                          <p:spTgt spid="4">
                                            <p:txEl>
                                              <p:pRg st="0" end="0"/>
                                            </p:txEl>
                                          </p:spTgt>
                                        </p:tgtEl>
                                        <p:attrNameLst>
                                          <p:attrName>style.visibility</p:attrName>
                                        </p:attrNameLst>
                                      </p:cBhvr>
                                      <p:to>
                                        <p:strVal val="hidden"/>
                                      </p:to>
                                    </p:set>
                                  </p:childTnLst>
                                </p:cTn>
                              </p:par>
                              <p:par>
                                <p:cTn id="15" presetID="2" presetClass="exit" presetSubtype="3" fill="hold" grpId="0" nodeType="with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1+ppt_w/2"/>
                                          </p:val>
                                        </p:tav>
                                      </p:tavLst>
                                    </p:anim>
                                    <p:anim calcmode="lin" valueType="num">
                                      <p:cBhvr additive="base">
                                        <p:cTn id="17" dur="500"/>
                                        <p:tgtEl>
                                          <p:spTgt spid="5"/>
                                        </p:tgtEl>
                                        <p:attrNameLst>
                                          <p:attrName>ppt_y</p:attrName>
                                        </p:attrNameLst>
                                      </p:cBhvr>
                                      <p:tavLst>
                                        <p:tav tm="0">
                                          <p:val>
                                            <p:strVal val="ppt_y"/>
                                          </p:val>
                                        </p:tav>
                                        <p:tav tm="100000">
                                          <p:val>
                                            <p:strVal val="0-ppt_h/2"/>
                                          </p:val>
                                        </p:tav>
                                      </p:tavLst>
                                    </p:anim>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22" presetClass="entr" presetSubtype="1"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066800"/>
            <a:ext cx="8915400" cy="5493812"/>
          </a:xfrm>
          <a:prstGeom prst="rect">
            <a:avLst/>
          </a:prstGeom>
          <a:noFill/>
        </p:spPr>
        <p:txBody>
          <a:bodyPr wrap="square" rtlCol="0">
            <a:spAutoFit/>
          </a:bodyPr>
          <a:lstStyle/>
          <a:p>
            <a:pPr marL="457200" indent="-457200">
              <a:spcAft>
                <a:spcPts val="600"/>
              </a:spcAft>
              <a:buFontTx/>
              <a:buAutoNum type="arabicParenR"/>
            </a:pPr>
            <a:r>
              <a:rPr lang="en-US" dirty="0" smtClean="0">
                <a:solidFill>
                  <a:schemeClr val="bg1"/>
                </a:solidFill>
              </a:rPr>
              <a:t>The Earth is observed more completely today than at any other time but many of the observations are not </a:t>
            </a:r>
            <a:r>
              <a:rPr lang="en-US" b="1" dirty="0" smtClean="0">
                <a:solidFill>
                  <a:srgbClr val="FFFF00"/>
                </a:solidFill>
              </a:rPr>
              <a:t>"climate quality"</a:t>
            </a:r>
            <a:r>
              <a:rPr lang="en-US" dirty="0" smtClean="0">
                <a:solidFill>
                  <a:schemeClr val="bg1"/>
                </a:solidFill>
              </a:rPr>
              <a:t> and useful for monitoring long-term climate.</a:t>
            </a:r>
          </a:p>
          <a:p>
            <a:pPr marL="457200" indent="-457200">
              <a:spcAft>
                <a:spcPts val="600"/>
              </a:spcAft>
              <a:buFontTx/>
              <a:buAutoNum type="arabicParenR"/>
            </a:pPr>
            <a:r>
              <a:rPr lang="en-US" dirty="0" smtClean="0">
                <a:solidFill>
                  <a:schemeClr val="bg1"/>
                </a:solidFill>
              </a:rPr>
              <a:t>Because the climate is changing from human influences, there is an </a:t>
            </a:r>
            <a:r>
              <a:rPr lang="en-US" b="1" dirty="0" smtClean="0">
                <a:solidFill>
                  <a:srgbClr val="FFFF00"/>
                </a:solidFill>
              </a:rPr>
              <a:t>imperative</a:t>
            </a:r>
            <a:r>
              <a:rPr lang="en-US" dirty="0" smtClean="0">
                <a:solidFill>
                  <a:schemeClr val="bg1"/>
                </a:solidFill>
              </a:rPr>
              <a:t> to document what is happening, understand those changes and their causes, sort out the human contribution (because it has implications for the future), and make projections and predictions on various time horizons into the future.  </a:t>
            </a:r>
          </a:p>
          <a:p>
            <a:pPr marL="457200" indent="-457200">
              <a:spcAft>
                <a:spcPts val="600"/>
              </a:spcAft>
              <a:buAutoNum type="arabicParenR"/>
            </a:pPr>
            <a:r>
              <a:rPr lang="en-US" dirty="0" smtClean="0">
                <a:solidFill>
                  <a:srgbClr val="FFFF00"/>
                </a:solidFill>
              </a:rPr>
              <a:t>"</a:t>
            </a:r>
            <a:r>
              <a:rPr lang="en-US" b="1" dirty="0" smtClean="0">
                <a:solidFill>
                  <a:srgbClr val="FFFF00"/>
                </a:solidFill>
              </a:rPr>
              <a:t>You can't manage what you can't measure</a:t>
            </a:r>
            <a:r>
              <a:rPr lang="en-US" dirty="0" smtClean="0">
                <a:solidFill>
                  <a:schemeClr val="bg1"/>
                </a:solidFill>
              </a:rPr>
              <a:t>" applies to Earth's climate system and affects adaptation to climate change and </a:t>
            </a:r>
            <a:r>
              <a:rPr lang="en-US" smtClean="0">
                <a:solidFill>
                  <a:schemeClr val="bg1"/>
                </a:solidFill>
              </a:rPr>
              <a:t>application of climate </a:t>
            </a:r>
            <a:r>
              <a:rPr lang="en-US" dirty="0" smtClean="0">
                <a:solidFill>
                  <a:schemeClr val="bg1"/>
                </a:solidFill>
              </a:rPr>
              <a:t>services. </a:t>
            </a:r>
          </a:p>
          <a:p>
            <a:pPr marL="457200" indent="-457200">
              <a:spcAft>
                <a:spcPts val="600"/>
              </a:spcAft>
              <a:buAutoNum type="arabicParenR"/>
            </a:pPr>
            <a:r>
              <a:rPr lang="en-US" dirty="0" smtClean="0">
                <a:solidFill>
                  <a:schemeClr val="bg1"/>
                </a:solidFill>
              </a:rPr>
              <a:t>The needs are compelling and enormous, but also feasible with </a:t>
            </a:r>
            <a:r>
              <a:rPr lang="en-US" b="1" dirty="0" smtClean="0">
                <a:solidFill>
                  <a:srgbClr val="FFFF00"/>
                </a:solidFill>
              </a:rPr>
              <a:t>international cooperation.</a:t>
            </a:r>
            <a:endParaRPr lang="en-US" dirty="0">
              <a:solidFill>
                <a:schemeClr val="bg1"/>
              </a:solidFill>
            </a:endParaRPr>
          </a:p>
        </p:txBody>
      </p:sp>
      <p:sp>
        <p:nvSpPr>
          <p:cNvPr id="3" name="TextBox 2"/>
          <p:cNvSpPr txBox="1"/>
          <p:nvPr/>
        </p:nvSpPr>
        <p:spPr>
          <a:xfrm>
            <a:off x="3048000" y="304800"/>
            <a:ext cx="3650358" cy="584775"/>
          </a:xfrm>
          <a:prstGeom prst="rect">
            <a:avLst/>
          </a:prstGeom>
          <a:noFill/>
          <a:effectLst>
            <a:outerShdw blurRad="50800" dist="50800" dir="5400000" algn="ctr" rotWithShape="0">
              <a:schemeClr val="tx1"/>
            </a:outerShdw>
          </a:effectLst>
        </p:spPr>
        <p:txBody>
          <a:bodyPr wrap="none" rtlCol="0">
            <a:spAutoFit/>
          </a:bodyPr>
          <a:lstStyle/>
          <a:p>
            <a:r>
              <a:rPr lang="en-US" sz="3200" b="1" dirty="0" smtClean="0">
                <a:solidFill>
                  <a:srgbClr val="FF0000"/>
                </a:solidFill>
              </a:rPr>
              <a:t>Future challenges</a:t>
            </a:r>
            <a:endParaRPr lang="en-US" sz="3200" b="1" dirty="0">
              <a:solidFill>
                <a:srgbClr val="FF0000"/>
              </a:solidFill>
            </a:endParaRP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l="31040" t="34375" r="6881" b="7292"/>
          <a:stretch>
            <a:fillRect/>
          </a:stretch>
        </p:blipFill>
        <p:spPr bwMode="auto">
          <a:xfrm>
            <a:off x="228600" y="1371600"/>
            <a:ext cx="8654143" cy="5029200"/>
          </a:xfrm>
          <a:prstGeom prst="rect">
            <a:avLst/>
          </a:prstGeom>
          <a:noFill/>
          <a:ln w="9525">
            <a:noFill/>
            <a:miter lim="800000"/>
            <a:headEnd/>
            <a:tailEnd/>
          </a:ln>
        </p:spPr>
      </p:pic>
      <p:sp>
        <p:nvSpPr>
          <p:cNvPr id="5" name="TextBox 4"/>
          <p:cNvSpPr txBox="1"/>
          <p:nvPr/>
        </p:nvSpPr>
        <p:spPr>
          <a:xfrm>
            <a:off x="2819400" y="228600"/>
            <a:ext cx="3331361" cy="923330"/>
          </a:xfrm>
          <a:prstGeom prst="rect">
            <a:avLst/>
          </a:prstGeom>
          <a:noFill/>
          <a:effectLst>
            <a:outerShdw blurRad="50800" dist="38100" dir="2700000" algn="tl" rotWithShape="0">
              <a:prstClr val="black"/>
            </a:outerShdw>
          </a:effectLst>
        </p:spPr>
        <p:txBody>
          <a:bodyPr wrap="none" rtlCol="0">
            <a:spAutoFit/>
          </a:bodyPr>
          <a:lstStyle/>
          <a:p>
            <a:r>
              <a:rPr lang="en-US" sz="5400" b="1" dirty="0" smtClean="0">
                <a:solidFill>
                  <a:srgbClr val="FF0000"/>
                </a:solidFill>
                <a:ea typeface="Adobe Heiti Std R" pitchFamily="34" charset="-128"/>
              </a:rPr>
              <a:t>Summary</a:t>
            </a:r>
            <a:endParaRPr lang="en-US" sz="5400" b="1" dirty="0">
              <a:solidFill>
                <a:srgbClr val="FF0000"/>
              </a:solidFill>
              <a:ea typeface="Adobe Heiti Std R" pitchFamily="34" charset="-128"/>
            </a:endParaRPr>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tx1"/>
            </a:outerShdw>
          </a:effectLst>
        </p:spPr>
        <p:txBody>
          <a:bodyPr/>
          <a:lstStyle/>
          <a:p>
            <a:r>
              <a:rPr lang="en-US" sz="4000" dirty="0" smtClean="0">
                <a:latin typeface="Comic Sans MS" pitchFamily="66" charset="0"/>
              </a:rPr>
              <a:t>First rule of management</a:t>
            </a:r>
            <a:endParaRPr lang="en-US" sz="4000" dirty="0">
              <a:latin typeface="Comic Sans MS" pitchFamily="66" charset="0"/>
            </a:endParaRPr>
          </a:p>
        </p:txBody>
      </p:sp>
      <p:sp>
        <p:nvSpPr>
          <p:cNvPr id="3" name="TextBox 2"/>
          <p:cNvSpPr txBox="1"/>
          <p:nvPr/>
        </p:nvSpPr>
        <p:spPr>
          <a:xfrm>
            <a:off x="609600" y="2362200"/>
            <a:ext cx="8297464" cy="584775"/>
          </a:xfrm>
          <a:prstGeom prst="rect">
            <a:avLst/>
          </a:prstGeom>
          <a:noFill/>
          <a:effectLst>
            <a:outerShdw blurRad="50800" dist="50800" dir="5400000" algn="ctr" rotWithShape="0">
              <a:schemeClr val="tx1"/>
            </a:outerShdw>
          </a:effectLst>
        </p:spPr>
        <p:txBody>
          <a:bodyPr wrap="none" rtlCol="0">
            <a:spAutoFit/>
          </a:bodyPr>
          <a:lstStyle/>
          <a:p>
            <a:r>
              <a:rPr lang="en-US" sz="3200" dirty="0" smtClean="0">
                <a:solidFill>
                  <a:schemeClr val="bg1"/>
                </a:solidFill>
              </a:rPr>
              <a:t>“You can’t manage what you can’t measure”</a:t>
            </a:r>
            <a:endParaRPr lang="en-US" sz="3200" dirty="0">
              <a:solidFill>
                <a:schemeClr val="bg1"/>
              </a:solidFill>
            </a:endParaRPr>
          </a:p>
        </p:txBody>
      </p:sp>
      <p:pic>
        <p:nvPicPr>
          <p:cNvPr id="4" name="Picture 4" descr="sickEarth"/>
          <p:cNvPicPr>
            <a:picLocks noChangeAspect="1" noChangeArrowheads="1"/>
          </p:cNvPicPr>
          <p:nvPr/>
        </p:nvPicPr>
        <p:blipFill>
          <a:blip r:embed="rId2" cstate="print"/>
          <a:srcRect/>
          <a:stretch>
            <a:fillRect/>
          </a:stretch>
        </p:blipFill>
        <p:spPr bwMode="auto">
          <a:xfrm>
            <a:off x="3886200" y="3886200"/>
            <a:ext cx="1748348" cy="1414463"/>
          </a:xfrm>
          <a:prstGeom prst="rect">
            <a:avLst/>
          </a:prstGeom>
          <a:noFill/>
        </p:spPr>
      </p:pic>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3" descr="20th century collage copy"/>
          <p:cNvPicPr>
            <a:picLocks noGrp="1" noChangeAspect="1" noChangeArrowheads="1"/>
          </p:cNvPicPr>
          <p:nvPr/>
        </p:nvPicPr>
        <p:blipFill>
          <a:blip r:embed="rId2" cstate="screen"/>
          <a:srcRect/>
          <a:stretch>
            <a:fillRect/>
          </a:stretch>
        </p:blipFill>
        <p:spPr bwMode="auto">
          <a:xfrm>
            <a:off x="7437438" y="3200400"/>
            <a:ext cx="1554162" cy="3429000"/>
          </a:xfrm>
          <a:prstGeom prst="rect">
            <a:avLst/>
          </a:prstGeom>
          <a:noFill/>
          <a:ln w="9525">
            <a:noFill/>
            <a:miter lim="800000"/>
            <a:headEnd/>
            <a:tailEnd/>
          </a:ln>
        </p:spPr>
      </p:pic>
      <p:sp>
        <p:nvSpPr>
          <p:cNvPr id="4105" name="Text Box 68"/>
          <p:cNvSpPr txBox="1">
            <a:spLocks noChangeArrowheads="1"/>
          </p:cNvSpPr>
          <p:nvPr/>
        </p:nvSpPr>
        <p:spPr bwMode="auto">
          <a:xfrm>
            <a:off x="0" y="6553200"/>
            <a:ext cx="1641475" cy="304800"/>
          </a:xfrm>
          <a:prstGeom prst="rect">
            <a:avLst/>
          </a:prstGeom>
          <a:noFill/>
          <a:ln w="9525">
            <a:noFill/>
            <a:miter lim="800000"/>
            <a:headEnd/>
            <a:tailEnd/>
          </a:ln>
        </p:spPr>
        <p:txBody>
          <a:bodyPr wrap="none">
            <a:spAutoFit/>
          </a:bodyPr>
          <a:lstStyle/>
          <a:p>
            <a:r>
              <a:rPr lang="en-US" sz="1400" dirty="0" err="1"/>
              <a:t>Courtesy:Tom</a:t>
            </a:r>
            <a:r>
              <a:rPr lang="en-US" sz="1400" dirty="0"/>
              <a:t> Karl</a:t>
            </a:r>
          </a:p>
        </p:txBody>
      </p:sp>
      <p:sp>
        <p:nvSpPr>
          <p:cNvPr id="4107" name="TextBox 13"/>
          <p:cNvSpPr txBox="1">
            <a:spLocks noChangeArrowheads="1"/>
          </p:cNvSpPr>
          <p:nvPr/>
        </p:nvSpPr>
        <p:spPr bwMode="auto">
          <a:xfrm>
            <a:off x="512923" y="3352800"/>
            <a:ext cx="2077877" cy="3123932"/>
          </a:xfrm>
          <a:prstGeom prst="rect">
            <a:avLst/>
          </a:prstGeom>
          <a:noFill/>
          <a:ln w="9525">
            <a:noFill/>
            <a:miter lim="800000"/>
            <a:headEnd/>
            <a:tailEnd/>
          </a:ln>
        </p:spPr>
        <p:txBody>
          <a:bodyPr wrap="none">
            <a:spAutoFit/>
          </a:bodyPr>
          <a:lstStyle/>
          <a:p>
            <a:pPr algn="r">
              <a:spcBef>
                <a:spcPts val="300"/>
              </a:spcBef>
            </a:pPr>
            <a:r>
              <a:rPr lang="en-US" sz="2600" dirty="0" smtClean="0">
                <a:solidFill>
                  <a:schemeClr val="bg1"/>
                </a:solidFill>
              </a:rPr>
              <a:t>Atmosphere</a:t>
            </a:r>
          </a:p>
          <a:p>
            <a:pPr algn="r">
              <a:spcBef>
                <a:spcPts val="300"/>
              </a:spcBef>
            </a:pPr>
            <a:endParaRPr lang="en-US" sz="2600" dirty="0" smtClean="0">
              <a:solidFill>
                <a:schemeClr val="bg1"/>
              </a:solidFill>
            </a:endParaRPr>
          </a:p>
          <a:p>
            <a:pPr algn="r">
              <a:spcBef>
                <a:spcPts val="300"/>
              </a:spcBef>
            </a:pPr>
            <a:r>
              <a:rPr lang="en-US" sz="2600" dirty="0" smtClean="0">
                <a:solidFill>
                  <a:schemeClr val="bg1"/>
                </a:solidFill>
              </a:rPr>
              <a:t>Land</a:t>
            </a:r>
            <a:endParaRPr lang="en-US" sz="2600" dirty="0">
              <a:solidFill>
                <a:schemeClr val="bg1"/>
              </a:solidFill>
            </a:endParaRPr>
          </a:p>
          <a:p>
            <a:pPr algn="r">
              <a:spcBef>
                <a:spcPts val="300"/>
              </a:spcBef>
            </a:pPr>
            <a:endParaRPr lang="en-US" sz="2600" dirty="0">
              <a:solidFill>
                <a:schemeClr val="bg1"/>
              </a:solidFill>
            </a:endParaRPr>
          </a:p>
          <a:p>
            <a:pPr algn="r">
              <a:spcBef>
                <a:spcPts val="300"/>
              </a:spcBef>
            </a:pPr>
            <a:r>
              <a:rPr lang="en-US" sz="2600" dirty="0">
                <a:solidFill>
                  <a:schemeClr val="bg1"/>
                </a:solidFill>
              </a:rPr>
              <a:t>Oceans</a:t>
            </a:r>
          </a:p>
          <a:p>
            <a:pPr algn="r">
              <a:spcBef>
                <a:spcPts val="300"/>
              </a:spcBef>
            </a:pPr>
            <a:endParaRPr lang="en-US" sz="2600" dirty="0">
              <a:solidFill>
                <a:schemeClr val="bg1"/>
              </a:solidFill>
            </a:endParaRPr>
          </a:p>
          <a:p>
            <a:pPr algn="r">
              <a:spcBef>
                <a:spcPts val="300"/>
              </a:spcBef>
            </a:pPr>
            <a:r>
              <a:rPr lang="en-US" sz="2600" dirty="0">
                <a:solidFill>
                  <a:schemeClr val="bg1"/>
                </a:solidFill>
              </a:rPr>
              <a:t>Space</a:t>
            </a:r>
          </a:p>
        </p:txBody>
      </p:sp>
      <p:grpSp>
        <p:nvGrpSpPr>
          <p:cNvPr id="2" name="Group 18"/>
          <p:cNvGrpSpPr/>
          <p:nvPr/>
        </p:nvGrpSpPr>
        <p:grpSpPr>
          <a:xfrm>
            <a:off x="609600" y="228600"/>
            <a:ext cx="8593281" cy="2953167"/>
            <a:chOff x="609600" y="228600"/>
            <a:chExt cx="8593281" cy="2953167"/>
          </a:xfrm>
        </p:grpSpPr>
        <p:pic>
          <p:nvPicPr>
            <p:cNvPr id="4108" name="Picture 14" descr="climSystv2.png"/>
            <p:cNvPicPr>
              <a:picLocks noChangeAspect="1"/>
            </p:cNvPicPr>
            <p:nvPr/>
          </p:nvPicPr>
          <p:blipFill>
            <a:blip r:embed="rId3" cstate="screen">
              <a:lum bright="-3000"/>
            </a:blip>
            <a:srcRect/>
            <a:stretch>
              <a:fillRect/>
            </a:stretch>
          </p:blipFill>
          <p:spPr bwMode="auto">
            <a:xfrm>
              <a:off x="609600" y="228600"/>
              <a:ext cx="4128480" cy="2690812"/>
            </a:xfrm>
            <a:prstGeom prst="rect">
              <a:avLst/>
            </a:prstGeom>
            <a:noFill/>
            <a:ln w="44450">
              <a:solidFill>
                <a:schemeClr val="tx1"/>
              </a:solidFill>
              <a:miter lim="800000"/>
              <a:headEnd/>
              <a:tailEnd/>
            </a:ln>
          </p:spPr>
        </p:pic>
        <p:sp>
          <p:nvSpPr>
            <p:cNvPr id="4109" name="TextBox 15"/>
            <p:cNvSpPr txBox="1">
              <a:spLocks noChangeArrowheads="1"/>
            </p:cNvSpPr>
            <p:nvPr/>
          </p:nvSpPr>
          <p:spPr bwMode="auto">
            <a:xfrm>
              <a:off x="4953000" y="381000"/>
              <a:ext cx="4249881" cy="2800767"/>
            </a:xfrm>
            <a:prstGeom prst="rect">
              <a:avLst/>
            </a:prstGeom>
            <a:noFill/>
            <a:ln w="9525">
              <a:noFill/>
              <a:miter lim="800000"/>
              <a:headEnd/>
              <a:tailEnd/>
            </a:ln>
            <a:effectLst>
              <a:outerShdw blurRad="50800" dist="38100" dir="2700000" algn="tl" rotWithShape="0">
                <a:prstClr val="black"/>
              </a:outerShdw>
            </a:effectLst>
          </p:spPr>
          <p:txBody>
            <a:bodyPr wrap="none">
              <a:spAutoFit/>
            </a:bodyPr>
            <a:lstStyle/>
            <a:p>
              <a:r>
                <a:rPr lang="en-US" sz="3200" b="1" dirty="0">
                  <a:solidFill>
                    <a:srgbClr val="FF0000"/>
                  </a:solidFill>
                  <a:latin typeface="Comic Sans MS" pitchFamily="66" charset="0"/>
                </a:rPr>
                <a:t>The climate system:</a:t>
              </a:r>
            </a:p>
            <a:p>
              <a:pPr lvl="1"/>
              <a:r>
                <a:rPr lang="en-US" dirty="0">
                  <a:solidFill>
                    <a:schemeClr val="bg1"/>
                  </a:solidFill>
                  <a:latin typeface="Comic Sans MS" pitchFamily="66" charset="0"/>
                </a:rPr>
                <a:t>Atmosphere</a:t>
              </a:r>
            </a:p>
            <a:p>
              <a:pPr lvl="1"/>
              <a:r>
                <a:rPr lang="en-US" dirty="0">
                  <a:solidFill>
                    <a:schemeClr val="bg1"/>
                  </a:solidFill>
                  <a:latin typeface="Comic Sans MS" pitchFamily="66" charset="0"/>
                </a:rPr>
                <a:t>Land</a:t>
              </a:r>
            </a:p>
            <a:p>
              <a:pPr lvl="1"/>
              <a:r>
                <a:rPr lang="en-US" dirty="0">
                  <a:solidFill>
                    <a:schemeClr val="bg1"/>
                  </a:solidFill>
                  <a:latin typeface="Comic Sans MS" pitchFamily="66" charset="0"/>
                </a:rPr>
                <a:t>Ocean</a:t>
              </a:r>
            </a:p>
            <a:p>
              <a:pPr lvl="1"/>
              <a:r>
                <a:rPr lang="en-US" dirty="0" smtClean="0">
                  <a:solidFill>
                    <a:schemeClr val="bg1"/>
                  </a:solidFill>
                  <a:latin typeface="Comic Sans MS" pitchFamily="66" charset="0"/>
                </a:rPr>
                <a:t>Cryosphere</a:t>
              </a:r>
            </a:p>
            <a:p>
              <a:pPr lvl="1"/>
              <a:endParaRPr lang="en-US" dirty="0" smtClean="0">
                <a:solidFill>
                  <a:schemeClr val="bg1"/>
                </a:solidFill>
              </a:endParaRPr>
            </a:p>
            <a:p>
              <a:pPr lvl="1"/>
              <a:r>
                <a:rPr lang="en-US" dirty="0" smtClean="0">
                  <a:solidFill>
                    <a:srgbClr val="FF0000"/>
                  </a:solidFill>
                  <a:latin typeface="Comic Sans MS" pitchFamily="66" charset="0"/>
                </a:rPr>
                <a:t>Observations:</a:t>
              </a:r>
              <a:endParaRPr lang="en-US" dirty="0">
                <a:solidFill>
                  <a:srgbClr val="FF0000"/>
                </a:solidFill>
                <a:latin typeface="Comic Sans MS" pitchFamily="66" charset="0"/>
              </a:endParaRPr>
            </a:p>
          </p:txBody>
        </p:sp>
      </p:grpSp>
      <p:sp>
        <p:nvSpPr>
          <p:cNvPr id="15" name="Line 65"/>
          <p:cNvSpPr>
            <a:spLocks noChangeShapeType="1"/>
          </p:cNvSpPr>
          <p:nvPr/>
        </p:nvSpPr>
        <p:spPr bwMode="auto">
          <a:xfrm>
            <a:off x="8945562" y="3124200"/>
            <a:ext cx="46038" cy="3529584"/>
          </a:xfrm>
          <a:prstGeom prst="line">
            <a:avLst/>
          </a:prstGeom>
          <a:noFill/>
          <a:ln w="76200">
            <a:solidFill>
              <a:schemeClr val="bg1"/>
            </a:solidFill>
            <a:round/>
            <a:headEnd/>
            <a:tailEnd/>
          </a:ln>
        </p:spPr>
        <p:txBody>
          <a:bodyPr/>
          <a:lstStyle/>
          <a:p>
            <a:endParaRPr lang="en-US"/>
          </a:p>
        </p:txBody>
      </p:sp>
      <p:sp>
        <p:nvSpPr>
          <p:cNvPr id="17" name="Line 63"/>
          <p:cNvSpPr>
            <a:spLocks noChangeShapeType="1"/>
          </p:cNvSpPr>
          <p:nvPr/>
        </p:nvSpPr>
        <p:spPr bwMode="auto">
          <a:xfrm>
            <a:off x="2804160" y="6705600"/>
            <a:ext cx="6236208" cy="0"/>
          </a:xfrm>
          <a:prstGeom prst="line">
            <a:avLst/>
          </a:prstGeom>
          <a:noFill/>
          <a:ln w="76200">
            <a:solidFill>
              <a:schemeClr val="bg1"/>
            </a:solidFill>
            <a:round/>
            <a:headEnd/>
            <a:tailEnd/>
          </a:ln>
        </p:spPr>
        <p:txBody>
          <a:bodyPr/>
          <a:lstStyle/>
          <a:p>
            <a:endParaRPr lang="en-US"/>
          </a:p>
        </p:txBody>
      </p:sp>
      <p:sp>
        <p:nvSpPr>
          <p:cNvPr id="18" name="Line 63"/>
          <p:cNvSpPr>
            <a:spLocks noChangeShapeType="1"/>
          </p:cNvSpPr>
          <p:nvPr/>
        </p:nvSpPr>
        <p:spPr bwMode="auto">
          <a:xfrm>
            <a:off x="2773680" y="3124200"/>
            <a:ext cx="6217920" cy="0"/>
          </a:xfrm>
          <a:prstGeom prst="line">
            <a:avLst/>
          </a:prstGeom>
          <a:noFill/>
          <a:ln w="76200">
            <a:solidFill>
              <a:schemeClr val="bg1"/>
            </a:solidFill>
            <a:round/>
            <a:headEnd/>
            <a:tailEnd/>
          </a:ln>
        </p:spPr>
        <p:txBody>
          <a:bodyPr/>
          <a:lstStyle/>
          <a:p>
            <a:endParaRPr lang="en-US"/>
          </a:p>
        </p:txBody>
      </p:sp>
      <p:grpSp>
        <p:nvGrpSpPr>
          <p:cNvPr id="26" name="Group 25"/>
          <p:cNvGrpSpPr/>
          <p:nvPr/>
        </p:nvGrpSpPr>
        <p:grpSpPr>
          <a:xfrm>
            <a:off x="2743200" y="3084576"/>
            <a:ext cx="4724400" cy="3621024"/>
            <a:chOff x="2743200" y="3084576"/>
            <a:chExt cx="4724400" cy="3621024"/>
          </a:xfrm>
        </p:grpSpPr>
        <p:pic>
          <p:nvPicPr>
            <p:cNvPr id="14" name="Picture 13" descr="LandKeck.jpg"/>
            <p:cNvPicPr>
              <a:picLocks noChangeAspect="1"/>
            </p:cNvPicPr>
            <p:nvPr/>
          </p:nvPicPr>
          <p:blipFill>
            <a:blip r:embed="rId4" cstate="screen"/>
            <a:stretch>
              <a:fillRect/>
            </a:stretch>
          </p:blipFill>
          <p:spPr>
            <a:xfrm>
              <a:off x="2819400" y="4050792"/>
              <a:ext cx="4572000" cy="902208"/>
            </a:xfrm>
            <a:prstGeom prst="rect">
              <a:avLst/>
            </a:prstGeom>
          </p:spPr>
        </p:pic>
        <p:pic>
          <p:nvPicPr>
            <p:cNvPr id="4098" name="Picture 5" descr="20th century collage copy"/>
            <p:cNvPicPr>
              <a:picLocks noChangeAspect="1" noChangeArrowheads="1"/>
            </p:cNvPicPr>
            <p:nvPr/>
          </p:nvPicPr>
          <p:blipFill>
            <a:blip r:embed="rId5" cstate="screen"/>
            <a:srcRect l="804" t="48564"/>
            <a:stretch>
              <a:fillRect/>
            </a:stretch>
          </p:blipFill>
          <p:spPr bwMode="auto">
            <a:xfrm>
              <a:off x="2819400" y="4921250"/>
              <a:ext cx="4592638" cy="1708150"/>
            </a:xfrm>
            <a:prstGeom prst="rect">
              <a:avLst/>
            </a:prstGeom>
            <a:noFill/>
            <a:ln w="9525">
              <a:noFill/>
              <a:miter lim="800000"/>
              <a:headEnd/>
              <a:tailEnd/>
            </a:ln>
          </p:spPr>
        </p:pic>
        <p:pic>
          <p:nvPicPr>
            <p:cNvPr id="4099" name="Picture 5" descr="20th century collage copy"/>
            <p:cNvPicPr>
              <a:picLocks noChangeArrowheads="1"/>
            </p:cNvPicPr>
            <p:nvPr/>
          </p:nvPicPr>
          <p:blipFill>
            <a:blip r:embed="rId6" cstate="screen"/>
            <a:srcRect/>
            <a:stretch>
              <a:fillRect/>
            </a:stretch>
          </p:blipFill>
          <p:spPr bwMode="auto">
            <a:xfrm>
              <a:off x="2798763" y="3124200"/>
              <a:ext cx="4592637" cy="893763"/>
            </a:xfrm>
            <a:prstGeom prst="rect">
              <a:avLst/>
            </a:prstGeom>
            <a:noFill/>
            <a:ln w="9525">
              <a:noFill/>
              <a:miter lim="800000"/>
              <a:headEnd/>
              <a:tailEnd/>
            </a:ln>
          </p:spPr>
        </p:pic>
        <p:sp>
          <p:nvSpPr>
            <p:cNvPr id="4101" name="Line 61"/>
            <p:cNvSpPr>
              <a:spLocks noChangeShapeType="1"/>
            </p:cNvSpPr>
            <p:nvPr/>
          </p:nvSpPr>
          <p:spPr bwMode="auto">
            <a:xfrm>
              <a:off x="2819400" y="5791200"/>
              <a:ext cx="4648200" cy="0"/>
            </a:xfrm>
            <a:prstGeom prst="line">
              <a:avLst/>
            </a:prstGeom>
            <a:noFill/>
            <a:ln w="76200">
              <a:solidFill>
                <a:schemeClr val="bg1"/>
              </a:solidFill>
              <a:round/>
              <a:headEnd/>
              <a:tailEnd/>
            </a:ln>
          </p:spPr>
          <p:txBody>
            <a:bodyPr/>
            <a:lstStyle/>
            <a:p>
              <a:endParaRPr lang="en-US"/>
            </a:p>
          </p:txBody>
        </p:sp>
        <p:sp>
          <p:nvSpPr>
            <p:cNvPr id="4102" name="Line 62"/>
            <p:cNvSpPr>
              <a:spLocks noChangeShapeType="1"/>
            </p:cNvSpPr>
            <p:nvPr/>
          </p:nvSpPr>
          <p:spPr bwMode="auto">
            <a:xfrm>
              <a:off x="2789238" y="4965700"/>
              <a:ext cx="4648200" cy="0"/>
            </a:xfrm>
            <a:prstGeom prst="line">
              <a:avLst/>
            </a:prstGeom>
            <a:noFill/>
            <a:ln w="76200">
              <a:solidFill>
                <a:schemeClr val="bg1"/>
              </a:solidFill>
              <a:round/>
              <a:headEnd/>
              <a:tailEnd/>
            </a:ln>
          </p:spPr>
          <p:txBody>
            <a:bodyPr/>
            <a:lstStyle/>
            <a:p>
              <a:endParaRPr lang="en-US"/>
            </a:p>
          </p:txBody>
        </p:sp>
        <p:sp>
          <p:nvSpPr>
            <p:cNvPr id="4103" name="Line 63"/>
            <p:cNvSpPr>
              <a:spLocks noChangeShapeType="1"/>
            </p:cNvSpPr>
            <p:nvPr/>
          </p:nvSpPr>
          <p:spPr bwMode="auto">
            <a:xfrm>
              <a:off x="2789238" y="4038600"/>
              <a:ext cx="4572000" cy="0"/>
            </a:xfrm>
            <a:prstGeom prst="line">
              <a:avLst/>
            </a:prstGeom>
            <a:noFill/>
            <a:ln w="76200">
              <a:solidFill>
                <a:schemeClr val="bg1"/>
              </a:solidFill>
              <a:round/>
              <a:headEnd/>
              <a:tailEnd/>
            </a:ln>
          </p:spPr>
          <p:txBody>
            <a:bodyPr/>
            <a:lstStyle/>
            <a:p>
              <a:endParaRPr lang="en-US"/>
            </a:p>
          </p:txBody>
        </p:sp>
        <p:sp>
          <p:nvSpPr>
            <p:cNvPr id="16" name="Line 65"/>
            <p:cNvSpPr>
              <a:spLocks noChangeShapeType="1"/>
            </p:cNvSpPr>
            <p:nvPr/>
          </p:nvSpPr>
          <p:spPr bwMode="auto">
            <a:xfrm>
              <a:off x="2773362" y="3084576"/>
              <a:ext cx="46038" cy="3621024"/>
            </a:xfrm>
            <a:prstGeom prst="line">
              <a:avLst/>
            </a:prstGeom>
            <a:noFill/>
            <a:ln w="76200">
              <a:solidFill>
                <a:schemeClr val="bg1"/>
              </a:solidFill>
              <a:round/>
              <a:headEnd/>
              <a:tailEnd/>
            </a:ln>
          </p:spPr>
          <p:txBody>
            <a:bodyPr/>
            <a:lstStyle/>
            <a:p>
              <a:endParaRPr lang="en-US"/>
            </a:p>
          </p:txBody>
        </p:sp>
        <p:pic>
          <p:nvPicPr>
            <p:cNvPr id="20" name="Picture 6" descr="CRN-close-up-copy.jpg"/>
            <p:cNvPicPr>
              <a:picLocks noChangeAspect="1"/>
            </p:cNvPicPr>
            <p:nvPr/>
          </p:nvPicPr>
          <p:blipFill>
            <a:blip r:embed="rId7" cstate="screen"/>
            <a:srcRect/>
            <a:stretch>
              <a:fillRect/>
            </a:stretch>
          </p:blipFill>
          <p:spPr bwMode="auto">
            <a:xfrm>
              <a:off x="2743200" y="4114800"/>
              <a:ext cx="661679" cy="799529"/>
            </a:xfrm>
            <a:prstGeom prst="rect">
              <a:avLst/>
            </a:prstGeom>
            <a:ln>
              <a:solidFill>
                <a:srgbClr val="75574B">
                  <a:alpha val="16863"/>
                </a:srgbClr>
              </a:solidFill>
              <a:headEnd/>
              <a:tailEnd/>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pic>
        <p:grpSp>
          <p:nvGrpSpPr>
            <p:cNvPr id="24" name="Group 23"/>
            <p:cNvGrpSpPr/>
            <p:nvPr/>
          </p:nvGrpSpPr>
          <p:grpSpPr>
            <a:xfrm>
              <a:off x="3200400" y="3124200"/>
              <a:ext cx="4237038" cy="3529584"/>
              <a:chOff x="3200400" y="3124200"/>
              <a:chExt cx="4237038" cy="3529584"/>
            </a:xfrm>
          </p:grpSpPr>
          <p:sp>
            <p:nvSpPr>
              <p:cNvPr id="4104" name="Line 65"/>
              <p:cNvSpPr>
                <a:spLocks noChangeShapeType="1"/>
              </p:cNvSpPr>
              <p:nvPr/>
            </p:nvSpPr>
            <p:spPr bwMode="auto">
              <a:xfrm>
                <a:off x="7391400" y="3124200"/>
                <a:ext cx="46038" cy="3529584"/>
              </a:xfrm>
              <a:prstGeom prst="line">
                <a:avLst/>
              </a:prstGeom>
              <a:noFill/>
              <a:ln w="76200">
                <a:solidFill>
                  <a:schemeClr val="bg1"/>
                </a:solidFill>
                <a:round/>
                <a:headEnd/>
                <a:tailEnd/>
              </a:ln>
            </p:spPr>
            <p:txBody>
              <a:bodyPr/>
              <a:lstStyle/>
              <a:p>
                <a:endParaRPr lang="en-US"/>
              </a:p>
            </p:txBody>
          </p:sp>
          <p:pic>
            <p:nvPicPr>
              <p:cNvPr id="22" name="Picture 5" descr="RainGauge.jpg"/>
              <p:cNvPicPr>
                <a:picLocks noChangeAspect="1"/>
              </p:cNvPicPr>
              <p:nvPr/>
            </p:nvPicPr>
            <p:blipFill>
              <a:blip r:embed="rId8" cstate="screen"/>
              <a:srcRect/>
              <a:stretch>
                <a:fillRect/>
              </a:stretch>
            </p:blipFill>
            <p:spPr bwMode="auto">
              <a:xfrm>
                <a:off x="3200400" y="4343400"/>
                <a:ext cx="381000" cy="568171"/>
              </a:xfrm>
              <a:prstGeom prst="rect">
                <a:avLst/>
              </a:prstGeom>
              <a:ln>
                <a:headEnd/>
                <a:tailEnd/>
              </a:ln>
              <a:effectLst>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pic>
          <p:pic>
            <p:nvPicPr>
              <p:cNvPr id="23" name="Picture 14"/>
              <p:cNvPicPr>
                <a:picLocks noChangeAspect="1" noChangeArrowheads="1"/>
              </p:cNvPicPr>
              <p:nvPr/>
            </p:nvPicPr>
            <p:blipFill>
              <a:blip r:embed="rId9" cstate="screen"/>
              <a:srcRect/>
              <a:stretch>
                <a:fillRect/>
              </a:stretch>
            </p:blipFill>
            <p:spPr bwMode="auto">
              <a:xfrm>
                <a:off x="3429000" y="4114800"/>
                <a:ext cx="863600" cy="848710"/>
              </a:xfrm>
              <a:prstGeom prst="rect">
                <a:avLst/>
              </a:prstGeom>
              <a:ln>
                <a:headEnd/>
                <a:tailEnd/>
              </a:ln>
              <a:effectLst>
                <a:outerShdw blurRad="40000" dist="20000" dir="5400000" rotWithShape="0">
                  <a:srgbClr val="000000">
                    <a:alpha val="38000"/>
                  </a:srgbClr>
                </a:outerShdw>
                <a:softEdge rad="127000"/>
              </a:effectLst>
            </p:spPr>
            <p:style>
              <a:lnRef idx="1">
                <a:schemeClr val="accent2"/>
              </a:lnRef>
              <a:fillRef idx="2">
                <a:schemeClr val="accent2"/>
              </a:fillRef>
              <a:effectRef idx="1">
                <a:schemeClr val="accent2"/>
              </a:effectRef>
              <a:fontRef idx="minor">
                <a:schemeClr val="dk1"/>
              </a:fontRef>
            </p:style>
          </p:pic>
          <p:pic>
            <p:nvPicPr>
              <p:cNvPr id="1026" name="Picture 2"/>
              <p:cNvPicPr>
                <a:picLocks noChangeAspect="1" noChangeArrowheads="1"/>
              </p:cNvPicPr>
              <p:nvPr/>
            </p:nvPicPr>
            <p:blipFill>
              <a:blip r:embed="rId10" cstate="screen"/>
              <a:srcRect t="16279"/>
              <a:stretch>
                <a:fillRect/>
              </a:stretch>
            </p:blipFill>
            <p:spPr bwMode="auto">
              <a:xfrm>
                <a:off x="4706735" y="4114800"/>
                <a:ext cx="551065" cy="685800"/>
              </a:xfrm>
              <a:prstGeom prst="rect">
                <a:avLst/>
              </a:prstGeom>
              <a:noFill/>
              <a:ln w="9525">
                <a:noFill/>
                <a:miter lim="800000"/>
                <a:headEnd/>
                <a:tailEnd/>
              </a:ln>
              <a:effectLst>
                <a:softEdge rad="127000"/>
              </a:effectLst>
            </p:spPr>
          </p:pic>
          <p:pic>
            <p:nvPicPr>
              <p:cNvPr id="25" name="Picture 3"/>
              <p:cNvPicPr>
                <a:picLocks noChangeAspect="1" noChangeArrowheads="1"/>
              </p:cNvPicPr>
              <p:nvPr/>
            </p:nvPicPr>
            <p:blipFill>
              <a:blip r:embed="rId11" cstate="screen"/>
              <a:srcRect/>
              <a:stretch>
                <a:fillRect/>
              </a:stretch>
            </p:blipFill>
            <p:spPr bwMode="auto">
              <a:xfrm>
                <a:off x="5562600" y="4114800"/>
                <a:ext cx="457200" cy="734568"/>
              </a:xfrm>
              <a:prstGeom prst="rect">
                <a:avLst/>
              </a:prstGeom>
              <a:noFill/>
              <a:ln w="9525">
                <a:noFill/>
                <a:miter lim="800000"/>
                <a:headEnd/>
                <a:tailEnd/>
              </a:ln>
              <a:effectLst>
                <a:softEdge rad="127000"/>
              </a:effectLst>
            </p:spPr>
          </p:pic>
        </p:gr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107"/>
                                        </p:tgtEl>
                                        <p:attrNameLst>
                                          <p:attrName>style.visibility</p:attrName>
                                        </p:attrNameLst>
                                      </p:cBhvr>
                                      <p:to>
                                        <p:strVal val="visible"/>
                                      </p:to>
                                    </p:set>
                                    <p:animEffect transition="in" filter="box(in)">
                                      <p:cBhvr>
                                        <p:cTn id="10" dur="500"/>
                                        <p:tgtEl>
                                          <p:spTgt spid="410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par>
                                <p:cTn id="17" presetID="4"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ox(in)">
                                      <p:cBhvr>
                                        <p:cTn id="19" dur="500"/>
                                        <p:tgtEl>
                                          <p:spTgt spid="2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15"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990600" y="0"/>
            <a:ext cx="7772400" cy="1143000"/>
          </a:xfrm>
          <a:effectLst>
            <a:outerShdw blurRad="50800" dist="38100" dir="2700000" algn="tl" rotWithShape="0">
              <a:prstClr val="black"/>
            </a:outerShdw>
          </a:effectLst>
        </p:spPr>
        <p:txBody>
          <a:bodyPr/>
          <a:lstStyle/>
          <a:p>
            <a:pPr algn="l"/>
            <a:r>
              <a:rPr lang="en-US" sz="2000" dirty="0" smtClean="0">
                <a:latin typeface="Comic Sans MS" pitchFamily="66" charset="0"/>
              </a:rPr>
              <a:t>A challenge:</a:t>
            </a: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The changing observing system</a:t>
            </a:r>
            <a:endParaRPr lang="en-US" b="0" dirty="0">
              <a:latin typeface="Comic Sans MS" pitchFamily="66" charset="0"/>
            </a:endParaRPr>
          </a:p>
        </p:txBody>
      </p:sp>
      <p:sp>
        <p:nvSpPr>
          <p:cNvPr id="991238" name="Line 6"/>
          <p:cNvSpPr>
            <a:spLocks noChangeShapeType="1"/>
          </p:cNvSpPr>
          <p:nvPr/>
        </p:nvSpPr>
        <p:spPr bwMode="auto">
          <a:xfrm>
            <a:off x="0" y="1219200"/>
            <a:ext cx="9144000" cy="0"/>
          </a:xfrm>
          <a:prstGeom prst="line">
            <a:avLst/>
          </a:prstGeom>
          <a:noFill/>
          <a:ln w="28575">
            <a:solidFill>
              <a:schemeClr val="tx1"/>
            </a:solidFill>
            <a:round/>
            <a:headEnd/>
            <a:tailEnd/>
          </a:ln>
          <a:effectLst>
            <a:outerShdw dist="35921" dir="2700000" algn="ctr" rotWithShape="0">
              <a:srgbClr val="FF0000"/>
            </a:outerShdw>
          </a:effectLst>
        </p:spPr>
        <p:txBody>
          <a:bodyPr/>
          <a:lstStyle/>
          <a:p>
            <a:endParaRPr lang="en-US"/>
          </a:p>
        </p:txBody>
      </p:sp>
      <p:sp>
        <p:nvSpPr>
          <p:cNvPr id="7" name="TextBox 6"/>
          <p:cNvSpPr txBox="1"/>
          <p:nvPr/>
        </p:nvSpPr>
        <p:spPr>
          <a:xfrm>
            <a:off x="2362200" y="6211669"/>
            <a:ext cx="4661854" cy="646331"/>
          </a:xfrm>
          <a:prstGeom prst="rect">
            <a:avLst/>
          </a:prstGeom>
          <a:noFill/>
        </p:spPr>
        <p:txBody>
          <a:bodyPr wrap="none" rtlCol="0">
            <a:spAutoFit/>
          </a:bodyPr>
          <a:lstStyle/>
          <a:p>
            <a:r>
              <a:rPr lang="en-US" sz="1800" dirty="0" smtClean="0">
                <a:solidFill>
                  <a:schemeClr val="bg1"/>
                </a:solidFill>
              </a:rPr>
              <a:t>The continuing changing observing system</a:t>
            </a:r>
          </a:p>
          <a:p>
            <a:r>
              <a:rPr lang="en-US" sz="1800" dirty="0" smtClean="0">
                <a:solidFill>
                  <a:schemeClr val="bg1"/>
                </a:solidFill>
              </a:rPr>
              <a:t>		</a:t>
            </a:r>
            <a:r>
              <a:rPr lang="en-US" sz="1400" dirty="0" smtClean="0">
                <a:solidFill>
                  <a:schemeClr val="bg1"/>
                </a:solidFill>
              </a:rPr>
              <a:t>Courtesy, S. </a:t>
            </a:r>
            <a:r>
              <a:rPr lang="en-US" sz="1400" dirty="0" err="1" smtClean="0">
                <a:solidFill>
                  <a:schemeClr val="bg1"/>
                </a:solidFill>
              </a:rPr>
              <a:t>Brönnimann</a:t>
            </a:r>
            <a:endParaRPr lang="en-US" sz="1800" dirty="0" smtClean="0">
              <a:solidFill>
                <a:schemeClr val="bg1"/>
              </a:solidFill>
            </a:endParaRPr>
          </a:p>
        </p:txBody>
      </p:sp>
      <p:pic>
        <p:nvPicPr>
          <p:cNvPr id="9" name="Picture 8" descr="fig_obs_systemsv2.png"/>
          <p:cNvPicPr>
            <a:picLocks noChangeAspect="1"/>
          </p:cNvPicPr>
          <p:nvPr/>
        </p:nvPicPr>
        <p:blipFill>
          <a:blip r:embed="rId2" cstate="print"/>
          <a:srcRect l="863" t="1061" r="746" b="1455"/>
          <a:stretch>
            <a:fillRect/>
          </a:stretch>
        </p:blipFill>
        <p:spPr>
          <a:xfrm>
            <a:off x="228600" y="1371600"/>
            <a:ext cx="8686800" cy="4724400"/>
          </a:xfrm>
          <a:prstGeom prst="rect">
            <a:avLst/>
          </a:prstGeom>
          <a:ln w="25400">
            <a:solidFill>
              <a:srgbClr val="0000FF"/>
            </a:solidFill>
          </a:ln>
        </p:spPr>
      </p:pic>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Group 2"/>
          <p:cNvGraphicFramePr>
            <a:graphicFrameLocks noGrp="1"/>
          </p:cNvGraphicFramePr>
          <p:nvPr/>
        </p:nvGraphicFramePr>
        <p:xfrm>
          <a:off x="2438400" y="901700"/>
          <a:ext cx="5715000" cy="5105400"/>
        </p:xfrm>
        <a:graphic>
          <a:graphicData uri="http://schemas.openxmlformats.org/drawingml/2006/table">
            <a:tbl>
              <a:tblPr/>
              <a:tblGrid>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tblGrid>
              <a:tr h="5105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aphicFrame>
        <p:nvGraphicFramePr>
          <p:cNvPr id="8248" name="Group 56"/>
          <p:cNvGraphicFramePr>
            <a:graphicFrameLocks noGrp="1"/>
          </p:cNvGraphicFramePr>
          <p:nvPr/>
        </p:nvGraphicFramePr>
        <p:xfrm>
          <a:off x="1066800" y="901700"/>
          <a:ext cx="5715000" cy="5105400"/>
        </p:xfrm>
        <a:graphic>
          <a:graphicData uri="http://schemas.openxmlformats.org/drawingml/2006/table">
            <a:tbl>
              <a:tblPr/>
              <a:tblGrid>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gridCol w="228600"/>
              </a:tblGrid>
              <a:tr h="5105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5230" name="Text Box 110"/>
          <p:cNvSpPr txBox="1">
            <a:spLocks noChangeArrowheads="1"/>
          </p:cNvSpPr>
          <p:nvPr/>
        </p:nvSpPr>
        <p:spPr bwMode="auto">
          <a:xfrm>
            <a:off x="7239000" y="37211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Nov</a:t>
            </a:r>
          </a:p>
        </p:txBody>
      </p:sp>
      <p:sp>
        <p:nvSpPr>
          <p:cNvPr id="5231" name="Text Box 111"/>
          <p:cNvSpPr txBox="1">
            <a:spLocks noChangeArrowheads="1"/>
          </p:cNvSpPr>
          <p:nvPr/>
        </p:nvSpPr>
        <p:spPr bwMode="auto">
          <a:xfrm>
            <a:off x="6604000" y="3629025"/>
            <a:ext cx="649288"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NOAA-18</a:t>
            </a:r>
          </a:p>
        </p:txBody>
      </p:sp>
      <p:sp>
        <p:nvSpPr>
          <p:cNvPr id="5232" name="Line 112"/>
          <p:cNvSpPr>
            <a:spLocks noChangeShapeType="1"/>
          </p:cNvSpPr>
          <p:nvPr/>
        </p:nvSpPr>
        <p:spPr bwMode="auto">
          <a:xfrm flipV="1">
            <a:off x="6705600" y="3949700"/>
            <a:ext cx="1371600" cy="0"/>
          </a:xfrm>
          <a:prstGeom prst="line">
            <a:avLst/>
          </a:prstGeom>
          <a:noFill/>
          <a:ln w="76200">
            <a:solidFill>
              <a:srgbClr val="0612CE"/>
            </a:solidFill>
            <a:round/>
            <a:headEnd/>
            <a:tailEnd/>
          </a:ln>
        </p:spPr>
        <p:txBody>
          <a:bodyPr wrap="none" anchor="ctr"/>
          <a:lstStyle/>
          <a:p>
            <a:endParaRPr lang="en-US"/>
          </a:p>
        </p:txBody>
      </p:sp>
      <p:sp>
        <p:nvSpPr>
          <p:cNvPr id="5233" name="Text Box 113"/>
          <p:cNvSpPr txBox="1">
            <a:spLocks noChangeArrowheads="1"/>
          </p:cNvSpPr>
          <p:nvPr/>
        </p:nvSpPr>
        <p:spPr bwMode="auto">
          <a:xfrm>
            <a:off x="5842000" y="3857625"/>
            <a:ext cx="712788"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EOS Aqua</a:t>
            </a:r>
          </a:p>
        </p:txBody>
      </p:sp>
      <p:sp>
        <p:nvSpPr>
          <p:cNvPr id="5234" name="Text Box 114"/>
          <p:cNvSpPr txBox="1">
            <a:spLocks noChangeArrowheads="1"/>
          </p:cNvSpPr>
          <p:nvPr/>
        </p:nvSpPr>
        <p:spPr bwMode="auto">
          <a:xfrm>
            <a:off x="6477000" y="3949700"/>
            <a:ext cx="3619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Oct</a:t>
            </a:r>
          </a:p>
        </p:txBody>
      </p:sp>
      <p:sp>
        <p:nvSpPr>
          <p:cNvPr id="5235" name="Text Box 115"/>
          <p:cNvSpPr txBox="1">
            <a:spLocks noChangeArrowheads="1"/>
          </p:cNvSpPr>
          <p:nvPr/>
        </p:nvSpPr>
        <p:spPr bwMode="auto">
          <a:xfrm>
            <a:off x="2813050" y="4635500"/>
            <a:ext cx="311150"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F08</a:t>
            </a:r>
          </a:p>
        </p:txBody>
      </p:sp>
      <p:sp>
        <p:nvSpPr>
          <p:cNvPr id="5236" name="Text Box 116"/>
          <p:cNvSpPr txBox="1">
            <a:spLocks noChangeArrowheads="1"/>
          </p:cNvSpPr>
          <p:nvPr/>
        </p:nvSpPr>
        <p:spPr bwMode="auto">
          <a:xfrm>
            <a:off x="5556250" y="5827713"/>
            <a:ext cx="311150"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F15</a:t>
            </a:r>
          </a:p>
        </p:txBody>
      </p:sp>
      <p:sp>
        <p:nvSpPr>
          <p:cNvPr id="5237" name="Line 117"/>
          <p:cNvSpPr>
            <a:spLocks noChangeShapeType="1"/>
          </p:cNvSpPr>
          <p:nvPr/>
        </p:nvSpPr>
        <p:spPr bwMode="auto">
          <a:xfrm flipV="1">
            <a:off x="3238500" y="4787900"/>
            <a:ext cx="1028700" cy="0"/>
          </a:xfrm>
          <a:prstGeom prst="line">
            <a:avLst/>
          </a:prstGeom>
          <a:noFill/>
          <a:ln w="76200">
            <a:solidFill>
              <a:srgbClr val="7ACE0B"/>
            </a:solidFill>
            <a:round/>
            <a:headEnd/>
            <a:tailEnd/>
          </a:ln>
        </p:spPr>
        <p:txBody>
          <a:bodyPr wrap="none" anchor="ctr"/>
          <a:lstStyle/>
          <a:p>
            <a:endParaRPr lang="en-US"/>
          </a:p>
        </p:txBody>
      </p:sp>
      <p:sp>
        <p:nvSpPr>
          <p:cNvPr id="5238" name="Line 118"/>
          <p:cNvSpPr>
            <a:spLocks noChangeShapeType="1"/>
          </p:cNvSpPr>
          <p:nvPr/>
        </p:nvSpPr>
        <p:spPr bwMode="auto">
          <a:xfrm>
            <a:off x="4000500" y="4997450"/>
            <a:ext cx="1562100" cy="0"/>
          </a:xfrm>
          <a:prstGeom prst="line">
            <a:avLst/>
          </a:prstGeom>
          <a:noFill/>
          <a:ln w="76200">
            <a:solidFill>
              <a:srgbClr val="7ACE0B"/>
            </a:solidFill>
            <a:round/>
            <a:headEnd/>
            <a:tailEnd/>
          </a:ln>
        </p:spPr>
        <p:txBody>
          <a:bodyPr wrap="none" anchor="ctr"/>
          <a:lstStyle/>
          <a:p>
            <a:endParaRPr lang="en-US"/>
          </a:p>
        </p:txBody>
      </p:sp>
      <p:sp>
        <p:nvSpPr>
          <p:cNvPr id="5239" name="Line 119"/>
          <p:cNvSpPr>
            <a:spLocks noChangeShapeType="1"/>
          </p:cNvSpPr>
          <p:nvPr/>
        </p:nvSpPr>
        <p:spPr bwMode="auto">
          <a:xfrm>
            <a:off x="4267200" y="5245100"/>
            <a:ext cx="1828800" cy="0"/>
          </a:xfrm>
          <a:prstGeom prst="line">
            <a:avLst/>
          </a:prstGeom>
          <a:noFill/>
          <a:ln w="76200">
            <a:solidFill>
              <a:srgbClr val="7ACE0B"/>
            </a:solidFill>
            <a:round/>
            <a:headEnd/>
            <a:tailEnd/>
          </a:ln>
        </p:spPr>
        <p:txBody>
          <a:bodyPr wrap="none" anchor="ctr"/>
          <a:lstStyle/>
          <a:p>
            <a:endParaRPr lang="en-US"/>
          </a:p>
        </p:txBody>
      </p:sp>
      <p:sp>
        <p:nvSpPr>
          <p:cNvPr id="5240" name="Line 120"/>
          <p:cNvSpPr>
            <a:spLocks noChangeShapeType="1"/>
          </p:cNvSpPr>
          <p:nvPr/>
        </p:nvSpPr>
        <p:spPr bwMode="auto">
          <a:xfrm>
            <a:off x="5048250" y="5473700"/>
            <a:ext cx="3028950" cy="0"/>
          </a:xfrm>
          <a:prstGeom prst="line">
            <a:avLst/>
          </a:prstGeom>
          <a:noFill/>
          <a:ln w="76200">
            <a:solidFill>
              <a:srgbClr val="7ACE0B"/>
            </a:solidFill>
            <a:round/>
            <a:headEnd/>
            <a:tailEnd/>
          </a:ln>
        </p:spPr>
        <p:txBody>
          <a:bodyPr wrap="none" anchor="ctr"/>
          <a:lstStyle/>
          <a:p>
            <a:endParaRPr lang="en-US"/>
          </a:p>
        </p:txBody>
      </p:sp>
      <p:sp>
        <p:nvSpPr>
          <p:cNvPr id="5241" name="Line 121"/>
          <p:cNvSpPr>
            <a:spLocks noChangeShapeType="1"/>
          </p:cNvSpPr>
          <p:nvPr/>
        </p:nvSpPr>
        <p:spPr bwMode="auto">
          <a:xfrm flipV="1">
            <a:off x="5505450" y="5702300"/>
            <a:ext cx="2593975" cy="0"/>
          </a:xfrm>
          <a:prstGeom prst="line">
            <a:avLst/>
          </a:prstGeom>
          <a:noFill/>
          <a:ln w="76200">
            <a:solidFill>
              <a:srgbClr val="7ACE0B"/>
            </a:solidFill>
            <a:round/>
            <a:headEnd/>
            <a:tailEnd/>
          </a:ln>
        </p:spPr>
        <p:txBody>
          <a:bodyPr wrap="none" anchor="ctr"/>
          <a:lstStyle/>
          <a:p>
            <a:endParaRPr lang="en-US"/>
          </a:p>
        </p:txBody>
      </p:sp>
      <p:sp>
        <p:nvSpPr>
          <p:cNvPr id="5242" name="Line 122"/>
          <p:cNvSpPr>
            <a:spLocks noChangeShapeType="1"/>
          </p:cNvSpPr>
          <p:nvPr/>
        </p:nvSpPr>
        <p:spPr bwMode="auto">
          <a:xfrm flipV="1">
            <a:off x="6096000" y="5930900"/>
            <a:ext cx="1524000" cy="0"/>
          </a:xfrm>
          <a:prstGeom prst="line">
            <a:avLst/>
          </a:prstGeom>
          <a:noFill/>
          <a:ln w="76200">
            <a:solidFill>
              <a:srgbClr val="7ACE0B"/>
            </a:solidFill>
            <a:round/>
            <a:headEnd/>
            <a:tailEnd/>
          </a:ln>
        </p:spPr>
        <p:txBody>
          <a:bodyPr wrap="none" anchor="ctr"/>
          <a:lstStyle/>
          <a:p>
            <a:endParaRPr lang="en-US"/>
          </a:p>
        </p:txBody>
      </p:sp>
      <p:sp>
        <p:nvSpPr>
          <p:cNvPr id="5243" name="Text Box 123"/>
          <p:cNvSpPr txBox="1">
            <a:spLocks noChangeArrowheads="1"/>
          </p:cNvSpPr>
          <p:nvPr/>
        </p:nvSpPr>
        <p:spPr bwMode="auto">
          <a:xfrm>
            <a:off x="381000" y="4970463"/>
            <a:ext cx="598488" cy="274637"/>
          </a:xfrm>
          <a:prstGeom prst="rect">
            <a:avLst/>
          </a:prstGeom>
          <a:noFill/>
          <a:ln w="9525">
            <a:noFill/>
            <a:miter lim="800000"/>
            <a:headEnd/>
            <a:tailEnd/>
          </a:ln>
        </p:spPr>
        <p:txBody>
          <a:bodyPr wrap="none">
            <a:spAutoFit/>
          </a:bodyPr>
          <a:lstStyle/>
          <a:p>
            <a:r>
              <a:rPr lang="en-US" sz="1200" b="1" i="1" dirty="0">
                <a:solidFill>
                  <a:schemeClr val="bg1"/>
                </a:solidFill>
                <a:ea typeface="ＭＳ Ｐゴシック" pitchFamily="34" charset="-128"/>
                <a:cs typeface="Arial" pitchFamily="34" charset="0"/>
              </a:rPr>
              <a:t>SSM/I</a:t>
            </a:r>
          </a:p>
        </p:txBody>
      </p:sp>
      <p:sp>
        <p:nvSpPr>
          <p:cNvPr id="5244" name="Text Box 124"/>
          <p:cNvSpPr txBox="1">
            <a:spLocks noChangeArrowheads="1"/>
          </p:cNvSpPr>
          <p:nvPr/>
        </p:nvSpPr>
        <p:spPr bwMode="auto">
          <a:xfrm>
            <a:off x="3098800" y="4787900"/>
            <a:ext cx="3302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Jul</a:t>
            </a:r>
          </a:p>
        </p:txBody>
      </p:sp>
      <p:sp>
        <p:nvSpPr>
          <p:cNvPr id="5245" name="Text Box 125"/>
          <p:cNvSpPr txBox="1">
            <a:spLocks noChangeArrowheads="1"/>
          </p:cNvSpPr>
          <p:nvPr/>
        </p:nvSpPr>
        <p:spPr bwMode="auto">
          <a:xfrm>
            <a:off x="4191000" y="47879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46" name="Text Box 126"/>
          <p:cNvSpPr txBox="1">
            <a:spLocks noChangeArrowheads="1"/>
          </p:cNvSpPr>
          <p:nvPr/>
        </p:nvSpPr>
        <p:spPr bwMode="auto">
          <a:xfrm>
            <a:off x="3651250" y="4864100"/>
            <a:ext cx="311150"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F10</a:t>
            </a:r>
          </a:p>
        </p:txBody>
      </p:sp>
      <p:sp>
        <p:nvSpPr>
          <p:cNvPr id="5247" name="Text Box 127"/>
          <p:cNvSpPr txBox="1">
            <a:spLocks noChangeArrowheads="1"/>
          </p:cNvSpPr>
          <p:nvPr/>
        </p:nvSpPr>
        <p:spPr bwMode="auto">
          <a:xfrm>
            <a:off x="5403850" y="49784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Nov</a:t>
            </a:r>
          </a:p>
        </p:txBody>
      </p:sp>
      <p:sp>
        <p:nvSpPr>
          <p:cNvPr id="5248" name="Text Box 128"/>
          <p:cNvSpPr txBox="1">
            <a:spLocks noChangeArrowheads="1"/>
          </p:cNvSpPr>
          <p:nvPr/>
        </p:nvSpPr>
        <p:spPr bwMode="auto">
          <a:xfrm>
            <a:off x="4191000" y="52451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49" name="Text Box 129"/>
          <p:cNvSpPr txBox="1">
            <a:spLocks noChangeArrowheads="1"/>
          </p:cNvSpPr>
          <p:nvPr/>
        </p:nvSpPr>
        <p:spPr bwMode="auto">
          <a:xfrm>
            <a:off x="3879850" y="5153025"/>
            <a:ext cx="311150"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F11</a:t>
            </a:r>
          </a:p>
        </p:txBody>
      </p:sp>
      <p:sp>
        <p:nvSpPr>
          <p:cNvPr id="5250" name="Text Box 130"/>
          <p:cNvSpPr txBox="1">
            <a:spLocks noChangeArrowheads="1"/>
          </p:cNvSpPr>
          <p:nvPr/>
        </p:nvSpPr>
        <p:spPr bwMode="auto">
          <a:xfrm>
            <a:off x="3956050" y="49784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51" name="Text Box 131"/>
          <p:cNvSpPr txBox="1">
            <a:spLocks noChangeArrowheads="1"/>
          </p:cNvSpPr>
          <p:nvPr/>
        </p:nvSpPr>
        <p:spPr bwMode="auto">
          <a:xfrm>
            <a:off x="6003925" y="52451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52" name="Text Box 132"/>
          <p:cNvSpPr txBox="1">
            <a:spLocks noChangeArrowheads="1"/>
          </p:cNvSpPr>
          <p:nvPr/>
        </p:nvSpPr>
        <p:spPr bwMode="auto">
          <a:xfrm>
            <a:off x="4572000" y="5370513"/>
            <a:ext cx="311150"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F13</a:t>
            </a:r>
          </a:p>
        </p:txBody>
      </p:sp>
      <p:sp>
        <p:nvSpPr>
          <p:cNvPr id="5253" name="Text Box 133"/>
          <p:cNvSpPr txBox="1">
            <a:spLocks noChangeArrowheads="1"/>
          </p:cNvSpPr>
          <p:nvPr/>
        </p:nvSpPr>
        <p:spPr bwMode="auto">
          <a:xfrm>
            <a:off x="5334000" y="5702300"/>
            <a:ext cx="4000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May</a:t>
            </a:r>
          </a:p>
        </p:txBody>
      </p:sp>
      <p:sp>
        <p:nvSpPr>
          <p:cNvPr id="5254" name="Text Box 134"/>
          <p:cNvSpPr txBox="1">
            <a:spLocks noChangeArrowheads="1"/>
          </p:cNvSpPr>
          <p:nvPr/>
        </p:nvSpPr>
        <p:spPr bwMode="auto">
          <a:xfrm>
            <a:off x="5099050" y="5610225"/>
            <a:ext cx="311150"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F14</a:t>
            </a:r>
          </a:p>
        </p:txBody>
      </p:sp>
      <p:sp>
        <p:nvSpPr>
          <p:cNvPr id="5255" name="Text Box 135"/>
          <p:cNvSpPr txBox="1">
            <a:spLocks noChangeArrowheads="1"/>
          </p:cNvSpPr>
          <p:nvPr/>
        </p:nvSpPr>
        <p:spPr bwMode="auto">
          <a:xfrm>
            <a:off x="4876800" y="5473700"/>
            <a:ext cx="4000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May</a:t>
            </a:r>
          </a:p>
        </p:txBody>
      </p:sp>
      <p:sp>
        <p:nvSpPr>
          <p:cNvPr id="5256" name="Text Box 136"/>
          <p:cNvSpPr txBox="1">
            <a:spLocks noChangeArrowheads="1"/>
          </p:cNvSpPr>
          <p:nvPr/>
        </p:nvSpPr>
        <p:spPr bwMode="auto">
          <a:xfrm>
            <a:off x="5791200" y="57912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57" name="Text Box 137"/>
          <p:cNvSpPr txBox="1">
            <a:spLocks noChangeArrowheads="1"/>
          </p:cNvSpPr>
          <p:nvPr/>
        </p:nvSpPr>
        <p:spPr bwMode="auto">
          <a:xfrm>
            <a:off x="7505700" y="5791200"/>
            <a:ext cx="4191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 Aug</a:t>
            </a:r>
          </a:p>
        </p:txBody>
      </p:sp>
      <p:sp>
        <p:nvSpPr>
          <p:cNvPr id="5258" name="Line 138"/>
          <p:cNvSpPr>
            <a:spLocks noChangeShapeType="1"/>
          </p:cNvSpPr>
          <p:nvPr/>
        </p:nvSpPr>
        <p:spPr bwMode="auto">
          <a:xfrm flipV="1">
            <a:off x="4800600" y="4254500"/>
            <a:ext cx="1676400" cy="0"/>
          </a:xfrm>
          <a:prstGeom prst="line">
            <a:avLst/>
          </a:prstGeom>
          <a:noFill/>
          <a:ln w="76200">
            <a:solidFill>
              <a:srgbClr val="9912CE"/>
            </a:solidFill>
            <a:round/>
            <a:headEnd/>
            <a:tailEnd/>
          </a:ln>
        </p:spPr>
        <p:txBody>
          <a:bodyPr wrap="none" anchor="ctr"/>
          <a:lstStyle/>
          <a:p>
            <a:endParaRPr lang="en-US"/>
          </a:p>
        </p:txBody>
      </p:sp>
      <p:sp>
        <p:nvSpPr>
          <p:cNvPr id="5259" name="Text Box 139"/>
          <p:cNvSpPr txBox="1">
            <a:spLocks noChangeArrowheads="1"/>
          </p:cNvSpPr>
          <p:nvPr/>
        </p:nvSpPr>
        <p:spPr bwMode="auto">
          <a:xfrm>
            <a:off x="4648200" y="4254500"/>
            <a:ext cx="3619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Apr</a:t>
            </a:r>
          </a:p>
        </p:txBody>
      </p:sp>
      <p:sp>
        <p:nvSpPr>
          <p:cNvPr id="5260" name="Text Box 140"/>
          <p:cNvSpPr txBox="1">
            <a:spLocks noChangeArrowheads="1"/>
          </p:cNvSpPr>
          <p:nvPr/>
        </p:nvSpPr>
        <p:spPr bwMode="auto">
          <a:xfrm>
            <a:off x="6248400" y="4254500"/>
            <a:ext cx="3302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Jul</a:t>
            </a:r>
          </a:p>
        </p:txBody>
      </p:sp>
      <p:sp>
        <p:nvSpPr>
          <p:cNvPr id="5261" name="Line 141"/>
          <p:cNvSpPr>
            <a:spLocks noChangeShapeType="1"/>
          </p:cNvSpPr>
          <p:nvPr/>
        </p:nvSpPr>
        <p:spPr bwMode="auto">
          <a:xfrm flipV="1">
            <a:off x="5486400" y="4483100"/>
            <a:ext cx="2133600" cy="0"/>
          </a:xfrm>
          <a:prstGeom prst="line">
            <a:avLst/>
          </a:prstGeom>
          <a:noFill/>
          <a:ln w="76200">
            <a:solidFill>
              <a:srgbClr val="9912CE"/>
            </a:solidFill>
            <a:round/>
            <a:headEnd/>
            <a:tailEnd/>
          </a:ln>
        </p:spPr>
        <p:txBody>
          <a:bodyPr wrap="none" anchor="ctr"/>
          <a:lstStyle/>
          <a:p>
            <a:endParaRPr lang="en-US"/>
          </a:p>
        </p:txBody>
      </p:sp>
      <p:sp>
        <p:nvSpPr>
          <p:cNvPr id="5262" name="Text Box 142"/>
          <p:cNvSpPr txBox="1">
            <a:spLocks noChangeArrowheads="1"/>
          </p:cNvSpPr>
          <p:nvPr/>
        </p:nvSpPr>
        <p:spPr bwMode="auto">
          <a:xfrm>
            <a:off x="5353050" y="4483100"/>
            <a:ext cx="3619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Apr</a:t>
            </a:r>
          </a:p>
        </p:txBody>
      </p:sp>
      <p:sp>
        <p:nvSpPr>
          <p:cNvPr id="5263" name="Text Box 143"/>
          <p:cNvSpPr txBox="1">
            <a:spLocks noChangeArrowheads="1"/>
          </p:cNvSpPr>
          <p:nvPr/>
        </p:nvSpPr>
        <p:spPr bwMode="auto">
          <a:xfrm>
            <a:off x="7410450" y="4483100"/>
            <a:ext cx="3683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Jun</a:t>
            </a:r>
          </a:p>
        </p:txBody>
      </p:sp>
      <p:sp>
        <p:nvSpPr>
          <p:cNvPr id="5264" name="Line 144"/>
          <p:cNvSpPr>
            <a:spLocks noChangeShapeType="1"/>
          </p:cNvSpPr>
          <p:nvPr/>
        </p:nvSpPr>
        <p:spPr bwMode="auto">
          <a:xfrm flipV="1">
            <a:off x="6489700" y="4711700"/>
            <a:ext cx="1587500" cy="0"/>
          </a:xfrm>
          <a:prstGeom prst="line">
            <a:avLst/>
          </a:prstGeom>
          <a:noFill/>
          <a:ln w="76200">
            <a:solidFill>
              <a:srgbClr val="9912CE"/>
            </a:solidFill>
            <a:round/>
            <a:headEnd/>
            <a:tailEnd/>
          </a:ln>
        </p:spPr>
        <p:txBody>
          <a:bodyPr wrap="none" anchor="ctr"/>
          <a:lstStyle/>
          <a:p>
            <a:endParaRPr lang="en-US"/>
          </a:p>
        </p:txBody>
      </p:sp>
      <p:sp>
        <p:nvSpPr>
          <p:cNvPr id="5265" name="Text Box 145"/>
          <p:cNvSpPr txBox="1">
            <a:spLocks noChangeArrowheads="1"/>
          </p:cNvSpPr>
          <p:nvPr/>
        </p:nvSpPr>
        <p:spPr bwMode="auto">
          <a:xfrm>
            <a:off x="6299200" y="4711700"/>
            <a:ext cx="3302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Jul</a:t>
            </a:r>
          </a:p>
        </p:txBody>
      </p:sp>
      <p:sp>
        <p:nvSpPr>
          <p:cNvPr id="5266" name="Text Box 146"/>
          <p:cNvSpPr txBox="1">
            <a:spLocks noChangeArrowheads="1"/>
          </p:cNvSpPr>
          <p:nvPr/>
        </p:nvSpPr>
        <p:spPr bwMode="auto">
          <a:xfrm>
            <a:off x="4068763" y="4102100"/>
            <a:ext cx="735012"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GOES-08</a:t>
            </a:r>
          </a:p>
        </p:txBody>
      </p:sp>
      <p:sp>
        <p:nvSpPr>
          <p:cNvPr id="5267" name="Text Box 147"/>
          <p:cNvSpPr txBox="1">
            <a:spLocks noChangeArrowheads="1"/>
          </p:cNvSpPr>
          <p:nvPr/>
        </p:nvSpPr>
        <p:spPr bwMode="auto">
          <a:xfrm>
            <a:off x="4754563" y="4391025"/>
            <a:ext cx="735012"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GOES-10</a:t>
            </a:r>
          </a:p>
        </p:txBody>
      </p:sp>
      <p:sp>
        <p:nvSpPr>
          <p:cNvPr id="5268" name="Text Box 148"/>
          <p:cNvSpPr txBox="1">
            <a:spLocks noChangeArrowheads="1"/>
          </p:cNvSpPr>
          <p:nvPr/>
        </p:nvSpPr>
        <p:spPr bwMode="auto">
          <a:xfrm>
            <a:off x="5668963" y="4635500"/>
            <a:ext cx="735012"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GOES-12</a:t>
            </a:r>
          </a:p>
        </p:txBody>
      </p:sp>
      <p:sp>
        <p:nvSpPr>
          <p:cNvPr id="5269" name="Line 149"/>
          <p:cNvSpPr>
            <a:spLocks noChangeShapeType="1"/>
          </p:cNvSpPr>
          <p:nvPr/>
        </p:nvSpPr>
        <p:spPr bwMode="auto">
          <a:xfrm>
            <a:off x="1279525" y="977900"/>
            <a:ext cx="533400" cy="0"/>
          </a:xfrm>
          <a:prstGeom prst="line">
            <a:avLst/>
          </a:prstGeom>
          <a:noFill/>
          <a:ln w="76200">
            <a:solidFill>
              <a:schemeClr val="bg2"/>
            </a:solidFill>
            <a:round/>
            <a:headEnd/>
            <a:tailEnd/>
          </a:ln>
        </p:spPr>
        <p:txBody>
          <a:bodyPr wrap="none" anchor="ctr"/>
          <a:lstStyle/>
          <a:p>
            <a:endParaRPr lang="en-US"/>
          </a:p>
        </p:txBody>
      </p:sp>
      <p:sp>
        <p:nvSpPr>
          <p:cNvPr id="5270" name="Text Box 150"/>
          <p:cNvSpPr txBox="1">
            <a:spLocks noChangeArrowheads="1"/>
          </p:cNvSpPr>
          <p:nvPr/>
        </p:nvSpPr>
        <p:spPr bwMode="auto">
          <a:xfrm>
            <a:off x="1960563" y="901700"/>
            <a:ext cx="706437"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TIROS-N</a:t>
            </a:r>
          </a:p>
        </p:txBody>
      </p:sp>
      <p:sp>
        <p:nvSpPr>
          <p:cNvPr id="5271" name="Text Box 151"/>
          <p:cNvSpPr txBox="1">
            <a:spLocks noChangeArrowheads="1"/>
          </p:cNvSpPr>
          <p:nvPr/>
        </p:nvSpPr>
        <p:spPr bwMode="auto">
          <a:xfrm>
            <a:off x="1050925" y="9779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72" name="Text Box 152"/>
          <p:cNvSpPr txBox="1">
            <a:spLocks noChangeArrowheads="1"/>
          </p:cNvSpPr>
          <p:nvPr/>
        </p:nvSpPr>
        <p:spPr bwMode="auto">
          <a:xfrm>
            <a:off x="1681163" y="977900"/>
            <a:ext cx="3810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Feb</a:t>
            </a:r>
          </a:p>
        </p:txBody>
      </p:sp>
      <p:sp>
        <p:nvSpPr>
          <p:cNvPr id="5273" name="Line 153"/>
          <p:cNvSpPr>
            <a:spLocks noChangeShapeType="1"/>
          </p:cNvSpPr>
          <p:nvPr/>
        </p:nvSpPr>
        <p:spPr bwMode="auto">
          <a:xfrm flipV="1">
            <a:off x="1428750" y="1206500"/>
            <a:ext cx="857250" cy="0"/>
          </a:xfrm>
          <a:prstGeom prst="line">
            <a:avLst/>
          </a:prstGeom>
          <a:noFill/>
          <a:ln w="76200">
            <a:solidFill>
              <a:srgbClr val="251BFF"/>
            </a:solidFill>
            <a:round/>
            <a:headEnd/>
            <a:tailEnd/>
          </a:ln>
        </p:spPr>
        <p:txBody>
          <a:bodyPr wrap="none" anchor="ctr"/>
          <a:lstStyle/>
          <a:p>
            <a:endParaRPr lang="en-US"/>
          </a:p>
        </p:txBody>
      </p:sp>
      <p:sp>
        <p:nvSpPr>
          <p:cNvPr id="5274" name="Line 154"/>
          <p:cNvSpPr>
            <a:spLocks noChangeShapeType="1"/>
          </p:cNvSpPr>
          <p:nvPr/>
        </p:nvSpPr>
        <p:spPr bwMode="auto">
          <a:xfrm flipV="1">
            <a:off x="2833688" y="1206500"/>
            <a:ext cx="223837" cy="0"/>
          </a:xfrm>
          <a:prstGeom prst="line">
            <a:avLst/>
          </a:prstGeom>
          <a:noFill/>
          <a:ln w="76200">
            <a:solidFill>
              <a:srgbClr val="251BFF"/>
            </a:solidFill>
            <a:round/>
            <a:headEnd/>
            <a:tailEnd/>
          </a:ln>
        </p:spPr>
        <p:txBody>
          <a:bodyPr wrap="none" anchor="ctr"/>
          <a:lstStyle/>
          <a:p>
            <a:endParaRPr lang="en-US"/>
          </a:p>
        </p:txBody>
      </p:sp>
      <p:sp>
        <p:nvSpPr>
          <p:cNvPr id="5275" name="Text Box 155"/>
          <p:cNvSpPr txBox="1">
            <a:spLocks noChangeArrowheads="1"/>
          </p:cNvSpPr>
          <p:nvPr/>
        </p:nvSpPr>
        <p:spPr bwMode="auto">
          <a:xfrm>
            <a:off x="1219200" y="1206500"/>
            <a:ext cx="3302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Jul</a:t>
            </a:r>
          </a:p>
        </p:txBody>
      </p:sp>
      <p:sp>
        <p:nvSpPr>
          <p:cNvPr id="5276" name="Text Box 156"/>
          <p:cNvSpPr txBox="1">
            <a:spLocks noChangeArrowheads="1"/>
          </p:cNvSpPr>
          <p:nvPr/>
        </p:nvSpPr>
        <p:spPr bwMode="auto">
          <a:xfrm>
            <a:off x="2133600" y="1206500"/>
            <a:ext cx="3619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Apr</a:t>
            </a:r>
          </a:p>
        </p:txBody>
      </p:sp>
      <p:sp>
        <p:nvSpPr>
          <p:cNvPr id="5277" name="Text Box 157"/>
          <p:cNvSpPr txBox="1">
            <a:spLocks noChangeArrowheads="1"/>
          </p:cNvSpPr>
          <p:nvPr/>
        </p:nvSpPr>
        <p:spPr bwMode="auto">
          <a:xfrm>
            <a:off x="2971800" y="1206500"/>
            <a:ext cx="3619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Oct</a:t>
            </a:r>
          </a:p>
        </p:txBody>
      </p:sp>
      <p:sp>
        <p:nvSpPr>
          <p:cNvPr id="5278" name="Text Box 158"/>
          <p:cNvSpPr txBox="1">
            <a:spLocks noChangeArrowheads="1"/>
          </p:cNvSpPr>
          <p:nvPr/>
        </p:nvSpPr>
        <p:spPr bwMode="auto">
          <a:xfrm>
            <a:off x="2667000" y="12065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Nov</a:t>
            </a:r>
          </a:p>
        </p:txBody>
      </p:sp>
      <p:sp>
        <p:nvSpPr>
          <p:cNvPr id="5279" name="Text Box 159"/>
          <p:cNvSpPr txBox="1">
            <a:spLocks noChangeArrowheads="1"/>
          </p:cNvSpPr>
          <p:nvPr/>
        </p:nvSpPr>
        <p:spPr bwMode="auto">
          <a:xfrm>
            <a:off x="3152775" y="1114425"/>
            <a:ext cx="67151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NOAA-6</a:t>
            </a:r>
          </a:p>
        </p:txBody>
      </p:sp>
      <p:sp>
        <p:nvSpPr>
          <p:cNvPr id="5280" name="Line 160"/>
          <p:cNvSpPr>
            <a:spLocks noChangeShapeType="1"/>
          </p:cNvSpPr>
          <p:nvPr/>
        </p:nvSpPr>
        <p:spPr bwMode="auto">
          <a:xfrm flipV="1">
            <a:off x="1828800" y="1435100"/>
            <a:ext cx="977900" cy="0"/>
          </a:xfrm>
          <a:prstGeom prst="line">
            <a:avLst/>
          </a:prstGeom>
          <a:noFill/>
          <a:ln w="76200">
            <a:solidFill>
              <a:srgbClr val="FF66FF"/>
            </a:solidFill>
            <a:round/>
            <a:headEnd/>
            <a:tailEnd/>
          </a:ln>
        </p:spPr>
        <p:txBody>
          <a:bodyPr wrap="none" anchor="ctr"/>
          <a:lstStyle/>
          <a:p>
            <a:endParaRPr lang="en-US"/>
          </a:p>
        </p:txBody>
      </p:sp>
      <p:sp>
        <p:nvSpPr>
          <p:cNvPr id="5281" name="Text Box 161"/>
          <p:cNvSpPr txBox="1">
            <a:spLocks noChangeArrowheads="1"/>
          </p:cNvSpPr>
          <p:nvPr/>
        </p:nvSpPr>
        <p:spPr bwMode="auto">
          <a:xfrm>
            <a:off x="2590800" y="1435100"/>
            <a:ext cx="3810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Feb</a:t>
            </a:r>
          </a:p>
        </p:txBody>
      </p:sp>
      <p:sp>
        <p:nvSpPr>
          <p:cNvPr id="5282" name="Text Box 162"/>
          <p:cNvSpPr txBox="1">
            <a:spLocks noChangeArrowheads="1"/>
          </p:cNvSpPr>
          <p:nvPr/>
        </p:nvSpPr>
        <p:spPr bwMode="auto">
          <a:xfrm>
            <a:off x="1676400" y="14351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Sep</a:t>
            </a:r>
          </a:p>
        </p:txBody>
      </p:sp>
      <p:sp>
        <p:nvSpPr>
          <p:cNvPr id="5283" name="Text Box 163"/>
          <p:cNvSpPr txBox="1">
            <a:spLocks noChangeArrowheads="1"/>
          </p:cNvSpPr>
          <p:nvPr/>
        </p:nvSpPr>
        <p:spPr bwMode="auto">
          <a:xfrm>
            <a:off x="2971800" y="1358900"/>
            <a:ext cx="657225" cy="244475"/>
          </a:xfrm>
          <a:prstGeom prst="rect">
            <a:avLst/>
          </a:prstGeom>
          <a:noFill/>
          <a:ln w="9525">
            <a:noFill/>
            <a:miter lim="800000"/>
            <a:headEnd/>
            <a:tailEnd/>
          </a:ln>
        </p:spPr>
        <p:txBody>
          <a:bodyPr wrap="none">
            <a:spAutoFit/>
          </a:bodyPr>
          <a:lstStyle/>
          <a:p>
            <a:r>
              <a:rPr lang="en-US" sz="1000">
                <a:solidFill>
                  <a:schemeClr val="bg1"/>
                </a:solidFill>
                <a:ea typeface="ＭＳ Ｐゴシック" pitchFamily="34" charset="-128"/>
                <a:cs typeface="Arial" pitchFamily="34" charset="0"/>
              </a:rPr>
              <a:t>NOAA-7</a:t>
            </a:r>
          </a:p>
        </p:txBody>
      </p:sp>
      <p:sp>
        <p:nvSpPr>
          <p:cNvPr id="5284" name="Line 164"/>
          <p:cNvSpPr>
            <a:spLocks noChangeShapeType="1"/>
          </p:cNvSpPr>
          <p:nvPr/>
        </p:nvSpPr>
        <p:spPr bwMode="auto">
          <a:xfrm flipV="1">
            <a:off x="2316163" y="1663700"/>
            <a:ext cx="274637" cy="0"/>
          </a:xfrm>
          <a:prstGeom prst="line">
            <a:avLst/>
          </a:prstGeom>
          <a:noFill/>
          <a:ln w="76200">
            <a:solidFill>
              <a:srgbClr val="FFF40D"/>
            </a:solidFill>
            <a:round/>
            <a:headEnd/>
            <a:tailEnd/>
          </a:ln>
        </p:spPr>
        <p:txBody>
          <a:bodyPr wrap="none" anchor="ctr"/>
          <a:lstStyle/>
          <a:p>
            <a:endParaRPr lang="en-US"/>
          </a:p>
        </p:txBody>
      </p:sp>
      <p:sp>
        <p:nvSpPr>
          <p:cNvPr id="5285" name="Line 165"/>
          <p:cNvSpPr>
            <a:spLocks noChangeShapeType="1"/>
          </p:cNvSpPr>
          <p:nvPr/>
        </p:nvSpPr>
        <p:spPr bwMode="auto">
          <a:xfrm flipV="1">
            <a:off x="2759075" y="1663700"/>
            <a:ext cx="122238" cy="0"/>
          </a:xfrm>
          <a:prstGeom prst="line">
            <a:avLst/>
          </a:prstGeom>
          <a:noFill/>
          <a:ln w="76200">
            <a:solidFill>
              <a:srgbClr val="FFF40D"/>
            </a:solidFill>
            <a:round/>
            <a:headEnd/>
            <a:tailEnd/>
          </a:ln>
        </p:spPr>
        <p:txBody>
          <a:bodyPr wrap="none" anchor="ctr"/>
          <a:lstStyle/>
          <a:p>
            <a:endParaRPr lang="en-US"/>
          </a:p>
        </p:txBody>
      </p:sp>
      <p:sp>
        <p:nvSpPr>
          <p:cNvPr id="5286" name="Text Box 166"/>
          <p:cNvSpPr txBox="1">
            <a:spLocks noChangeArrowheads="1"/>
          </p:cNvSpPr>
          <p:nvPr/>
        </p:nvSpPr>
        <p:spPr bwMode="auto">
          <a:xfrm>
            <a:off x="2057400" y="1663700"/>
            <a:ext cx="4000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May</a:t>
            </a:r>
          </a:p>
        </p:txBody>
      </p:sp>
      <p:sp>
        <p:nvSpPr>
          <p:cNvPr id="5287" name="Text Box 167"/>
          <p:cNvSpPr txBox="1">
            <a:spLocks noChangeArrowheads="1"/>
          </p:cNvSpPr>
          <p:nvPr/>
        </p:nvSpPr>
        <p:spPr bwMode="auto">
          <a:xfrm>
            <a:off x="2365375" y="1663700"/>
            <a:ext cx="3683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Jun</a:t>
            </a:r>
          </a:p>
        </p:txBody>
      </p:sp>
      <p:sp>
        <p:nvSpPr>
          <p:cNvPr id="5288" name="Text Box 168"/>
          <p:cNvSpPr txBox="1">
            <a:spLocks noChangeArrowheads="1"/>
          </p:cNvSpPr>
          <p:nvPr/>
        </p:nvSpPr>
        <p:spPr bwMode="auto">
          <a:xfrm>
            <a:off x="2590800" y="1663700"/>
            <a:ext cx="6032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Jul   Oct</a:t>
            </a:r>
          </a:p>
        </p:txBody>
      </p:sp>
      <p:sp>
        <p:nvSpPr>
          <p:cNvPr id="5289" name="Text Box 169"/>
          <p:cNvSpPr txBox="1">
            <a:spLocks noChangeArrowheads="1"/>
          </p:cNvSpPr>
          <p:nvPr/>
        </p:nvSpPr>
        <p:spPr bwMode="auto">
          <a:xfrm>
            <a:off x="3306763" y="1571625"/>
            <a:ext cx="671512"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NOAA-8</a:t>
            </a:r>
          </a:p>
        </p:txBody>
      </p:sp>
      <p:sp>
        <p:nvSpPr>
          <p:cNvPr id="5290" name="Line 170"/>
          <p:cNvSpPr>
            <a:spLocks noChangeShapeType="1"/>
          </p:cNvSpPr>
          <p:nvPr/>
        </p:nvSpPr>
        <p:spPr bwMode="auto">
          <a:xfrm flipV="1">
            <a:off x="2668588" y="1892300"/>
            <a:ext cx="838200" cy="0"/>
          </a:xfrm>
          <a:prstGeom prst="line">
            <a:avLst/>
          </a:prstGeom>
          <a:noFill/>
          <a:ln w="76200">
            <a:solidFill>
              <a:srgbClr val="FC3030"/>
            </a:solidFill>
            <a:round/>
            <a:headEnd/>
            <a:tailEnd/>
          </a:ln>
        </p:spPr>
        <p:txBody>
          <a:bodyPr wrap="none" anchor="ctr"/>
          <a:lstStyle/>
          <a:p>
            <a:endParaRPr lang="en-US"/>
          </a:p>
        </p:txBody>
      </p:sp>
      <p:sp>
        <p:nvSpPr>
          <p:cNvPr id="5291" name="Text Box 171"/>
          <p:cNvSpPr txBox="1">
            <a:spLocks noChangeArrowheads="1"/>
          </p:cNvSpPr>
          <p:nvPr/>
        </p:nvSpPr>
        <p:spPr bwMode="auto">
          <a:xfrm>
            <a:off x="2590800" y="1892300"/>
            <a:ext cx="3683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Jan</a:t>
            </a:r>
          </a:p>
        </p:txBody>
      </p:sp>
      <p:sp>
        <p:nvSpPr>
          <p:cNvPr id="5292" name="Text Box 172"/>
          <p:cNvSpPr txBox="1">
            <a:spLocks noChangeArrowheads="1"/>
          </p:cNvSpPr>
          <p:nvPr/>
        </p:nvSpPr>
        <p:spPr bwMode="auto">
          <a:xfrm>
            <a:off x="3276600" y="18923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Nov</a:t>
            </a:r>
          </a:p>
        </p:txBody>
      </p:sp>
      <p:sp>
        <p:nvSpPr>
          <p:cNvPr id="5293" name="Text Box 173"/>
          <p:cNvSpPr txBox="1">
            <a:spLocks noChangeArrowheads="1"/>
          </p:cNvSpPr>
          <p:nvPr/>
        </p:nvSpPr>
        <p:spPr bwMode="auto">
          <a:xfrm>
            <a:off x="3657600" y="1800225"/>
            <a:ext cx="67151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NOAA-9</a:t>
            </a:r>
          </a:p>
        </p:txBody>
      </p:sp>
      <p:sp>
        <p:nvSpPr>
          <p:cNvPr id="5294" name="Line 174"/>
          <p:cNvSpPr>
            <a:spLocks noChangeShapeType="1"/>
          </p:cNvSpPr>
          <p:nvPr/>
        </p:nvSpPr>
        <p:spPr bwMode="auto">
          <a:xfrm flipV="1">
            <a:off x="3097213" y="2120900"/>
            <a:ext cx="1093787" cy="0"/>
          </a:xfrm>
          <a:prstGeom prst="line">
            <a:avLst/>
          </a:prstGeom>
          <a:noFill/>
          <a:ln w="76200">
            <a:solidFill>
              <a:srgbClr val="9912CE"/>
            </a:solidFill>
            <a:round/>
            <a:headEnd/>
            <a:tailEnd/>
          </a:ln>
        </p:spPr>
        <p:txBody>
          <a:bodyPr wrap="none" anchor="ctr"/>
          <a:lstStyle/>
          <a:p>
            <a:endParaRPr lang="en-US"/>
          </a:p>
        </p:txBody>
      </p:sp>
      <p:sp>
        <p:nvSpPr>
          <p:cNvPr id="5295" name="Text Box 175"/>
          <p:cNvSpPr txBox="1">
            <a:spLocks noChangeArrowheads="1"/>
          </p:cNvSpPr>
          <p:nvPr/>
        </p:nvSpPr>
        <p:spPr bwMode="auto">
          <a:xfrm>
            <a:off x="4225925" y="1968500"/>
            <a:ext cx="74136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NOAA-10</a:t>
            </a:r>
          </a:p>
        </p:txBody>
      </p:sp>
      <p:sp>
        <p:nvSpPr>
          <p:cNvPr id="5296" name="Text Box 176"/>
          <p:cNvSpPr txBox="1">
            <a:spLocks noChangeArrowheads="1"/>
          </p:cNvSpPr>
          <p:nvPr/>
        </p:nvSpPr>
        <p:spPr bwMode="auto">
          <a:xfrm>
            <a:off x="2971800" y="21209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297" name="Text Box 177"/>
          <p:cNvSpPr txBox="1">
            <a:spLocks noChangeArrowheads="1"/>
          </p:cNvSpPr>
          <p:nvPr/>
        </p:nvSpPr>
        <p:spPr bwMode="auto">
          <a:xfrm>
            <a:off x="4032250" y="21209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Sep</a:t>
            </a:r>
          </a:p>
        </p:txBody>
      </p:sp>
      <p:sp>
        <p:nvSpPr>
          <p:cNvPr id="5298" name="Line 178"/>
          <p:cNvSpPr>
            <a:spLocks noChangeShapeType="1"/>
          </p:cNvSpPr>
          <p:nvPr/>
        </p:nvSpPr>
        <p:spPr bwMode="auto">
          <a:xfrm flipV="1">
            <a:off x="3505200" y="2349500"/>
            <a:ext cx="1474788" cy="0"/>
          </a:xfrm>
          <a:prstGeom prst="line">
            <a:avLst/>
          </a:prstGeom>
          <a:noFill/>
          <a:ln w="76200">
            <a:solidFill>
              <a:srgbClr val="CE7A02"/>
            </a:solidFill>
            <a:round/>
            <a:headEnd/>
            <a:tailEnd/>
          </a:ln>
        </p:spPr>
        <p:txBody>
          <a:bodyPr wrap="none" anchor="ctr"/>
          <a:lstStyle/>
          <a:p>
            <a:endParaRPr lang="en-US"/>
          </a:p>
        </p:txBody>
      </p:sp>
      <p:sp>
        <p:nvSpPr>
          <p:cNvPr id="5299" name="Line 179"/>
          <p:cNvSpPr>
            <a:spLocks noChangeShapeType="1"/>
          </p:cNvSpPr>
          <p:nvPr/>
        </p:nvSpPr>
        <p:spPr bwMode="auto">
          <a:xfrm>
            <a:off x="5535613" y="2349500"/>
            <a:ext cx="255587" cy="1588"/>
          </a:xfrm>
          <a:prstGeom prst="line">
            <a:avLst/>
          </a:prstGeom>
          <a:noFill/>
          <a:ln w="76200">
            <a:solidFill>
              <a:srgbClr val="CE7A02"/>
            </a:solidFill>
            <a:round/>
            <a:headEnd/>
            <a:tailEnd/>
          </a:ln>
        </p:spPr>
        <p:txBody>
          <a:bodyPr wrap="none" anchor="ctr"/>
          <a:lstStyle/>
          <a:p>
            <a:endParaRPr lang="en-US"/>
          </a:p>
        </p:txBody>
      </p:sp>
      <p:sp>
        <p:nvSpPr>
          <p:cNvPr id="5300" name="Text Box 180"/>
          <p:cNvSpPr txBox="1">
            <a:spLocks noChangeArrowheads="1"/>
          </p:cNvSpPr>
          <p:nvPr/>
        </p:nvSpPr>
        <p:spPr bwMode="auto">
          <a:xfrm>
            <a:off x="3276600" y="23495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Nov</a:t>
            </a:r>
          </a:p>
        </p:txBody>
      </p:sp>
      <p:sp>
        <p:nvSpPr>
          <p:cNvPr id="5301" name="Text Box 181"/>
          <p:cNvSpPr txBox="1">
            <a:spLocks noChangeArrowheads="1"/>
          </p:cNvSpPr>
          <p:nvPr/>
        </p:nvSpPr>
        <p:spPr bwMode="auto">
          <a:xfrm>
            <a:off x="4870450" y="2349500"/>
            <a:ext cx="3683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Jan</a:t>
            </a:r>
          </a:p>
        </p:txBody>
      </p:sp>
      <p:sp>
        <p:nvSpPr>
          <p:cNvPr id="5302" name="Text Box 182"/>
          <p:cNvSpPr txBox="1">
            <a:spLocks noChangeArrowheads="1"/>
          </p:cNvSpPr>
          <p:nvPr/>
        </p:nvSpPr>
        <p:spPr bwMode="auto">
          <a:xfrm>
            <a:off x="5334000" y="23495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Sep</a:t>
            </a:r>
          </a:p>
        </p:txBody>
      </p:sp>
      <p:sp>
        <p:nvSpPr>
          <p:cNvPr id="5303" name="Text Box 183"/>
          <p:cNvSpPr txBox="1">
            <a:spLocks noChangeArrowheads="1"/>
          </p:cNvSpPr>
          <p:nvPr/>
        </p:nvSpPr>
        <p:spPr bwMode="auto">
          <a:xfrm>
            <a:off x="5638800" y="23495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Sep</a:t>
            </a:r>
          </a:p>
        </p:txBody>
      </p:sp>
      <p:sp>
        <p:nvSpPr>
          <p:cNvPr id="5304" name="Text Box 184"/>
          <p:cNvSpPr txBox="1">
            <a:spLocks noChangeArrowheads="1"/>
          </p:cNvSpPr>
          <p:nvPr/>
        </p:nvSpPr>
        <p:spPr bwMode="auto">
          <a:xfrm>
            <a:off x="5867400" y="2273300"/>
            <a:ext cx="74136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NOAA-11</a:t>
            </a:r>
          </a:p>
        </p:txBody>
      </p:sp>
      <p:sp>
        <p:nvSpPr>
          <p:cNvPr id="5305" name="Line 185"/>
          <p:cNvSpPr>
            <a:spLocks noChangeShapeType="1"/>
          </p:cNvSpPr>
          <p:nvPr/>
        </p:nvSpPr>
        <p:spPr bwMode="auto">
          <a:xfrm>
            <a:off x="4164013" y="2578100"/>
            <a:ext cx="1368425" cy="1588"/>
          </a:xfrm>
          <a:prstGeom prst="line">
            <a:avLst/>
          </a:prstGeom>
          <a:noFill/>
          <a:ln w="76200">
            <a:solidFill>
              <a:srgbClr val="45CE3D"/>
            </a:solidFill>
            <a:round/>
            <a:headEnd/>
            <a:tailEnd/>
          </a:ln>
        </p:spPr>
        <p:txBody>
          <a:bodyPr wrap="none" anchor="ctr"/>
          <a:lstStyle/>
          <a:p>
            <a:endParaRPr lang="en-US"/>
          </a:p>
        </p:txBody>
      </p:sp>
      <p:sp>
        <p:nvSpPr>
          <p:cNvPr id="5306" name="Text Box 186"/>
          <p:cNvSpPr txBox="1">
            <a:spLocks noChangeArrowheads="1"/>
          </p:cNvSpPr>
          <p:nvPr/>
        </p:nvSpPr>
        <p:spPr bwMode="auto">
          <a:xfrm>
            <a:off x="5334000" y="2578100"/>
            <a:ext cx="3683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Jun</a:t>
            </a:r>
          </a:p>
        </p:txBody>
      </p:sp>
      <p:sp>
        <p:nvSpPr>
          <p:cNvPr id="5307" name="Text Box 187"/>
          <p:cNvSpPr txBox="1">
            <a:spLocks noChangeArrowheads="1"/>
          </p:cNvSpPr>
          <p:nvPr/>
        </p:nvSpPr>
        <p:spPr bwMode="auto">
          <a:xfrm>
            <a:off x="3962400" y="25781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Sep</a:t>
            </a:r>
          </a:p>
        </p:txBody>
      </p:sp>
      <p:sp>
        <p:nvSpPr>
          <p:cNvPr id="5308" name="Text Box 188"/>
          <p:cNvSpPr txBox="1">
            <a:spLocks noChangeArrowheads="1"/>
          </p:cNvSpPr>
          <p:nvPr/>
        </p:nvSpPr>
        <p:spPr bwMode="auto">
          <a:xfrm>
            <a:off x="6096000" y="2501900"/>
            <a:ext cx="74136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NOAA-12</a:t>
            </a:r>
          </a:p>
        </p:txBody>
      </p:sp>
      <p:sp>
        <p:nvSpPr>
          <p:cNvPr id="5309" name="Text Box 189"/>
          <p:cNvSpPr txBox="1">
            <a:spLocks noChangeArrowheads="1"/>
          </p:cNvSpPr>
          <p:nvPr/>
        </p:nvSpPr>
        <p:spPr bwMode="auto">
          <a:xfrm>
            <a:off x="2514600" y="228600"/>
            <a:ext cx="4572000" cy="523220"/>
          </a:xfrm>
          <a:prstGeom prst="rect">
            <a:avLst/>
          </a:prstGeom>
          <a:solidFill>
            <a:schemeClr val="tx1"/>
          </a:solidFill>
          <a:ln w="9525">
            <a:noFill/>
            <a:miter lim="800000"/>
            <a:headEnd/>
            <a:tailEnd/>
          </a:ln>
        </p:spPr>
        <p:txBody>
          <a:bodyPr wrap="square">
            <a:spAutoFit/>
          </a:bodyPr>
          <a:lstStyle/>
          <a:p>
            <a:pPr algn="ctr"/>
            <a:r>
              <a:rPr lang="en-US" sz="2800" b="1" dirty="0">
                <a:solidFill>
                  <a:srgbClr val="FF0000"/>
                </a:solidFill>
                <a:ea typeface="ＭＳ Ｐゴシック" pitchFamily="34" charset="-128"/>
                <a:cs typeface="Arial" pitchFamily="34" charset="0"/>
              </a:rPr>
              <a:t>Satellite Data Streams</a:t>
            </a:r>
          </a:p>
        </p:txBody>
      </p:sp>
      <p:sp>
        <p:nvSpPr>
          <p:cNvPr id="5310" name="Line 190"/>
          <p:cNvSpPr>
            <a:spLocks noChangeShapeType="1"/>
          </p:cNvSpPr>
          <p:nvPr/>
        </p:nvSpPr>
        <p:spPr bwMode="auto">
          <a:xfrm>
            <a:off x="5029200" y="2806700"/>
            <a:ext cx="2667000" cy="0"/>
          </a:xfrm>
          <a:prstGeom prst="line">
            <a:avLst/>
          </a:prstGeom>
          <a:noFill/>
          <a:ln w="76200">
            <a:solidFill>
              <a:srgbClr val="CEC60E"/>
            </a:solidFill>
            <a:round/>
            <a:headEnd/>
            <a:tailEnd/>
          </a:ln>
        </p:spPr>
        <p:txBody>
          <a:bodyPr wrap="none" anchor="ctr"/>
          <a:lstStyle/>
          <a:p>
            <a:endParaRPr lang="en-US"/>
          </a:p>
        </p:txBody>
      </p:sp>
      <p:sp>
        <p:nvSpPr>
          <p:cNvPr id="5311" name="Text Box 191"/>
          <p:cNvSpPr txBox="1">
            <a:spLocks noChangeArrowheads="1"/>
          </p:cNvSpPr>
          <p:nvPr/>
        </p:nvSpPr>
        <p:spPr bwMode="auto">
          <a:xfrm>
            <a:off x="4889500" y="2806700"/>
            <a:ext cx="3683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Jan</a:t>
            </a:r>
          </a:p>
        </p:txBody>
      </p:sp>
      <p:sp>
        <p:nvSpPr>
          <p:cNvPr id="5312" name="Text Box 192"/>
          <p:cNvSpPr txBox="1">
            <a:spLocks noChangeArrowheads="1"/>
          </p:cNvSpPr>
          <p:nvPr/>
        </p:nvSpPr>
        <p:spPr bwMode="auto">
          <a:xfrm>
            <a:off x="4276725" y="2730500"/>
            <a:ext cx="649288"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NOAA-14</a:t>
            </a:r>
          </a:p>
        </p:txBody>
      </p:sp>
      <p:sp>
        <p:nvSpPr>
          <p:cNvPr id="5313" name="Line 193"/>
          <p:cNvSpPr>
            <a:spLocks noChangeShapeType="1"/>
          </p:cNvSpPr>
          <p:nvPr/>
        </p:nvSpPr>
        <p:spPr bwMode="auto">
          <a:xfrm>
            <a:off x="5746750" y="3035300"/>
            <a:ext cx="2330450" cy="1588"/>
          </a:xfrm>
          <a:prstGeom prst="line">
            <a:avLst/>
          </a:prstGeom>
          <a:noFill/>
          <a:ln w="76200">
            <a:solidFill>
              <a:srgbClr val="CE0961"/>
            </a:solidFill>
            <a:round/>
            <a:headEnd/>
            <a:tailEnd/>
          </a:ln>
        </p:spPr>
        <p:txBody>
          <a:bodyPr wrap="none" anchor="ctr"/>
          <a:lstStyle/>
          <a:p>
            <a:endParaRPr lang="en-US"/>
          </a:p>
        </p:txBody>
      </p:sp>
      <p:sp>
        <p:nvSpPr>
          <p:cNvPr id="5314" name="Text Box 194"/>
          <p:cNvSpPr txBox="1">
            <a:spLocks noChangeArrowheads="1"/>
          </p:cNvSpPr>
          <p:nvPr/>
        </p:nvSpPr>
        <p:spPr bwMode="auto">
          <a:xfrm>
            <a:off x="5562600" y="30353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Sep</a:t>
            </a:r>
          </a:p>
        </p:txBody>
      </p:sp>
      <p:sp>
        <p:nvSpPr>
          <p:cNvPr id="5315" name="Text Box 195"/>
          <p:cNvSpPr txBox="1">
            <a:spLocks noChangeArrowheads="1"/>
          </p:cNvSpPr>
          <p:nvPr/>
        </p:nvSpPr>
        <p:spPr bwMode="auto">
          <a:xfrm>
            <a:off x="4911725" y="3035300"/>
            <a:ext cx="74136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NOAA-15</a:t>
            </a:r>
          </a:p>
        </p:txBody>
      </p:sp>
      <p:sp>
        <p:nvSpPr>
          <p:cNvPr id="5316" name="Line 196"/>
          <p:cNvSpPr>
            <a:spLocks noChangeShapeType="1"/>
          </p:cNvSpPr>
          <p:nvPr/>
        </p:nvSpPr>
        <p:spPr bwMode="auto">
          <a:xfrm>
            <a:off x="6248400" y="3263900"/>
            <a:ext cx="1828800" cy="0"/>
          </a:xfrm>
          <a:prstGeom prst="line">
            <a:avLst/>
          </a:prstGeom>
          <a:noFill/>
          <a:ln w="76200">
            <a:solidFill>
              <a:srgbClr val="CE5F07"/>
            </a:solidFill>
            <a:round/>
            <a:headEnd/>
            <a:tailEnd/>
          </a:ln>
        </p:spPr>
        <p:txBody>
          <a:bodyPr wrap="none" anchor="ctr"/>
          <a:lstStyle/>
          <a:p>
            <a:endParaRPr lang="en-US"/>
          </a:p>
        </p:txBody>
      </p:sp>
      <p:sp>
        <p:nvSpPr>
          <p:cNvPr id="5317" name="Text Box 197"/>
          <p:cNvSpPr txBox="1">
            <a:spLocks noChangeArrowheads="1"/>
          </p:cNvSpPr>
          <p:nvPr/>
        </p:nvSpPr>
        <p:spPr bwMode="auto">
          <a:xfrm>
            <a:off x="6096000" y="32639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Nov</a:t>
            </a:r>
          </a:p>
        </p:txBody>
      </p:sp>
      <p:sp>
        <p:nvSpPr>
          <p:cNvPr id="5318" name="Text Box 198"/>
          <p:cNvSpPr txBox="1">
            <a:spLocks noChangeArrowheads="1"/>
          </p:cNvSpPr>
          <p:nvPr/>
        </p:nvSpPr>
        <p:spPr bwMode="auto">
          <a:xfrm>
            <a:off x="5486400" y="3248025"/>
            <a:ext cx="741363" cy="244475"/>
          </a:xfrm>
          <a:prstGeom prst="rect">
            <a:avLst/>
          </a:prstGeom>
          <a:noFill/>
          <a:ln w="9525">
            <a:noFill/>
            <a:miter lim="800000"/>
            <a:headEnd/>
            <a:tailEnd/>
          </a:ln>
        </p:spPr>
        <p:txBody>
          <a:bodyPr wrap="none">
            <a:spAutoFit/>
          </a:bodyPr>
          <a:lstStyle/>
          <a:p>
            <a:r>
              <a:rPr lang="en-US" sz="1000" b="1">
                <a:solidFill>
                  <a:schemeClr val="bg1"/>
                </a:solidFill>
                <a:ea typeface="ＭＳ Ｐゴシック" pitchFamily="34" charset="-128"/>
                <a:cs typeface="Arial" pitchFamily="34" charset="0"/>
              </a:rPr>
              <a:t>NOAA-16</a:t>
            </a:r>
          </a:p>
        </p:txBody>
      </p:sp>
      <p:sp>
        <p:nvSpPr>
          <p:cNvPr id="5319" name="Line 199"/>
          <p:cNvSpPr>
            <a:spLocks noChangeShapeType="1"/>
          </p:cNvSpPr>
          <p:nvPr/>
        </p:nvSpPr>
        <p:spPr bwMode="auto">
          <a:xfrm flipV="1">
            <a:off x="6629400" y="3492500"/>
            <a:ext cx="1447800" cy="0"/>
          </a:xfrm>
          <a:prstGeom prst="line">
            <a:avLst/>
          </a:prstGeom>
          <a:noFill/>
          <a:ln w="76200">
            <a:solidFill>
              <a:srgbClr val="18CE9A"/>
            </a:solidFill>
            <a:round/>
            <a:headEnd/>
            <a:tailEnd/>
          </a:ln>
        </p:spPr>
        <p:txBody>
          <a:bodyPr wrap="none" anchor="ctr"/>
          <a:lstStyle/>
          <a:p>
            <a:endParaRPr lang="en-US"/>
          </a:p>
        </p:txBody>
      </p:sp>
      <p:sp>
        <p:nvSpPr>
          <p:cNvPr id="5320" name="Text Box 200"/>
          <p:cNvSpPr txBox="1">
            <a:spLocks noChangeArrowheads="1"/>
          </p:cNvSpPr>
          <p:nvPr/>
        </p:nvSpPr>
        <p:spPr bwMode="auto">
          <a:xfrm>
            <a:off x="6477000" y="3492500"/>
            <a:ext cx="33020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Jul</a:t>
            </a:r>
          </a:p>
        </p:txBody>
      </p:sp>
      <p:sp>
        <p:nvSpPr>
          <p:cNvPr id="5321" name="Text Box 201"/>
          <p:cNvSpPr txBox="1">
            <a:spLocks noChangeArrowheads="1"/>
          </p:cNvSpPr>
          <p:nvPr/>
        </p:nvSpPr>
        <p:spPr bwMode="auto">
          <a:xfrm>
            <a:off x="5827713" y="3476625"/>
            <a:ext cx="649287" cy="244475"/>
          </a:xfrm>
          <a:prstGeom prst="rect">
            <a:avLst/>
          </a:prstGeom>
          <a:noFill/>
          <a:ln w="9525">
            <a:noFill/>
            <a:miter lim="800000"/>
            <a:headEnd/>
            <a:tailEnd/>
          </a:ln>
        </p:spPr>
        <p:txBody>
          <a:bodyPr wrap="none" rIns="0">
            <a:spAutoFit/>
          </a:bodyPr>
          <a:lstStyle/>
          <a:p>
            <a:r>
              <a:rPr lang="en-US" sz="1000" b="1">
                <a:solidFill>
                  <a:schemeClr val="bg1"/>
                </a:solidFill>
                <a:ea typeface="ＭＳ Ｐゴシック" pitchFamily="34" charset="-128"/>
                <a:cs typeface="Arial" pitchFamily="34" charset="0"/>
              </a:rPr>
              <a:t>NOAA-17</a:t>
            </a:r>
          </a:p>
        </p:txBody>
      </p:sp>
      <p:sp>
        <p:nvSpPr>
          <p:cNvPr id="5322" name="Line 202"/>
          <p:cNvSpPr>
            <a:spLocks noChangeShapeType="1"/>
          </p:cNvSpPr>
          <p:nvPr/>
        </p:nvSpPr>
        <p:spPr bwMode="auto">
          <a:xfrm flipV="1">
            <a:off x="7391400" y="3721100"/>
            <a:ext cx="685800" cy="0"/>
          </a:xfrm>
          <a:prstGeom prst="line">
            <a:avLst/>
          </a:prstGeom>
          <a:noFill/>
          <a:ln w="76200">
            <a:solidFill>
              <a:srgbClr val="CEA1C5"/>
            </a:solidFill>
            <a:round/>
            <a:headEnd/>
            <a:tailEnd/>
          </a:ln>
        </p:spPr>
        <p:txBody>
          <a:bodyPr wrap="none" anchor="ctr"/>
          <a:lstStyle/>
          <a:p>
            <a:endParaRPr lang="en-US"/>
          </a:p>
        </p:txBody>
      </p:sp>
      <p:sp>
        <p:nvSpPr>
          <p:cNvPr id="5323" name="Text Box 203"/>
          <p:cNvSpPr txBox="1">
            <a:spLocks noChangeArrowheads="1"/>
          </p:cNvSpPr>
          <p:nvPr/>
        </p:nvSpPr>
        <p:spPr bwMode="auto">
          <a:xfrm>
            <a:off x="7620000" y="2806700"/>
            <a:ext cx="387350" cy="228600"/>
          </a:xfrm>
          <a:prstGeom prst="rect">
            <a:avLst/>
          </a:prstGeom>
          <a:noFill/>
          <a:ln w="9525">
            <a:noFill/>
            <a:miter lim="800000"/>
            <a:headEnd/>
            <a:tailEnd/>
          </a:ln>
        </p:spPr>
        <p:txBody>
          <a:bodyPr wrap="none">
            <a:spAutoFit/>
          </a:bodyPr>
          <a:lstStyle/>
          <a:p>
            <a:r>
              <a:rPr lang="en-US" sz="900">
                <a:solidFill>
                  <a:schemeClr val="bg1"/>
                </a:solidFill>
                <a:ea typeface="ＭＳ Ｐゴシック" pitchFamily="34" charset="-128"/>
                <a:cs typeface="Arial" pitchFamily="34" charset="0"/>
              </a:rPr>
              <a:t>Dec</a:t>
            </a:r>
          </a:p>
        </p:txBody>
      </p:sp>
      <p:sp>
        <p:nvSpPr>
          <p:cNvPr id="5324" name="Text Box 204"/>
          <p:cNvSpPr txBox="1">
            <a:spLocks noChangeArrowheads="1"/>
          </p:cNvSpPr>
          <p:nvPr/>
        </p:nvSpPr>
        <p:spPr bwMode="auto">
          <a:xfrm>
            <a:off x="381000" y="1160463"/>
            <a:ext cx="598488" cy="274637"/>
          </a:xfrm>
          <a:prstGeom prst="rect">
            <a:avLst/>
          </a:prstGeom>
          <a:noFill/>
          <a:ln w="9525">
            <a:noFill/>
            <a:miter lim="800000"/>
            <a:headEnd/>
            <a:tailEnd/>
          </a:ln>
        </p:spPr>
        <p:txBody>
          <a:bodyPr wrap="none">
            <a:spAutoFit/>
          </a:bodyPr>
          <a:lstStyle/>
          <a:p>
            <a:r>
              <a:rPr lang="en-US" sz="1200" b="1" i="1">
                <a:solidFill>
                  <a:schemeClr val="bg1"/>
                </a:solidFill>
                <a:ea typeface="ＭＳ Ｐゴシック" pitchFamily="34" charset="-128"/>
                <a:cs typeface="Arial" pitchFamily="34" charset="0"/>
              </a:rPr>
              <a:t>TOVS</a:t>
            </a:r>
          </a:p>
        </p:txBody>
      </p:sp>
      <p:sp>
        <p:nvSpPr>
          <p:cNvPr id="5325" name="Text Box 205"/>
          <p:cNvSpPr txBox="1">
            <a:spLocks noChangeArrowheads="1"/>
          </p:cNvSpPr>
          <p:nvPr/>
        </p:nvSpPr>
        <p:spPr bwMode="auto">
          <a:xfrm>
            <a:off x="304800" y="3141663"/>
            <a:ext cx="709613" cy="274637"/>
          </a:xfrm>
          <a:prstGeom prst="rect">
            <a:avLst/>
          </a:prstGeom>
          <a:noFill/>
          <a:ln w="9525">
            <a:noFill/>
            <a:miter lim="800000"/>
            <a:headEnd/>
            <a:tailEnd/>
          </a:ln>
        </p:spPr>
        <p:txBody>
          <a:bodyPr wrap="none">
            <a:spAutoFit/>
          </a:bodyPr>
          <a:lstStyle/>
          <a:p>
            <a:r>
              <a:rPr lang="en-US" sz="1200" b="1" i="1">
                <a:solidFill>
                  <a:schemeClr val="bg1"/>
                </a:solidFill>
                <a:ea typeface="ＭＳ Ｐゴシック" pitchFamily="34" charset="-128"/>
                <a:cs typeface="Arial" pitchFamily="34" charset="0"/>
              </a:rPr>
              <a:t>ATOVS</a:t>
            </a:r>
          </a:p>
        </p:txBody>
      </p:sp>
      <p:sp>
        <p:nvSpPr>
          <p:cNvPr id="5326" name="Text Box 206"/>
          <p:cNvSpPr txBox="1">
            <a:spLocks noChangeArrowheads="1"/>
          </p:cNvSpPr>
          <p:nvPr/>
        </p:nvSpPr>
        <p:spPr bwMode="auto">
          <a:xfrm>
            <a:off x="152400" y="3751263"/>
            <a:ext cx="971550" cy="274637"/>
          </a:xfrm>
          <a:prstGeom prst="rect">
            <a:avLst/>
          </a:prstGeom>
          <a:noFill/>
          <a:ln w="9525">
            <a:noFill/>
            <a:miter lim="800000"/>
            <a:headEnd/>
            <a:tailEnd/>
          </a:ln>
        </p:spPr>
        <p:txBody>
          <a:bodyPr wrap="none">
            <a:spAutoFit/>
          </a:bodyPr>
          <a:lstStyle/>
          <a:p>
            <a:r>
              <a:rPr lang="en-US" sz="1200" b="1" i="1">
                <a:solidFill>
                  <a:schemeClr val="bg1"/>
                </a:solidFill>
                <a:ea typeface="ＭＳ Ｐゴシック" pitchFamily="34" charset="-128"/>
                <a:cs typeface="Arial" pitchFamily="34" charset="0"/>
              </a:rPr>
              <a:t>EOS Aqua </a:t>
            </a:r>
          </a:p>
        </p:txBody>
      </p:sp>
      <p:sp>
        <p:nvSpPr>
          <p:cNvPr id="5327" name="Text Box 207"/>
          <p:cNvSpPr txBox="1">
            <a:spLocks noChangeArrowheads="1"/>
          </p:cNvSpPr>
          <p:nvPr/>
        </p:nvSpPr>
        <p:spPr bwMode="auto">
          <a:xfrm>
            <a:off x="230188" y="4178300"/>
            <a:ext cx="928687" cy="457200"/>
          </a:xfrm>
          <a:prstGeom prst="rect">
            <a:avLst/>
          </a:prstGeom>
          <a:noFill/>
          <a:ln w="9525">
            <a:noFill/>
            <a:miter lim="800000"/>
            <a:headEnd/>
            <a:tailEnd/>
          </a:ln>
        </p:spPr>
        <p:txBody>
          <a:bodyPr wrap="none">
            <a:spAutoFit/>
          </a:bodyPr>
          <a:lstStyle/>
          <a:p>
            <a:pPr algn="ctr"/>
            <a:r>
              <a:rPr lang="en-US" sz="1200" b="1" i="1">
                <a:solidFill>
                  <a:schemeClr val="bg1"/>
                </a:solidFill>
                <a:ea typeface="ＭＳ Ｐゴシック" pitchFamily="34" charset="-128"/>
                <a:cs typeface="Arial" pitchFamily="34" charset="0"/>
              </a:rPr>
              <a:t>GOES</a:t>
            </a:r>
          </a:p>
          <a:p>
            <a:pPr algn="ctr"/>
            <a:r>
              <a:rPr lang="en-US" sz="1200" b="1" i="1">
                <a:solidFill>
                  <a:schemeClr val="bg1"/>
                </a:solidFill>
                <a:ea typeface="ＭＳ Ｐゴシック" pitchFamily="34" charset="-128"/>
                <a:cs typeface="Arial" pitchFamily="34" charset="0"/>
              </a:rPr>
              <a:t>Sounders </a:t>
            </a:r>
          </a:p>
        </p:txBody>
      </p:sp>
      <p:sp>
        <p:nvSpPr>
          <p:cNvPr id="5328" name="Text Box 208"/>
          <p:cNvSpPr txBox="1">
            <a:spLocks noChangeArrowheads="1"/>
          </p:cNvSpPr>
          <p:nvPr/>
        </p:nvSpPr>
        <p:spPr bwMode="auto">
          <a:xfrm>
            <a:off x="971550" y="5973763"/>
            <a:ext cx="7437438" cy="274637"/>
          </a:xfrm>
          <a:prstGeom prst="rect">
            <a:avLst/>
          </a:prstGeom>
          <a:noFill/>
          <a:ln w="9525" algn="ctr">
            <a:noFill/>
            <a:miter lim="800000"/>
            <a:headEnd/>
            <a:tailEnd/>
          </a:ln>
        </p:spPr>
        <p:txBody>
          <a:bodyPr>
            <a:spAutoFit/>
          </a:bodyPr>
          <a:lstStyle/>
          <a:p>
            <a:r>
              <a:rPr kumimoji="1" lang="en-US" sz="1200" b="1" dirty="0">
                <a:solidFill>
                  <a:schemeClr val="bg1"/>
                </a:solidFill>
                <a:latin typeface="Batang" pitchFamily="18" charset="-127"/>
                <a:ea typeface="Batang" pitchFamily="18" charset="-127"/>
              </a:rPr>
              <a:t>78  79 80 81 82 83 84 85 86 87 88 89 90 91 92 93 94 95 96 97 98 99 00 01 02 03 04 05 06 07 08 </a:t>
            </a:r>
          </a:p>
        </p:txBody>
      </p:sp>
      <p:sp>
        <p:nvSpPr>
          <p:cNvPr id="103" name="TextBox 102"/>
          <p:cNvSpPr txBox="1"/>
          <p:nvPr/>
        </p:nvSpPr>
        <p:spPr>
          <a:xfrm>
            <a:off x="1600200" y="6396335"/>
            <a:ext cx="5896166" cy="461665"/>
          </a:xfrm>
          <a:prstGeom prst="rect">
            <a:avLst/>
          </a:prstGeom>
          <a:noFill/>
        </p:spPr>
        <p:txBody>
          <a:bodyPr wrap="none" rtlCol="0">
            <a:spAutoFit/>
          </a:bodyPr>
          <a:lstStyle/>
          <a:p>
            <a:r>
              <a:rPr lang="en-US" dirty="0" smtClean="0">
                <a:solidFill>
                  <a:srgbClr val="FFFF00"/>
                </a:solidFill>
              </a:rPr>
              <a:t>New satellites, instruments: continuity?</a:t>
            </a:r>
            <a:endParaRPr lang="en-US" dirty="0">
              <a:solidFill>
                <a:srgbClr val="FFFF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2500"/>
                                  </p:stCondLst>
                                  <p:childTnLst>
                                    <p:set>
                                      <p:cBhvr>
                                        <p:cTn id="6" dur="1" fill="hold">
                                          <p:stCondLst>
                                            <p:cond delay="0"/>
                                          </p:stCondLst>
                                        </p:cTn>
                                        <p:tgtEl>
                                          <p:spTgt spid="103">
                                            <p:txEl>
                                              <p:pRg st="0" end="0"/>
                                            </p:txEl>
                                          </p:spTgt>
                                        </p:tgtEl>
                                        <p:attrNameLst>
                                          <p:attrName>style.visibility</p:attrName>
                                        </p:attrNameLst>
                                      </p:cBhvr>
                                      <p:to>
                                        <p:strVal val="visible"/>
                                      </p:to>
                                    </p:set>
                                    <p:anim calcmode="lin" valueType="num">
                                      <p:cBhvr>
                                        <p:cTn id="7" dur="500" fill="hold"/>
                                        <p:tgtEl>
                                          <p:spTgt spid="1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a:effectLst>
            <a:outerShdw blurRad="50800" dist="50800" dir="5400000" algn="ctr" rotWithShape="0">
              <a:schemeClr val="tx1"/>
            </a:outerShdw>
          </a:effectLst>
        </p:spPr>
        <p:txBody>
          <a:bodyPr/>
          <a:lstStyle/>
          <a:p>
            <a:r>
              <a:rPr lang="en-US" sz="4000" dirty="0" smtClean="0">
                <a:latin typeface="Comic Sans MS" pitchFamily="66" charset="0"/>
              </a:rPr>
              <a:t>New technology</a:t>
            </a:r>
            <a:endParaRPr lang="en-US" sz="4000" dirty="0">
              <a:latin typeface="Comic Sans MS" pitchFamily="66" charset="0"/>
            </a:endParaRPr>
          </a:p>
        </p:txBody>
      </p:sp>
      <p:sp>
        <p:nvSpPr>
          <p:cNvPr id="3" name="TextBox 2"/>
          <p:cNvSpPr txBox="1"/>
          <p:nvPr/>
        </p:nvSpPr>
        <p:spPr>
          <a:xfrm>
            <a:off x="609600" y="3276600"/>
            <a:ext cx="8077200" cy="1877437"/>
          </a:xfrm>
          <a:prstGeom prst="rect">
            <a:avLst/>
          </a:prstGeom>
          <a:noFill/>
        </p:spPr>
        <p:txBody>
          <a:bodyPr wrap="square" rtlCol="0">
            <a:spAutoFit/>
          </a:bodyPr>
          <a:lstStyle/>
          <a:p>
            <a:r>
              <a:rPr lang="en-US" sz="2800" dirty="0" smtClean="0">
                <a:solidFill>
                  <a:schemeClr val="bg1"/>
                </a:solidFill>
              </a:rPr>
              <a:t>But can cause havoc for climate because they destroy continuity unless properly managed.</a:t>
            </a:r>
          </a:p>
          <a:p>
            <a:endParaRPr lang="en-US" sz="2800" dirty="0" smtClean="0">
              <a:solidFill>
                <a:schemeClr val="bg1"/>
              </a:solidFill>
            </a:endParaRPr>
          </a:p>
          <a:p>
            <a:r>
              <a:rPr lang="en-US" sz="3200" b="1" dirty="0" smtClean="0">
                <a:solidFill>
                  <a:srgbClr val="FFFF00"/>
                </a:solidFill>
              </a:rPr>
              <a:t>They aren’t properly managed!</a:t>
            </a:r>
            <a:endParaRPr lang="en-US" sz="3200" b="1" dirty="0">
              <a:solidFill>
                <a:srgbClr val="FFFF00"/>
              </a:solidFill>
            </a:endParaRPr>
          </a:p>
        </p:txBody>
      </p:sp>
      <p:sp>
        <p:nvSpPr>
          <p:cNvPr id="4" name="TextBox 3"/>
          <p:cNvSpPr txBox="1"/>
          <p:nvPr/>
        </p:nvSpPr>
        <p:spPr>
          <a:xfrm>
            <a:off x="685800" y="1905000"/>
            <a:ext cx="7772400" cy="1323439"/>
          </a:xfrm>
          <a:prstGeom prst="rect">
            <a:avLst/>
          </a:prstGeom>
          <a:noFill/>
        </p:spPr>
        <p:txBody>
          <a:bodyPr wrap="square" rtlCol="0">
            <a:spAutoFit/>
          </a:bodyPr>
          <a:lstStyle/>
          <a:p>
            <a:r>
              <a:rPr lang="en-US" sz="2800" dirty="0" smtClean="0">
                <a:solidFill>
                  <a:schemeClr val="bg1"/>
                </a:solidFill>
              </a:rPr>
              <a:t>New observing systems and data processing systems are wonderful.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Text Box 2"/>
          <p:cNvSpPr txBox="1">
            <a:spLocks noChangeArrowheads="1"/>
          </p:cNvSpPr>
          <p:nvPr/>
        </p:nvSpPr>
        <p:spPr bwMode="auto">
          <a:xfrm>
            <a:off x="395288" y="218515"/>
            <a:ext cx="8748712" cy="5816977"/>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517525" indent="-517525" algn="ctr">
              <a:defRPr/>
            </a:pPr>
            <a:r>
              <a:rPr lang="en-US" sz="3600" b="1" dirty="0" smtClean="0">
                <a:solidFill>
                  <a:srgbClr val="FF0000"/>
                </a:solidFill>
              </a:rPr>
              <a:t>Calibration, Accuracy, Benchmarks</a:t>
            </a:r>
            <a:endParaRPr lang="en-US" sz="3600" b="1" dirty="0">
              <a:solidFill>
                <a:srgbClr val="FF0000"/>
              </a:solidFill>
            </a:endParaRPr>
          </a:p>
          <a:p>
            <a:pPr marL="517525" indent="-517525">
              <a:defRPr/>
            </a:pPr>
            <a:endParaRPr lang="en-US" b="1" dirty="0">
              <a:solidFill>
                <a:srgbClr val="CC0000"/>
              </a:solidFill>
            </a:endParaRPr>
          </a:p>
          <a:p>
            <a:pPr marL="517525" indent="-517525">
              <a:defRPr/>
            </a:pPr>
            <a:r>
              <a:rPr lang="en-US" sz="3200" b="1" dirty="0">
                <a:solidFill>
                  <a:srgbClr val="FFFF00"/>
                </a:solidFill>
              </a:rPr>
              <a:t>Climate D</a:t>
            </a:r>
            <a:r>
              <a:rPr lang="en-US" sz="3200" b="1" dirty="0" smtClean="0">
                <a:solidFill>
                  <a:srgbClr val="FFFF00"/>
                </a:solidFill>
              </a:rPr>
              <a:t>ata Records (CDRs)</a:t>
            </a:r>
            <a:endParaRPr lang="en-US" sz="1600" b="1" dirty="0">
              <a:solidFill>
                <a:srgbClr val="FFFFCC"/>
              </a:solidFill>
              <a:latin typeface="Tahoma" pitchFamily="34" charset="0"/>
            </a:endParaRPr>
          </a:p>
          <a:p>
            <a:pPr marL="1027113" lvl="1" indent="-395288">
              <a:buFont typeface="Webdings" pitchFamily="18" charset="2"/>
              <a:buChar char="þ"/>
              <a:defRPr/>
            </a:pPr>
            <a:r>
              <a:rPr lang="en-US" sz="2800" dirty="0" smtClean="0">
                <a:solidFill>
                  <a:srgbClr val="FFFFCC"/>
                </a:solidFill>
              </a:rPr>
              <a:t>Calibration is essential</a:t>
            </a:r>
          </a:p>
          <a:p>
            <a:pPr marL="1027113" lvl="1" indent="-395288">
              <a:buFont typeface="Webdings" pitchFamily="18" charset="2"/>
              <a:buChar char="þ"/>
              <a:defRPr/>
            </a:pPr>
            <a:r>
              <a:rPr lang="en-US" sz="2800" dirty="0" smtClean="0">
                <a:solidFill>
                  <a:srgbClr val="FFFFCC"/>
                </a:solidFill>
              </a:rPr>
              <a:t>In the absence of adequate accuracy, continuity (overlap) is essential</a:t>
            </a:r>
          </a:p>
          <a:p>
            <a:pPr marL="1027113" lvl="1" indent="-395288">
              <a:buFont typeface="Webdings" pitchFamily="18" charset="2"/>
              <a:buChar char="þ"/>
              <a:defRPr/>
            </a:pPr>
            <a:r>
              <a:rPr lang="en-US" sz="2800" dirty="0" smtClean="0">
                <a:solidFill>
                  <a:srgbClr val="FFFFCC"/>
                </a:solidFill>
              </a:rPr>
              <a:t>One need is to develop and foster benchmark observations:</a:t>
            </a:r>
          </a:p>
          <a:p>
            <a:pPr marL="1150938" lvl="2" indent="-61913">
              <a:buFont typeface="Webdings" pitchFamily="18" charset="2"/>
              <a:buChar char="þ"/>
              <a:defRPr/>
            </a:pPr>
            <a:r>
              <a:rPr lang="en-US" sz="2800" dirty="0" smtClean="0">
                <a:solidFill>
                  <a:srgbClr val="FFFFCC"/>
                </a:solidFill>
              </a:rPr>
              <a:t> In situ:  GRUAN, GRN</a:t>
            </a:r>
          </a:p>
          <a:p>
            <a:pPr marL="1150938" lvl="2" indent="-61913">
              <a:buFont typeface="Webdings" pitchFamily="18" charset="2"/>
              <a:buChar char="þ"/>
              <a:defRPr/>
            </a:pPr>
            <a:r>
              <a:rPr lang="en-US" sz="2800" dirty="0" smtClean="0">
                <a:solidFill>
                  <a:srgbClr val="FFFFCC"/>
                </a:solidFill>
              </a:rPr>
              <a:t> Space: GPS RO</a:t>
            </a:r>
          </a:p>
          <a:p>
            <a:pPr marL="1150938" lvl="2" indent="-61913">
              <a:buFont typeface="Webdings" pitchFamily="18" charset="2"/>
              <a:buChar char="þ"/>
              <a:defRPr/>
            </a:pPr>
            <a:r>
              <a:rPr lang="en-US" sz="2800" dirty="0" smtClean="0">
                <a:solidFill>
                  <a:srgbClr val="FFFFCC"/>
                </a:solidFill>
              </a:rPr>
              <a:t> Space: CLARREO</a:t>
            </a:r>
          </a:p>
          <a:p>
            <a:pPr marL="1150938" lvl="2" indent="-61913">
              <a:defRPr/>
            </a:pPr>
            <a:endParaRPr lang="en-US" sz="2800" dirty="0">
              <a:solidFill>
                <a:srgbClr val="FFFFCC"/>
              </a:solidFill>
            </a:endParaRPr>
          </a:p>
          <a:p>
            <a:pPr marL="693738" lvl="1" indent="-61913">
              <a:buFont typeface="Webdings" pitchFamily="18" charset="2"/>
              <a:buChar char="þ"/>
              <a:defRPr/>
            </a:pPr>
            <a:r>
              <a:rPr lang="en-US" sz="2800" dirty="0" smtClean="0">
                <a:solidFill>
                  <a:srgbClr val="FFFFCC"/>
                </a:solidFill>
              </a:rPr>
              <a:t>Cross calibration and reprocessing</a:t>
            </a:r>
          </a:p>
        </p:txBody>
      </p:sp>
      <p:sp>
        <p:nvSpPr>
          <p:cNvPr id="46083" name="Line 3"/>
          <p:cNvSpPr>
            <a:spLocks noChangeShapeType="1"/>
          </p:cNvSpPr>
          <p:nvPr/>
        </p:nvSpPr>
        <p:spPr bwMode="auto">
          <a:xfrm>
            <a:off x="0" y="878915"/>
            <a:ext cx="9144000" cy="0"/>
          </a:xfrm>
          <a:prstGeom prst="line">
            <a:avLst/>
          </a:prstGeom>
          <a:noFill/>
          <a:ln w="57150">
            <a:solidFill>
              <a:srgbClr val="FF0000"/>
            </a:solidFill>
            <a:round/>
            <a:headEnd/>
            <a:tailEnd/>
          </a:ln>
        </p:spPr>
        <p:txBody>
          <a:bodyPr>
            <a:spAutoFit/>
          </a:bodyPr>
          <a:lstStyle/>
          <a:p>
            <a:pPr eaLnBrk="0" hangingPunct="0"/>
            <a:endParaRPr kumimoji="0" lang="en-US" b="1" smtClean="0">
              <a:solidFill>
                <a:srgbClr val="000000"/>
              </a:solidFill>
              <a:latin typeface="Arial" charset="0"/>
              <a:ea typeface="ＭＳ Ｐゴシック" pitchFamily="34" charset="-128"/>
            </a:endParaRPr>
          </a:p>
        </p:txBody>
      </p:sp>
      <p:pic>
        <p:nvPicPr>
          <p:cNvPr id="991234" name="Picture 2"/>
          <p:cNvPicPr>
            <a:picLocks noChangeAspect="1" noChangeArrowheads="1"/>
          </p:cNvPicPr>
          <p:nvPr/>
        </p:nvPicPr>
        <p:blipFill>
          <a:blip r:embed="rId3" cstate="print"/>
          <a:srcRect/>
          <a:stretch>
            <a:fillRect/>
          </a:stretch>
        </p:blipFill>
        <p:spPr bwMode="auto">
          <a:xfrm>
            <a:off x="3505200" y="4562475"/>
            <a:ext cx="695325" cy="695325"/>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91234"/>
                                        </p:tgtEl>
                                        <p:attrNameLst>
                                          <p:attrName>style.visibility</p:attrName>
                                        </p:attrNameLst>
                                      </p:cBhvr>
                                      <p:to>
                                        <p:strVal val="visible"/>
                                      </p:to>
                                    </p:set>
                                    <p:anim calcmode="lin" valueType="num">
                                      <p:cBhvr additive="base">
                                        <p:cTn id="7" dur="500" fill="hold"/>
                                        <p:tgtEl>
                                          <p:spTgt spid="991234"/>
                                        </p:tgtEl>
                                        <p:attrNameLst>
                                          <p:attrName>ppt_x</p:attrName>
                                        </p:attrNameLst>
                                      </p:cBhvr>
                                      <p:tavLst>
                                        <p:tav tm="0">
                                          <p:val>
                                            <p:strVal val="1+#ppt_w/2"/>
                                          </p:val>
                                        </p:tav>
                                        <p:tav tm="100000">
                                          <p:val>
                                            <p:strVal val="#ppt_x"/>
                                          </p:val>
                                        </p:tav>
                                      </p:tavLst>
                                    </p:anim>
                                    <p:anim calcmode="lin" valueType="num">
                                      <p:cBhvr additive="base">
                                        <p:cTn id="8" dur="500" fill="hold"/>
                                        <p:tgtEl>
                                          <p:spTgt spid="9912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23360</TotalTime>
  <Words>2108</Words>
  <Application>Microsoft Office PowerPoint</Application>
  <PresentationFormat>On-screen Show (4:3)</PresentationFormat>
  <Paragraphs>449</Paragraphs>
  <Slides>38</Slides>
  <Notes>6</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1_Default Design</vt:lpstr>
      <vt:lpstr>Office Theme</vt:lpstr>
      <vt:lpstr>Default Design</vt:lpstr>
      <vt:lpstr>Challenges of a sustained climate observing system</vt:lpstr>
      <vt:lpstr>Slide 2</vt:lpstr>
      <vt:lpstr>Slide 3</vt:lpstr>
      <vt:lpstr>First rule of management</vt:lpstr>
      <vt:lpstr>Slide 5</vt:lpstr>
      <vt:lpstr>A challenge: The changing observing system</vt:lpstr>
      <vt:lpstr>Slide 7</vt:lpstr>
      <vt:lpstr>New technology</vt:lpstr>
      <vt:lpstr>Slide 9</vt:lpstr>
      <vt:lpstr>Slide 10</vt:lpstr>
      <vt:lpstr>Slide 11</vt:lpstr>
      <vt:lpstr>Slide 12</vt:lpstr>
      <vt:lpstr>Slide 13</vt:lpstr>
      <vt:lpstr>Information Value Chain </vt:lpstr>
      <vt:lpstr>Slide 15</vt:lpstr>
      <vt:lpstr>Known issues</vt:lpstr>
      <vt:lpstr>Large disparities among different analyses</vt:lpstr>
      <vt:lpstr>Total sea ice area: 2007 </vt:lpstr>
      <vt:lpstr>Cloud 1979 to 2009 A 1% increase in clouds is about  -0.5 W m-2 </vt:lpstr>
      <vt:lpstr>Clouds remain a major issue</vt:lpstr>
      <vt:lpstr>Radiation   TOA, Sfc</vt:lpstr>
      <vt:lpstr>Latent Heat Flux: 1999-2005</vt:lpstr>
      <vt:lpstr>Slide 23</vt:lpstr>
      <vt:lpstr>Slide 24</vt:lpstr>
      <vt:lpstr>Slide 25</vt:lpstr>
      <vt:lpstr>Slide 26</vt:lpstr>
      <vt:lpstr>Slide 27</vt:lpstr>
      <vt:lpstr>Global mean precipitation </vt:lpstr>
      <vt:lpstr>Reanalyses: TOA 1990-2008 Net radiation  Trenberth et al 2009:  0.9 W m-2 for 2000s</vt:lpstr>
      <vt:lpstr>Slide 30</vt:lpstr>
      <vt:lpstr>Major Concerns</vt:lpstr>
      <vt:lpstr>Orbiting (?) Carbon Observatory</vt:lpstr>
      <vt:lpstr>Major Concerns</vt:lpstr>
      <vt:lpstr>Slide 34</vt:lpstr>
      <vt:lpstr>Slide 35</vt:lpstr>
      <vt:lpstr>Slide 36</vt:lpstr>
      <vt:lpstr>Slide 37</vt:lpstr>
      <vt:lpstr>Slide 38</vt:lpstr>
    </vt:vector>
  </TitlesOfParts>
  <Company>NCAR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tarthur</cp:lastModifiedBy>
  <cp:revision>1079</cp:revision>
  <cp:lastPrinted>2001-03-15T17:13:36Z</cp:lastPrinted>
  <dcterms:created xsi:type="dcterms:W3CDTF">2000-10-11T17:33:40Z</dcterms:created>
  <dcterms:modified xsi:type="dcterms:W3CDTF">2011-10-27T15:52:26Z</dcterms:modified>
</cp:coreProperties>
</file>