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 id="2147483753" r:id="rId3"/>
  </p:sldMasterIdLst>
  <p:notesMasterIdLst>
    <p:notesMasterId r:id="rId30"/>
  </p:notesMasterIdLst>
  <p:handoutMasterIdLst>
    <p:handoutMasterId r:id="rId31"/>
  </p:handoutMasterIdLst>
  <p:sldIdLst>
    <p:sldId id="1174" r:id="rId4"/>
    <p:sldId id="1161" r:id="rId5"/>
    <p:sldId id="1162" r:id="rId6"/>
    <p:sldId id="1092" r:id="rId7"/>
    <p:sldId id="1187" r:id="rId8"/>
    <p:sldId id="1142" r:id="rId9"/>
    <p:sldId id="1060" r:id="rId10"/>
    <p:sldId id="1133" r:id="rId11"/>
    <p:sldId id="1148" r:id="rId12"/>
    <p:sldId id="1149" r:id="rId13"/>
    <p:sldId id="1115" r:id="rId14"/>
    <p:sldId id="1175" r:id="rId15"/>
    <p:sldId id="1178" r:id="rId16"/>
    <p:sldId id="1183" r:id="rId17"/>
    <p:sldId id="1184" r:id="rId18"/>
    <p:sldId id="1176" r:id="rId19"/>
    <p:sldId id="1186" r:id="rId20"/>
    <p:sldId id="1089" r:id="rId21"/>
    <p:sldId id="1164" r:id="rId22"/>
    <p:sldId id="1144" r:id="rId23"/>
    <p:sldId id="1145" r:id="rId24"/>
    <p:sldId id="1146" r:id="rId25"/>
    <p:sldId id="1147" r:id="rId26"/>
    <p:sldId id="1165" r:id="rId27"/>
    <p:sldId id="1166" r:id="rId28"/>
    <p:sldId id="1170" r:id="rId29"/>
  </p:sldIdLst>
  <p:sldSz cx="9144000" cy="6858000" type="screen4x3"/>
  <p:notesSz cx="6985000" cy="9283700"/>
  <p:defaultTextStyle>
    <a:defPPr>
      <a:defRPr lang="en-US"/>
    </a:defPPr>
    <a:lvl1pPr algn="l" rtl="0" fontAlgn="base">
      <a:spcBef>
        <a:spcPct val="0"/>
      </a:spcBef>
      <a:spcAft>
        <a:spcPct val="0"/>
      </a:spcAft>
      <a:defRPr kumimoji="1" sz="2400" kern="1200">
        <a:solidFill>
          <a:schemeClr val="tx1"/>
        </a:solidFill>
        <a:latin typeface="Comic Sans MS" pitchFamily="66" charset="0"/>
        <a:ea typeface="ＭＳ Ｐゴシック" pitchFamily="34" charset="-128"/>
        <a:cs typeface="+mn-cs"/>
      </a:defRPr>
    </a:lvl1pPr>
    <a:lvl2pPr marL="457200" algn="l" rtl="0" fontAlgn="base">
      <a:spcBef>
        <a:spcPct val="0"/>
      </a:spcBef>
      <a:spcAft>
        <a:spcPct val="0"/>
      </a:spcAft>
      <a:defRPr kumimoji="1" sz="2400" kern="1200">
        <a:solidFill>
          <a:schemeClr val="tx1"/>
        </a:solidFill>
        <a:latin typeface="Comic Sans MS" pitchFamily="66" charset="0"/>
        <a:ea typeface="ＭＳ Ｐゴシック" pitchFamily="34" charset="-128"/>
        <a:cs typeface="+mn-cs"/>
      </a:defRPr>
    </a:lvl2pPr>
    <a:lvl3pPr marL="914400" algn="l" rtl="0" fontAlgn="base">
      <a:spcBef>
        <a:spcPct val="0"/>
      </a:spcBef>
      <a:spcAft>
        <a:spcPct val="0"/>
      </a:spcAft>
      <a:defRPr kumimoji="1" sz="2400" kern="1200">
        <a:solidFill>
          <a:schemeClr val="tx1"/>
        </a:solidFill>
        <a:latin typeface="Comic Sans MS" pitchFamily="66" charset="0"/>
        <a:ea typeface="ＭＳ Ｐゴシック" pitchFamily="34" charset="-128"/>
        <a:cs typeface="+mn-cs"/>
      </a:defRPr>
    </a:lvl3pPr>
    <a:lvl4pPr marL="1371600" algn="l" rtl="0" fontAlgn="base">
      <a:spcBef>
        <a:spcPct val="0"/>
      </a:spcBef>
      <a:spcAft>
        <a:spcPct val="0"/>
      </a:spcAft>
      <a:defRPr kumimoji="1" sz="2400" kern="1200">
        <a:solidFill>
          <a:schemeClr val="tx1"/>
        </a:solidFill>
        <a:latin typeface="Comic Sans MS" pitchFamily="66" charset="0"/>
        <a:ea typeface="ＭＳ Ｐゴシック" pitchFamily="34" charset="-128"/>
        <a:cs typeface="+mn-cs"/>
      </a:defRPr>
    </a:lvl4pPr>
    <a:lvl5pPr marL="1828800" algn="l" rtl="0" fontAlgn="base">
      <a:spcBef>
        <a:spcPct val="0"/>
      </a:spcBef>
      <a:spcAft>
        <a:spcPct val="0"/>
      </a:spcAft>
      <a:defRPr kumimoji="1" sz="2400" kern="1200">
        <a:solidFill>
          <a:schemeClr val="tx1"/>
        </a:solidFill>
        <a:latin typeface="Comic Sans MS" pitchFamily="66" charset="0"/>
        <a:ea typeface="ＭＳ Ｐゴシック" pitchFamily="34" charset="-128"/>
        <a:cs typeface="+mn-cs"/>
      </a:defRPr>
    </a:lvl5pPr>
    <a:lvl6pPr marL="2286000" algn="l" defTabSz="914400" rtl="0" eaLnBrk="1" latinLnBrk="0" hangingPunct="1">
      <a:defRPr kumimoji="1" sz="2400" kern="1200">
        <a:solidFill>
          <a:schemeClr val="tx1"/>
        </a:solidFill>
        <a:latin typeface="Comic Sans MS" pitchFamily="66" charset="0"/>
        <a:ea typeface="ＭＳ Ｐゴシック" pitchFamily="34" charset="-128"/>
        <a:cs typeface="+mn-cs"/>
      </a:defRPr>
    </a:lvl6pPr>
    <a:lvl7pPr marL="2743200" algn="l" defTabSz="914400" rtl="0" eaLnBrk="1" latinLnBrk="0" hangingPunct="1">
      <a:defRPr kumimoji="1" sz="2400" kern="1200">
        <a:solidFill>
          <a:schemeClr val="tx1"/>
        </a:solidFill>
        <a:latin typeface="Comic Sans MS" pitchFamily="66" charset="0"/>
        <a:ea typeface="ＭＳ Ｐゴシック" pitchFamily="34" charset="-128"/>
        <a:cs typeface="+mn-cs"/>
      </a:defRPr>
    </a:lvl7pPr>
    <a:lvl8pPr marL="3200400" algn="l" defTabSz="914400" rtl="0" eaLnBrk="1" latinLnBrk="0" hangingPunct="1">
      <a:defRPr kumimoji="1" sz="2400" kern="1200">
        <a:solidFill>
          <a:schemeClr val="tx1"/>
        </a:solidFill>
        <a:latin typeface="Comic Sans MS" pitchFamily="66" charset="0"/>
        <a:ea typeface="ＭＳ Ｐゴシック" pitchFamily="34" charset="-128"/>
        <a:cs typeface="+mn-cs"/>
      </a:defRPr>
    </a:lvl8pPr>
    <a:lvl9pPr marL="3657600" algn="l" defTabSz="914400" rtl="0" eaLnBrk="1" latinLnBrk="0" hangingPunct="1">
      <a:defRPr kumimoji="1" sz="2400" kern="1200">
        <a:solidFill>
          <a:schemeClr val="tx1"/>
        </a:solidFill>
        <a:latin typeface="Comic Sans MS" pitchFamily="66"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6699FF"/>
    <a:srgbClr val="FFFFFF"/>
    <a:srgbClr val="FF0000"/>
    <a:srgbClr val="FFD9FF"/>
    <a:srgbClr val="0000FF"/>
    <a:srgbClr val="FFFF99"/>
    <a:srgbClr val="000099"/>
    <a:srgbClr val="0000CC"/>
    <a:srgbClr val="3333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71" autoAdjust="0"/>
    <p:restoredTop sz="99352" autoAdjust="0"/>
  </p:normalViewPr>
  <p:slideViewPr>
    <p:cSldViewPr>
      <p:cViewPr varScale="1">
        <p:scale>
          <a:sx n="87" d="100"/>
          <a:sy n="87" d="100"/>
        </p:scale>
        <p:origin x="-130" y="-82"/>
      </p:cViewPr>
      <p:guideLst>
        <p:guide orient="horz" pos="220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72" tIns="46436" rIns="92872" bIns="46436" numCol="1" anchor="t" anchorCtr="0" compatLnSpc="1">
            <a:prstTxWarp prst="textNoShape">
              <a:avLst/>
            </a:prstTxWarp>
          </a:bodyPr>
          <a:lstStyle>
            <a:lvl1pPr defTabSz="928794">
              <a:defRPr sz="1200">
                <a:latin typeface="Times New Roman" pitchFamily="18" charset="0"/>
                <a:ea typeface="ＭＳ Ｐゴシック" pitchFamily="50" charset="-128"/>
                <a:cs typeface="+mn-cs"/>
              </a:defRPr>
            </a:lvl1pPr>
          </a:lstStyle>
          <a:p>
            <a:pPr>
              <a:defRPr/>
            </a:pPr>
            <a:endParaRPr lang="en-US" altLang="ja-JP"/>
          </a:p>
        </p:txBody>
      </p:sp>
      <p:sp>
        <p:nvSpPr>
          <p:cNvPr id="6147" name="Rectangle 3"/>
          <p:cNvSpPr>
            <a:spLocks noGrp="1" noChangeArrowheads="1"/>
          </p:cNvSpPr>
          <p:nvPr>
            <p:ph type="dt" sz="quarter" idx="1"/>
          </p:nvPr>
        </p:nvSpPr>
        <p:spPr bwMode="auto">
          <a:xfrm>
            <a:off x="3957638" y="0"/>
            <a:ext cx="3027362" cy="463550"/>
          </a:xfrm>
          <a:prstGeom prst="rect">
            <a:avLst/>
          </a:prstGeom>
          <a:noFill/>
          <a:ln w="9525">
            <a:noFill/>
            <a:miter lim="800000"/>
            <a:headEnd/>
            <a:tailEnd/>
          </a:ln>
          <a:effectLst/>
        </p:spPr>
        <p:txBody>
          <a:bodyPr vert="horz" wrap="square" lIns="92872" tIns="46436" rIns="92872" bIns="46436" numCol="1" anchor="t" anchorCtr="0" compatLnSpc="1">
            <a:prstTxWarp prst="textNoShape">
              <a:avLst/>
            </a:prstTxWarp>
          </a:bodyPr>
          <a:lstStyle>
            <a:lvl1pPr algn="r" defTabSz="928794">
              <a:defRPr sz="1200">
                <a:latin typeface="Times New Roman" pitchFamily="18" charset="0"/>
                <a:ea typeface="ＭＳ Ｐゴシック" pitchFamily="50" charset="-128"/>
                <a:cs typeface="+mn-cs"/>
              </a:defRPr>
            </a:lvl1pPr>
          </a:lstStyle>
          <a:p>
            <a:pPr>
              <a:defRPr/>
            </a:pPr>
            <a:endParaRPr lang="en-US" altLang="ja-JP"/>
          </a:p>
        </p:txBody>
      </p:sp>
      <p:sp>
        <p:nvSpPr>
          <p:cNvPr id="6148" name="Rectangle 4"/>
          <p:cNvSpPr>
            <a:spLocks noGrp="1" noChangeArrowheads="1"/>
          </p:cNvSpPr>
          <p:nvPr>
            <p:ph type="ftr" sz="quarter" idx="2"/>
          </p:nvPr>
        </p:nvSpPr>
        <p:spPr bwMode="auto">
          <a:xfrm>
            <a:off x="0" y="8820150"/>
            <a:ext cx="3027363" cy="463550"/>
          </a:xfrm>
          <a:prstGeom prst="rect">
            <a:avLst/>
          </a:prstGeom>
          <a:noFill/>
          <a:ln w="9525">
            <a:noFill/>
            <a:miter lim="800000"/>
            <a:headEnd/>
            <a:tailEnd/>
          </a:ln>
          <a:effectLst/>
        </p:spPr>
        <p:txBody>
          <a:bodyPr vert="horz" wrap="square" lIns="92872" tIns="46436" rIns="92872" bIns="46436" numCol="1" anchor="b" anchorCtr="0" compatLnSpc="1">
            <a:prstTxWarp prst="textNoShape">
              <a:avLst/>
            </a:prstTxWarp>
          </a:bodyPr>
          <a:lstStyle>
            <a:lvl1pPr defTabSz="928794">
              <a:defRPr sz="1200">
                <a:latin typeface="Times New Roman" pitchFamily="18" charset="0"/>
                <a:ea typeface="ＭＳ Ｐゴシック" pitchFamily="50" charset="-128"/>
                <a:cs typeface="+mn-cs"/>
              </a:defRPr>
            </a:lvl1pPr>
          </a:lstStyle>
          <a:p>
            <a:pPr>
              <a:defRPr/>
            </a:pPr>
            <a:endParaRPr lang="en-US" altLang="ja-JP"/>
          </a:p>
        </p:txBody>
      </p:sp>
      <p:sp>
        <p:nvSpPr>
          <p:cNvPr id="6149" name="Rectangle 5"/>
          <p:cNvSpPr>
            <a:spLocks noGrp="1" noChangeArrowheads="1"/>
          </p:cNvSpPr>
          <p:nvPr>
            <p:ph type="sldNum" sz="quarter" idx="3"/>
          </p:nvPr>
        </p:nvSpPr>
        <p:spPr bwMode="auto">
          <a:xfrm>
            <a:off x="3957638" y="8820150"/>
            <a:ext cx="3027362" cy="463550"/>
          </a:xfrm>
          <a:prstGeom prst="rect">
            <a:avLst/>
          </a:prstGeom>
          <a:noFill/>
          <a:ln w="9525">
            <a:noFill/>
            <a:miter lim="800000"/>
            <a:headEnd/>
            <a:tailEnd/>
          </a:ln>
          <a:effectLst/>
        </p:spPr>
        <p:txBody>
          <a:bodyPr vert="horz" wrap="square" lIns="92872" tIns="46436" rIns="92872" bIns="46436" numCol="1" anchor="b" anchorCtr="0" compatLnSpc="1">
            <a:prstTxWarp prst="textNoShape">
              <a:avLst/>
            </a:prstTxWarp>
          </a:bodyPr>
          <a:lstStyle>
            <a:lvl1pPr algn="r" defTabSz="928794">
              <a:defRPr sz="1200">
                <a:latin typeface="Times New Roman" pitchFamily="18" charset="0"/>
                <a:ea typeface="ＭＳ Ｐゴシック" pitchFamily="50" charset="-128"/>
                <a:cs typeface="+mn-cs"/>
              </a:defRPr>
            </a:lvl1pPr>
          </a:lstStyle>
          <a:p>
            <a:pPr>
              <a:defRPr/>
            </a:pPr>
            <a:fld id="{C9346AF2-7B28-42EA-9F1A-D845997FC636}" type="slidenum">
              <a:rPr lang="ja-JP" altLang="en-US"/>
              <a:pPr>
                <a:defRPr/>
              </a:pPr>
              <a:t>‹#›</a:t>
            </a:fld>
            <a:endParaRPr lang="en-US" altLang="ja-JP"/>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3005138" cy="430213"/>
          </a:xfrm>
          <a:prstGeom prst="rect">
            <a:avLst/>
          </a:prstGeom>
          <a:noFill/>
          <a:ln w="9525">
            <a:noFill/>
            <a:miter lim="800000"/>
            <a:headEnd/>
            <a:tailEnd/>
          </a:ln>
          <a:effectLst/>
        </p:spPr>
        <p:txBody>
          <a:bodyPr vert="horz" wrap="square" lIns="92872" tIns="46436" rIns="92872" bIns="46436" numCol="1" anchor="t" anchorCtr="0" compatLnSpc="1">
            <a:prstTxWarp prst="textNoShape">
              <a:avLst/>
            </a:prstTxWarp>
          </a:bodyPr>
          <a:lstStyle>
            <a:lvl1pPr defTabSz="928794">
              <a:defRPr sz="1200">
                <a:latin typeface="Times New Roman" pitchFamily="18" charset="0"/>
                <a:ea typeface="ＭＳ Ｐゴシック" pitchFamily="50" charset="-128"/>
                <a:cs typeface="+mn-cs"/>
              </a:defRPr>
            </a:lvl1pPr>
          </a:lstStyle>
          <a:p>
            <a:pPr>
              <a:defRPr/>
            </a:pPr>
            <a:endParaRPr lang="en-US" altLang="ja-JP"/>
          </a:p>
        </p:txBody>
      </p:sp>
      <p:sp>
        <p:nvSpPr>
          <p:cNvPr id="50179" name="Rectangle 3"/>
          <p:cNvSpPr>
            <a:spLocks noGrp="1" noChangeArrowheads="1"/>
          </p:cNvSpPr>
          <p:nvPr>
            <p:ph type="dt" idx="1"/>
          </p:nvPr>
        </p:nvSpPr>
        <p:spPr bwMode="auto">
          <a:xfrm>
            <a:off x="3952875" y="0"/>
            <a:ext cx="3006725" cy="430213"/>
          </a:xfrm>
          <a:prstGeom prst="rect">
            <a:avLst/>
          </a:prstGeom>
          <a:noFill/>
          <a:ln w="9525">
            <a:noFill/>
            <a:miter lim="800000"/>
            <a:headEnd/>
            <a:tailEnd/>
          </a:ln>
          <a:effectLst/>
        </p:spPr>
        <p:txBody>
          <a:bodyPr vert="horz" wrap="square" lIns="92872" tIns="46436" rIns="92872" bIns="46436" numCol="1" anchor="t" anchorCtr="0" compatLnSpc="1">
            <a:prstTxWarp prst="textNoShape">
              <a:avLst/>
            </a:prstTxWarp>
          </a:bodyPr>
          <a:lstStyle>
            <a:lvl1pPr algn="r" defTabSz="928794">
              <a:defRPr sz="1200">
                <a:latin typeface="Times New Roman" pitchFamily="18" charset="0"/>
                <a:ea typeface="ＭＳ Ｐゴシック" pitchFamily="50" charset="-128"/>
                <a:cs typeface="+mn-cs"/>
              </a:defRPr>
            </a:lvl1pPr>
          </a:lstStyle>
          <a:p>
            <a:pPr>
              <a:defRPr/>
            </a:pPr>
            <a:endParaRPr lang="en-US" altLang="ja-JP"/>
          </a:p>
        </p:txBody>
      </p:sp>
      <p:sp>
        <p:nvSpPr>
          <p:cNvPr id="46084" name="Rectangle 4"/>
          <p:cNvSpPr>
            <a:spLocks noGrp="1" noRot="1" noChangeAspect="1" noChangeArrowheads="1" noTextEdit="1"/>
          </p:cNvSpPr>
          <p:nvPr>
            <p:ph type="sldImg" idx="2"/>
          </p:nvPr>
        </p:nvSpPr>
        <p:spPr bwMode="auto">
          <a:xfrm>
            <a:off x="1222375" y="717550"/>
            <a:ext cx="4594225" cy="3444875"/>
          </a:xfrm>
          <a:prstGeom prst="rect">
            <a:avLst/>
          </a:prstGeom>
          <a:noFill/>
          <a:ln w="9525">
            <a:solidFill>
              <a:srgbClr val="000000"/>
            </a:solidFill>
            <a:miter lim="800000"/>
            <a:headEnd/>
            <a:tailEnd/>
          </a:ln>
        </p:spPr>
      </p:sp>
      <p:sp>
        <p:nvSpPr>
          <p:cNvPr id="50181" name="Rectangle 5"/>
          <p:cNvSpPr>
            <a:spLocks noGrp="1" noChangeArrowheads="1"/>
          </p:cNvSpPr>
          <p:nvPr>
            <p:ph type="body" sz="quarter" idx="3"/>
          </p:nvPr>
        </p:nvSpPr>
        <p:spPr bwMode="auto">
          <a:xfrm>
            <a:off x="949325" y="4378325"/>
            <a:ext cx="5140325" cy="4233863"/>
          </a:xfrm>
          <a:prstGeom prst="rect">
            <a:avLst/>
          </a:prstGeom>
          <a:noFill/>
          <a:ln w="9525">
            <a:noFill/>
            <a:miter lim="800000"/>
            <a:headEnd/>
            <a:tailEnd/>
          </a:ln>
          <a:effectLst/>
        </p:spPr>
        <p:txBody>
          <a:bodyPr vert="horz" wrap="square" lIns="92872" tIns="46436" rIns="92872" bIns="46436"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2 レベル</a:t>
            </a:r>
          </a:p>
          <a:p>
            <a:pPr lvl="2"/>
            <a:r>
              <a:rPr lang="ja-JP" altLang="en-US" noProof="0" smtClean="0"/>
              <a:t>第 3 レベル</a:t>
            </a:r>
          </a:p>
          <a:p>
            <a:pPr lvl="3"/>
            <a:r>
              <a:rPr lang="ja-JP" altLang="en-US" noProof="0" smtClean="0"/>
              <a:t>第 4 レベル</a:t>
            </a:r>
          </a:p>
          <a:p>
            <a:pPr lvl="4"/>
            <a:r>
              <a:rPr lang="ja-JP" altLang="en-US" noProof="0" smtClean="0"/>
              <a:t>第 5 レベル</a:t>
            </a:r>
          </a:p>
        </p:txBody>
      </p:sp>
      <p:sp>
        <p:nvSpPr>
          <p:cNvPr id="50182" name="Rectangle 6"/>
          <p:cNvSpPr>
            <a:spLocks noGrp="1" noChangeArrowheads="1"/>
          </p:cNvSpPr>
          <p:nvPr>
            <p:ph type="ftr" sz="quarter" idx="4"/>
          </p:nvPr>
        </p:nvSpPr>
        <p:spPr bwMode="auto">
          <a:xfrm>
            <a:off x="0" y="8828088"/>
            <a:ext cx="3005138" cy="430212"/>
          </a:xfrm>
          <a:prstGeom prst="rect">
            <a:avLst/>
          </a:prstGeom>
          <a:noFill/>
          <a:ln w="9525">
            <a:noFill/>
            <a:miter lim="800000"/>
            <a:headEnd/>
            <a:tailEnd/>
          </a:ln>
          <a:effectLst/>
        </p:spPr>
        <p:txBody>
          <a:bodyPr vert="horz" wrap="square" lIns="92872" tIns="46436" rIns="92872" bIns="46436" numCol="1" anchor="b" anchorCtr="0" compatLnSpc="1">
            <a:prstTxWarp prst="textNoShape">
              <a:avLst/>
            </a:prstTxWarp>
          </a:bodyPr>
          <a:lstStyle>
            <a:lvl1pPr defTabSz="928794">
              <a:defRPr sz="1200">
                <a:latin typeface="Times New Roman" pitchFamily="18" charset="0"/>
                <a:ea typeface="ＭＳ Ｐゴシック" pitchFamily="50" charset="-128"/>
                <a:cs typeface="+mn-cs"/>
              </a:defRPr>
            </a:lvl1pPr>
          </a:lstStyle>
          <a:p>
            <a:pPr>
              <a:defRPr/>
            </a:pPr>
            <a:endParaRPr lang="en-US" altLang="ja-JP"/>
          </a:p>
        </p:txBody>
      </p:sp>
      <p:sp>
        <p:nvSpPr>
          <p:cNvPr id="50183" name="Rectangle 7"/>
          <p:cNvSpPr>
            <a:spLocks noGrp="1" noChangeArrowheads="1"/>
          </p:cNvSpPr>
          <p:nvPr>
            <p:ph type="sldNum" sz="quarter" idx="5"/>
          </p:nvPr>
        </p:nvSpPr>
        <p:spPr bwMode="auto">
          <a:xfrm>
            <a:off x="3952875" y="8828088"/>
            <a:ext cx="3006725" cy="430212"/>
          </a:xfrm>
          <a:prstGeom prst="rect">
            <a:avLst/>
          </a:prstGeom>
          <a:noFill/>
          <a:ln w="9525">
            <a:noFill/>
            <a:miter lim="800000"/>
            <a:headEnd/>
            <a:tailEnd/>
          </a:ln>
          <a:effectLst/>
        </p:spPr>
        <p:txBody>
          <a:bodyPr vert="horz" wrap="square" lIns="92872" tIns="46436" rIns="92872" bIns="46436" numCol="1" anchor="b" anchorCtr="0" compatLnSpc="1">
            <a:prstTxWarp prst="textNoShape">
              <a:avLst/>
            </a:prstTxWarp>
          </a:bodyPr>
          <a:lstStyle>
            <a:lvl1pPr algn="r" defTabSz="928794">
              <a:defRPr sz="1200">
                <a:latin typeface="Times New Roman" pitchFamily="18" charset="0"/>
                <a:ea typeface="ＭＳ Ｐゴシック" pitchFamily="50" charset="-128"/>
                <a:cs typeface="+mn-cs"/>
              </a:defRPr>
            </a:lvl1pPr>
          </a:lstStyle>
          <a:p>
            <a:pPr>
              <a:defRPr/>
            </a:pPr>
            <a:fld id="{B8269058-0715-44AD-BBD9-A793E006871B}" type="slidenum">
              <a:rPr lang="ja-JP" altLang="en-US"/>
              <a:pPr>
                <a:defRPr/>
              </a:pPr>
              <a: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p:txBody>
          <a:bodyPr/>
          <a:lstStyle/>
          <a:p>
            <a:pPr defTabSz="928688">
              <a:defRPr/>
            </a:pPr>
            <a:fld id="{3F7919BD-BA17-4AF5-9F0D-A1F8D0B2F366}" type="slidenum">
              <a:rPr lang="ja-JP" altLang="en-US" smtClean="0">
                <a:solidFill>
                  <a:srgbClr val="000000"/>
                </a:solidFill>
                <a:latin typeface="Arial" charset="0"/>
                <a:ea typeface="ＭＳ Ｐゴシック" pitchFamily="34" charset="-128"/>
              </a:rPr>
              <a:pPr defTabSz="928688">
                <a:defRPr/>
              </a:pPr>
              <a:t>5</a:t>
            </a:fld>
            <a:endParaRPr lang="en-US" altLang="ja-JP" smtClean="0">
              <a:solidFill>
                <a:srgbClr val="000000"/>
              </a:solidFill>
              <a:latin typeface="Arial" charset="0"/>
              <a:ea typeface="ＭＳ Ｐゴシック" pitchFamily="34" charset="-128"/>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A6B158E-4BD4-49FD-B0A0-FEE8366A7AB8}" type="slidenum">
              <a:rPr lang="ja-JP" altLang="en-US"/>
              <a:pPr>
                <a:defRPr/>
              </a:pPr>
              <a:t>6</a:t>
            </a:fld>
            <a:endParaRPr lang="en-US" altLang="ja-JP"/>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p:txBody>
          <a:bodyPr/>
          <a:lstStyle/>
          <a:p>
            <a:pPr defTabSz="928688">
              <a:defRPr/>
            </a:pPr>
            <a:fld id="{1C7F42AB-30C0-4889-988F-05051C081C1D}" type="slidenum">
              <a:rPr lang="ja-JP" altLang="en-US" smtClean="0">
                <a:ea typeface="ＭＳ Ｐゴシック" pitchFamily="34" charset="-128"/>
              </a:rPr>
              <a:pPr defTabSz="928688">
                <a:defRPr/>
              </a:pPr>
              <a:t>7</a:t>
            </a:fld>
            <a:endParaRPr lang="en-US" altLang="ja-JP" smtClean="0">
              <a:ea typeface="ＭＳ Ｐゴシック" pitchFamily="34" charset="-128"/>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p:txBody>
          <a:bodyPr/>
          <a:lstStyle/>
          <a:p>
            <a:pPr defTabSz="928688">
              <a:defRPr/>
            </a:pPr>
            <a:fld id="{3F7919BD-BA17-4AF5-9F0D-A1F8D0B2F366}" type="slidenum">
              <a:rPr lang="ja-JP" altLang="en-US" smtClean="0">
                <a:solidFill>
                  <a:srgbClr val="000000"/>
                </a:solidFill>
                <a:latin typeface="Arial" charset="0"/>
                <a:ea typeface="ＭＳ Ｐゴシック" pitchFamily="34" charset="-128"/>
              </a:rPr>
              <a:pPr defTabSz="928688">
                <a:defRPr/>
              </a:pPr>
              <a:t>8</a:t>
            </a:fld>
            <a:endParaRPr lang="en-US" altLang="ja-JP" smtClean="0">
              <a:solidFill>
                <a:srgbClr val="000000"/>
              </a:solidFill>
              <a:latin typeface="Arial" charset="0"/>
              <a:ea typeface="ＭＳ Ｐゴシック" pitchFamily="34" charset="-128"/>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p:txBody>
          <a:bodyPr/>
          <a:lstStyle/>
          <a:p>
            <a:pPr>
              <a:defRPr/>
            </a:pPr>
            <a:fld id="{113CECFC-2913-4E64-8D5F-1D08FA87DD76}" type="slidenum">
              <a:rPr lang="en-US" smtClean="0">
                <a:solidFill>
                  <a:srgbClr val="000000"/>
                </a:solidFill>
              </a:rPr>
              <a:pPr>
                <a:defRPr/>
              </a:pPr>
              <a:t>10</a:t>
            </a:fld>
            <a:endParaRPr lang="en-US" smtClean="0">
              <a:solidFill>
                <a:srgbClr val="000000"/>
              </a:solidFill>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smtClean="0"/>
              <a:t>Passive microwave remote sensing instruments provide sea ice extent information day or night, clear or cloudy, and have a near-complete record since late-1978. However, there are many limitations of passive microwave imagery. First, the instantaneous field of view (sensor footprint) is large, ~25-50 km, limiting the precision of the ice edge location and concentration at the ice edge because of inherent subpixel ambiguity (Eppler et al., 1992; Hwang and Barber, 2006). In addition, passive microwave instruments are sensitive to the effects of snow cover, liquid water (Hwang et al., 2007a), brine volume change (Hwang et al., 2007b), melt ponds (Yackel and Barber, 2000), and ice temperature (Hwang et al., 2008). These effects can result in both overestimation and underestimation of sea ice amounts depending on seasonal and local conditions. Atmospheric emission can also affect the microwave signal (Oelke, 1997; Andersen et al., 2006). Finally, thin ice also tends to be underestimated by algorithms that convert brightness temperature estimates into ice concentration (Cavalieri, 1994; Hwang et al., 2007b; 2008). In general, biases in sea ice concentration are ~5% during winter (Steffen et al., 1992; Kwok, 2002), with higher errors in summer due to surface melt (Steffen et al., 1992). However, significantly higher errors have been found, depending on surface and atmospheric conditions (Comiso et al., 1997; Meier, 2005; Andersen et al., 2007). Different algorithms have different error magnitudes depending on conditions and no single algorithm has superior performance in all cases.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A5078D63-5683-4E0C-A6FB-7692A9CD296F}" type="slidenum">
              <a:rPr lang="ja-JP" altLang="en-US"/>
              <a:pPr>
                <a:defRPr/>
              </a:pPr>
              <a:t>‹#›</a:t>
            </a:fld>
            <a:endParaRPr lang="en-US" altLang="ja-JP"/>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61CADD6-DCE6-4E79-A534-EFEB847C57E4}" type="slidenum">
              <a:rPr lang="ja-JP" altLang="en-US"/>
              <a:pPr>
                <a:defRPr/>
              </a:pPr>
              <a:t>‹#›</a:t>
            </a:fld>
            <a:endParaRPr lang="en-US" altLang="ja-JP"/>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72D25EE3-7A67-40F4-9B41-B4D59460D642}" type="slidenum">
              <a:rPr lang="ja-JP" altLang="en-US"/>
              <a:pPr>
                <a:defRPr/>
              </a:pPr>
              <a:t>‹#›</a:t>
            </a:fld>
            <a:endParaRPr lang="en-US" altLang="ja-JP"/>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b="1">
                <a:ea typeface="ＭＳ Ｐゴシック" pitchFamily="34" charset="-128"/>
              </a:defRPr>
            </a:lvl1pPr>
          </a:lstStyle>
          <a:p>
            <a:pPr>
              <a:defRPr/>
            </a:pPr>
            <a:endParaRPr lang="en-US" altLang="ja-JP"/>
          </a:p>
        </p:txBody>
      </p:sp>
      <p:sp>
        <p:nvSpPr>
          <p:cNvPr id="3" name="Footer Placeholder 2"/>
          <p:cNvSpPr>
            <a:spLocks noGrp="1"/>
          </p:cNvSpPr>
          <p:nvPr>
            <p:ph type="ftr" sz="quarter" idx="11"/>
          </p:nvPr>
        </p:nvSpPr>
        <p:spPr/>
        <p:txBody>
          <a:bodyPr/>
          <a:lstStyle>
            <a:lvl1pPr eaLnBrk="0" hangingPunct="0">
              <a:defRPr b="1">
                <a:ea typeface="ＭＳ Ｐゴシック" pitchFamily="34" charset="-128"/>
              </a:defRPr>
            </a:lvl1pPr>
          </a:lstStyle>
          <a:p>
            <a:pPr>
              <a:defRPr/>
            </a:pPr>
            <a:endParaRPr lang="en-US" altLang="ja-JP"/>
          </a:p>
        </p:txBody>
      </p:sp>
      <p:sp>
        <p:nvSpPr>
          <p:cNvPr id="4" name="Slide Number Placeholder 3"/>
          <p:cNvSpPr>
            <a:spLocks noGrp="1"/>
          </p:cNvSpPr>
          <p:nvPr>
            <p:ph type="sldNum" sz="quarter" idx="12"/>
          </p:nvPr>
        </p:nvSpPr>
        <p:spPr/>
        <p:txBody>
          <a:bodyPr/>
          <a:lstStyle>
            <a:lvl1pPr eaLnBrk="0" hangingPunct="0">
              <a:defRPr b="1">
                <a:ea typeface="ＭＳ Ｐゴシック" pitchFamily="34" charset="-128"/>
              </a:defRPr>
            </a:lvl1pPr>
          </a:lstStyle>
          <a:p>
            <a:pPr>
              <a:defRPr/>
            </a:pPr>
            <a:fld id="{85935BAA-43AD-46B4-B509-A6B55BE5645F}" type="slidenum">
              <a:rPr lang="ja-JP" altLang="en-US"/>
              <a:pPr>
                <a:defRPr/>
              </a:pPr>
              <a:t>‹#›</a:t>
            </a:fld>
            <a:endParaRPr lang="en-US" altLang="ja-JP"/>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kumimoji="1">
                <a:ea typeface="ＭＳ Ｐゴシック" pitchFamily="34" charset="-128"/>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kumimoji="1">
                <a:ea typeface="ＭＳ Ｐゴシック" pitchFamily="34" charset="-128"/>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kumimoji="1">
                <a:ea typeface="ＭＳ Ｐゴシック" pitchFamily="34" charset="-128"/>
                <a:cs typeface="Arial" charset="0"/>
              </a:defRPr>
            </a:lvl1pPr>
          </a:lstStyle>
          <a:p>
            <a:pPr>
              <a:defRPr/>
            </a:pPr>
            <a:fld id="{259F31EF-FED0-4A35-BEAC-442362852D2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EED5003-95A3-4CC3-806A-C66A00A275A5}" type="slidenum">
              <a:rPr lang="ja-JP" altLang="en-US"/>
              <a:pPr>
                <a:defRPr/>
              </a:pPr>
              <a:t>‹#›</a:t>
            </a:fld>
            <a:endParaRPr lang="en-US" altLang="ja-JP"/>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271FE49-BD41-41EB-B964-6FBB67100E72}" type="slidenum">
              <a:rPr lang="ja-JP" altLang="en-US"/>
              <a:pPr>
                <a:defRPr/>
              </a:pPr>
              <a:t>‹#›</a:t>
            </a:fld>
            <a:endParaRPr lang="en-US" altLang="ja-JP"/>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4AD22F09-D8B1-4DD5-BE8C-997CA2C0BE2C}" type="slidenum">
              <a:rPr lang="ja-JP" altLang="en-US"/>
              <a:pPr>
                <a:defRPr/>
              </a:pPr>
              <a:t>‹#›</a:t>
            </a:fld>
            <a:endParaRPr lang="en-US" altLang="ja-JP"/>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565061BE-CBE3-4F61-AD10-CF547DA133C4}" type="slidenum">
              <a:rPr lang="ja-JP" altLang="en-US"/>
              <a:pPr>
                <a:defRPr/>
              </a:pPr>
              <a:t>‹#›</a:t>
            </a:fld>
            <a:endParaRPr lang="en-US" altLang="ja-JP"/>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211E3436-5DA6-4CC4-B87B-DC2844A4B16A}" type="slidenum">
              <a:rPr lang="ja-JP" altLang="en-US"/>
              <a:pPr>
                <a:defRPr/>
              </a:pPr>
              <a:t>‹#›</a:t>
            </a:fld>
            <a:endParaRPr lang="en-US" altLang="ja-JP"/>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1EF31D5A-FD8E-479F-82B3-4FEFA739D138}" type="slidenum">
              <a:rPr lang="ja-JP" altLang="en-US"/>
              <a:pPr>
                <a:defRPr/>
              </a:pPr>
              <a:t>‹#›</a:t>
            </a:fld>
            <a:endParaRPr lang="en-US" altLang="ja-JP"/>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279AEEAD-3597-46A6-942E-3335887751D7}" type="slidenum">
              <a:rPr lang="ja-JP" altLang="en-US"/>
              <a:pPr>
                <a:defRPr/>
              </a:pPr>
              <a:t>‹#›</a:t>
            </a:fld>
            <a:endParaRPr lang="en-US" altLang="ja-JP"/>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2726DDFD-1D0D-4485-9E3C-3F77CE2D2B3C}" type="slidenum">
              <a:rPr lang="ja-JP" altLang="en-US"/>
              <a:pPr>
                <a:defRPr/>
              </a:pPr>
              <a:t>‹#›</a:t>
            </a:fld>
            <a:endParaRPr lang="en-US" altLang="ja-JP"/>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0">
              <a:srgbClr val="3333FF"/>
            </a:gs>
            <a:gs pos="100000">
              <a:srgbClr val="000099"/>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ja-JP" altLang="en-US" smtClean="0"/>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4"/>
            <a:endParaRPr lang="ja-JP" altLang="en-US" smtClean="0"/>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400">
                <a:latin typeface="+mn-lt"/>
                <a:ea typeface="ＭＳ Ｐゴシック" pitchFamily="50" charset="-128"/>
                <a:cs typeface="+mn-cs"/>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400">
                <a:latin typeface="+mn-lt"/>
                <a:ea typeface="ＭＳ Ｐゴシック" pitchFamily="50" charset="-128"/>
                <a:cs typeface="+mn-cs"/>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400">
                <a:latin typeface="+mn-lt"/>
                <a:ea typeface="ＭＳ Ｐゴシック" pitchFamily="50" charset="-128"/>
                <a:cs typeface="+mn-cs"/>
              </a:defRPr>
            </a:lvl1pPr>
          </a:lstStyle>
          <a:p>
            <a:pPr>
              <a:defRPr/>
            </a:pPr>
            <a:fld id="{4FC37A0A-EE60-426F-890C-DB0D2C9C6F17}" type="slidenum">
              <a:rPr lang="ja-JP" altLang="en-US"/>
              <a:pPr>
                <a:defRPr/>
              </a:pPr>
              <a:t>‹#›</a:t>
            </a:fld>
            <a:endParaRPr lang="en-US" altLang="ja-JP"/>
          </a:p>
        </p:txBody>
      </p:sp>
      <p:sp>
        <p:nvSpPr>
          <p:cNvPr id="1037" name="Rectangle 13"/>
          <p:cNvSpPr>
            <a:spLocks noChangeArrowheads="1"/>
          </p:cNvSpPr>
          <p:nvPr/>
        </p:nvSpPr>
        <p:spPr bwMode="auto">
          <a:xfrm>
            <a:off x="6553200" y="6248400"/>
            <a:ext cx="1905000" cy="457200"/>
          </a:xfrm>
          <a:prstGeom prst="rect">
            <a:avLst/>
          </a:prstGeom>
          <a:noFill/>
          <a:ln w="9525">
            <a:noFill/>
            <a:miter lim="800000"/>
            <a:headEnd/>
            <a:tailEnd/>
          </a:ln>
          <a:effectLst/>
        </p:spPr>
        <p:txBody>
          <a:bodyPr/>
          <a:lstStyle/>
          <a:p>
            <a:pPr algn="r">
              <a:defRPr/>
            </a:pPr>
            <a:fld id="{1C6F2814-D493-487D-A314-A4DB29EB3AE4}" type="slidenum">
              <a:rPr kumimoji="0" lang="fr-FR" sz="1400">
                <a:latin typeface="Times New Roman" pitchFamily="18" charset="0"/>
                <a:ea typeface="ＭＳ Ｐゴシック" pitchFamily="50" charset="-128"/>
              </a:rPr>
              <a:pPr algn="r">
                <a:defRPr/>
              </a:pPr>
              <a:t>‹#›</a:t>
            </a:fld>
            <a:endParaRPr kumimoji="0" lang="fr-FR" sz="1400">
              <a:latin typeface="Times New Roman" pitchFamily="18" charset="0"/>
              <a:ea typeface="ＭＳ Ｐゴシック" pitchFamily="50" charset="-128"/>
            </a:endParaRPr>
          </a:p>
        </p:txBody>
      </p:sp>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ransition/>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0">
              <a:srgbClr val="3333FF"/>
            </a:gs>
            <a:gs pos="100000">
              <a:srgbClr val="000099"/>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ja-JP" altLang="en-US" smtClean="0"/>
          </a:p>
        </p:txBody>
      </p:sp>
      <p:sp>
        <p:nvSpPr>
          <p:cNvPr id="30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4"/>
            <a:endParaRPr lang="ja-JP" altLang="en-US" smtClean="0"/>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kumimoji="0" sz="1400" b="0">
                <a:solidFill>
                  <a:srgbClr val="000000"/>
                </a:solidFill>
                <a:latin typeface="+mn-lt"/>
                <a:ea typeface="ＭＳ Ｐゴシック" pitchFamily="50" charset="-128"/>
                <a:cs typeface="+mn-cs"/>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0" sz="1400" b="0">
                <a:solidFill>
                  <a:srgbClr val="000000"/>
                </a:solidFill>
                <a:latin typeface="+mn-lt"/>
                <a:ea typeface="ＭＳ Ｐゴシック" pitchFamily="50" charset="-128"/>
                <a:cs typeface="+mn-cs"/>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0" sz="1400" b="0">
                <a:solidFill>
                  <a:srgbClr val="000000"/>
                </a:solidFill>
                <a:latin typeface="+mn-lt"/>
                <a:ea typeface="ＭＳ Ｐゴシック" pitchFamily="50" charset="-128"/>
                <a:cs typeface="+mn-cs"/>
              </a:defRPr>
            </a:lvl1pPr>
          </a:lstStyle>
          <a:p>
            <a:pPr>
              <a:defRPr/>
            </a:pPr>
            <a:fld id="{9F974938-8C22-48D2-9D23-E8BC2CB4627C}" type="slidenum">
              <a:rPr lang="ja-JP" altLang="en-US"/>
              <a:pPr>
                <a:defRPr/>
              </a:pPr>
              <a:t>‹#›</a:t>
            </a:fld>
            <a:endParaRPr lang="en-US" altLang="ja-JP"/>
          </a:p>
        </p:txBody>
      </p:sp>
      <p:sp>
        <p:nvSpPr>
          <p:cNvPr id="1036" name="Rectangle 12"/>
          <p:cNvSpPr>
            <a:spLocks noChangeArrowheads="1"/>
          </p:cNvSpPr>
          <p:nvPr/>
        </p:nvSpPr>
        <p:spPr bwMode="auto">
          <a:xfrm>
            <a:off x="1676400" y="6477000"/>
            <a:ext cx="5791200" cy="228600"/>
          </a:xfrm>
          <a:prstGeom prst="rect">
            <a:avLst/>
          </a:prstGeom>
          <a:noFill/>
          <a:ln w="9525">
            <a:noFill/>
            <a:miter lim="800000"/>
            <a:headEnd/>
            <a:tailEnd/>
          </a:ln>
          <a:effectLst>
            <a:outerShdw dist="17961" dir="2700000" algn="ctr" rotWithShape="0">
              <a:schemeClr val="tx2"/>
            </a:outerShdw>
          </a:effectLst>
        </p:spPr>
        <p:txBody>
          <a:bodyPr/>
          <a:lstStyle/>
          <a:p>
            <a:pPr algn="ctr">
              <a:defRPr/>
            </a:pPr>
            <a:r>
              <a:rPr kumimoji="0" lang="de-DE" sz="1800" b="1" dirty="0">
                <a:solidFill>
                  <a:srgbClr val="FF0000"/>
                </a:solidFill>
                <a:latin typeface="Arial" charset="0"/>
                <a:ea typeface="ＭＳ Ｐゴシック" pitchFamily="50" charset="-128"/>
              </a:rPr>
              <a:t>World</a:t>
            </a:r>
            <a:r>
              <a:rPr kumimoji="0" lang="de-DE" sz="1800" b="1" dirty="0">
                <a:solidFill>
                  <a:srgbClr val="CC0099"/>
                </a:solidFill>
                <a:latin typeface="Arial" charset="0"/>
                <a:ea typeface="ＭＳ Ｐゴシック" pitchFamily="50" charset="-128"/>
              </a:rPr>
              <a:t> </a:t>
            </a:r>
            <a:r>
              <a:rPr kumimoji="0" lang="de-DE" sz="1800" b="1" dirty="0">
                <a:solidFill>
                  <a:srgbClr val="FF0000"/>
                </a:solidFill>
                <a:latin typeface="Arial" charset="0"/>
                <a:ea typeface="ＭＳ Ｐゴシック" pitchFamily="50" charset="-128"/>
              </a:rPr>
              <a:t>Climate</a:t>
            </a:r>
            <a:r>
              <a:rPr kumimoji="0" lang="de-DE" sz="1800" b="1" dirty="0">
                <a:solidFill>
                  <a:srgbClr val="CC0099"/>
                </a:solidFill>
                <a:latin typeface="Arial" charset="0"/>
                <a:ea typeface="ＭＳ Ｐゴシック" pitchFamily="50" charset="-128"/>
              </a:rPr>
              <a:t> </a:t>
            </a:r>
            <a:r>
              <a:rPr kumimoji="0" lang="de-DE" sz="1800" b="1" dirty="0">
                <a:solidFill>
                  <a:srgbClr val="FF0000"/>
                </a:solidFill>
                <a:latin typeface="Arial" charset="0"/>
                <a:ea typeface="ＭＳ Ｐゴシック" pitchFamily="50" charset="-128"/>
              </a:rPr>
              <a:t>Research</a:t>
            </a:r>
            <a:r>
              <a:rPr kumimoji="0" lang="de-DE" sz="1800" b="1" dirty="0">
                <a:solidFill>
                  <a:srgbClr val="CC0099"/>
                </a:solidFill>
                <a:latin typeface="Arial" charset="0"/>
                <a:ea typeface="ＭＳ Ｐゴシック" pitchFamily="50" charset="-128"/>
              </a:rPr>
              <a:t> </a:t>
            </a:r>
            <a:r>
              <a:rPr kumimoji="0" lang="de-DE" sz="1800" b="1" dirty="0">
                <a:solidFill>
                  <a:srgbClr val="FF0000"/>
                </a:solidFill>
                <a:latin typeface="Arial" charset="0"/>
                <a:ea typeface="ＭＳ Ｐゴシック" pitchFamily="50" charset="-128"/>
              </a:rPr>
              <a:t>Programme</a:t>
            </a:r>
            <a:endParaRPr kumimoji="0" lang="fr-FR" sz="1400" dirty="0">
              <a:solidFill>
                <a:srgbClr val="FF0000"/>
              </a:solidFill>
              <a:latin typeface="Times New Roman" pitchFamily="18" charset="0"/>
              <a:ea typeface="ＭＳ Ｐゴシック" pitchFamily="50" charset="-128"/>
            </a:endParaRPr>
          </a:p>
        </p:txBody>
      </p:sp>
      <p:sp>
        <p:nvSpPr>
          <p:cNvPr id="1037" name="Rectangle 13"/>
          <p:cNvSpPr>
            <a:spLocks noChangeArrowheads="1"/>
          </p:cNvSpPr>
          <p:nvPr/>
        </p:nvSpPr>
        <p:spPr bwMode="auto">
          <a:xfrm>
            <a:off x="6553200" y="6248400"/>
            <a:ext cx="1905000" cy="457200"/>
          </a:xfrm>
          <a:prstGeom prst="rect">
            <a:avLst/>
          </a:prstGeom>
          <a:noFill/>
          <a:ln w="9525">
            <a:noFill/>
            <a:miter lim="800000"/>
            <a:headEnd/>
            <a:tailEnd/>
          </a:ln>
          <a:effectLst/>
        </p:spPr>
        <p:txBody>
          <a:bodyPr/>
          <a:lstStyle/>
          <a:p>
            <a:pPr algn="r">
              <a:defRPr/>
            </a:pPr>
            <a:fld id="{F5BAA464-F625-4800-8369-9E5F0CE05D4C}" type="slidenum">
              <a:rPr kumimoji="0" lang="fr-FR" sz="1400">
                <a:solidFill>
                  <a:srgbClr val="000000"/>
                </a:solidFill>
                <a:latin typeface="Times New Roman" pitchFamily="18" charset="0"/>
                <a:ea typeface="ＭＳ Ｐゴシック" pitchFamily="50" charset="-128"/>
              </a:rPr>
              <a:pPr algn="r">
                <a:defRPr/>
              </a:pPr>
              <a:t>‹#›</a:t>
            </a:fld>
            <a:endParaRPr kumimoji="0" lang="fr-FR" sz="1400">
              <a:solidFill>
                <a:srgbClr val="000000"/>
              </a:solidFill>
              <a:latin typeface="Times New Roman" pitchFamily="18" charset="0"/>
              <a:ea typeface="ＭＳ Ｐゴシック" pitchFamily="50" charset="-128"/>
            </a:endParaRPr>
          </a:p>
        </p:txBody>
      </p:sp>
      <p:pic>
        <p:nvPicPr>
          <p:cNvPr id="3081" name="Picture 16" descr="WCRP_logo PINK_transpBack"/>
          <p:cNvPicPr>
            <a:picLocks noChangeAspect="1" noChangeArrowheads="1"/>
          </p:cNvPicPr>
          <p:nvPr userDrawn="1"/>
        </p:nvPicPr>
        <p:blipFill>
          <a:blip r:embed="rId3" cstate="print"/>
          <a:srcRect/>
          <a:stretch>
            <a:fillRect/>
          </a:stretch>
        </p:blipFill>
        <p:spPr bwMode="auto">
          <a:xfrm>
            <a:off x="6877050" y="6237288"/>
            <a:ext cx="2266950" cy="6207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73" r:id="rId1"/>
  </p:sldLayoutIdLst>
  <p:transition/>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400">
                <a:solidFill>
                  <a:srgbClr val="000000"/>
                </a:solidFill>
                <a:latin typeface="+mn-lt"/>
                <a:ea typeface="+mn-ea"/>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400">
                <a:solidFill>
                  <a:srgbClr val="000000"/>
                </a:solidFill>
                <a:latin typeface="+mn-lt"/>
                <a:ea typeface="+mn-ea"/>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400">
                <a:solidFill>
                  <a:srgbClr val="000000"/>
                </a:solidFill>
                <a:latin typeface="+mn-lt"/>
                <a:ea typeface="+mn-ea"/>
              </a:defRPr>
            </a:lvl1pPr>
          </a:lstStyle>
          <a:p>
            <a:pPr>
              <a:defRPr/>
            </a:pPr>
            <a:fld id="{A7F9449E-EFED-4029-AC18-E71C3A5B397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4"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42" name="Picture 7" descr="Earth2"/>
          <p:cNvPicPr>
            <a:picLocks noChangeAspect="1" noChangeArrowheads="1"/>
          </p:cNvPicPr>
          <p:nvPr/>
        </p:nvPicPr>
        <p:blipFill>
          <a:blip r:embed="rId2" cstate="print"/>
          <a:srcRect/>
          <a:stretch>
            <a:fillRect/>
          </a:stretch>
        </p:blipFill>
        <p:spPr bwMode="auto">
          <a:xfrm>
            <a:off x="1295400" y="190500"/>
            <a:ext cx="6553200" cy="6477000"/>
          </a:xfrm>
          <a:prstGeom prst="rect">
            <a:avLst/>
          </a:prstGeom>
          <a:noFill/>
          <a:ln w="9525">
            <a:noFill/>
            <a:miter lim="800000"/>
            <a:headEnd/>
            <a:tailEnd/>
          </a:ln>
        </p:spPr>
      </p:pic>
      <p:sp>
        <p:nvSpPr>
          <p:cNvPr id="114691" name="Rectangle 3"/>
          <p:cNvSpPr>
            <a:spLocks noGrp="1" noChangeArrowheads="1"/>
          </p:cNvSpPr>
          <p:nvPr>
            <p:ph type="ctrTitle"/>
          </p:nvPr>
        </p:nvSpPr>
        <p:spPr>
          <a:xfrm>
            <a:off x="609600" y="1600200"/>
            <a:ext cx="7772400" cy="1470025"/>
          </a:xfrm>
          <a:effectLst>
            <a:outerShdw dist="35921" dir="2700000" algn="ctr" rotWithShape="0">
              <a:srgbClr val="CC0000"/>
            </a:outerShdw>
          </a:effectLst>
        </p:spPr>
        <p:txBody>
          <a:bodyPr/>
          <a:lstStyle/>
          <a:p>
            <a:pPr eaLnBrk="1" hangingPunct="1">
              <a:defRPr/>
            </a:pPr>
            <a:r>
              <a:rPr lang="en-US" sz="4000" b="1" dirty="0" smtClean="0">
                <a:solidFill>
                  <a:srgbClr val="FFFF00"/>
                </a:solidFill>
                <a:latin typeface="Comic Sans MS" pitchFamily="66" charset="0"/>
              </a:rPr>
              <a:t>Building a Climate Information  System </a:t>
            </a:r>
            <a:br>
              <a:rPr lang="en-US" sz="4000" b="1" dirty="0" smtClean="0">
                <a:solidFill>
                  <a:srgbClr val="FFFF00"/>
                </a:solidFill>
                <a:latin typeface="Comic Sans MS" pitchFamily="66" charset="0"/>
              </a:rPr>
            </a:br>
            <a:endParaRPr lang="en-US" sz="2400" b="1" dirty="0" smtClean="0">
              <a:solidFill>
                <a:srgbClr val="FFFF00"/>
              </a:solidFill>
              <a:latin typeface="Comic Sans MS" pitchFamily="66" charset="0"/>
            </a:endParaRPr>
          </a:p>
        </p:txBody>
      </p:sp>
      <p:sp>
        <p:nvSpPr>
          <p:cNvPr id="114692" name="Rectangle 4"/>
          <p:cNvSpPr>
            <a:spLocks noGrp="1" noChangeArrowheads="1"/>
          </p:cNvSpPr>
          <p:nvPr>
            <p:ph type="subTitle" idx="1"/>
          </p:nvPr>
        </p:nvSpPr>
        <p:spPr>
          <a:xfrm>
            <a:off x="1371600" y="3886200"/>
            <a:ext cx="6400800" cy="2514600"/>
          </a:xfrm>
          <a:effectLst>
            <a:outerShdw dist="35921" dir="2700000" algn="ctr" rotWithShape="0">
              <a:srgbClr val="CC0000"/>
            </a:outerShdw>
          </a:effectLst>
        </p:spPr>
        <p:txBody>
          <a:bodyPr/>
          <a:lstStyle/>
          <a:p>
            <a:pPr eaLnBrk="1" hangingPunct="1">
              <a:defRPr/>
            </a:pPr>
            <a:r>
              <a:rPr lang="en-US" sz="4000" b="1" smtClean="0">
                <a:solidFill>
                  <a:srgbClr val="FFFF00"/>
                </a:solidFill>
                <a:latin typeface="Comic Sans MS" pitchFamily="66" charset="0"/>
              </a:rPr>
              <a:t>Kevin E Trenberth</a:t>
            </a:r>
          </a:p>
          <a:p>
            <a:pPr eaLnBrk="1" hangingPunct="1">
              <a:defRPr/>
            </a:pPr>
            <a:r>
              <a:rPr lang="en-US" sz="4000" smtClean="0">
                <a:solidFill>
                  <a:srgbClr val="FFFF00"/>
                </a:solidFill>
                <a:latin typeface="Comic Sans MS" pitchFamily="66" charset="0"/>
              </a:rPr>
              <a:t>NCAR</a:t>
            </a:r>
            <a:endParaRPr lang="en-US" smtClean="0">
              <a:solidFill>
                <a:srgbClr val="FFFF00"/>
              </a:solidFill>
              <a:latin typeface="Comic Sans MS"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571500" y="785813"/>
          <a:ext cx="6062663" cy="4738687"/>
        </p:xfrm>
        <a:graphic>
          <a:graphicData uri="http://schemas.openxmlformats.org/presentationml/2006/ole">
            <p:oleObj spid="_x0000_s1026" name="Chart" r:id="rId4" imgW="7705725" imgH="5495925" progId="Excel.Sheet.8">
              <p:embed/>
            </p:oleObj>
          </a:graphicData>
        </a:graphic>
      </p:graphicFrame>
      <p:sp>
        <p:nvSpPr>
          <p:cNvPr id="1027" name="Rectangle 3"/>
          <p:cNvSpPr>
            <a:spLocks noGrp="1" noChangeArrowheads="1"/>
          </p:cNvSpPr>
          <p:nvPr>
            <p:ph type="title"/>
          </p:nvPr>
        </p:nvSpPr>
        <p:spPr>
          <a:xfrm>
            <a:off x="228600" y="76200"/>
            <a:ext cx="7772400" cy="609600"/>
          </a:xfrm>
          <a:effectLst>
            <a:outerShdw blurRad="50800" dist="50800" dir="5400000" algn="ctr" rotWithShape="0">
              <a:schemeClr val="tx1"/>
            </a:outerShdw>
          </a:effectLst>
        </p:spPr>
        <p:txBody>
          <a:bodyPr/>
          <a:lstStyle/>
          <a:p>
            <a:pPr eaLnBrk="1" hangingPunct="1"/>
            <a:r>
              <a:rPr lang="en-US" sz="3200" smtClean="0">
                <a:solidFill>
                  <a:srgbClr val="FFFF00"/>
                </a:solidFill>
                <a:latin typeface="Comic Sans MS" pitchFamily="66" charset="0"/>
              </a:rPr>
              <a:t>Total sea ice area, 2007 and 2008</a:t>
            </a:r>
          </a:p>
        </p:txBody>
      </p:sp>
      <p:sp>
        <p:nvSpPr>
          <p:cNvPr id="1028" name="Text Box 4"/>
          <p:cNvSpPr txBox="1">
            <a:spLocks noChangeArrowheads="1"/>
          </p:cNvSpPr>
          <p:nvPr/>
        </p:nvSpPr>
        <p:spPr bwMode="auto">
          <a:xfrm>
            <a:off x="2151063" y="4143375"/>
            <a:ext cx="658812" cy="461963"/>
          </a:xfrm>
          <a:prstGeom prst="rect">
            <a:avLst/>
          </a:prstGeom>
          <a:noFill/>
          <a:ln w="9525">
            <a:noFill/>
            <a:miter lim="800000"/>
            <a:headEnd/>
            <a:tailEnd/>
          </a:ln>
        </p:spPr>
        <p:txBody>
          <a:bodyPr wrap="none">
            <a:spAutoFit/>
          </a:bodyPr>
          <a:lstStyle/>
          <a:p>
            <a:pPr eaLnBrk="0" hangingPunct="0">
              <a:defRPr/>
            </a:pPr>
            <a:r>
              <a:rPr kumimoji="0" lang="en-US" dirty="0">
                <a:solidFill>
                  <a:srgbClr val="003366"/>
                </a:solidFill>
                <a:latin typeface="Myriad Pro Cond" pitchFamily="34" charset="0"/>
                <a:ea typeface="+mn-ea"/>
                <a:cs typeface="Arial" charset="0"/>
              </a:rPr>
              <a:t>2007</a:t>
            </a:r>
          </a:p>
        </p:txBody>
      </p:sp>
      <p:sp>
        <p:nvSpPr>
          <p:cNvPr id="1029" name="Text Box 5"/>
          <p:cNvSpPr txBox="1">
            <a:spLocks noChangeArrowheads="1"/>
          </p:cNvSpPr>
          <p:nvPr/>
        </p:nvSpPr>
        <p:spPr bwMode="auto">
          <a:xfrm>
            <a:off x="2151063" y="4524375"/>
            <a:ext cx="658812" cy="461963"/>
          </a:xfrm>
          <a:prstGeom prst="rect">
            <a:avLst/>
          </a:prstGeom>
          <a:noFill/>
          <a:ln w="9525">
            <a:noFill/>
            <a:miter lim="800000"/>
            <a:headEnd/>
            <a:tailEnd/>
          </a:ln>
        </p:spPr>
        <p:txBody>
          <a:bodyPr wrap="none">
            <a:spAutoFit/>
          </a:bodyPr>
          <a:lstStyle/>
          <a:p>
            <a:pPr eaLnBrk="0" hangingPunct="0">
              <a:defRPr/>
            </a:pPr>
            <a:r>
              <a:rPr kumimoji="0" lang="en-US">
                <a:solidFill>
                  <a:srgbClr val="FF0000"/>
                </a:solidFill>
                <a:latin typeface="Myriad Pro Cond" pitchFamily="34" charset="0"/>
                <a:ea typeface="+mn-ea"/>
                <a:cs typeface="Arial" charset="0"/>
              </a:rPr>
              <a:t>2008</a:t>
            </a:r>
          </a:p>
        </p:txBody>
      </p:sp>
      <p:sp>
        <p:nvSpPr>
          <p:cNvPr id="1030" name="Line 6"/>
          <p:cNvSpPr>
            <a:spLocks noChangeShapeType="1"/>
          </p:cNvSpPr>
          <p:nvPr/>
        </p:nvSpPr>
        <p:spPr bwMode="auto">
          <a:xfrm>
            <a:off x="1719263" y="4357688"/>
            <a:ext cx="457200" cy="0"/>
          </a:xfrm>
          <a:prstGeom prst="line">
            <a:avLst/>
          </a:prstGeom>
          <a:noFill/>
          <a:ln w="28575">
            <a:solidFill>
              <a:srgbClr val="003366"/>
            </a:solidFill>
            <a:round/>
            <a:headEnd/>
            <a:tailEnd/>
          </a:ln>
        </p:spPr>
        <p:txBody>
          <a:bodyPr/>
          <a:lstStyle/>
          <a:p>
            <a:pPr eaLnBrk="0" hangingPunct="0">
              <a:defRPr/>
            </a:pPr>
            <a:endParaRPr kumimoji="0" lang="en-US">
              <a:solidFill>
                <a:srgbClr val="000000"/>
              </a:solidFill>
              <a:latin typeface="Times" pitchFamily="1" charset="0"/>
              <a:ea typeface="+mn-ea"/>
              <a:cs typeface="Arial" charset="0"/>
            </a:endParaRPr>
          </a:p>
        </p:txBody>
      </p:sp>
      <p:sp>
        <p:nvSpPr>
          <p:cNvPr id="1031" name="Line 7"/>
          <p:cNvSpPr>
            <a:spLocks noChangeShapeType="1"/>
          </p:cNvSpPr>
          <p:nvPr/>
        </p:nvSpPr>
        <p:spPr bwMode="auto">
          <a:xfrm>
            <a:off x="1719263" y="4738688"/>
            <a:ext cx="457200" cy="0"/>
          </a:xfrm>
          <a:prstGeom prst="line">
            <a:avLst/>
          </a:prstGeom>
          <a:noFill/>
          <a:ln w="28575">
            <a:solidFill>
              <a:srgbClr val="FF0000"/>
            </a:solidFill>
            <a:round/>
            <a:headEnd/>
            <a:tailEnd/>
          </a:ln>
        </p:spPr>
        <p:txBody>
          <a:bodyPr/>
          <a:lstStyle/>
          <a:p>
            <a:pPr eaLnBrk="0" hangingPunct="0">
              <a:defRPr/>
            </a:pPr>
            <a:endParaRPr kumimoji="0" lang="en-US">
              <a:solidFill>
                <a:srgbClr val="000000"/>
              </a:solidFill>
              <a:latin typeface="Times" pitchFamily="1" charset="0"/>
              <a:ea typeface="+mn-ea"/>
              <a:cs typeface="Arial" charset="0"/>
            </a:endParaRPr>
          </a:p>
        </p:txBody>
      </p:sp>
      <p:sp>
        <p:nvSpPr>
          <p:cNvPr id="1032" name="Oval 9"/>
          <p:cNvSpPr>
            <a:spLocks noChangeArrowheads="1"/>
          </p:cNvSpPr>
          <p:nvPr/>
        </p:nvSpPr>
        <p:spPr bwMode="auto">
          <a:xfrm>
            <a:off x="5453063" y="4000500"/>
            <a:ext cx="914400" cy="914400"/>
          </a:xfrm>
          <a:prstGeom prst="ellipse">
            <a:avLst/>
          </a:prstGeom>
          <a:noFill/>
          <a:ln w="28575">
            <a:solidFill>
              <a:srgbClr val="FFFF00"/>
            </a:solidFill>
            <a:round/>
            <a:headEnd/>
            <a:tailEnd/>
          </a:ln>
        </p:spPr>
        <p:txBody>
          <a:bodyPr wrap="none" anchor="ctr"/>
          <a:lstStyle/>
          <a:p>
            <a:pPr eaLnBrk="0" hangingPunct="0">
              <a:defRPr/>
            </a:pPr>
            <a:endParaRPr kumimoji="0" lang="en-US">
              <a:solidFill>
                <a:srgbClr val="000000"/>
              </a:solidFill>
              <a:latin typeface="Times" pitchFamily="1" charset="0"/>
              <a:ea typeface="+mn-ea"/>
              <a:cs typeface="Arial" charset="0"/>
            </a:endParaRPr>
          </a:p>
        </p:txBody>
      </p:sp>
      <p:sp>
        <p:nvSpPr>
          <p:cNvPr id="1034" name="TextBox 10"/>
          <p:cNvSpPr txBox="1">
            <a:spLocks noChangeArrowheads="1"/>
          </p:cNvSpPr>
          <p:nvPr/>
        </p:nvSpPr>
        <p:spPr bwMode="auto">
          <a:xfrm>
            <a:off x="6977063" y="762000"/>
            <a:ext cx="1885950" cy="2289175"/>
          </a:xfrm>
          <a:prstGeom prst="rect">
            <a:avLst/>
          </a:prstGeom>
          <a:noFill/>
          <a:ln w="9525">
            <a:noFill/>
            <a:miter lim="800000"/>
            <a:headEnd/>
            <a:tailEnd/>
          </a:ln>
          <a:effectLst>
            <a:outerShdw blurRad="50800" dist="50800" dir="5400000" algn="ctr" rotWithShape="0">
              <a:schemeClr val="tx1"/>
            </a:outerShdw>
          </a:effectLst>
        </p:spPr>
        <p:txBody>
          <a:bodyPr wrap="none">
            <a:spAutoFit/>
          </a:bodyPr>
          <a:lstStyle/>
          <a:p>
            <a:pPr eaLnBrk="0" hangingPunct="0">
              <a:defRPr/>
            </a:pPr>
            <a:r>
              <a:rPr kumimoji="0" lang="en-US" sz="1800" dirty="0">
                <a:solidFill>
                  <a:schemeClr val="bg1"/>
                </a:solidFill>
                <a:latin typeface="Myriad Pro Cond" pitchFamily="34" charset="0"/>
                <a:ea typeface="+mn-ea"/>
                <a:cs typeface="Arial" charset="0"/>
              </a:rPr>
              <a:t>NASA Team</a:t>
            </a:r>
          </a:p>
          <a:p>
            <a:pPr eaLnBrk="0" hangingPunct="0">
              <a:defRPr/>
            </a:pPr>
            <a:r>
              <a:rPr kumimoji="0" lang="en-US" sz="1800" dirty="0">
                <a:solidFill>
                  <a:schemeClr val="bg1"/>
                </a:solidFill>
                <a:latin typeface="Myriad Pro Cond" pitchFamily="34" charset="0"/>
                <a:ea typeface="+mn-ea"/>
                <a:cs typeface="Arial" charset="0"/>
              </a:rPr>
              <a:t>NASA Team 2</a:t>
            </a:r>
          </a:p>
          <a:p>
            <a:pPr eaLnBrk="0" hangingPunct="0">
              <a:defRPr/>
            </a:pPr>
            <a:r>
              <a:rPr kumimoji="0" lang="en-US" sz="1800" dirty="0">
                <a:solidFill>
                  <a:schemeClr val="bg1"/>
                </a:solidFill>
                <a:latin typeface="Myriad Pro Cond" pitchFamily="34" charset="0"/>
                <a:ea typeface="+mn-ea"/>
                <a:cs typeface="Arial" charset="0"/>
              </a:rPr>
              <a:t>SSM/I Bootstrap</a:t>
            </a:r>
          </a:p>
          <a:p>
            <a:pPr eaLnBrk="0" hangingPunct="0">
              <a:defRPr/>
            </a:pPr>
            <a:r>
              <a:rPr kumimoji="0" lang="en-US" sz="1800" dirty="0">
                <a:solidFill>
                  <a:schemeClr val="bg1"/>
                </a:solidFill>
                <a:latin typeface="Myriad Pro Cond" pitchFamily="34" charset="0"/>
                <a:ea typeface="+mn-ea"/>
                <a:cs typeface="Arial" charset="0"/>
              </a:rPr>
              <a:t>AMSR Bootstrap</a:t>
            </a:r>
          </a:p>
          <a:p>
            <a:pPr eaLnBrk="0" hangingPunct="0">
              <a:defRPr/>
            </a:pPr>
            <a:r>
              <a:rPr kumimoji="0" lang="en-US" sz="1800" dirty="0">
                <a:solidFill>
                  <a:schemeClr val="bg1"/>
                </a:solidFill>
                <a:latin typeface="Myriad Pro Cond" pitchFamily="34" charset="0"/>
                <a:ea typeface="+mn-ea"/>
                <a:cs typeface="Arial" charset="0"/>
              </a:rPr>
              <a:t>ASI</a:t>
            </a:r>
          </a:p>
          <a:p>
            <a:pPr eaLnBrk="0" hangingPunct="0">
              <a:defRPr/>
            </a:pPr>
            <a:r>
              <a:rPr kumimoji="0" lang="en-US" sz="1800" dirty="0">
                <a:solidFill>
                  <a:schemeClr val="bg1"/>
                </a:solidFill>
                <a:latin typeface="Myriad Pro Cond" pitchFamily="34" charset="0"/>
                <a:ea typeface="+mn-ea"/>
                <a:cs typeface="Arial" charset="0"/>
              </a:rPr>
              <a:t>Cal/Val (York)</a:t>
            </a:r>
          </a:p>
          <a:p>
            <a:pPr eaLnBrk="0" hangingPunct="0">
              <a:defRPr/>
            </a:pPr>
            <a:r>
              <a:rPr kumimoji="0" lang="en-US" sz="1800" dirty="0">
                <a:solidFill>
                  <a:schemeClr val="bg1"/>
                </a:solidFill>
                <a:latin typeface="Myriad Pro Cond" pitchFamily="34" charset="0"/>
                <a:ea typeface="+mn-ea"/>
                <a:cs typeface="Arial" charset="0"/>
              </a:rPr>
              <a:t>Bristol</a:t>
            </a:r>
          </a:p>
          <a:p>
            <a:pPr eaLnBrk="0" hangingPunct="0">
              <a:defRPr/>
            </a:pPr>
            <a:r>
              <a:rPr kumimoji="0" lang="en-US" sz="1800" dirty="0" err="1">
                <a:solidFill>
                  <a:schemeClr val="bg1"/>
                </a:solidFill>
                <a:latin typeface="Myriad Pro Cond" pitchFamily="34" charset="0"/>
                <a:ea typeface="+mn-ea"/>
                <a:cs typeface="Arial" charset="0"/>
              </a:rPr>
              <a:t>Norsex</a:t>
            </a:r>
            <a:endParaRPr kumimoji="0" lang="en-US" sz="1800" dirty="0">
              <a:solidFill>
                <a:schemeClr val="bg1"/>
              </a:solidFill>
              <a:latin typeface="Myriad Pro Cond" pitchFamily="34" charset="0"/>
              <a:ea typeface="+mn-ea"/>
              <a:cs typeface="Arial" charset="0"/>
            </a:endParaRPr>
          </a:p>
        </p:txBody>
      </p:sp>
      <p:sp>
        <p:nvSpPr>
          <p:cNvPr id="1035" name="Text Box 8"/>
          <p:cNvSpPr txBox="1">
            <a:spLocks noChangeArrowheads="1"/>
          </p:cNvSpPr>
          <p:nvPr/>
        </p:nvSpPr>
        <p:spPr bwMode="auto">
          <a:xfrm>
            <a:off x="4570413" y="1828800"/>
            <a:ext cx="2205037" cy="641350"/>
          </a:xfrm>
          <a:prstGeom prst="rect">
            <a:avLst/>
          </a:prstGeom>
          <a:noFill/>
          <a:ln w="9525">
            <a:noFill/>
            <a:miter lim="800000"/>
            <a:headEnd/>
            <a:tailEnd/>
          </a:ln>
        </p:spPr>
        <p:txBody>
          <a:bodyPr wrap="none">
            <a:spAutoFit/>
          </a:bodyPr>
          <a:lstStyle/>
          <a:p>
            <a:pPr eaLnBrk="0" hangingPunct="0">
              <a:defRPr/>
            </a:pPr>
            <a:r>
              <a:rPr kumimoji="0" lang="en-US" sz="1800">
                <a:solidFill>
                  <a:srgbClr val="000000"/>
                </a:solidFill>
                <a:latin typeface="Myriad Pro Cond" pitchFamily="34" charset="0"/>
                <a:ea typeface="+mn-ea"/>
                <a:cs typeface="Arial" charset="0"/>
              </a:rPr>
              <a:t>Avg. of 8 algorithms</a:t>
            </a:r>
          </a:p>
          <a:p>
            <a:pPr eaLnBrk="0" hangingPunct="0">
              <a:defRPr/>
            </a:pPr>
            <a:r>
              <a:rPr kumimoji="0" lang="en-US" sz="1800">
                <a:solidFill>
                  <a:srgbClr val="000000"/>
                </a:solidFill>
                <a:latin typeface="Myriad Pro Cond" pitchFamily="34" charset="0"/>
                <a:ea typeface="+mn-ea"/>
                <a:cs typeface="Arial" charset="0"/>
              </a:rPr>
              <a:t>&amp; ±1 st. dev. range</a:t>
            </a:r>
          </a:p>
        </p:txBody>
      </p:sp>
      <p:sp>
        <p:nvSpPr>
          <p:cNvPr id="1036" name="Left Brace 11"/>
          <p:cNvSpPr>
            <a:spLocks/>
          </p:cNvSpPr>
          <p:nvPr/>
        </p:nvSpPr>
        <p:spPr bwMode="auto">
          <a:xfrm>
            <a:off x="6642100" y="914400"/>
            <a:ext cx="292100" cy="2743200"/>
          </a:xfrm>
          <a:prstGeom prst="leftBrace">
            <a:avLst>
              <a:gd name="adj1" fmla="val 8304"/>
              <a:gd name="adj2" fmla="val 50000"/>
            </a:avLst>
          </a:prstGeom>
          <a:noFill/>
          <a:ln w="9525" algn="ctr">
            <a:solidFill>
              <a:schemeClr val="tx1"/>
            </a:solidFill>
            <a:round/>
            <a:headEnd/>
            <a:tailEnd/>
          </a:ln>
          <a:effectLst>
            <a:outerShdw blurRad="50800" dist="50800" dir="5400000" algn="ctr" rotWithShape="0">
              <a:schemeClr val="tx1"/>
            </a:outerShdw>
          </a:effectLst>
        </p:spPr>
        <p:txBody>
          <a:bodyPr/>
          <a:lstStyle/>
          <a:p>
            <a:pPr eaLnBrk="0" hangingPunct="0">
              <a:defRPr/>
            </a:pPr>
            <a:endParaRPr kumimoji="0" lang="en-US">
              <a:solidFill>
                <a:srgbClr val="000000"/>
              </a:solidFill>
              <a:latin typeface="Times" pitchFamily="1" charset="0"/>
              <a:ea typeface="+mn-ea"/>
              <a:cs typeface="Arial" charset="0"/>
            </a:endParaRPr>
          </a:p>
        </p:txBody>
      </p:sp>
      <p:sp>
        <p:nvSpPr>
          <p:cNvPr id="1037" name="TextBox 12"/>
          <p:cNvSpPr txBox="1">
            <a:spLocks noChangeArrowheads="1"/>
          </p:cNvSpPr>
          <p:nvPr/>
        </p:nvSpPr>
        <p:spPr bwMode="auto">
          <a:xfrm>
            <a:off x="7072313" y="3571875"/>
            <a:ext cx="1676400" cy="1570038"/>
          </a:xfrm>
          <a:prstGeom prst="rect">
            <a:avLst/>
          </a:prstGeom>
          <a:noFill/>
          <a:ln w="9525">
            <a:noFill/>
            <a:miter lim="800000"/>
            <a:headEnd/>
            <a:tailEnd/>
          </a:ln>
          <a:effectLst>
            <a:outerShdw blurRad="50800" dist="50800" dir="5400000" algn="ctr" rotWithShape="0">
              <a:schemeClr val="tx1"/>
            </a:outerShdw>
          </a:effectLst>
        </p:spPr>
        <p:txBody>
          <a:bodyPr>
            <a:spAutoFit/>
          </a:bodyPr>
          <a:lstStyle/>
          <a:p>
            <a:pPr algn="ctr" eaLnBrk="0" hangingPunct="0">
              <a:defRPr/>
            </a:pPr>
            <a:r>
              <a:rPr kumimoji="0" lang="en-US" dirty="0">
                <a:solidFill>
                  <a:srgbClr val="FFFF00"/>
                </a:solidFill>
                <a:latin typeface="Myriad Pro Cond" pitchFamily="34" charset="0"/>
                <a:ea typeface="+mn-ea"/>
                <a:cs typeface="Arial" charset="0"/>
              </a:rPr>
              <a:t>No single algorithm clearly superior</a:t>
            </a:r>
          </a:p>
        </p:txBody>
      </p:sp>
      <p:cxnSp>
        <p:nvCxnSpPr>
          <p:cNvPr id="2" name="Straight Arrow Connector 14"/>
          <p:cNvCxnSpPr>
            <a:cxnSpLocks noChangeShapeType="1"/>
            <a:stCxn id="1037" idx="0"/>
            <a:endCxn id="1034" idx="2"/>
          </p:cNvCxnSpPr>
          <p:nvPr/>
        </p:nvCxnSpPr>
        <p:spPr bwMode="auto">
          <a:xfrm rot="5400000" flipH="1" flipV="1">
            <a:off x="7654926" y="3306762"/>
            <a:ext cx="520700" cy="9525"/>
          </a:xfrm>
          <a:prstGeom prst="straightConnector1">
            <a:avLst/>
          </a:prstGeom>
          <a:noFill/>
          <a:ln w="44450" algn="ctr">
            <a:solidFill>
              <a:srgbClr val="FFFF00"/>
            </a:solidFill>
            <a:round/>
            <a:headEnd/>
            <a:tailEnd type="stealth" w="lg" len="lg"/>
          </a:ln>
          <a:effectLst>
            <a:outerShdw blurRad="50800" dist="50800" dir="5400000" algn="ctr" rotWithShape="0">
              <a:schemeClr val="tx1"/>
            </a:outerShdw>
          </a:effectLst>
        </p:spPr>
      </p:cxnSp>
      <p:sp>
        <p:nvSpPr>
          <p:cNvPr id="1039" name="TextBox 15"/>
          <p:cNvSpPr txBox="1">
            <a:spLocks noChangeArrowheads="1"/>
          </p:cNvSpPr>
          <p:nvPr/>
        </p:nvSpPr>
        <p:spPr bwMode="auto">
          <a:xfrm>
            <a:off x="1143000" y="5500688"/>
            <a:ext cx="7286625" cy="923925"/>
          </a:xfrm>
          <a:prstGeom prst="rect">
            <a:avLst/>
          </a:prstGeom>
          <a:noFill/>
          <a:ln w="9525">
            <a:noFill/>
            <a:miter lim="800000"/>
            <a:headEnd/>
            <a:tailEnd/>
          </a:ln>
          <a:effectLst>
            <a:outerShdw blurRad="50800" dist="50800" dir="5400000" algn="ctr" rotWithShape="0">
              <a:schemeClr val="tx1"/>
            </a:outerShdw>
          </a:effectLst>
        </p:spPr>
        <p:txBody>
          <a:bodyPr>
            <a:spAutoFit/>
          </a:bodyPr>
          <a:lstStyle/>
          <a:p>
            <a:r>
              <a:rPr lang="en-US" sz="1800">
                <a:solidFill>
                  <a:schemeClr val="bg1"/>
                </a:solidFill>
              </a:rPr>
              <a:t>The largest factor for ice concentration/extent consistency is intercalibration of the products through transitions through different generations of satellite-borne sensors. </a:t>
            </a:r>
          </a:p>
        </p:txBody>
      </p:sp>
    </p:spTree>
  </p:cSld>
  <p:clrMapOvr>
    <a:masterClrMapping/>
  </p:clrMapOvr>
  <p:transition>
    <p:strips dir="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9600" y="142875"/>
            <a:ext cx="7772400" cy="981075"/>
          </a:xfrm>
          <a:effectLst>
            <a:outerShdw blurRad="50800" dist="50800" dir="5400000" algn="ctr" rotWithShape="0">
              <a:schemeClr val="tx1"/>
            </a:outerShdw>
          </a:effectLst>
        </p:spPr>
        <p:txBody>
          <a:bodyPr/>
          <a:lstStyle/>
          <a:p>
            <a:pPr eaLnBrk="1" hangingPunct="1">
              <a:defRPr/>
            </a:pPr>
            <a:r>
              <a:rPr lang="en-US" b="1" dirty="0" smtClean="0">
                <a:solidFill>
                  <a:srgbClr val="FFFF00"/>
                </a:solidFill>
                <a:latin typeface="Comic Sans MS" pitchFamily="66" charset="0"/>
              </a:rPr>
              <a:t>Reanalysis</a:t>
            </a:r>
          </a:p>
        </p:txBody>
      </p:sp>
      <p:sp>
        <p:nvSpPr>
          <p:cNvPr id="29699" name="Rectangle 3"/>
          <p:cNvSpPr>
            <a:spLocks noGrp="1" noChangeArrowheads="1"/>
          </p:cNvSpPr>
          <p:nvPr>
            <p:ph type="subTitle" idx="1"/>
          </p:nvPr>
        </p:nvSpPr>
        <p:spPr>
          <a:xfrm>
            <a:off x="428625" y="1071563"/>
            <a:ext cx="8248650" cy="4724400"/>
          </a:xfrm>
          <a:effectLst>
            <a:outerShdw blurRad="50800" dist="50800" dir="5400000" algn="ctr" rotWithShape="0">
              <a:schemeClr val="tx1"/>
            </a:outerShdw>
          </a:effectLst>
        </p:spPr>
        <p:txBody>
          <a:bodyPr/>
          <a:lstStyle/>
          <a:p>
            <a:pPr marL="457200" indent="-457200" algn="l" eaLnBrk="1" hangingPunct="1">
              <a:lnSpc>
                <a:spcPct val="80000"/>
              </a:lnSpc>
              <a:spcBef>
                <a:spcPts val="1000"/>
              </a:spcBef>
              <a:buFontTx/>
              <a:buAutoNum type="arabicPeriod"/>
            </a:pPr>
            <a:r>
              <a:rPr lang="en-US" sz="2800" dirty="0" smtClean="0">
                <a:solidFill>
                  <a:schemeClr val="bg1"/>
                </a:solidFill>
                <a:latin typeface="Comic Sans MS" pitchFamily="66" charset="0"/>
              </a:rPr>
              <a:t>There is not a problem with lack of reanalyses, indeed there is a proliferation.  The problems are:</a:t>
            </a:r>
          </a:p>
          <a:p>
            <a:pPr marL="838200" lvl="1" indent="-381000" algn="l" eaLnBrk="1" hangingPunct="1">
              <a:lnSpc>
                <a:spcPct val="80000"/>
              </a:lnSpc>
              <a:spcBef>
                <a:spcPts val="1000"/>
              </a:spcBef>
              <a:buFontTx/>
              <a:buAutoNum type="arabicPeriod"/>
            </a:pPr>
            <a:r>
              <a:rPr lang="en-US" sz="2400" dirty="0" smtClean="0">
                <a:solidFill>
                  <a:schemeClr val="bg1"/>
                </a:solidFill>
                <a:latin typeface="Comic Sans MS" pitchFamily="66" charset="0"/>
              </a:rPr>
              <a:t>Lack of an end to end program with adequate vetting and evaluation of products (and the funding for that), and </a:t>
            </a:r>
          </a:p>
          <a:p>
            <a:pPr marL="838200" lvl="1" indent="-381000" algn="l" eaLnBrk="1" hangingPunct="1">
              <a:lnSpc>
                <a:spcPct val="80000"/>
              </a:lnSpc>
              <a:spcBef>
                <a:spcPts val="1000"/>
              </a:spcBef>
              <a:buFontTx/>
              <a:buAutoNum type="arabicPeriod"/>
            </a:pPr>
            <a:r>
              <a:rPr lang="en-US" sz="2400" dirty="0" smtClean="0">
                <a:solidFill>
                  <a:schemeClr val="bg1"/>
                </a:solidFill>
                <a:latin typeface="Comic Sans MS" pitchFamily="66" charset="0"/>
              </a:rPr>
              <a:t>Reanalysis is all done in a research domain and not sustained, so that key personnel can be lost.  </a:t>
            </a:r>
          </a:p>
          <a:p>
            <a:pPr marL="838200" lvl="1" indent="-381000" algn="l" eaLnBrk="1" hangingPunct="1">
              <a:spcBef>
                <a:spcPts val="1000"/>
              </a:spcBef>
              <a:buFontTx/>
              <a:buAutoNum type="arabicPeriod"/>
            </a:pPr>
            <a:r>
              <a:rPr lang="en-US" sz="2400" dirty="0" smtClean="0">
                <a:solidFill>
                  <a:schemeClr val="bg1"/>
                </a:solidFill>
                <a:latin typeface="Comic Sans MS" pitchFamily="66" charset="0"/>
              </a:rPr>
              <a:t>Lack of adequate vetting and diagnosis</a:t>
            </a:r>
          </a:p>
          <a:p>
            <a:pPr marL="457200" indent="-457200" algn="l" eaLnBrk="1" hangingPunct="1">
              <a:lnSpc>
                <a:spcPct val="80000"/>
              </a:lnSpc>
              <a:spcBef>
                <a:spcPts val="1000"/>
              </a:spcBef>
              <a:buFontTx/>
              <a:buAutoNum type="arabicPeriod"/>
            </a:pPr>
            <a:r>
              <a:rPr lang="en-US" sz="2800" dirty="0" smtClean="0">
                <a:solidFill>
                  <a:schemeClr val="bg1"/>
                </a:solidFill>
                <a:latin typeface="Comic Sans MS" pitchFamily="66" charset="0"/>
              </a:rPr>
              <a:t>Reanalysis is an essential part of climate services, especially in monitoring, attribution and prediction</a:t>
            </a:r>
          </a:p>
        </p:txBody>
      </p:sp>
    </p:spTree>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76200" y="2286000"/>
          <a:ext cx="8839200" cy="4038600"/>
        </p:xfrm>
        <a:graphic>
          <a:graphicData uri="http://schemas.openxmlformats.org/drawingml/2006/table">
            <a:tbl>
              <a:tblPr/>
              <a:tblGrid>
                <a:gridCol w="1905000"/>
                <a:gridCol w="1295400"/>
                <a:gridCol w="1676400"/>
                <a:gridCol w="1295400"/>
                <a:gridCol w="2667000"/>
              </a:tblGrid>
              <a:tr h="397565">
                <a:tc>
                  <a:txBody>
                    <a:bodyPr/>
                    <a:lstStyle/>
                    <a:p>
                      <a:pPr algn="l"/>
                      <a:r>
                        <a:rPr lang="en-US" sz="1800" dirty="0">
                          <a:latin typeface="Comic Sans MS" pitchFamily="66" charset="0"/>
                          <a:ea typeface="Times New Roman"/>
                          <a:cs typeface="Times New Roman"/>
                        </a:rPr>
                        <a:t>Reanalysis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r>
                        <a:rPr lang="en-US" sz="1800" dirty="0" err="1" smtClean="0">
                          <a:latin typeface="Comic Sans MS" pitchFamily="66" charset="0"/>
                          <a:ea typeface="Times New Roman"/>
                          <a:cs typeface="Times New Roman"/>
                        </a:rPr>
                        <a:t>Horiz.Res</a:t>
                      </a:r>
                      <a:endParaRPr lang="en-US" sz="1800" dirty="0">
                        <a:latin typeface="Comic Sans MS" pitchFamily="66"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r>
                        <a:rPr lang="en-US" sz="1800">
                          <a:latin typeface="Comic Sans MS" pitchFamily="66" charset="0"/>
                          <a:ea typeface="Times New Roman"/>
                          <a:cs typeface="Times New Roman"/>
                        </a:rPr>
                        <a:t>Dates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r>
                        <a:rPr lang="en-US" sz="1800">
                          <a:latin typeface="Comic Sans MS" pitchFamily="66" charset="0"/>
                          <a:ea typeface="Times New Roman"/>
                          <a:cs typeface="Times New Roman"/>
                        </a:rPr>
                        <a:t>Vintage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r>
                        <a:rPr lang="en-US" sz="1800">
                          <a:latin typeface="Comic Sans MS" pitchFamily="66" charset="0"/>
                          <a:ea typeface="Times New Roman"/>
                          <a:cs typeface="Times New Roman"/>
                        </a:rPr>
                        <a:t>Status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440635">
                <a:tc>
                  <a:txBody>
                    <a:bodyPr/>
                    <a:lstStyle/>
                    <a:p>
                      <a:pPr algn="l"/>
                      <a:r>
                        <a:rPr lang="en-US" sz="1800" dirty="0">
                          <a:latin typeface="Comic Sans MS" pitchFamily="66" charset="0"/>
                          <a:ea typeface="Times New Roman"/>
                          <a:cs typeface="Times New Roman"/>
                        </a:rPr>
                        <a:t>NCEP/NCAR R1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r>
                        <a:rPr lang="en-US" sz="1800" dirty="0">
                          <a:latin typeface="Comic Sans MS" pitchFamily="66" charset="0"/>
                          <a:ea typeface="Times New Roman"/>
                          <a:cs typeface="Times New Roman"/>
                        </a:rPr>
                        <a:t>T62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r>
                        <a:rPr lang="en-US" sz="1800" dirty="0">
                          <a:latin typeface="Comic Sans MS" pitchFamily="66" charset="0"/>
                          <a:ea typeface="Times New Roman"/>
                          <a:cs typeface="Times New Roman"/>
                        </a:rPr>
                        <a:t>1948-present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r>
                        <a:rPr lang="en-US" sz="1800" dirty="0">
                          <a:latin typeface="Comic Sans MS" pitchFamily="66" charset="0"/>
                          <a:ea typeface="Times New Roman"/>
                          <a:cs typeface="Times New Roman"/>
                        </a:rPr>
                        <a:t>1995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r>
                        <a:rPr lang="en-US" sz="1800" dirty="0">
                          <a:latin typeface="Comic Sans MS" pitchFamily="66" charset="0"/>
                          <a:ea typeface="Times New Roman"/>
                          <a:cs typeface="Times New Roman"/>
                        </a:rPr>
                        <a:t>ongoing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397565">
                <a:tc>
                  <a:txBody>
                    <a:bodyPr/>
                    <a:lstStyle/>
                    <a:p>
                      <a:pPr algn="l"/>
                      <a:r>
                        <a:rPr lang="en-US" sz="1800" dirty="0">
                          <a:latin typeface="Comic Sans MS" pitchFamily="66" charset="0"/>
                          <a:ea typeface="Times New Roman"/>
                          <a:cs typeface="Times New Roman"/>
                        </a:rPr>
                        <a:t>NCEP-DOE R2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r>
                        <a:rPr lang="en-US" sz="1800" dirty="0">
                          <a:latin typeface="Comic Sans MS" pitchFamily="66" charset="0"/>
                          <a:ea typeface="Times New Roman"/>
                          <a:cs typeface="Times New Roman"/>
                        </a:rPr>
                        <a:t>T62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r>
                        <a:rPr lang="en-US" sz="1800" dirty="0">
                          <a:latin typeface="Comic Sans MS" pitchFamily="66" charset="0"/>
                          <a:ea typeface="Times New Roman"/>
                          <a:cs typeface="Times New Roman"/>
                        </a:rPr>
                        <a:t>1979-present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r>
                        <a:rPr lang="en-US" sz="1800">
                          <a:latin typeface="Comic Sans MS" pitchFamily="66" charset="0"/>
                          <a:ea typeface="Times New Roman"/>
                          <a:cs typeface="Times New Roman"/>
                        </a:rPr>
                        <a:t>2001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r>
                        <a:rPr lang="en-US" sz="1800">
                          <a:latin typeface="Comic Sans MS" pitchFamily="66" charset="0"/>
                          <a:ea typeface="Times New Roman"/>
                          <a:cs typeface="Times New Roman"/>
                        </a:rPr>
                        <a:t>ongoing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437322">
                <a:tc>
                  <a:txBody>
                    <a:bodyPr/>
                    <a:lstStyle/>
                    <a:p>
                      <a:pPr algn="l"/>
                      <a:r>
                        <a:rPr lang="en-US" sz="1800" dirty="0" smtClean="0">
                          <a:latin typeface="Comic Sans MS" pitchFamily="66" charset="0"/>
                          <a:ea typeface="Times New Roman"/>
                          <a:cs typeface="Times New Roman"/>
                        </a:rPr>
                        <a:t>CFSR </a:t>
                      </a:r>
                      <a:r>
                        <a:rPr lang="en-US" sz="1800" dirty="0">
                          <a:latin typeface="Comic Sans MS" pitchFamily="66" charset="0"/>
                          <a:ea typeface="Times New Roman"/>
                          <a:cs typeface="Times New Roman"/>
                        </a:rPr>
                        <a:t>(NCEP)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Comic Sans MS" pitchFamily="66" charset="0"/>
                          <a:ea typeface="Times New Roman"/>
                          <a:cs typeface="Times New Roman"/>
                        </a:rPr>
                        <a:t>T382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r>
                        <a:rPr lang="en-US" sz="1800" dirty="0">
                          <a:latin typeface="Comic Sans MS" pitchFamily="66" charset="0"/>
                          <a:ea typeface="Times New Roman"/>
                          <a:cs typeface="Times New Roman"/>
                        </a:rPr>
                        <a:t>1979-present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r>
                        <a:rPr lang="en-US" sz="1800" dirty="0">
                          <a:latin typeface="Comic Sans MS" pitchFamily="66" charset="0"/>
                          <a:ea typeface="Times New Roman"/>
                          <a:cs typeface="Times New Roman"/>
                        </a:rPr>
                        <a:t>2009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r>
                        <a:rPr lang="en-US" sz="1800" dirty="0" smtClean="0">
                          <a:latin typeface="Comic Sans MS" pitchFamily="66" charset="0"/>
                          <a:ea typeface="Times New Roman"/>
                          <a:cs typeface="Times New Roman"/>
                        </a:rPr>
                        <a:t>thru 2009, ongoing</a:t>
                      </a:r>
                      <a:endParaRPr lang="en-US" sz="1800" dirty="0">
                        <a:latin typeface="Comic Sans MS" pitchFamily="66"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397565">
                <a:tc>
                  <a:txBody>
                    <a:bodyPr/>
                    <a:lstStyle/>
                    <a:p>
                      <a:pPr algn="l"/>
                      <a:r>
                        <a:rPr lang="en-US" sz="1800" dirty="0">
                          <a:latin typeface="Comic Sans MS" pitchFamily="66" charset="0"/>
                          <a:ea typeface="Times New Roman"/>
                          <a:cs typeface="Times New Roman"/>
                        </a:rPr>
                        <a:t>C20r (NOAA)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r>
                        <a:rPr lang="en-US" sz="1800" dirty="0" smtClean="0">
                          <a:latin typeface="Comic Sans MS" pitchFamily="66" charset="0"/>
                          <a:ea typeface="Times New Roman"/>
                          <a:cs typeface="Times New Roman"/>
                        </a:rPr>
                        <a:t>T62</a:t>
                      </a:r>
                      <a:endParaRPr lang="en-US" sz="1800" dirty="0">
                        <a:latin typeface="Comic Sans MS" pitchFamily="66"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r>
                        <a:rPr lang="en-US" sz="1800" dirty="0" smtClean="0">
                          <a:latin typeface="Comic Sans MS" pitchFamily="66" charset="0"/>
                          <a:ea typeface="Times New Roman"/>
                          <a:cs typeface="Times New Roman"/>
                        </a:rPr>
                        <a:t>1875-2008</a:t>
                      </a:r>
                      <a:endParaRPr lang="en-US" sz="1800" dirty="0">
                        <a:latin typeface="Comic Sans MS" pitchFamily="66"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r>
                        <a:rPr lang="en-US" sz="1800" dirty="0">
                          <a:latin typeface="Comic Sans MS" pitchFamily="66" charset="0"/>
                          <a:ea typeface="Times New Roman"/>
                          <a:cs typeface="Times New Roman"/>
                        </a:rPr>
                        <a:t>2009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r>
                        <a:rPr lang="en-US" sz="1800" dirty="0" smtClean="0">
                          <a:latin typeface="Comic Sans MS" pitchFamily="66" charset="0"/>
                          <a:ea typeface="Times New Roman"/>
                          <a:cs typeface="Times New Roman"/>
                        </a:rPr>
                        <a:t>Complete,</a:t>
                      </a:r>
                      <a:r>
                        <a:rPr lang="en-US" sz="1800" baseline="0" dirty="0" smtClean="0">
                          <a:latin typeface="Comic Sans MS" pitchFamily="66" charset="0"/>
                          <a:ea typeface="Times New Roman"/>
                          <a:cs typeface="Times New Roman"/>
                        </a:rPr>
                        <a:t> i</a:t>
                      </a:r>
                      <a:r>
                        <a:rPr lang="en-US" sz="1800" dirty="0" smtClean="0">
                          <a:latin typeface="Comic Sans MS" pitchFamily="66" charset="0"/>
                          <a:ea typeface="Times New Roman"/>
                          <a:cs typeface="Times New Roman"/>
                        </a:rPr>
                        <a:t>n </a:t>
                      </a:r>
                      <a:r>
                        <a:rPr lang="en-US" sz="1800" dirty="0">
                          <a:latin typeface="Comic Sans MS" pitchFamily="66" charset="0"/>
                          <a:ea typeface="Times New Roman"/>
                          <a:cs typeface="Times New Roman"/>
                        </a:rPr>
                        <a:t>progress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397565">
                <a:tc>
                  <a:txBody>
                    <a:bodyPr/>
                    <a:lstStyle/>
                    <a:p>
                      <a:pPr algn="l"/>
                      <a:r>
                        <a:rPr lang="en-US" sz="1800" dirty="0">
                          <a:latin typeface="Comic Sans MS" pitchFamily="66" charset="0"/>
                          <a:ea typeface="Times New Roman"/>
                          <a:cs typeface="Times New Roman"/>
                        </a:rPr>
                        <a:t>ERA-40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a:r>
                        <a:rPr lang="en-US" sz="1800" dirty="0">
                          <a:latin typeface="Comic Sans MS" pitchFamily="66" charset="0"/>
                          <a:ea typeface="Times New Roman"/>
                          <a:cs typeface="Times New Roman"/>
                        </a:rPr>
                        <a:t>T159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a:r>
                        <a:rPr lang="en-US" sz="1800" dirty="0">
                          <a:latin typeface="Comic Sans MS" pitchFamily="66" charset="0"/>
                          <a:ea typeface="Times New Roman"/>
                          <a:cs typeface="Times New Roman"/>
                        </a:rPr>
                        <a:t>1957-2002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a:r>
                        <a:rPr lang="en-US" sz="1800">
                          <a:latin typeface="Comic Sans MS" pitchFamily="66" charset="0"/>
                          <a:ea typeface="Times New Roman"/>
                          <a:cs typeface="Times New Roman"/>
                        </a:rPr>
                        <a:t>2004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a:r>
                        <a:rPr lang="en-US" sz="1800" dirty="0">
                          <a:latin typeface="Comic Sans MS" pitchFamily="66" charset="0"/>
                          <a:ea typeface="Times New Roman"/>
                          <a:cs typeface="Times New Roman"/>
                        </a:rPr>
                        <a:t>done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397565">
                <a:tc>
                  <a:txBody>
                    <a:bodyPr/>
                    <a:lstStyle/>
                    <a:p>
                      <a:pPr algn="l"/>
                      <a:r>
                        <a:rPr lang="en-US" sz="1800" dirty="0">
                          <a:latin typeface="Comic Sans MS" pitchFamily="66" charset="0"/>
                          <a:ea typeface="Times New Roman"/>
                          <a:cs typeface="Times New Roman"/>
                        </a:rPr>
                        <a:t>ERA-Interim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a:r>
                        <a:rPr lang="en-US" sz="1800" dirty="0">
                          <a:latin typeface="Comic Sans MS" pitchFamily="66" charset="0"/>
                          <a:ea typeface="Times New Roman"/>
                          <a:cs typeface="Times New Roman"/>
                        </a:rPr>
                        <a:t>T255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a:r>
                        <a:rPr lang="en-US" sz="1800" dirty="0">
                          <a:latin typeface="Comic Sans MS" pitchFamily="66" charset="0"/>
                          <a:ea typeface="Times New Roman"/>
                          <a:cs typeface="Times New Roman"/>
                        </a:rPr>
                        <a:t>1989-present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a:r>
                        <a:rPr lang="en-US" sz="1800" dirty="0">
                          <a:latin typeface="Comic Sans MS" pitchFamily="66" charset="0"/>
                          <a:ea typeface="Times New Roman"/>
                          <a:cs typeface="Times New Roman"/>
                        </a:rPr>
                        <a:t>2009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a:r>
                        <a:rPr lang="en-US" sz="1800" dirty="0">
                          <a:latin typeface="Comic Sans MS" pitchFamily="66" charset="0"/>
                          <a:ea typeface="Times New Roman"/>
                          <a:cs typeface="Times New Roman"/>
                        </a:rPr>
                        <a:t>ongoing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397565">
                <a:tc>
                  <a:txBody>
                    <a:bodyPr/>
                    <a:lstStyle/>
                    <a:p>
                      <a:pPr algn="l"/>
                      <a:r>
                        <a:rPr lang="en-US" sz="1800" dirty="0">
                          <a:latin typeface="Comic Sans MS" pitchFamily="66" charset="0"/>
                          <a:ea typeface="Times New Roman"/>
                          <a:cs typeface="Times New Roman"/>
                        </a:rPr>
                        <a:t>JRA-25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r>
                        <a:rPr lang="en-US" sz="1800" dirty="0">
                          <a:latin typeface="Comic Sans MS" pitchFamily="66" charset="0"/>
                          <a:ea typeface="Times New Roman"/>
                          <a:cs typeface="Times New Roman"/>
                        </a:rPr>
                        <a:t>T106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r>
                        <a:rPr lang="en-US" sz="1800" dirty="0">
                          <a:latin typeface="Comic Sans MS" pitchFamily="66" charset="0"/>
                          <a:ea typeface="Times New Roman"/>
                          <a:cs typeface="Times New Roman"/>
                        </a:rPr>
                        <a:t>1979-present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r>
                        <a:rPr lang="en-US" sz="1800">
                          <a:latin typeface="Comic Sans MS" pitchFamily="66" charset="0"/>
                          <a:ea typeface="Times New Roman"/>
                          <a:cs typeface="Times New Roman"/>
                        </a:rPr>
                        <a:t>2006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r>
                        <a:rPr lang="en-US" sz="1800">
                          <a:latin typeface="Comic Sans MS" pitchFamily="66" charset="0"/>
                          <a:ea typeface="Times New Roman"/>
                          <a:cs typeface="Times New Roman"/>
                        </a:rPr>
                        <a:t>ongoing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97565">
                <a:tc>
                  <a:txBody>
                    <a:bodyPr/>
                    <a:lstStyle/>
                    <a:p>
                      <a:pPr algn="l"/>
                      <a:r>
                        <a:rPr lang="en-US" sz="1800" dirty="0">
                          <a:latin typeface="Comic Sans MS" pitchFamily="66" charset="0"/>
                          <a:ea typeface="Times New Roman"/>
                          <a:cs typeface="Times New Roman"/>
                        </a:rPr>
                        <a:t>JRA-55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r>
                        <a:rPr lang="en-US" sz="1800" dirty="0">
                          <a:latin typeface="Comic Sans MS" pitchFamily="66" charset="0"/>
                          <a:ea typeface="Times New Roman"/>
                          <a:cs typeface="Times New Roman"/>
                        </a:rPr>
                        <a:t>T319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r>
                        <a:rPr lang="en-US" sz="1800" dirty="0">
                          <a:latin typeface="Comic Sans MS" pitchFamily="66" charset="0"/>
                          <a:ea typeface="Times New Roman"/>
                          <a:cs typeface="Times New Roman"/>
                        </a:rPr>
                        <a:t>1958-2012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r>
                        <a:rPr lang="en-US" sz="1800" dirty="0">
                          <a:latin typeface="Comic Sans MS" pitchFamily="66" charset="0"/>
                          <a:ea typeface="Times New Roman"/>
                          <a:cs typeface="Times New Roman"/>
                        </a:rPr>
                        <a:t>2009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r>
                        <a:rPr lang="en-US" sz="1800" dirty="0">
                          <a:latin typeface="Comic Sans MS" pitchFamily="66" charset="0"/>
                          <a:ea typeface="Times New Roman"/>
                          <a:cs typeface="Times New Roman"/>
                        </a:rPr>
                        <a:t>underway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77688">
                <a:tc>
                  <a:txBody>
                    <a:bodyPr/>
                    <a:lstStyle/>
                    <a:p>
                      <a:pPr algn="l"/>
                      <a:r>
                        <a:rPr lang="en-US" sz="1800" dirty="0">
                          <a:latin typeface="Comic Sans MS" pitchFamily="66" charset="0"/>
                          <a:ea typeface="Times New Roman"/>
                          <a:cs typeface="Times New Roman"/>
                        </a:rPr>
                        <a:t>MERRA (NASA)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r>
                        <a:rPr lang="en-US" sz="1800" dirty="0">
                          <a:latin typeface="Comic Sans MS" pitchFamily="66" charset="0"/>
                          <a:ea typeface="Times New Roman"/>
                          <a:cs typeface="Times New Roman"/>
                        </a:rPr>
                        <a:t>0.5</a:t>
                      </a:r>
                      <a:r>
                        <a:rPr lang="en-US" sz="1800" dirty="0">
                          <a:latin typeface="Comic Sans MS" pitchFamily="66" charset="0"/>
                          <a:ea typeface="Times New Roman"/>
                          <a:cs typeface="Times New Roman"/>
                          <a:sym typeface="Symbol"/>
                        </a:rPr>
                        <a:t></a:t>
                      </a:r>
                      <a:endParaRPr lang="en-US" sz="1800" dirty="0">
                        <a:latin typeface="Comic Sans MS" pitchFamily="66"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r>
                        <a:rPr lang="en-US" sz="1800" dirty="0">
                          <a:latin typeface="Comic Sans MS" pitchFamily="66" charset="0"/>
                          <a:ea typeface="Times New Roman"/>
                          <a:cs typeface="Times New Roman"/>
                        </a:rPr>
                        <a:t>1979-present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r>
                        <a:rPr lang="en-US" sz="1800" dirty="0">
                          <a:latin typeface="Comic Sans MS" pitchFamily="66" charset="0"/>
                          <a:ea typeface="Times New Roman"/>
                          <a:cs typeface="Times New Roman"/>
                        </a:rPr>
                        <a:t>2009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r>
                        <a:rPr lang="en-US" sz="1800" dirty="0" smtClean="0">
                          <a:latin typeface="Comic Sans MS" pitchFamily="66" charset="0"/>
                          <a:ea typeface="Times New Roman"/>
                          <a:cs typeface="Times New Roman"/>
                        </a:rPr>
                        <a:t>thru 2010,</a:t>
                      </a:r>
                      <a:r>
                        <a:rPr lang="en-US" sz="1800" baseline="0" dirty="0" smtClean="0">
                          <a:latin typeface="Comic Sans MS" pitchFamily="66" charset="0"/>
                          <a:ea typeface="Times New Roman"/>
                          <a:cs typeface="Times New Roman"/>
                        </a:rPr>
                        <a:t> ongoing</a:t>
                      </a:r>
                      <a:endParaRPr lang="en-US" sz="1800" dirty="0">
                        <a:latin typeface="Comic Sans MS" pitchFamily="66"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bl>
          </a:graphicData>
        </a:graphic>
      </p:graphicFrame>
      <p:sp>
        <p:nvSpPr>
          <p:cNvPr id="30790" name="TextBox 8"/>
          <p:cNvSpPr txBox="1">
            <a:spLocks noChangeArrowheads="1"/>
          </p:cNvSpPr>
          <p:nvPr/>
        </p:nvSpPr>
        <p:spPr bwMode="auto">
          <a:xfrm>
            <a:off x="0" y="981075"/>
            <a:ext cx="8686800" cy="1322388"/>
          </a:xfrm>
          <a:prstGeom prst="rect">
            <a:avLst/>
          </a:prstGeom>
          <a:noFill/>
          <a:ln w="9525">
            <a:noFill/>
            <a:miter lim="800000"/>
            <a:headEnd/>
            <a:tailEnd/>
          </a:ln>
        </p:spPr>
        <p:txBody>
          <a:bodyPr>
            <a:spAutoFit/>
          </a:bodyPr>
          <a:lstStyle/>
          <a:p>
            <a:r>
              <a:rPr lang="en-GB" sz="2000" i="1">
                <a:solidFill>
                  <a:schemeClr val="bg1"/>
                </a:solidFill>
              </a:rPr>
              <a:t>Current </a:t>
            </a:r>
            <a:r>
              <a:rPr lang="en-GB" sz="2000" b="1" i="1">
                <a:solidFill>
                  <a:schemeClr val="bg1"/>
                </a:solidFill>
              </a:rPr>
              <a:t>atmospheric</a:t>
            </a:r>
            <a:r>
              <a:rPr lang="en-GB" sz="2000" b="1">
                <a:solidFill>
                  <a:schemeClr val="bg1"/>
                </a:solidFill>
              </a:rPr>
              <a:t> </a:t>
            </a:r>
            <a:r>
              <a:rPr lang="en-GB" sz="2000" b="1" i="1">
                <a:solidFill>
                  <a:schemeClr val="bg1"/>
                </a:solidFill>
              </a:rPr>
              <a:t>reanalyses</a:t>
            </a:r>
            <a:r>
              <a:rPr lang="en-GB" sz="2000" i="1">
                <a:solidFill>
                  <a:schemeClr val="bg1"/>
                </a:solidFill>
              </a:rPr>
              <a:t>, with the horizontal resolution (latitude; T159 is equivalent to about 0.8</a:t>
            </a:r>
            <a:r>
              <a:rPr lang="en-GB" sz="2000" i="1">
                <a:solidFill>
                  <a:schemeClr val="bg1"/>
                </a:solidFill>
                <a:sym typeface="Symbol" pitchFamily="18" charset="2"/>
              </a:rPr>
              <a:t></a:t>
            </a:r>
            <a:r>
              <a:rPr lang="en-GB" sz="2000" i="1">
                <a:solidFill>
                  <a:schemeClr val="bg1"/>
                </a:solidFill>
              </a:rPr>
              <a:t> ), the starting and ending dates, the approximate vintage of the model and analysis system, and current status. </a:t>
            </a:r>
            <a:endParaRPr lang="en-US" sz="2000">
              <a:solidFill>
                <a:schemeClr val="bg1"/>
              </a:solidFill>
            </a:endParaRPr>
          </a:p>
        </p:txBody>
      </p:sp>
      <p:sp>
        <p:nvSpPr>
          <p:cNvPr id="30791" name="TextBox 3"/>
          <p:cNvSpPr txBox="1">
            <a:spLocks noChangeArrowheads="1"/>
          </p:cNvSpPr>
          <p:nvPr/>
        </p:nvSpPr>
        <p:spPr bwMode="auto">
          <a:xfrm>
            <a:off x="2339975" y="260350"/>
            <a:ext cx="4933950" cy="585788"/>
          </a:xfrm>
          <a:prstGeom prst="rect">
            <a:avLst/>
          </a:prstGeom>
          <a:solidFill>
            <a:srgbClr val="0000FF"/>
          </a:solidFill>
          <a:ln w="9525">
            <a:noFill/>
            <a:miter lim="800000"/>
            <a:headEnd/>
            <a:tailEnd/>
          </a:ln>
        </p:spPr>
        <p:txBody>
          <a:bodyPr wrap="none">
            <a:spAutoFit/>
          </a:bodyPr>
          <a:lstStyle/>
          <a:p>
            <a:r>
              <a:rPr lang="en-US" sz="3200" b="1">
                <a:solidFill>
                  <a:srgbClr val="FFFF00"/>
                </a:solidFill>
              </a:rPr>
              <a:t>Atmospheric Reanalyses</a:t>
            </a: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1746" name="Picture 1" descr="merra_p_jump.tiff"/>
          <p:cNvPicPr>
            <a:picLocks noChangeAspect="1"/>
          </p:cNvPicPr>
          <p:nvPr/>
        </p:nvPicPr>
        <p:blipFill>
          <a:blip r:embed="rId2" cstate="print"/>
          <a:srcRect r="908"/>
          <a:stretch>
            <a:fillRect/>
          </a:stretch>
        </p:blipFill>
        <p:spPr bwMode="auto">
          <a:xfrm>
            <a:off x="0" y="382588"/>
            <a:ext cx="8532813" cy="6092825"/>
          </a:xfrm>
          <a:prstGeom prst="rect">
            <a:avLst/>
          </a:prstGeom>
          <a:noFill/>
          <a:ln w="9525">
            <a:noFill/>
            <a:miter lim="800000"/>
            <a:headEnd/>
            <a:tailEnd/>
          </a:ln>
        </p:spPr>
      </p:pic>
      <p:pic>
        <p:nvPicPr>
          <p:cNvPr id="4" name="Picture 3" descr="merra_precip_trans.png"/>
          <p:cNvPicPr>
            <a:picLocks/>
          </p:cNvPicPr>
          <p:nvPr/>
        </p:nvPicPr>
        <p:blipFill>
          <a:blip r:embed="rId3" cstate="print"/>
          <a:srcRect l="8965" t="10088" r="876" b="14375"/>
          <a:stretch>
            <a:fillRect/>
          </a:stretch>
        </p:blipFill>
        <p:spPr bwMode="auto">
          <a:xfrm>
            <a:off x="838200" y="914400"/>
            <a:ext cx="8153400" cy="4724400"/>
          </a:xfrm>
          <a:prstGeom prst="rect">
            <a:avLst/>
          </a:prstGeom>
          <a:noFill/>
          <a:ln w="9525">
            <a:noFill/>
            <a:miter lim="800000"/>
            <a:headEnd/>
            <a:tailEnd/>
          </a:ln>
        </p:spPr>
      </p:pic>
      <p:sp>
        <p:nvSpPr>
          <p:cNvPr id="5" name="TextBox 4"/>
          <p:cNvSpPr txBox="1">
            <a:spLocks noChangeArrowheads="1"/>
          </p:cNvSpPr>
          <p:nvPr/>
        </p:nvSpPr>
        <p:spPr bwMode="auto">
          <a:xfrm>
            <a:off x="1828800" y="1066800"/>
            <a:ext cx="838200" cy="265113"/>
          </a:xfrm>
          <a:prstGeom prst="rect">
            <a:avLst/>
          </a:prstGeom>
          <a:noFill/>
          <a:ln w="9525">
            <a:noFill/>
            <a:miter lim="800000"/>
            <a:headEnd/>
            <a:tailEnd/>
          </a:ln>
        </p:spPr>
        <p:txBody>
          <a:bodyPr wrap="none">
            <a:spAutoFit/>
          </a:bodyPr>
          <a:lstStyle/>
          <a:p>
            <a:r>
              <a:rPr lang="en-US" sz="1400" b="1">
                <a:solidFill>
                  <a:srgbClr val="FF0000"/>
                </a:solidFill>
              </a:rPr>
              <a:t>MERRA</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7" descr="gHeatreanal_bckgd.png"/>
          <p:cNvPicPr>
            <a:picLocks noChangeAspect="1"/>
          </p:cNvPicPr>
          <p:nvPr/>
        </p:nvPicPr>
        <p:blipFill>
          <a:blip r:embed="rId2" cstate="print"/>
          <a:srcRect/>
          <a:stretch>
            <a:fillRect/>
          </a:stretch>
        </p:blipFill>
        <p:spPr bwMode="auto">
          <a:xfrm>
            <a:off x="320675" y="609600"/>
            <a:ext cx="8405813" cy="6221413"/>
          </a:xfrm>
          <a:prstGeom prst="rect">
            <a:avLst/>
          </a:prstGeom>
          <a:noFill/>
          <a:ln w="9525">
            <a:noFill/>
            <a:miter lim="800000"/>
            <a:headEnd/>
            <a:tailEnd/>
          </a:ln>
        </p:spPr>
      </p:pic>
      <p:pic>
        <p:nvPicPr>
          <p:cNvPr id="7" name="Picture 6" descr="gHeatreanal_v2_cs2_cos.png"/>
          <p:cNvPicPr>
            <a:picLocks noChangeAspect="1"/>
          </p:cNvPicPr>
          <p:nvPr/>
        </p:nvPicPr>
        <p:blipFill>
          <a:blip r:embed="rId3" cstate="print"/>
          <a:stretch>
            <a:fillRect/>
          </a:stretch>
        </p:blipFill>
        <p:spPr>
          <a:xfrm>
            <a:off x="304801" y="234507"/>
            <a:ext cx="8406665" cy="6583137"/>
          </a:xfrm>
          <a:prstGeom prst="rect">
            <a:avLst/>
          </a:prstGeom>
        </p:spPr>
      </p:pic>
      <p:sp>
        <p:nvSpPr>
          <p:cNvPr id="6" name="TextBox 5"/>
          <p:cNvSpPr txBox="1"/>
          <p:nvPr/>
        </p:nvSpPr>
        <p:spPr>
          <a:xfrm>
            <a:off x="4594834" y="6402814"/>
            <a:ext cx="481222" cy="307777"/>
          </a:xfrm>
          <a:prstGeom prst="rect">
            <a:avLst/>
          </a:prstGeom>
          <a:solidFill>
            <a:srgbClr val="0000FF"/>
          </a:solidFill>
        </p:spPr>
        <p:txBody>
          <a:bodyPr wrap="none" rtlCol="0">
            <a:spAutoFit/>
          </a:bodyPr>
          <a:lstStyle/>
          <a:p>
            <a:r>
              <a:rPr kumimoji="1" lang="en-US" sz="1400" b="1" dirty="0">
                <a:solidFill>
                  <a:srgbClr val="FFFFCC"/>
                </a:solidFill>
              </a:rPr>
              <a:t>0.6</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ReanalHydro90_cs2_cos.png"/>
          <p:cNvPicPr>
            <a:picLocks noGrp="1" noChangeAspect="1"/>
          </p:cNvPicPr>
          <p:nvPr>
            <p:ph idx="1"/>
          </p:nvPr>
        </p:nvPicPr>
        <p:blipFill>
          <a:blip r:embed="rId2" cstate="print"/>
          <a:stretch>
            <a:fillRect/>
          </a:stretch>
        </p:blipFill>
        <p:spPr>
          <a:xfrm>
            <a:off x="228599" y="0"/>
            <a:ext cx="8570537" cy="6858000"/>
          </a:xfrm>
        </p:spPr>
      </p:pic>
      <p:pic>
        <p:nvPicPr>
          <p:cNvPr id="7" name="Content Placeholder 5" descr="ReanalHydro90_cs2_cos.png"/>
          <p:cNvPicPr>
            <a:picLocks noChangeAspect="1"/>
          </p:cNvPicPr>
          <p:nvPr/>
        </p:nvPicPr>
        <p:blipFill>
          <a:blip r:embed="rId2" cstate="print"/>
          <a:srcRect l="26948" t="14444" r="50975" b="40000"/>
          <a:stretch>
            <a:fillRect/>
          </a:stretch>
        </p:blipFill>
        <p:spPr bwMode="auto">
          <a:xfrm>
            <a:off x="762000" y="357963"/>
            <a:ext cx="3733800" cy="6165111"/>
          </a:xfrm>
          <a:prstGeom prst="rect">
            <a:avLst/>
          </a:prstGeom>
          <a:noFill/>
          <a:ln w="31750">
            <a:solidFill>
              <a:schemeClr val="tx1"/>
            </a:solidFill>
            <a:miter lim="800000"/>
            <a:headEnd/>
            <a:tailEnd/>
          </a:ln>
        </p:spPr>
      </p:pic>
      <p:sp>
        <p:nvSpPr>
          <p:cNvPr id="28676" name="TextBox 3"/>
          <p:cNvSpPr txBox="1">
            <a:spLocks noChangeArrowheads="1"/>
          </p:cNvSpPr>
          <p:nvPr/>
        </p:nvSpPr>
        <p:spPr bwMode="auto">
          <a:xfrm>
            <a:off x="683568" y="4149080"/>
            <a:ext cx="1628972" cy="1200329"/>
          </a:xfrm>
          <a:prstGeom prst="rect">
            <a:avLst/>
          </a:prstGeom>
          <a:solidFill>
            <a:srgbClr val="99CCFF">
              <a:alpha val="52156"/>
            </a:srgbClr>
          </a:solidFill>
          <a:ln w="9525">
            <a:noFill/>
            <a:miter lim="800000"/>
            <a:headEnd/>
            <a:tailEnd/>
          </a:ln>
        </p:spPr>
        <p:txBody>
          <a:bodyPr wrap="none">
            <a:spAutoFit/>
          </a:bodyPr>
          <a:lstStyle/>
          <a:p>
            <a:r>
              <a:rPr kumimoji="1" lang="en-US" dirty="0">
                <a:solidFill>
                  <a:srgbClr val="000000"/>
                </a:solidFill>
              </a:rPr>
              <a:t>Transport</a:t>
            </a:r>
          </a:p>
          <a:p>
            <a:r>
              <a:rPr kumimoji="1" lang="en-US" dirty="0">
                <a:solidFill>
                  <a:srgbClr val="000000"/>
                </a:solidFill>
              </a:rPr>
              <a:t>  E-</a:t>
            </a:r>
            <a:r>
              <a:rPr kumimoji="1" lang="en-US" dirty="0" err="1">
                <a:solidFill>
                  <a:srgbClr val="000000"/>
                </a:solidFill>
              </a:rPr>
              <a:t>P</a:t>
            </a:r>
            <a:r>
              <a:rPr kumimoji="1" lang="en-US" baseline="-25000" dirty="0" err="1">
                <a:solidFill>
                  <a:srgbClr val="000000"/>
                </a:solidFill>
              </a:rPr>
              <a:t>ocean</a:t>
            </a:r>
            <a:endParaRPr kumimoji="1" lang="en-US" baseline="-25000" dirty="0">
              <a:solidFill>
                <a:srgbClr val="000000"/>
              </a:solidFill>
            </a:endParaRPr>
          </a:p>
          <a:p>
            <a:r>
              <a:rPr kumimoji="1" lang="en-US" dirty="0">
                <a:solidFill>
                  <a:srgbClr val="000000"/>
                </a:solidFill>
              </a:rPr>
              <a:t>  P-E</a:t>
            </a:r>
            <a:r>
              <a:rPr kumimoji="1" lang="en-US" baseline="-25000" dirty="0">
                <a:solidFill>
                  <a:srgbClr val="000000"/>
                </a:solidFill>
              </a:rPr>
              <a:t>land</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70" decel="100000"/>
                                        <p:tgtEl>
                                          <p:spTgt spid="7"/>
                                        </p:tgtEl>
                                      </p:cBhvr>
                                    </p:animEffect>
                                    <p:animScale>
                                      <p:cBhvr>
                                        <p:cTn id="8" dur="770" decel="100000"/>
                                        <p:tgtEl>
                                          <p:spTgt spid="7"/>
                                        </p:tgtEl>
                                      </p:cBhvr>
                                      <p:from x="10000" y="10000"/>
                                      <p:to x="200000" y="450000"/>
                                    </p:animScale>
                                    <p:animScale>
                                      <p:cBhvr>
                                        <p:cTn id="9" dur="1230" accel="100000" fill="hold">
                                          <p:stCondLst>
                                            <p:cond delay="770"/>
                                          </p:stCondLst>
                                        </p:cTn>
                                        <p:tgtEl>
                                          <p:spTgt spid="7"/>
                                        </p:tgtEl>
                                      </p:cBhvr>
                                      <p:from x="200000" y="450000"/>
                                      <p:to x="100000" y="100000"/>
                                    </p:animScale>
                                    <p:set>
                                      <p:cBhvr>
                                        <p:cTn id="10" dur="770" fill="hold"/>
                                        <p:tgtEl>
                                          <p:spTgt spid="7"/>
                                        </p:tgtEl>
                                        <p:attrNameLst>
                                          <p:attrName>ppt_x</p:attrName>
                                        </p:attrNameLst>
                                      </p:cBhvr>
                                      <p:to>
                                        <p:strVal val="(0.5)"/>
                                      </p:to>
                                    </p:set>
                                    <p:anim from="(0.5)" to="(#ppt_x)" calcmode="lin" valueType="num">
                                      <p:cBhvr>
                                        <p:cTn id="11" dur="1230" accel="100000" fill="hold">
                                          <p:stCondLst>
                                            <p:cond delay="770"/>
                                          </p:stCondLst>
                                        </p:cTn>
                                        <p:tgtEl>
                                          <p:spTgt spid="7"/>
                                        </p:tgtEl>
                                        <p:attrNameLst>
                                          <p:attrName>ppt_x</p:attrName>
                                        </p:attrNameLst>
                                      </p:cBhvr>
                                    </p:anim>
                                    <p:set>
                                      <p:cBhvr>
                                        <p:cTn id="12" dur="770" fill="hold"/>
                                        <p:tgtEl>
                                          <p:spTgt spid="7"/>
                                        </p:tgtEl>
                                        <p:attrNameLst>
                                          <p:attrName>ppt_y</p:attrName>
                                        </p:attrNameLst>
                                      </p:cBhvr>
                                      <p:to>
                                        <p:strVal val="(#ppt_y+0.4)"/>
                                      </p:to>
                                    </p:set>
                                    <p:anim from="(#ppt_y+0.4)" to="(#ppt_y)" calcmode="lin" valueType="num">
                                      <p:cBhvr>
                                        <p:cTn id="13" dur="1230" accel="100000" fill="hold">
                                          <p:stCondLst>
                                            <p:cond delay="770"/>
                                          </p:stCondLst>
                                        </p:cTn>
                                        <p:tgtEl>
                                          <p:spTgt spid="7"/>
                                        </p:tgtEl>
                                        <p:attrNameLst>
                                          <p:attrName>ppt_y</p:attrName>
                                        </p:attrNameLst>
                                      </p:cBhvr>
                                    </p:anim>
                                  </p:childTnLst>
                                </p:cTn>
                              </p:par>
                            </p:childTnLst>
                          </p:cTn>
                        </p:par>
                        <p:par>
                          <p:cTn id="14" fill="hold">
                            <p:stCondLst>
                              <p:cond delay="2000"/>
                            </p:stCondLst>
                            <p:childTnLst>
                              <p:par>
                                <p:cTn id="15" presetID="1" presetClass="entr" presetSubtype="0" fill="hold" grpId="0" nodeType="afterEffect">
                                  <p:stCondLst>
                                    <p:cond delay="0"/>
                                  </p:stCondLst>
                                  <p:childTnLst>
                                    <p:set>
                                      <p:cBhvr>
                                        <p:cTn id="16" dur="1" fill="hold">
                                          <p:stCondLst>
                                            <p:cond delay="0"/>
                                          </p:stCondLst>
                                        </p:cTn>
                                        <p:tgtEl>
                                          <p:spTgt spid="286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ctrTitle"/>
          </p:nvPr>
        </p:nvSpPr>
        <p:spPr>
          <a:xfrm>
            <a:off x="361950" y="203200"/>
            <a:ext cx="8458200" cy="1470025"/>
          </a:xfrm>
          <a:noFill/>
          <a:effectLst>
            <a:outerShdw blurRad="50800" dist="50800" dir="5400000" algn="ctr" rotWithShape="0">
              <a:schemeClr val="tx1"/>
            </a:outerShdw>
          </a:effectLst>
        </p:spPr>
        <p:txBody>
          <a:bodyPr/>
          <a:lstStyle/>
          <a:p>
            <a:r>
              <a:rPr lang="en-US" sz="3100" dirty="0" smtClean="0">
                <a:solidFill>
                  <a:srgbClr val="FFFF00"/>
                </a:solidFill>
                <a:latin typeface="Comic Sans MS" pitchFamily="66" charset="0"/>
              </a:rPr>
              <a:t>An </a:t>
            </a:r>
            <a:r>
              <a:rPr lang="en-US" sz="3100" b="1" dirty="0" smtClean="0">
                <a:solidFill>
                  <a:srgbClr val="FFFF00"/>
                </a:solidFill>
                <a:latin typeface="Comic Sans MS" pitchFamily="66" charset="0"/>
              </a:rPr>
              <a:t>Informed Guide to Climate Datasets </a:t>
            </a:r>
            <a:r>
              <a:rPr lang="en-US" sz="2000" dirty="0" smtClean="0">
                <a:solidFill>
                  <a:srgbClr val="FFFF00"/>
                </a:solidFill>
                <a:latin typeface="Comic Sans MS" pitchFamily="66" charset="0"/>
              </a:rPr>
              <a:t>with Relevance to Earth System Model Evaluation</a:t>
            </a:r>
            <a:endParaRPr lang="en-US" sz="2000" dirty="0" smtClean="0">
              <a:solidFill>
                <a:schemeClr val="bg1"/>
              </a:solidFill>
              <a:latin typeface="Comic Sans MS" pitchFamily="66" charset="0"/>
            </a:endParaRPr>
          </a:p>
        </p:txBody>
      </p:sp>
      <p:sp>
        <p:nvSpPr>
          <p:cNvPr id="35843" name="Subtitle 2"/>
          <p:cNvSpPr>
            <a:spLocks noGrp="1"/>
          </p:cNvSpPr>
          <p:nvPr>
            <p:ph type="subTitle" idx="1"/>
          </p:nvPr>
        </p:nvSpPr>
        <p:spPr>
          <a:xfrm>
            <a:off x="203200" y="1673225"/>
            <a:ext cx="8940800" cy="4945063"/>
          </a:xfrm>
          <a:effectLst>
            <a:outerShdw blurRad="50800" dist="50800" dir="5400000" algn="ctr" rotWithShape="0">
              <a:schemeClr val="tx1"/>
            </a:outerShdw>
          </a:effectLst>
        </p:spPr>
        <p:txBody>
          <a:bodyPr/>
          <a:lstStyle/>
          <a:p>
            <a:pPr algn="l"/>
            <a:r>
              <a:rPr lang="en-US" sz="2400" b="1" dirty="0" smtClean="0">
                <a:solidFill>
                  <a:srgbClr val="FF0000"/>
                </a:solidFill>
                <a:latin typeface="Comic Sans MS" pitchFamily="66" charset="0"/>
              </a:rPr>
              <a:t>Objectives:</a:t>
            </a:r>
          </a:p>
          <a:p>
            <a:pPr lvl="1" algn="l">
              <a:buFont typeface="Arial" pitchFamily="34" charset="0"/>
              <a:buChar char="•"/>
            </a:pPr>
            <a:r>
              <a:rPr lang="en-US" sz="2400" dirty="0" smtClean="0">
                <a:solidFill>
                  <a:schemeClr val="bg1"/>
                </a:solidFill>
                <a:latin typeface="Comic Sans MS" pitchFamily="66" charset="0"/>
              </a:rPr>
              <a:t> </a:t>
            </a:r>
            <a:r>
              <a:rPr lang="en-US" sz="2000" dirty="0" smtClean="0">
                <a:solidFill>
                  <a:schemeClr val="bg1"/>
                </a:solidFill>
                <a:latin typeface="Comic Sans MS" pitchFamily="66" charset="0"/>
              </a:rPr>
              <a:t>Evaluate and assess selected climate datasets</a:t>
            </a:r>
          </a:p>
          <a:p>
            <a:pPr lvl="1" algn="l">
              <a:buFont typeface="Arial" pitchFamily="34" charset="0"/>
              <a:buChar char="•"/>
            </a:pPr>
            <a:r>
              <a:rPr lang="en-US" sz="2000" dirty="0" smtClean="0">
                <a:solidFill>
                  <a:schemeClr val="bg1"/>
                </a:solidFill>
                <a:latin typeface="Comic Sans MS" pitchFamily="66" charset="0"/>
              </a:rPr>
              <a:t> Provide “expert-user” guidance addressing strengths &amp; limitations</a:t>
            </a:r>
          </a:p>
          <a:p>
            <a:pPr lvl="1" algn="l">
              <a:buFont typeface="Arial" pitchFamily="34" charset="0"/>
              <a:buChar char="•"/>
            </a:pPr>
            <a:r>
              <a:rPr lang="en-US" sz="2000" dirty="0" smtClean="0">
                <a:solidFill>
                  <a:schemeClr val="bg1"/>
                </a:solidFill>
                <a:latin typeface="Comic Sans MS" pitchFamily="66" charset="0"/>
              </a:rPr>
              <a:t> Fills and major community gap and an immediate need </a:t>
            </a:r>
          </a:p>
          <a:p>
            <a:pPr algn="l"/>
            <a:r>
              <a:rPr lang="en-US" sz="2400" b="1" dirty="0" smtClean="0">
                <a:solidFill>
                  <a:srgbClr val="FF0000"/>
                </a:solidFill>
                <a:latin typeface="Comic Sans MS" pitchFamily="66" charset="0"/>
              </a:rPr>
              <a:t>Features:</a:t>
            </a:r>
          </a:p>
          <a:p>
            <a:pPr lvl="1" algn="l">
              <a:buFont typeface="Arial" pitchFamily="34" charset="0"/>
              <a:buChar char="•"/>
            </a:pPr>
            <a:r>
              <a:rPr lang="en-US" sz="2400" dirty="0" smtClean="0">
                <a:solidFill>
                  <a:schemeClr val="bg1"/>
                </a:solidFill>
                <a:latin typeface="Comic Sans MS" pitchFamily="66" charset="0"/>
              </a:rPr>
              <a:t> </a:t>
            </a:r>
            <a:r>
              <a:rPr lang="en-US" sz="2000" dirty="0" smtClean="0">
                <a:solidFill>
                  <a:schemeClr val="bg1"/>
                </a:solidFill>
                <a:latin typeface="Comic Sans MS" pitchFamily="66" charset="0"/>
              </a:rPr>
              <a:t>Facilitate and enhance access to relevant datasets for diagnostic analyses and model evaluation </a:t>
            </a:r>
            <a:r>
              <a:rPr lang="en-US" sz="1800" dirty="0" smtClean="0">
                <a:solidFill>
                  <a:schemeClr val="bg1"/>
                </a:solidFill>
                <a:latin typeface="Comic Sans MS" pitchFamily="66" charset="0"/>
              </a:rPr>
              <a:t>(including CMIP5/AR5)</a:t>
            </a:r>
            <a:endParaRPr lang="en-US" sz="2400" dirty="0" smtClean="0">
              <a:solidFill>
                <a:schemeClr val="bg1"/>
              </a:solidFill>
              <a:latin typeface="Comic Sans MS" pitchFamily="66" charset="0"/>
            </a:endParaRPr>
          </a:p>
          <a:p>
            <a:pPr lvl="1" algn="l">
              <a:buFont typeface="Arial" pitchFamily="34" charset="0"/>
              <a:buChar char="•"/>
            </a:pPr>
            <a:r>
              <a:rPr lang="en-US" sz="2400" dirty="0" smtClean="0">
                <a:solidFill>
                  <a:schemeClr val="bg1"/>
                </a:solidFill>
                <a:latin typeface="Comic Sans MS" pitchFamily="66" charset="0"/>
              </a:rPr>
              <a:t> </a:t>
            </a:r>
            <a:r>
              <a:rPr lang="en-US" sz="2000" dirty="0" smtClean="0">
                <a:solidFill>
                  <a:schemeClr val="bg1"/>
                </a:solidFill>
                <a:latin typeface="Comic Sans MS" pitchFamily="66" charset="0"/>
              </a:rPr>
              <a:t>Web-based guide, including a means for enabling additional informed commentary and datasets outside of our own expertise</a:t>
            </a:r>
          </a:p>
          <a:p>
            <a:pPr lvl="1" algn="l">
              <a:buFont typeface="Arial" pitchFamily="34" charset="0"/>
              <a:buChar char="•"/>
            </a:pPr>
            <a:r>
              <a:rPr lang="en-US" sz="2000" dirty="0" smtClean="0">
                <a:solidFill>
                  <a:schemeClr val="bg1"/>
                </a:solidFill>
                <a:latin typeface="Comic Sans MS" pitchFamily="66" charset="0"/>
              </a:rPr>
              <a:t> Atmosphere, Ocean, Land, Cryosphere, Biosphere</a:t>
            </a:r>
          </a:p>
          <a:p>
            <a:pPr lvl="1" algn="l">
              <a:buFont typeface="Arial" pitchFamily="34" charset="0"/>
              <a:buChar char="•"/>
            </a:pPr>
            <a:r>
              <a:rPr lang="en-US" sz="2000" dirty="0" smtClean="0">
                <a:solidFill>
                  <a:schemeClr val="bg1"/>
                </a:solidFill>
                <a:latin typeface="Comic Sans MS" pitchFamily="66" charset="0"/>
              </a:rPr>
              <a:t> Expertise on datasets</a:t>
            </a:r>
          </a:p>
          <a:p>
            <a:pPr lvl="1" algn="l"/>
            <a:r>
              <a:rPr lang="en-US" sz="2000" dirty="0" smtClean="0">
                <a:solidFill>
                  <a:schemeClr val="bg1"/>
                </a:solidFill>
                <a:latin typeface="Comic Sans MS" pitchFamily="66" charset="0"/>
              </a:rPr>
              <a:t>							</a:t>
            </a:r>
            <a:r>
              <a:rPr lang="en-US" sz="2000" dirty="0" smtClean="0">
                <a:solidFill>
                  <a:srgbClr val="FFFF00"/>
                </a:solidFill>
                <a:latin typeface="Comic Sans MS" pitchFamily="66" charset="0"/>
              </a:rPr>
              <a:t>NCAR proposal</a:t>
            </a:r>
          </a:p>
        </p:txBody>
      </p:sp>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50800" dir="5400000" algn="ctr" rotWithShape="0">
              <a:schemeClr val="tx1"/>
            </a:outerShdw>
          </a:effectLst>
        </p:spPr>
        <p:txBody>
          <a:bodyPr/>
          <a:lstStyle/>
          <a:p>
            <a:r>
              <a:rPr lang="en-US" b="1" dirty="0" smtClean="0">
                <a:solidFill>
                  <a:srgbClr val="FFFF00"/>
                </a:solidFill>
                <a:latin typeface="Comic Sans MS" pitchFamily="66" charset="0"/>
              </a:rPr>
              <a:t>IESA: US program</a:t>
            </a:r>
            <a:endParaRPr lang="en-US" b="1" dirty="0">
              <a:solidFill>
                <a:srgbClr val="FFFF00"/>
              </a:solidFill>
              <a:latin typeface="Comic Sans MS" pitchFamily="66" charset="0"/>
            </a:endParaRPr>
          </a:p>
        </p:txBody>
      </p:sp>
      <p:sp>
        <p:nvSpPr>
          <p:cNvPr id="3" name="Content Placeholder 2"/>
          <p:cNvSpPr>
            <a:spLocks noGrp="1"/>
          </p:cNvSpPr>
          <p:nvPr>
            <p:ph idx="1"/>
          </p:nvPr>
        </p:nvSpPr>
        <p:spPr>
          <a:xfrm>
            <a:off x="685800" y="1981200"/>
            <a:ext cx="8134672" cy="4114800"/>
          </a:xfrm>
        </p:spPr>
        <p:txBody>
          <a:bodyPr/>
          <a:lstStyle/>
          <a:p>
            <a:r>
              <a:rPr lang="en-US" b="1" dirty="0" smtClean="0">
                <a:solidFill>
                  <a:schemeClr val="bg1"/>
                </a:solidFill>
                <a:latin typeface="Comic Sans MS" pitchFamily="66" charset="0"/>
              </a:rPr>
              <a:t>Integrated Earth System Analysis</a:t>
            </a:r>
          </a:p>
          <a:p>
            <a:r>
              <a:rPr lang="en-US" b="1" dirty="0" smtClean="0">
                <a:solidFill>
                  <a:schemeClr val="bg1"/>
                </a:solidFill>
                <a:latin typeface="Comic Sans MS" pitchFamily="66" charset="0"/>
              </a:rPr>
              <a:t>Comprehensive reanalysis</a:t>
            </a:r>
          </a:p>
          <a:p>
            <a:pPr lvl="1"/>
            <a:r>
              <a:rPr lang="en-US" sz="2400" dirty="0" smtClean="0">
                <a:solidFill>
                  <a:schemeClr val="bg1"/>
                </a:solidFill>
                <a:latin typeface="Comic Sans MS" pitchFamily="66" charset="0"/>
              </a:rPr>
              <a:t>Trenberth and Olson (1988)</a:t>
            </a:r>
          </a:p>
          <a:p>
            <a:pPr lvl="1"/>
            <a:r>
              <a:rPr lang="en-US" sz="2400" dirty="0" err="1" smtClean="0">
                <a:solidFill>
                  <a:schemeClr val="bg1"/>
                </a:solidFill>
                <a:latin typeface="Comic Sans MS" pitchFamily="66" charset="0"/>
              </a:rPr>
              <a:t>Bengtsson</a:t>
            </a:r>
            <a:r>
              <a:rPr lang="en-US" sz="2400" dirty="0" smtClean="0">
                <a:solidFill>
                  <a:schemeClr val="bg1"/>
                </a:solidFill>
                <a:latin typeface="Comic Sans MS" pitchFamily="66" charset="0"/>
              </a:rPr>
              <a:t> and </a:t>
            </a:r>
            <a:r>
              <a:rPr lang="en-US" sz="2400" dirty="0" err="1" smtClean="0">
                <a:solidFill>
                  <a:schemeClr val="bg1"/>
                </a:solidFill>
                <a:latin typeface="Comic Sans MS" pitchFamily="66" charset="0"/>
              </a:rPr>
              <a:t>Shukla</a:t>
            </a:r>
            <a:r>
              <a:rPr lang="en-US" sz="2400" dirty="0" smtClean="0">
                <a:solidFill>
                  <a:schemeClr val="bg1"/>
                </a:solidFill>
                <a:latin typeface="Comic Sans MS" pitchFamily="66" charset="0"/>
              </a:rPr>
              <a:t> (1988)</a:t>
            </a:r>
          </a:p>
          <a:p>
            <a:pPr lvl="1"/>
            <a:r>
              <a:rPr lang="en-US" sz="2400" dirty="0" err="1" smtClean="0">
                <a:solidFill>
                  <a:schemeClr val="bg1"/>
                </a:solidFill>
                <a:latin typeface="Comic Sans MS" pitchFamily="66" charset="0"/>
              </a:rPr>
              <a:t>Arkin</a:t>
            </a:r>
            <a:r>
              <a:rPr lang="en-US" sz="2400" dirty="0" smtClean="0">
                <a:solidFill>
                  <a:schemeClr val="bg1"/>
                </a:solidFill>
                <a:latin typeface="Comic Sans MS" pitchFamily="66" charset="0"/>
              </a:rPr>
              <a:t> et al. (1993)</a:t>
            </a:r>
          </a:p>
          <a:p>
            <a:pPr lvl="1"/>
            <a:r>
              <a:rPr lang="en-US" sz="2400" dirty="0" smtClean="0">
                <a:solidFill>
                  <a:schemeClr val="bg1"/>
                </a:solidFill>
                <a:latin typeface="Comic Sans MS" pitchFamily="66" charset="0"/>
              </a:rPr>
              <a:t>Trenberth et al (2002; 2006; 2008)</a:t>
            </a:r>
          </a:p>
          <a:p>
            <a:pPr lvl="1">
              <a:buNone/>
            </a:pPr>
            <a:r>
              <a:rPr lang="en-US" sz="1600" dirty="0" smtClean="0">
                <a:solidFill>
                  <a:schemeClr val="bg1"/>
                </a:solidFill>
                <a:latin typeface="Comic Sans MS" pitchFamily="66" charset="0"/>
              </a:rPr>
              <a:t>			 	        </a:t>
            </a:r>
            <a:r>
              <a:rPr lang="en-US" sz="1800" dirty="0" smtClean="0">
                <a:solidFill>
                  <a:schemeClr val="bg1"/>
                </a:solidFill>
                <a:latin typeface="Comic Sans MS" pitchFamily="66" charset="0"/>
              </a:rPr>
              <a:t>BAMS;     J </a:t>
            </a:r>
            <a:r>
              <a:rPr lang="en-US" sz="1800" dirty="0" err="1" smtClean="0">
                <a:solidFill>
                  <a:schemeClr val="bg1"/>
                </a:solidFill>
                <a:latin typeface="Comic Sans MS" pitchFamily="66" charset="0"/>
              </a:rPr>
              <a:t>Cl</a:t>
            </a:r>
            <a:r>
              <a:rPr lang="en-US" sz="1800" dirty="0" smtClean="0">
                <a:solidFill>
                  <a:schemeClr val="bg1"/>
                </a:solidFill>
                <a:latin typeface="Comic Sans MS" pitchFamily="66" charset="0"/>
              </a:rPr>
              <a:t>;       Eos</a:t>
            </a:r>
            <a:endParaRPr lang="en-US" sz="2400" dirty="0" smtClean="0">
              <a:solidFill>
                <a:schemeClr val="bg1"/>
              </a:solidFill>
              <a:latin typeface="Comic Sans MS" pitchFamily="66" charset="0"/>
            </a:endParaRPr>
          </a:p>
          <a:p>
            <a:pPr lvl="1"/>
            <a:r>
              <a:rPr lang="en-US" sz="2400" dirty="0" smtClean="0">
                <a:solidFill>
                  <a:schemeClr val="bg1"/>
                </a:solidFill>
                <a:latin typeface="Comic Sans MS" pitchFamily="66" charset="0"/>
              </a:rPr>
              <a:t>CCSP/USGCRP SAP 1.3 (2008)</a:t>
            </a:r>
          </a:p>
          <a:p>
            <a:pPr lvl="1"/>
            <a:endParaRPr lang="en-US" dirty="0" smtClean="0">
              <a:solidFill>
                <a:schemeClr val="bg1"/>
              </a:solidFill>
              <a:latin typeface="Comic Sans MS" pitchFamily="66" charset="0"/>
            </a:endParaRPr>
          </a:p>
          <a:p>
            <a:pPr lvl="1">
              <a:buNone/>
            </a:pPr>
            <a:r>
              <a:rPr lang="en-US" dirty="0" smtClean="0">
                <a:solidFill>
                  <a:schemeClr val="bg1"/>
                </a:solidFill>
                <a:latin typeface="Comic Sans MS" pitchFamily="66" charset="0"/>
              </a:rPr>
              <a:t>					</a:t>
            </a:r>
            <a:r>
              <a:rPr lang="en-US" dirty="0" smtClean="0">
                <a:solidFill>
                  <a:srgbClr val="FFFF00"/>
                </a:solidFill>
                <a:latin typeface="Comic Sans MS" pitchFamily="66" charset="0"/>
              </a:rPr>
              <a:t>Randy Dole talk Tuesday</a:t>
            </a:r>
            <a:endParaRPr lang="en-US" dirty="0">
              <a:solidFill>
                <a:srgbClr val="FFFF00"/>
              </a:solidFill>
              <a:latin typeface="Comic Sans MS" pitchFamily="66" charset="0"/>
            </a:endParaRPr>
          </a:p>
        </p:txBody>
      </p:sp>
    </p:spTree>
  </p:cSld>
  <p:clrMapOvr>
    <a:masterClrMapping/>
  </p:clrMapOvr>
  <p:transition>
    <p:pull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0946" name="Rectangle 2"/>
          <p:cNvSpPr>
            <a:spLocks noGrp="1" noChangeArrowheads="1"/>
          </p:cNvSpPr>
          <p:nvPr>
            <p:ph type="title"/>
          </p:nvPr>
        </p:nvSpPr>
        <p:spPr>
          <a:xfrm>
            <a:off x="152400" y="152400"/>
            <a:ext cx="8991600" cy="571500"/>
          </a:xfrm>
          <a:effectLst>
            <a:outerShdw dist="35921" dir="2700000" algn="ctr" rotWithShape="0">
              <a:schemeClr val="tx1"/>
            </a:outerShdw>
          </a:effectLst>
        </p:spPr>
        <p:txBody>
          <a:bodyPr/>
          <a:lstStyle/>
          <a:p>
            <a:pPr eaLnBrk="1" hangingPunct="1">
              <a:defRPr/>
            </a:pPr>
            <a:r>
              <a:rPr lang="en-US" sz="3600">
                <a:solidFill>
                  <a:srgbClr val="FFFF00"/>
                </a:solidFill>
                <a:latin typeface="Comic Sans MS" pitchFamily="66" charset="0"/>
              </a:rPr>
              <a:t>Future needs: Observations and Analysis</a:t>
            </a:r>
          </a:p>
        </p:txBody>
      </p:sp>
      <p:sp>
        <p:nvSpPr>
          <p:cNvPr id="1490947" name="Rectangle 3"/>
          <p:cNvSpPr>
            <a:spLocks noGrp="1" noChangeArrowheads="1"/>
          </p:cNvSpPr>
          <p:nvPr>
            <p:ph type="body" idx="1"/>
          </p:nvPr>
        </p:nvSpPr>
        <p:spPr>
          <a:xfrm>
            <a:off x="838200" y="838200"/>
            <a:ext cx="7315200" cy="4191000"/>
          </a:xfrm>
          <a:effectLst>
            <a:outerShdw dist="35921" dir="2700000" algn="ctr" rotWithShape="0">
              <a:schemeClr val="tx1"/>
            </a:outerShdw>
          </a:effectLst>
        </p:spPr>
        <p:txBody>
          <a:bodyPr/>
          <a:lstStyle/>
          <a:p>
            <a:pPr eaLnBrk="1" hangingPunct="1">
              <a:lnSpc>
                <a:spcPct val="80000"/>
              </a:lnSpc>
              <a:buFont typeface="Wingdings" pitchFamily="2" charset="2"/>
              <a:buChar char="S"/>
              <a:defRPr/>
            </a:pPr>
            <a:r>
              <a:rPr lang="en-US" sz="2400">
                <a:solidFill>
                  <a:schemeClr val="bg1"/>
                </a:solidFill>
                <a:latin typeface="Comic Sans MS" pitchFamily="66" charset="0"/>
              </a:rPr>
              <a:t>Observations: in situ and from space  (that satisfy the climate observing principles); </a:t>
            </a:r>
          </a:p>
          <a:p>
            <a:pPr eaLnBrk="1" hangingPunct="1">
              <a:lnSpc>
                <a:spcPct val="80000"/>
              </a:lnSpc>
              <a:buFont typeface="Wingdings" pitchFamily="2" charset="2"/>
              <a:buChar char="S"/>
              <a:defRPr/>
            </a:pPr>
            <a:r>
              <a:rPr lang="en-US" sz="2400">
                <a:solidFill>
                  <a:schemeClr val="bg1"/>
                </a:solidFill>
                <a:latin typeface="Comic Sans MS" pitchFamily="66" charset="0"/>
              </a:rPr>
              <a:t>A performance tracking system; </a:t>
            </a:r>
          </a:p>
          <a:p>
            <a:pPr eaLnBrk="1" hangingPunct="1">
              <a:lnSpc>
                <a:spcPct val="80000"/>
              </a:lnSpc>
              <a:buFont typeface="Wingdings" pitchFamily="2" charset="2"/>
              <a:buChar char="S"/>
              <a:defRPr/>
            </a:pPr>
            <a:r>
              <a:rPr lang="en-US" sz="2400">
                <a:solidFill>
                  <a:schemeClr val="bg1"/>
                </a:solidFill>
                <a:latin typeface="Comic Sans MS" pitchFamily="66" charset="0"/>
              </a:rPr>
              <a:t>Climate Data Records (CDRs) </a:t>
            </a:r>
          </a:p>
          <a:p>
            <a:pPr eaLnBrk="1" hangingPunct="1">
              <a:lnSpc>
                <a:spcPct val="80000"/>
              </a:lnSpc>
              <a:buFont typeface="Wingdings" pitchFamily="2" charset="2"/>
              <a:buChar char="S"/>
              <a:defRPr/>
            </a:pPr>
            <a:r>
              <a:rPr lang="en-US" sz="2400">
                <a:solidFill>
                  <a:schemeClr val="bg1"/>
                </a:solidFill>
                <a:latin typeface="Comic Sans MS" pitchFamily="66" charset="0"/>
              </a:rPr>
              <a:t>The ingest, archival, stewardship of data, data management;  </a:t>
            </a:r>
          </a:p>
          <a:p>
            <a:pPr eaLnBrk="1" hangingPunct="1">
              <a:lnSpc>
                <a:spcPct val="80000"/>
              </a:lnSpc>
              <a:buFont typeface="Wingdings" pitchFamily="2" charset="2"/>
              <a:buChar char="S"/>
              <a:defRPr/>
            </a:pPr>
            <a:r>
              <a:rPr lang="en-US" sz="2400">
                <a:solidFill>
                  <a:schemeClr val="bg1"/>
                </a:solidFill>
                <a:latin typeface="Comic Sans MS" pitchFamily="66" charset="0"/>
              </a:rPr>
              <a:t>Access to data  </a:t>
            </a:r>
          </a:p>
          <a:p>
            <a:pPr eaLnBrk="1" hangingPunct="1">
              <a:lnSpc>
                <a:spcPct val="80000"/>
              </a:lnSpc>
              <a:buFont typeface="Wingdings" pitchFamily="2" charset="2"/>
              <a:buChar char="S"/>
              <a:defRPr/>
            </a:pPr>
            <a:r>
              <a:rPr lang="en-US" sz="2400">
                <a:solidFill>
                  <a:schemeClr val="bg1"/>
                </a:solidFill>
                <a:latin typeface="Comic Sans MS" pitchFamily="66" charset="0"/>
              </a:rPr>
              <a:t>Data processing and analysis</a:t>
            </a:r>
          </a:p>
          <a:p>
            <a:pPr eaLnBrk="1" hangingPunct="1">
              <a:lnSpc>
                <a:spcPct val="80000"/>
              </a:lnSpc>
              <a:buFont typeface="Wingdings" pitchFamily="2" charset="2"/>
              <a:buChar char="S"/>
              <a:defRPr/>
            </a:pPr>
            <a:r>
              <a:rPr lang="en-US" sz="2400">
                <a:solidFill>
                  <a:schemeClr val="bg1"/>
                </a:solidFill>
                <a:latin typeface="Comic Sans MS" pitchFamily="66" charset="0"/>
              </a:rPr>
              <a:t>The analysis and reanalysis of the observations and derivation of products, </a:t>
            </a:r>
          </a:p>
          <a:p>
            <a:pPr eaLnBrk="1" hangingPunct="1">
              <a:lnSpc>
                <a:spcPct val="80000"/>
              </a:lnSpc>
              <a:buFont typeface="Wingdings" pitchFamily="2" charset="2"/>
              <a:buChar char="S"/>
              <a:defRPr/>
            </a:pPr>
            <a:r>
              <a:rPr lang="en-US" sz="2400">
                <a:solidFill>
                  <a:schemeClr val="bg1"/>
                </a:solidFill>
                <a:latin typeface="Comic Sans MS" pitchFamily="66" charset="0"/>
              </a:rPr>
              <a:t>Data assimilation and model initialization</a:t>
            </a:r>
          </a:p>
        </p:txBody>
      </p:sp>
      <p:pic>
        <p:nvPicPr>
          <p:cNvPr id="36868" name="Picture 4" descr="Drinking_from_firehose"/>
          <p:cNvPicPr>
            <a:picLocks noChangeAspect="1" noChangeArrowheads="1"/>
          </p:cNvPicPr>
          <p:nvPr/>
        </p:nvPicPr>
        <p:blipFill>
          <a:blip r:embed="rId2" cstate="print"/>
          <a:srcRect t="21239" b="2655"/>
          <a:stretch>
            <a:fillRect/>
          </a:stretch>
        </p:blipFill>
        <p:spPr bwMode="auto">
          <a:xfrm>
            <a:off x="0" y="5029200"/>
            <a:ext cx="9144000" cy="1825625"/>
          </a:xfrm>
          <a:prstGeom prst="rect">
            <a:avLst/>
          </a:prstGeom>
          <a:noFill/>
          <a:ln w="9525">
            <a:noFill/>
            <a:miter lim="800000"/>
            <a:headEnd/>
            <a:tailEnd/>
          </a:ln>
        </p:spPr>
      </p:pic>
      <p:sp>
        <p:nvSpPr>
          <p:cNvPr id="1490949" name="Line 5"/>
          <p:cNvSpPr>
            <a:spLocks noChangeShapeType="1"/>
          </p:cNvSpPr>
          <p:nvPr/>
        </p:nvSpPr>
        <p:spPr bwMode="auto">
          <a:xfrm>
            <a:off x="0" y="762000"/>
            <a:ext cx="9144000" cy="0"/>
          </a:xfrm>
          <a:prstGeom prst="line">
            <a:avLst/>
          </a:prstGeom>
          <a:noFill/>
          <a:ln w="28575">
            <a:solidFill>
              <a:schemeClr val="tx1"/>
            </a:solidFill>
            <a:round/>
            <a:headEnd/>
            <a:tailEnd/>
          </a:ln>
          <a:effectLst>
            <a:outerShdw dist="35921" dir="2700000" algn="ctr" rotWithShape="0">
              <a:srgbClr val="FF0000"/>
            </a:outerShdw>
          </a:effectLst>
        </p:spPr>
        <p:txBody>
          <a:bodyPr/>
          <a:lstStyle/>
          <a:p>
            <a:pPr>
              <a:defRPr/>
            </a:pPr>
            <a:endParaRPr lang="en-US">
              <a:ea typeface="ＭＳ Ｐゴシック" pitchFamily="50" charset="-128"/>
            </a:endParaRPr>
          </a:p>
        </p:txBody>
      </p:sp>
    </p:spTree>
  </p:cSld>
  <p:clrMapOvr>
    <a:masterClrMapping/>
  </p:clrMapOvr>
  <p:transition>
    <p:push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8418" name="Rectangle 2"/>
          <p:cNvSpPr>
            <a:spLocks noGrp="1" noChangeArrowheads="1"/>
          </p:cNvSpPr>
          <p:nvPr>
            <p:ph type="title"/>
          </p:nvPr>
        </p:nvSpPr>
        <p:spPr>
          <a:xfrm>
            <a:off x="457200" y="0"/>
            <a:ext cx="8137525" cy="571500"/>
          </a:xfrm>
          <a:effectLst>
            <a:outerShdw dist="35921" dir="2700000" algn="ctr" rotWithShape="0">
              <a:schemeClr val="tx1"/>
            </a:outerShdw>
          </a:effectLst>
        </p:spPr>
        <p:txBody>
          <a:bodyPr/>
          <a:lstStyle/>
          <a:p>
            <a:pPr>
              <a:defRPr/>
            </a:pPr>
            <a:r>
              <a:rPr lang="en-US">
                <a:solidFill>
                  <a:srgbClr val="FFFF00"/>
                </a:solidFill>
                <a:latin typeface="Comic Sans MS" pitchFamily="66" charset="0"/>
              </a:rPr>
              <a:t>Future needs: Models</a:t>
            </a:r>
          </a:p>
        </p:txBody>
      </p:sp>
      <p:sp>
        <p:nvSpPr>
          <p:cNvPr id="1468419" name="Rectangle 3"/>
          <p:cNvSpPr>
            <a:spLocks noGrp="1" noChangeArrowheads="1"/>
          </p:cNvSpPr>
          <p:nvPr>
            <p:ph type="body" idx="1"/>
          </p:nvPr>
        </p:nvSpPr>
        <p:spPr>
          <a:xfrm>
            <a:off x="762000" y="762000"/>
            <a:ext cx="7315200" cy="4114800"/>
          </a:xfrm>
          <a:effectLst>
            <a:outerShdw dist="35921" dir="2700000" algn="ctr" rotWithShape="0">
              <a:schemeClr val="tx1"/>
            </a:outerShdw>
          </a:effectLst>
        </p:spPr>
        <p:txBody>
          <a:bodyPr/>
          <a:lstStyle/>
          <a:p>
            <a:pPr>
              <a:lnSpc>
                <a:spcPct val="90000"/>
              </a:lnSpc>
              <a:buFont typeface="Wingdings" pitchFamily="2" charset="2"/>
              <a:buChar char="F"/>
              <a:defRPr/>
            </a:pPr>
            <a:r>
              <a:rPr lang="en-US" sz="2400">
                <a:solidFill>
                  <a:schemeClr val="bg1"/>
                </a:solidFill>
                <a:latin typeface="Comic Sans MS" pitchFamily="66" charset="0"/>
              </a:rPr>
              <a:t>Data assimilation and model initialization</a:t>
            </a:r>
          </a:p>
          <a:p>
            <a:pPr>
              <a:lnSpc>
                <a:spcPct val="90000"/>
              </a:lnSpc>
              <a:buFont typeface="Wingdings" pitchFamily="2" charset="2"/>
              <a:buChar char="F"/>
              <a:defRPr/>
            </a:pPr>
            <a:r>
              <a:rPr lang="en-US" sz="2400">
                <a:solidFill>
                  <a:schemeClr val="bg1"/>
                </a:solidFill>
                <a:latin typeface="Comic Sans MS" pitchFamily="66" charset="0"/>
              </a:rPr>
              <a:t>Better, more complete models</a:t>
            </a:r>
          </a:p>
          <a:p>
            <a:pPr>
              <a:lnSpc>
                <a:spcPct val="90000"/>
              </a:lnSpc>
              <a:buFont typeface="Wingdings" pitchFamily="2" charset="2"/>
              <a:buChar char="F"/>
              <a:defRPr/>
            </a:pPr>
            <a:r>
              <a:rPr lang="en-US" sz="2400">
                <a:solidFill>
                  <a:schemeClr val="bg1"/>
                </a:solidFill>
                <a:latin typeface="Comic Sans MS" pitchFamily="66" charset="0"/>
              </a:rPr>
              <a:t>Assessment of what has happened and why (attribution) including likely impacts on human and eco-systems; </a:t>
            </a:r>
          </a:p>
          <a:p>
            <a:pPr>
              <a:lnSpc>
                <a:spcPct val="90000"/>
              </a:lnSpc>
              <a:buFont typeface="Wingdings" pitchFamily="2" charset="2"/>
              <a:buChar char="F"/>
              <a:defRPr/>
            </a:pPr>
            <a:r>
              <a:rPr lang="en-US" sz="2400">
                <a:solidFill>
                  <a:schemeClr val="bg1"/>
                </a:solidFill>
                <a:latin typeface="Comic Sans MS" pitchFamily="66" charset="0"/>
              </a:rPr>
              <a:t>Prediction of near-term climate change over several decades: ensembles </a:t>
            </a:r>
          </a:p>
          <a:p>
            <a:pPr>
              <a:lnSpc>
                <a:spcPct val="90000"/>
              </a:lnSpc>
              <a:buFont typeface="Wingdings" pitchFamily="2" charset="2"/>
              <a:buChar char="F"/>
              <a:defRPr/>
            </a:pPr>
            <a:r>
              <a:rPr lang="en-US" sz="2400">
                <a:solidFill>
                  <a:schemeClr val="bg1"/>
                </a:solidFill>
                <a:latin typeface="Comic Sans MS" pitchFamily="66" charset="0"/>
              </a:rPr>
              <a:t>Statistical models: applications </a:t>
            </a:r>
          </a:p>
          <a:p>
            <a:pPr>
              <a:lnSpc>
                <a:spcPct val="90000"/>
              </a:lnSpc>
              <a:buFont typeface="Wingdings" pitchFamily="2" charset="2"/>
              <a:buChar char="F"/>
              <a:defRPr/>
            </a:pPr>
            <a:r>
              <a:rPr lang="en-US" sz="2400">
                <a:solidFill>
                  <a:schemeClr val="bg1"/>
                </a:solidFill>
                <a:latin typeface="Comic Sans MS" pitchFamily="66" charset="0"/>
              </a:rPr>
              <a:t>Downscaling, regional information</a:t>
            </a:r>
          </a:p>
          <a:p>
            <a:pPr>
              <a:lnSpc>
                <a:spcPct val="90000"/>
              </a:lnSpc>
              <a:buFont typeface="Wingdings" pitchFamily="2" charset="2"/>
              <a:buChar char="F"/>
              <a:defRPr/>
            </a:pPr>
            <a:r>
              <a:rPr lang="en-US" sz="2400">
                <a:solidFill>
                  <a:schemeClr val="bg1"/>
                </a:solidFill>
                <a:latin typeface="Comic Sans MS" pitchFamily="66" charset="0"/>
              </a:rPr>
              <a:t>Responsiveness to decision makers and users.</a:t>
            </a:r>
          </a:p>
        </p:txBody>
      </p:sp>
      <p:pic>
        <p:nvPicPr>
          <p:cNvPr id="37892" name="Picture 4" descr="GCMmodelGrid"/>
          <p:cNvPicPr>
            <a:picLocks noChangeArrowheads="1"/>
          </p:cNvPicPr>
          <p:nvPr/>
        </p:nvPicPr>
        <p:blipFill>
          <a:blip r:embed="rId2" cstate="print"/>
          <a:srcRect/>
          <a:stretch>
            <a:fillRect/>
          </a:stretch>
        </p:blipFill>
        <p:spPr bwMode="auto">
          <a:xfrm>
            <a:off x="1295400" y="4724400"/>
            <a:ext cx="6400800" cy="2130425"/>
          </a:xfrm>
          <a:prstGeom prst="rect">
            <a:avLst/>
          </a:prstGeom>
          <a:noFill/>
          <a:ln w="9525">
            <a:noFill/>
            <a:miter lim="800000"/>
            <a:headEnd/>
            <a:tailEnd/>
          </a:ln>
        </p:spPr>
      </p:pic>
      <p:sp>
        <p:nvSpPr>
          <p:cNvPr id="1468421" name="Line 5"/>
          <p:cNvSpPr>
            <a:spLocks noChangeShapeType="1"/>
          </p:cNvSpPr>
          <p:nvPr/>
        </p:nvSpPr>
        <p:spPr bwMode="auto">
          <a:xfrm>
            <a:off x="0" y="609600"/>
            <a:ext cx="9144000" cy="0"/>
          </a:xfrm>
          <a:prstGeom prst="line">
            <a:avLst/>
          </a:prstGeom>
          <a:noFill/>
          <a:ln w="28575">
            <a:solidFill>
              <a:schemeClr val="tx1"/>
            </a:solidFill>
            <a:round/>
            <a:headEnd/>
            <a:tailEnd/>
          </a:ln>
          <a:effectLst>
            <a:outerShdw dist="35921" dir="2700000" algn="ctr" rotWithShape="0">
              <a:srgbClr val="FF0000"/>
            </a:outerShdw>
          </a:effectLst>
        </p:spPr>
        <p:txBody>
          <a:bodyPr/>
          <a:lstStyle/>
          <a:p>
            <a:pPr>
              <a:defRPr/>
            </a:pPr>
            <a:endParaRPr lang="en-US">
              <a:cs typeface="Arial" charset="0"/>
            </a:endParaRPr>
          </a:p>
        </p:txBody>
      </p:sp>
    </p:spTree>
  </p:cSld>
  <p:clrMapOvr>
    <a:masterClrMapping/>
  </p:clrMapOvr>
  <p:transition>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6370" name="Rectangle 2"/>
          <p:cNvSpPr>
            <a:spLocks noGrp="1" noChangeArrowheads="1"/>
          </p:cNvSpPr>
          <p:nvPr>
            <p:ph type="title"/>
          </p:nvPr>
        </p:nvSpPr>
        <p:spPr>
          <a:xfrm>
            <a:off x="395288" y="549275"/>
            <a:ext cx="8353176" cy="1143000"/>
          </a:xfrm>
          <a:effectLst>
            <a:outerShdw dist="35921" dir="2700000" algn="ctr" rotWithShape="0">
              <a:schemeClr val="tx1"/>
            </a:outerShdw>
          </a:effectLst>
        </p:spPr>
        <p:txBody>
          <a:bodyPr/>
          <a:lstStyle/>
          <a:p>
            <a:pPr algn="l">
              <a:defRPr/>
            </a:pPr>
            <a:r>
              <a:rPr lang="en-US" sz="4000" b="1" dirty="0">
                <a:solidFill>
                  <a:srgbClr val="FF0000"/>
                </a:solidFill>
                <a:latin typeface="Comic Sans MS" pitchFamily="66" charset="0"/>
              </a:rPr>
              <a:t>Global warming is </a:t>
            </a:r>
            <a:r>
              <a:rPr lang="en-US" sz="4000" b="1" dirty="0">
                <a:solidFill>
                  <a:srgbClr val="FF0000"/>
                </a:solidFill>
              </a:rPr>
              <a:t>“</a:t>
            </a:r>
            <a:r>
              <a:rPr lang="en-US" sz="4000" b="1" dirty="0">
                <a:solidFill>
                  <a:srgbClr val="FF0000"/>
                </a:solidFill>
                <a:latin typeface="Comic Sans MS" pitchFamily="66" charset="0"/>
              </a:rPr>
              <a:t>unequivocal</a:t>
            </a:r>
            <a:r>
              <a:rPr lang="en-US" sz="4000" b="1" dirty="0">
                <a:solidFill>
                  <a:srgbClr val="FF0000"/>
                </a:solidFill>
              </a:rPr>
              <a:t>”</a:t>
            </a:r>
            <a:r>
              <a:rPr lang="en-US" sz="4000" b="1" dirty="0">
                <a:solidFill>
                  <a:srgbClr val="FF0000"/>
                </a:solidFill>
                <a:latin typeface="Comic Sans MS" pitchFamily="66" charset="0"/>
              </a:rPr>
              <a:t>:</a:t>
            </a:r>
            <a:br>
              <a:rPr lang="en-US" sz="4000" b="1" dirty="0">
                <a:solidFill>
                  <a:srgbClr val="FF0000"/>
                </a:solidFill>
                <a:latin typeface="Comic Sans MS" pitchFamily="66" charset="0"/>
              </a:rPr>
            </a:br>
            <a:r>
              <a:rPr lang="en-US" sz="4000" dirty="0">
                <a:solidFill>
                  <a:srgbClr val="FF0000"/>
                </a:solidFill>
                <a:latin typeface="Comic Sans MS" pitchFamily="66" charset="0"/>
              </a:rPr>
              <a:t>Adaptation to climate change</a:t>
            </a:r>
          </a:p>
        </p:txBody>
      </p:sp>
      <p:sp>
        <p:nvSpPr>
          <p:cNvPr id="1466371" name="Rectangle 3"/>
          <p:cNvSpPr>
            <a:spLocks noGrp="1" noChangeArrowheads="1"/>
          </p:cNvSpPr>
          <p:nvPr>
            <p:ph type="body" idx="1"/>
          </p:nvPr>
        </p:nvSpPr>
        <p:spPr>
          <a:xfrm>
            <a:off x="685800" y="2286000"/>
            <a:ext cx="8458200" cy="4114800"/>
          </a:xfrm>
          <a:effectLst>
            <a:outerShdw dist="35921" dir="2700000" algn="ctr" rotWithShape="0">
              <a:schemeClr val="tx1"/>
            </a:outerShdw>
          </a:effectLst>
        </p:spPr>
        <p:txBody>
          <a:bodyPr/>
          <a:lstStyle/>
          <a:p>
            <a:pPr>
              <a:defRPr/>
            </a:pPr>
            <a:r>
              <a:rPr lang="en-US" dirty="0">
                <a:solidFill>
                  <a:schemeClr val="bg1"/>
                </a:solidFill>
                <a:latin typeface="Comic Sans MS" pitchFamily="66" charset="0"/>
              </a:rPr>
              <a:t>Assess vulnerability</a:t>
            </a:r>
          </a:p>
          <a:p>
            <a:pPr>
              <a:defRPr/>
            </a:pPr>
            <a:r>
              <a:rPr lang="en-US" dirty="0" smtClean="0">
                <a:solidFill>
                  <a:schemeClr val="bg1"/>
                </a:solidFill>
                <a:latin typeface="Comic Sans MS" pitchFamily="66" charset="0"/>
              </a:rPr>
              <a:t>Determine impacts of possible changes</a:t>
            </a:r>
          </a:p>
          <a:p>
            <a:pPr>
              <a:defRPr/>
            </a:pPr>
            <a:r>
              <a:rPr lang="en-US" dirty="0" smtClean="0">
                <a:solidFill>
                  <a:schemeClr val="bg1"/>
                </a:solidFill>
                <a:latin typeface="Comic Sans MS" pitchFamily="66" charset="0"/>
              </a:rPr>
              <a:t>Devise </a:t>
            </a:r>
            <a:r>
              <a:rPr lang="en-US" dirty="0">
                <a:solidFill>
                  <a:schemeClr val="bg1"/>
                </a:solidFill>
                <a:latin typeface="Comic Sans MS" pitchFamily="66" charset="0"/>
              </a:rPr>
              <a:t>coping </a:t>
            </a:r>
            <a:r>
              <a:rPr lang="en-US" dirty="0" smtClean="0">
                <a:solidFill>
                  <a:schemeClr val="bg1"/>
                </a:solidFill>
                <a:latin typeface="Comic Sans MS" pitchFamily="66" charset="0"/>
              </a:rPr>
              <a:t>strategies</a:t>
            </a:r>
            <a:endParaRPr lang="en-US" dirty="0">
              <a:solidFill>
                <a:schemeClr val="bg1"/>
              </a:solidFill>
              <a:latin typeface="Comic Sans MS" pitchFamily="66" charset="0"/>
            </a:endParaRPr>
          </a:p>
          <a:p>
            <a:pPr>
              <a:defRPr/>
            </a:pPr>
            <a:r>
              <a:rPr lang="en-US" dirty="0">
                <a:solidFill>
                  <a:schemeClr val="bg1"/>
                </a:solidFill>
                <a:latin typeface="Comic Sans MS" pitchFamily="66" charset="0"/>
              </a:rPr>
              <a:t>Plan for future changes</a:t>
            </a:r>
          </a:p>
          <a:p>
            <a:pPr>
              <a:buFontTx/>
              <a:buNone/>
              <a:defRPr/>
            </a:pPr>
            <a:endParaRPr lang="en-US" dirty="0">
              <a:solidFill>
                <a:schemeClr val="bg1"/>
              </a:solidFill>
              <a:latin typeface="Comic Sans MS" pitchFamily="66" charset="0"/>
            </a:endParaRPr>
          </a:p>
          <a:p>
            <a:pPr>
              <a:buFontTx/>
              <a:buNone/>
              <a:defRPr/>
            </a:pPr>
            <a:r>
              <a:rPr lang="en-US" sz="4800" b="1" dirty="0">
                <a:solidFill>
                  <a:srgbClr val="FFFF00"/>
                </a:solidFill>
                <a:latin typeface="Comic Sans MS" pitchFamily="66" charset="0"/>
              </a:rPr>
              <a:t>Requires information</a:t>
            </a:r>
          </a:p>
        </p:txBody>
      </p:sp>
      <p:pic>
        <p:nvPicPr>
          <p:cNvPr id="1466372" name="Picture 4" descr="Time Cover,jpg"/>
          <p:cNvPicPr>
            <a:picLocks noChangeAspect="1" noChangeArrowheads="1"/>
          </p:cNvPicPr>
          <p:nvPr/>
        </p:nvPicPr>
        <p:blipFill>
          <a:blip r:embed="rId2" cstate="print"/>
          <a:srcRect/>
          <a:stretch>
            <a:fillRect/>
          </a:stretch>
        </p:blipFill>
        <p:spPr bwMode="auto">
          <a:xfrm>
            <a:off x="7285038" y="4419600"/>
            <a:ext cx="1858962" cy="2476500"/>
          </a:xfrm>
          <a:prstGeom prst="rect">
            <a:avLst/>
          </a:prstGeom>
          <a:noFill/>
          <a:ln w="9525">
            <a:noFill/>
            <a:miter lim="800000"/>
            <a:headEnd/>
            <a:tailEnd/>
          </a:ln>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500"/>
                                  </p:stCondLst>
                                  <p:childTnLst>
                                    <p:set>
                                      <p:cBhvr>
                                        <p:cTn id="6" dur="1" fill="hold">
                                          <p:stCondLst>
                                            <p:cond delay="0"/>
                                          </p:stCondLst>
                                        </p:cTn>
                                        <p:tgtEl>
                                          <p:spTgt spid="14663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50800" dir="5400000" algn="ctr" rotWithShape="0">
              <a:schemeClr val="tx1"/>
            </a:outerShdw>
          </a:effectLst>
        </p:spPr>
        <p:txBody>
          <a:bodyPr/>
          <a:lstStyle/>
          <a:p>
            <a:pPr>
              <a:defRPr/>
            </a:pPr>
            <a:r>
              <a:rPr lang="en-US" b="1" dirty="0" smtClean="0">
                <a:solidFill>
                  <a:srgbClr val="FFFF00"/>
                </a:solidFill>
                <a:latin typeface="Comic Sans MS" pitchFamily="66" charset="0"/>
              </a:rPr>
              <a:t>Climate Observations</a:t>
            </a:r>
            <a:endParaRPr lang="en-US" b="1" dirty="0">
              <a:solidFill>
                <a:srgbClr val="FFFF00"/>
              </a:solidFill>
              <a:latin typeface="Comic Sans MS" pitchFamily="66" charset="0"/>
            </a:endParaRPr>
          </a:p>
        </p:txBody>
      </p:sp>
      <p:sp>
        <p:nvSpPr>
          <p:cNvPr id="3" name="TextBox 2"/>
          <p:cNvSpPr txBox="1"/>
          <p:nvPr/>
        </p:nvSpPr>
        <p:spPr>
          <a:xfrm>
            <a:off x="1285852" y="2000240"/>
            <a:ext cx="7500990" cy="4616648"/>
          </a:xfrm>
          <a:prstGeom prst="rect">
            <a:avLst/>
          </a:prstGeom>
          <a:noFill/>
          <a:effectLst>
            <a:outerShdw blurRad="50800" dist="50800" dir="5400000" algn="ctr" rotWithShape="0">
              <a:schemeClr val="tx1"/>
            </a:outerShdw>
          </a:effectLst>
        </p:spPr>
        <p:txBody>
          <a:bodyPr>
            <a:spAutoFit/>
          </a:bodyPr>
          <a:lstStyle/>
          <a:p>
            <a:pPr marL="282575" indent="-282575">
              <a:spcBef>
                <a:spcPts val="600"/>
              </a:spcBef>
              <a:buFont typeface="Wingdings" pitchFamily="2" charset="2"/>
              <a:buChar char="§"/>
              <a:defRPr/>
            </a:pPr>
            <a:r>
              <a:rPr lang="en-US" dirty="0">
                <a:solidFill>
                  <a:schemeClr val="bg1"/>
                </a:solidFill>
                <a:cs typeface="Arial" charset="0"/>
              </a:rPr>
              <a:t>Process studies: atmosphere, ocean, land, cryosphere and their interactions</a:t>
            </a:r>
          </a:p>
          <a:p>
            <a:pPr marL="282575" indent="-282575">
              <a:spcBef>
                <a:spcPts val="600"/>
              </a:spcBef>
              <a:buFont typeface="Wingdings" pitchFamily="2" charset="2"/>
              <a:buChar char="§"/>
              <a:defRPr/>
            </a:pPr>
            <a:r>
              <a:rPr lang="en-US" dirty="0">
                <a:solidFill>
                  <a:schemeClr val="bg1"/>
                </a:solidFill>
                <a:cs typeface="Arial" charset="0"/>
              </a:rPr>
              <a:t>Sustained observations: the climate record</a:t>
            </a:r>
          </a:p>
          <a:p>
            <a:pPr marL="282575" indent="-282575">
              <a:spcBef>
                <a:spcPts val="600"/>
              </a:spcBef>
              <a:buFont typeface="Wingdings" pitchFamily="2" charset="2"/>
              <a:buChar char="§"/>
              <a:defRPr/>
            </a:pPr>
            <a:r>
              <a:rPr lang="en-US" dirty="0">
                <a:solidFill>
                  <a:schemeClr val="bg1"/>
                </a:solidFill>
                <a:cs typeface="Arial" charset="0"/>
              </a:rPr>
              <a:t>Enhanced monitoring</a:t>
            </a:r>
          </a:p>
          <a:p>
            <a:pPr marL="282575" indent="-282575">
              <a:spcBef>
                <a:spcPts val="600"/>
              </a:spcBef>
              <a:buFont typeface="Wingdings" pitchFamily="2" charset="2"/>
              <a:buChar char="§"/>
              <a:defRPr/>
            </a:pPr>
            <a:endParaRPr lang="en-US" dirty="0">
              <a:solidFill>
                <a:schemeClr val="bg1"/>
              </a:solidFill>
              <a:cs typeface="Arial" charset="0"/>
            </a:endParaRPr>
          </a:p>
          <a:p>
            <a:pPr marL="282575" indent="-282575">
              <a:spcBef>
                <a:spcPts val="600"/>
              </a:spcBef>
              <a:buFont typeface="Wingdings" pitchFamily="2" charset="2"/>
              <a:buChar char="§"/>
              <a:defRPr/>
            </a:pPr>
            <a:r>
              <a:rPr lang="en-US" dirty="0">
                <a:solidFill>
                  <a:schemeClr val="bg1"/>
                </a:solidFill>
                <a:cs typeface="Arial" charset="0"/>
              </a:rPr>
              <a:t>Analysis, assimilation and data products</a:t>
            </a:r>
          </a:p>
          <a:p>
            <a:pPr marL="282575" indent="-282575">
              <a:spcBef>
                <a:spcPts val="600"/>
              </a:spcBef>
              <a:buFont typeface="Wingdings" pitchFamily="2" charset="2"/>
              <a:buChar char="§"/>
              <a:defRPr/>
            </a:pPr>
            <a:r>
              <a:rPr lang="en-US" dirty="0">
                <a:solidFill>
                  <a:schemeClr val="bg1"/>
                </a:solidFill>
                <a:cs typeface="Arial" charset="0"/>
              </a:rPr>
              <a:t>Data stewardship, data access, QC</a:t>
            </a:r>
            <a:r>
              <a:rPr lang="en-US" b="1" dirty="0">
                <a:solidFill>
                  <a:srgbClr val="FFFF00"/>
                </a:solidFill>
                <a:cs typeface="Arial" charset="0"/>
              </a:rPr>
              <a:t> </a:t>
            </a:r>
          </a:p>
          <a:p>
            <a:pPr>
              <a:defRPr/>
            </a:pPr>
            <a:endParaRPr lang="en-US" b="1" dirty="0">
              <a:solidFill>
                <a:srgbClr val="FFFF00"/>
              </a:solidFill>
              <a:cs typeface="Arial" charset="0"/>
            </a:endParaRPr>
          </a:p>
          <a:p>
            <a:pPr lvl="7">
              <a:defRPr/>
            </a:pPr>
            <a:r>
              <a:rPr lang="en-US" b="1" dirty="0">
                <a:solidFill>
                  <a:srgbClr val="FFFF00"/>
                </a:solidFill>
                <a:cs typeface="Arial" charset="0"/>
              </a:rPr>
              <a:t>For JSC 2010:</a:t>
            </a:r>
          </a:p>
          <a:p>
            <a:pPr lvl="7">
              <a:defRPr/>
            </a:pPr>
            <a:r>
              <a:rPr lang="en-US" b="1" dirty="0">
                <a:solidFill>
                  <a:srgbClr val="FFFF00"/>
                </a:solidFill>
                <a:cs typeface="Arial" charset="0"/>
              </a:rPr>
              <a:t>Observations white paper</a:t>
            </a:r>
            <a:endParaRPr lang="en-US" dirty="0">
              <a:solidFill>
                <a:schemeClr val="bg1"/>
              </a:solidFill>
              <a:cs typeface="Arial" charset="0"/>
            </a:endParaRPr>
          </a:p>
          <a:p>
            <a:pPr marL="282575" indent="-282575">
              <a:spcBef>
                <a:spcPts val="600"/>
              </a:spcBef>
              <a:buFont typeface="Wingdings" pitchFamily="2" charset="2"/>
              <a:buChar char="§"/>
              <a:defRPr/>
            </a:pPr>
            <a:endParaRPr lang="en-US" dirty="0">
              <a:solidFill>
                <a:schemeClr val="bg1"/>
              </a:solidFill>
              <a:cs typeface="Arial" charset="0"/>
            </a:endParaRPr>
          </a:p>
        </p:txBody>
      </p:sp>
    </p:spTree>
  </p:cSld>
  <p:clrMapOvr>
    <a:masterClrMapping/>
  </p:clrMapOvr>
  <p:transition>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85800" y="188913"/>
            <a:ext cx="7772400" cy="1143000"/>
          </a:xfrm>
          <a:effectLst>
            <a:outerShdw blurRad="50800" dist="50800" dir="5400000" algn="ctr" rotWithShape="0">
              <a:schemeClr val="tx1"/>
            </a:outerShdw>
          </a:effectLst>
        </p:spPr>
        <p:txBody>
          <a:bodyPr/>
          <a:lstStyle/>
          <a:p>
            <a:r>
              <a:rPr lang="en-US" b="1" dirty="0" smtClean="0">
                <a:solidFill>
                  <a:srgbClr val="FFFF00"/>
                </a:solidFill>
                <a:latin typeface="Comic Sans MS" pitchFamily="66" charset="0"/>
              </a:rPr>
              <a:t>Role of WCRP</a:t>
            </a:r>
          </a:p>
        </p:txBody>
      </p:sp>
      <p:sp>
        <p:nvSpPr>
          <p:cNvPr id="20483" name="Content Placeholder 2"/>
          <p:cNvSpPr>
            <a:spLocks noGrp="1"/>
          </p:cNvSpPr>
          <p:nvPr>
            <p:ph idx="1"/>
          </p:nvPr>
        </p:nvSpPr>
        <p:spPr>
          <a:xfrm>
            <a:off x="468313" y="1484313"/>
            <a:ext cx="8675687" cy="3962400"/>
          </a:xfrm>
          <a:effectLst>
            <a:outerShdw blurRad="50800" dist="50800" dir="5400000" algn="ctr" rotWithShape="0">
              <a:schemeClr val="tx1"/>
            </a:outerShdw>
          </a:effectLst>
        </p:spPr>
        <p:txBody>
          <a:bodyPr/>
          <a:lstStyle/>
          <a:p>
            <a:pPr marL="288925" lvl="1" indent="-228600">
              <a:buFont typeface="Wingdings" pitchFamily="2" charset="2"/>
              <a:buChar char="§"/>
            </a:pPr>
            <a:r>
              <a:rPr lang="en-US" sz="2200" dirty="0" smtClean="0">
                <a:solidFill>
                  <a:schemeClr val="bg1"/>
                </a:solidFill>
                <a:latin typeface="Comic Sans MS" pitchFamily="66" charset="0"/>
              </a:rPr>
              <a:t>Advocate</a:t>
            </a:r>
            <a:r>
              <a:rPr lang="en-US" sz="2200" dirty="0" smtClean="0">
                <a:solidFill>
                  <a:srgbClr val="FF0000"/>
                </a:solidFill>
                <a:latin typeface="Comic Sans MS" pitchFamily="66" charset="0"/>
              </a:rPr>
              <a:t> </a:t>
            </a:r>
            <a:r>
              <a:rPr lang="en-US" sz="2200" b="1" dirty="0" smtClean="0">
                <a:solidFill>
                  <a:srgbClr val="FF0000"/>
                </a:solidFill>
                <a:latin typeface="Comic Sans MS" pitchFamily="66" charset="0"/>
              </a:rPr>
              <a:t>improved observations and analysis </a:t>
            </a:r>
            <a:r>
              <a:rPr lang="en-US" sz="2200" dirty="0" smtClean="0">
                <a:solidFill>
                  <a:schemeClr val="bg1"/>
                </a:solidFill>
                <a:latin typeface="Comic Sans MS" pitchFamily="66" charset="0"/>
              </a:rPr>
              <a:t>suitable for climate (satisfying the GCOS Climate Monitoring Principles to ensure continuity of record). This especially includes those from space. </a:t>
            </a:r>
            <a:endParaRPr lang="en-US" sz="2200" b="1" dirty="0" smtClean="0">
              <a:solidFill>
                <a:schemeClr val="bg1"/>
              </a:solidFill>
              <a:latin typeface="Comic Sans MS" pitchFamily="66" charset="0"/>
            </a:endParaRPr>
          </a:p>
          <a:p>
            <a:pPr marL="288925" lvl="1" indent="-228600">
              <a:buFont typeface="Wingdings" pitchFamily="2" charset="2"/>
              <a:buChar char="§"/>
            </a:pPr>
            <a:r>
              <a:rPr lang="en-US" sz="2200" b="1" dirty="0" smtClean="0">
                <a:solidFill>
                  <a:srgbClr val="FF0000"/>
                </a:solidFill>
                <a:latin typeface="Comic Sans MS" pitchFamily="66" charset="0"/>
              </a:rPr>
              <a:t>Data set development</a:t>
            </a:r>
            <a:r>
              <a:rPr lang="en-US" sz="2200" dirty="0" smtClean="0">
                <a:solidFill>
                  <a:srgbClr val="FF0000"/>
                </a:solidFill>
                <a:latin typeface="Comic Sans MS" pitchFamily="66" charset="0"/>
              </a:rPr>
              <a:t>:</a:t>
            </a:r>
            <a:r>
              <a:rPr lang="en-US" sz="2200" dirty="0" smtClean="0">
                <a:latin typeface="Comic Sans MS" pitchFamily="66" charset="0"/>
              </a:rPr>
              <a:t> </a:t>
            </a:r>
            <a:r>
              <a:rPr lang="en-US" sz="2200" dirty="0" smtClean="0">
                <a:solidFill>
                  <a:schemeClr val="bg1"/>
                </a:solidFill>
                <a:latin typeface="Comic Sans MS" pitchFamily="66" charset="0"/>
              </a:rPr>
              <a:t>evaluating observations and promoting global reprocessing and reanalysis. Develop new products and datasets,  analytical and diagnostic techniques, high level derived products: for use in understanding and analyzing climate variability and change, and for evaluating models. </a:t>
            </a:r>
            <a:endParaRPr lang="en-US" sz="2200" b="1" dirty="0" smtClean="0">
              <a:solidFill>
                <a:schemeClr val="bg1"/>
              </a:solidFill>
              <a:latin typeface="Comic Sans MS" pitchFamily="66" charset="0"/>
            </a:endParaRPr>
          </a:p>
          <a:p>
            <a:pPr marL="288925" lvl="1" indent="-228600">
              <a:buFont typeface="Wingdings" pitchFamily="2" charset="2"/>
              <a:buChar char="§"/>
            </a:pPr>
            <a:r>
              <a:rPr lang="en-US" sz="2200" dirty="0" smtClean="0">
                <a:solidFill>
                  <a:schemeClr val="bg1"/>
                </a:solidFill>
                <a:latin typeface="Comic Sans MS" pitchFamily="66" charset="0"/>
              </a:rPr>
              <a:t>Mechanisms and modes of variability in climate anomalies; operational</a:t>
            </a:r>
            <a:r>
              <a:rPr lang="en-US" sz="2200" dirty="0" smtClean="0">
                <a:latin typeface="Comic Sans MS" pitchFamily="66" charset="0"/>
              </a:rPr>
              <a:t> </a:t>
            </a:r>
            <a:r>
              <a:rPr lang="en-US" sz="2200" b="1" dirty="0" smtClean="0">
                <a:solidFill>
                  <a:srgbClr val="FF0000"/>
                </a:solidFill>
                <a:latin typeface="Comic Sans MS" pitchFamily="66" charset="0"/>
              </a:rPr>
              <a:t>attribution, numerical experimentation </a:t>
            </a:r>
            <a:r>
              <a:rPr lang="en-US" sz="2200" dirty="0" smtClean="0">
                <a:solidFill>
                  <a:schemeClr val="bg1"/>
                </a:solidFill>
                <a:latin typeface="Comic Sans MS" pitchFamily="66" charset="0"/>
              </a:rPr>
              <a:t>in near real time to allow reliable statements to be made not only about what the state of the climate is, but also why it is the way it is and the mechanisms involved.  </a:t>
            </a:r>
            <a:endParaRPr lang="en-US" sz="2200" b="1" dirty="0" smtClean="0">
              <a:solidFill>
                <a:schemeClr val="bg1"/>
              </a:solidFill>
              <a:latin typeface="Comic Sans MS" pitchFamily="66" charset="0"/>
            </a:endParaRPr>
          </a:p>
          <a:p>
            <a:endParaRPr lang="en-US" dirty="0" smtClean="0">
              <a:latin typeface="Comic Sans MS" pitchFamily="66" charset="0"/>
            </a:endParaRPr>
          </a:p>
        </p:txBody>
      </p:sp>
    </p:spTree>
  </p:cSld>
  <p:clrMapOvr>
    <a:masterClrMapping/>
  </p:clrMapOvr>
  <p:transition>
    <p:pull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effectLst>
            <a:outerShdw blurRad="50800" dist="50800" dir="5400000" algn="ctr" rotWithShape="0">
              <a:schemeClr val="tx1"/>
            </a:outerShdw>
          </a:effectLst>
        </p:spPr>
        <p:txBody>
          <a:bodyPr/>
          <a:lstStyle/>
          <a:p>
            <a:r>
              <a:rPr lang="en-US" b="1" dirty="0" smtClean="0">
                <a:solidFill>
                  <a:srgbClr val="FFFF00"/>
                </a:solidFill>
                <a:latin typeface="Comic Sans MS" pitchFamily="66" charset="0"/>
              </a:rPr>
              <a:t>Role of WCRP</a:t>
            </a:r>
          </a:p>
        </p:txBody>
      </p:sp>
      <p:sp>
        <p:nvSpPr>
          <p:cNvPr id="21507" name="Content Placeholder 2"/>
          <p:cNvSpPr>
            <a:spLocks noGrp="1"/>
          </p:cNvSpPr>
          <p:nvPr>
            <p:ph idx="1"/>
          </p:nvPr>
        </p:nvSpPr>
        <p:spPr>
          <a:xfrm>
            <a:off x="685800" y="2057400"/>
            <a:ext cx="8458200" cy="3962400"/>
          </a:xfrm>
          <a:effectLst>
            <a:outerShdw blurRad="50800" dist="50800" dir="5400000" algn="ctr" rotWithShape="0">
              <a:schemeClr val="tx1"/>
            </a:outerShdw>
          </a:effectLst>
        </p:spPr>
        <p:txBody>
          <a:bodyPr/>
          <a:lstStyle/>
          <a:p>
            <a:pPr marL="396875" lvl="1" indent="-274638">
              <a:buFont typeface="Wingdings" pitchFamily="2" charset="2"/>
              <a:buChar char="§"/>
            </a:pPr>
            <a:r>
              <a:rPr lang="en-US" sz="2400" b="1" dirty="0" smtClean="0">
                <a:solidFill>
                  <a:srgbClr val="FF0000"/>
                </a:solidFill>
                <a:latin typeface="Comic Sans MS" pitchFamily="66" charset="0"/>
              </a:rPr>
              <a:t>Data assimilation and analysis</a:t>
            </a:r>
            <a:r>
              <a:rPr lang="en-US" sz="2400" dirty="0" smtClean="0">
                <a:solidFill>
                  <a:schemeClr val="bg1"/>
                </a:solidFill>
                <a:latin typeface="Comic Sans MS" pitchFamily="66" charset="0"/>
              </a:rPr>
              <a:t>: initializing of coupled models for prediction</a:t>
            </a:r>
            <a:r>
              <a:rPr lang="en-US" dirty="0" smtClean="0">
                <a:solidFill>
                  <a:schemeClr val="bg1"/>
                </a:solidFill>
                <a:latin typeface="Comic Sans MS" pitchFamily="66" charset="0"/>
              </a:rPr>
              <a:t>.  </a:t>
            </a:r>
            <a:endParaRPr lang="en-US" sz="3200" b="1" dirty="0" smtClean="0">
              <a:solidFill>
                <a:schemeClr val="bg1"/>
              </a:solidFill>
              <a:latin typeface="Comic Sans MS" pitchFamily="66" charset="0"/>
            </a:endParaRPr>
          </a:p>
          <a:p>
            <a:r>
              <a:rPr lang="en-US" sz="2400" dirty="0" smtClean="0">
                <a:solidFill>
                  <a:schemeClr val="bg1"/>
                </a:solidFill>
                <a:latin typeface="Comic Sans MS" pitchFamily="66" charset="0"/>
              </a:rPr>
              <a:t>Provide advice on </a:t>
            </a:r>
            <a:r>
              <a:rPr lang="en-US" sz="2400" b="1" dirty="0" smtClean="0">
                <a:solidFill>
                  <a:srgbClr val="FF0000"/>
                </a:solidFill>
                <a:latin typeface="Comic Sans MS" pitchFamily="66" charset="0"/>
              </a:rPr>
              <a:t>best datasets </a:t>
            </a:r>
            <a:r>
              <a:rPr lang="en-US" sz="2400" dirty="0" smtClean="0">
                <a:solidFill>
                  <a:schemeClr val="bg1"/>
                </a:solidFill>
                <a:latin typeface="Comic Sans MS" pitchFamily="66" charset="0"/>
              </a:rPr>
              <a:t>for various purposes (</a:t>
            </a:r>
            <a:r>
              <a:rPr lang="en-US" sz="2400" dirty="0" err="1" smtClean="0">
                <a:solidFill>
                  <a:schemeClr val="bg1"/>
                </a:solidFill>
                <a:latin typeface="Comic Sans MS" pitchFamily="66" charset="0"/>
              </a:rPr>
              <a:t>climatologies</a:t>
            </a:r>
            <a:r>
              <a:rPr lang="en-US" sz="2400" dirty="0" smtClean="0">
                <a:solidFill>
                  <a:schemeClr val="bg1"/>
                </a:solidFill>
                <a:latin typeface="Comic Sans MS" pitchFamily="66" charset="0"/>
              </a:rPr>
              <a:t> and time series) and their merits and limitations. (Error bars are greatly needed.)  </a:t>
            </a:r>
          </a:p>
          <a:p>
            <a:r>
              <a:rPr lang="en-US" sz="2400" dirty="0" smtClean="0">
                <a:solidFill>
                  <a:schemeClr val="bg1"/>
                </a:solidFill>
                <a:latin typeface="Comic Sans MS" pitchFamily="66" charset="0"/>
              </a:rPr>
              <a:t>High priority needs are to have assessments of </a:t>
            </a:r>
            <a:r>
              <a:rPr lang="en-US" sz="2400" b="1" dirty="0" smtClean="0">
                <a:solidFill>
                  <a:srgbClr val="FF0000"/>
                </a:solidFill>
                <a:latin typeface="Comic Sans MS" pitchFamily="66" charset="0"/>
              </a:rPr>
              <a:t>datasets for use in evaluating climate models</a:t>
            </a:r>
            <a:r>
              <a:rPr lang="en-US" sz="2400" dirty="0" smtClean="0">
                <a:solidFill>
                  <a:schemeClr val="bg1"/>
                </a:solidFill>
                <a:latin typeface="Comic Sans MS" pitchFamily="66" charset="0"/>
              </a:rPr>
              <a:t>, and specifically those used in the AR5 IPCC report that will participate in the CMIP5 activity</a:t>
            </a:r>
          </a:p>
        </p:txBody>
      </p:sp>
    </p:spTree>
  </p:cSld>
  <p:clrMapOvr>
    <a:masterClrMapping/>
  </p:clrMapOvr>
  <p:transition>
    <p:split orient="vert" dir="in"/>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effectLst>
            <a:outerShdw blurRad="50800" dist="50800" dir="5400000" algn="ctr" rotWithShape="0">
              <a:schemeClr val="tx1"/>
            </a:outerShdw>
          </a:effectLst>
        </p:spPr>
        <p:txBody>
          <a:bodyPr/>
          <a:lstStyle/>
          <a:p>
            <a:r>
              <a:rPr lang="en-US" smtClean="0">
                <a:solidFill>
                  <a:srgbClr val="FFFF00"/>
                </a:solidFill>
                <a:latin typeface="Comic Sans MS" pitchFamily="66" charset="0"/>
              </a:rPr>
              <a:t>Role of WCRP</a:t>
            </a:r>
          </a:p>
        </p:txBody>
      </p:sp>
      <p:sp>
        <p:nvSpPr>
          <p:cNvPr id="22531" name="Content Placeholder 2"/>
          <p:cNvSpPr>
            <a:spLocks noGrp="1"/>
          </p:cNvSpPr>
          <p:nvPr>
            <p:ph idx="1"/>
          </p:nvPr>
        </p:nvSpPr>
        <p:spPr>
          <a:xfrm>
            <a:off x="685800" y="2057400"/>
            <a:ext cx="8458200" cy="3962400"/>
          </a:xfrm>
          <a:effectLst>
            <a:outerShdw blurRad="50800" dist="50800" dir="5400000" algn="ctr" rotWithShape="0">
              <a:schemeClr val="tx1"/>
            </a:outerShdw>
          </a:effectLst>
        </p:spPr>
        <p:txBody>
          <a:bodyPr/>
          <a:lstStyle/>
          <a:p>
            <a:pPr marL="396875" lvl="1" indent="-274638">
              <a:buFont typeface="Wingdings" pitchFamily="2" charset="2"/>
              <a:buChar char="§"/>
            </a:pPr>
            <a:r>
              <a:rPr lang="en-US" sz="2400" smtClean="0">
                <a:solidFill>
                  <a:schemeClr val="bg1"/>
                </a:solidFill>
                <a:latin typeface="Comic Sans MS" pitchFamily="66" charset="0"/>
              </a:rPr>
              <a:t>Help improve and promote sound </a:t>
            </a:r>
            <a:r>
              <a:rPr lang="en-US" sz="2400" b="1" smtClean="0">
                <a:solidFill>
                  <a:srgbClr val="FF0000"/>
                </a:solidFill>
                <a:latin typeface="Comic Sans MS" pitchFamily="66" charset="0"/>
              </a:rPr>
              <a:t>data stewardship</a:t>
            </a:r>
            <a:r>
              <a:rPr lang="en-US" sz="2400" smtClean="0">
                <a:latin typeface="Comic Sans MS" pitchFamily="66" charset="0"/>
              </a:rPr>
              <a:t>, </a:t>
            </a:r>
            <a:r>
              <a:rPr lang="en-US" sz="2400" smtClean="0">
                <a:solidFill>
                  <a:schemeClr val="bg1"/>
                </a:solidFill>
                <a:latin typeface="Comic Sans MS" pitchFamily="66" charset="0"/>
              </a:rPr>
              <a:t>including data archiving, management, and access.  This includes making sure that climate-related data variables are reaching data archives, and that standards are set for archiving new types of data.  </a:t>
            </a:r>
          </a:p>
          <a:p>
            <a:pPr marL="396875" lvl="1" indent="-274638">
              <a:buFont typeface="Wingdings" pitchFamily="2" charset="2"/>
              <a:buChar char="§"/>
            </a:pPr>
            <a:r>
              <a:rPr lang="en-US" sz="2400" smtClean="0">
                <a:solidFill>
                  <a:schemeClr val="bg1"/>
                </a:solidFill>
                <a:latin typeface="Comic Sans MS" pitchFamily="66" charset="0"/>
              </a:rPr>
              <a:t>Help make data </a:t>
            </a:r>
            <a:r>
              <a:rPr lang="en-US" sz="2400" b="1" smtClean="0">
                <a:solidFill>
                  <a:srgbClr val="FF0000"/>
                </a:solidFill>
                <a:latin typeface="Comic Sans MS" pitchFamily="66" charset="0"/>
              </a:rPr>
              <a:t>accessible</a:t>
            </a:r>
            <a:r>
              <a:rPr lang="en-US" sz="2400" smtClean="0">
                <a:latin typeface="Comic Sans MS" pitchFamily="66" charset="0"/>
              </a:rPr>
              <a:t> </a:t>
            </a:r>
            <a:r>
              <a:rPr lang="en-US" sz="2400" smtClean="0">
                <a:solidFill>
                  <a:schemeClr val="bg1"/>
                </a:solidFill>
                <a:latin typeface="Comic Sans MS" pitchFamily="66" charset="0"/>
              </a:rPr>
              <a:t>and available e.g., through the internet.   Promote shared efforts for data quality control.</a:t>
            </a:r>
            <a:endParaRPr lang="en-US" sz="2400" b="1" smtClean="0">
              <a:solidFill>
                <a:schemeClr val="bg1"/>
              </a:solidFill>
              <a:latin typeface="Comic Sans MS" pitchFamily="66" charset="0"/>
            </a:endParaRPr>
          </a:p>
          <a:p>
            <a:pPr marL="396875" lvl="1" indent="-274638">
              <a:buFont typeface="Wingdings" pitchFamily="2" charset="2"/>
              <a:buChar char="§"/>
            </a:pPr>
            <a:endParaRPr lang="en-US" sz="2400" smtClean="0">
              <a:latin typeface="Comic Sans MS" pitchFamily="66" charset="0"/>
            </a:endParaRPr>
          </a:p>
        </p:txBody>
      </p:sp>
    </p:spTree>
  </p:cSld>
  <p:clrMapOvr>
    <a:masterClrMapping/>
  </p:clrMapOvr>
  <p:transition>
    <p:split orient="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62" name="Rectangle 2"/>
          <p:cNvSpPr>
            <a:spLocks noGrp="1" noChangeArrowheads="1"/>
          </p:cNvSpPr>
          <p:nvPr>
            <p:ph type="body" idx="1"/>
          </p:nvPr>
        </p:nvSpPr>
        <p:spPr>
          <a:xfrm>
            <a:off x="457200" y="1143000"/>
            <a:ext cx="8077200" cy="5562600"/>
          </a:xfrm>
          <a:effectLst/>
        </p:spPr>
        <p:txBody>
          <a:bodyPr/>
          <a:lstStyle/>
          <a:p>
            <a:pPr marL="287338" indent="-287338">
              <a:lnSpc>
                <a:spcPct val="90000"/>
              </a:lnSpc>
              <a:defRPr/>
            </a:pPr>
            <a:r>
              <a:rPr lang="en-US" sz="2400" dirty="0">
                <a:solidFill>
                  <a:srgbClr val="66FF33"/>
                </a:solidFill>
                <a:effectLst>
                  <a:outerShdw blurRad="38100" dist="38100" dir="2700000" algn="tl">
                    <a:srgbClr val="000000">
                      <a:alpha val="43137"/>
                    </a:srgbClr>
                  </a:outerShdw>
                </a:effectLst>
                <a:latin typeface="Comic Sans MS" pitchFamily="66" charset="0"/>
              </a:rPr>
              <a:t>Observations:</a:t>
            </a:r>
            <a:r>
              <a:rPr lang="en-US" sz="2400" dirty="0">
                <a:solidFill>
                  <a:schemeClr val="bg1"/>
                </a:solidFill>
                <a:effectLst>
                  <a:outerShdw blurRad="38100" dist="38100" dir="2700000" algn="tl">
                    <a:srgbClr val="000000">
                      <a:alpha val="43137"/>
                    </a:srgbClr>
                  </a:outerShdw>
                </a:effectLst>
                <a:latin typeface="Comic Sans MS" pitchFamily="66" charset="0"/>
              </a:rPr>
              <a:t> advocating improved observations and analysis suitable for climate (satisfying the climate principles that are designed to ensure continuity of record). This especially includes those from space. </a:t>
            </a:r>
          </a:p>
          <a:p>
            <a:pPr marL="287338" indent="-287338">
              <a:lnSpc>
                <a:spcPct val="90000"/>
              </a:lnSpc>
              <a:spcBef>
                <a:spcPct val="30000"/>
              </a:spcBef>
              <a:defRPr/>
            </a:pPr>
            <a:r>
              <a:rPr lang="en-US" sz="2400" dirty="0">
                <a:solidFill>
                  <a:srgbClr val="66FF33"/>
                </a:solidFill>
                <a:effectLst>
                  <a:outerShdw blurRad="38100" dist="38100" dir="2700000" algn="tl">
                    <a:srgbClr val="000000">
                      <a:alpha val="43137"/>
                    </a:srgbClr>
                  </a:outerShdw>
                </a:effectLst>
                <a:latin typeface="Comic Sans MS" pitchFamily="66" charset="0"/>
              </a:rPr>
              <a:t>Data set development</a:t>
            </a:r>
            <a:r>
              <a:rPr lang="en-US" sz="2400" dirty="0">
                <a:solidFill>
                  <a:schemeClr val="bg1"/>
                </a:solidFill>
                <a:effectLst>
                  <a:outerShdw blurRad="38100" dist="38100" dir="2700000" algn="tl">
                    <a:srgbClr val="000000">
                      <a:alpha val="43137"/>
                    </a:srgbClr>
                  </a:outerShdw>
                </a:effectLst>
                <a:latin typeface="Comic Sans MS" pitchFamily="66" charset="0"/>
              </a:rPr>
              <a:t>: evaluating observations and promoting their reprocessing and reanalysis into global fields. Developing new products and datasets.</a:t>
            </a:r>
          </a:p>
          <a:p>
            <a:pPr marL="287338" indent="-287338">
              <a:lnSpc>
                <a:spcPct val="90000"/>
              </a:lnSpc>
              <a:spcBef>
                <a:spcPct val="30000"/>
              </a:spcBef>
              <a:defRPr/>
            </a:pPr>
            <a:r>
              <a:rPr lang="en-US" sz="2400" dirty="0">
                <a:solidFill>
                  <a:srgbClr val="66FF33"/>
                </a:solidFill>
                <a:effectLst>
                  <a:outerShdw blurRad="38100" dist="38100" dir="2700000" algn="tl">
                    <a:srgbClr val="000000">
                      <a:alpha val="43137"/>
                    </a:srgbClr>
                  </a:outerShdw>
                </a:effectLst>
                <a:latin typeface="Comic Sans MS" pitchFamily="66" charset="0"/>
              </a:rPr>
              <a:t>Model datasets</a:t>
            </a:r>
            <a:r>
              <a:rPr lang="en-US" sz="2400" dirty="0">
                <a:solidFill>
                  <a:schemeClr val="bg1"/>
                </a:solidFill>
                <a:effectLst>
                  <a:outerShdw blurRad="38100" dist="38100" dir="2700000" algn="tl">
                    <a:srgbClr val="000000">
                      <a:alpha val="43137"/>
                    </a:srgbClr>
                  </a:outerShdw>
                </a:effectLst>
                <a:latin typeface="Comic Sans MS" pitchFamily="66" charset="0"/>
              </a:rPr>
              <a:t>: promoting numerical experimentation</a:t>
            </a:r>
          </a:p>
          <a:p>
            <a:pPr marL="287338" indent="-287338">
              <a:lnSpc>
                <a:spcPct val="90000"/>
              </a:lnSpc>
              <a:spcBef>
                <a:spcPct val="30000"/>
              </a:spcBef>
              <a:defRPr/>
            </a:pPr>
            <a:r>
              <a:rPr lang="en-US" sz="2400" dirty="0">
                <a:solidFill>
                  <a:srgbClr val="66FF33"/>
                </a:solidFill>
                <a:effectLst>
                  <a:outerShdw blurRad="38100" dist="38100" dir="2700000" algn="tl">
                    <a:srgbClr val="000000">
                      <a:alpha val="43137"/>
                    </a:srgbClr>
                  </a:outerShdw>
                </a:effectLst>
                <a:latin typeface="Comic Sans MS" pitchFamily="66" charset="0"/>
              </a:rPr>
              <a:t>Making data available</a:t>
            </a:r>
            <a:r>
              <a:rPr lang="en-US" sz="2400" dirty="0">
                <a:solidFill>
                  <a:schemeClr val="bg1"/>
                </a:solidFill>
                <a:effectLst>
                  <a:outerShdw blurRad="38100" dist="38100" dir="2700000" algn="tl">
                    <a:srgbClr val="000000">
                      <a:alpha val="43137"/>
                    </a:srgbClr>
                  </a:outerShdw>
                </a:effectLst>
                <a:latin typeface="Comic Sans MS" pitchFamily="66" charset="0"/>
              </a:rPr>
              <a:t> through the internet.</a:t>
            </a:r>
          </a:p>
          <a:p>
            <a:pPr marL="287338" indent="-287338">
              <a:lnSpc>
                <a:spcPct val="90000"/>
              </a:lnSpc>
              <a:spcBef>
                <a:spcPct val="30000"/>
              </a:spcBef>
              <a:defRPr/>
            </a:pPr>
            <a:r>
              <a:rPr lang="en-US" sz="2400" dirty="0">
                <a:solidFill>
                  <a:srgbClr val="66FF33"/>
                </a:solidFill>
                <a:effectLst>
                  <a:outerShdw blurRad="38100" dist="38100" dir="2700000" algn="tl">
                    <a:srgbClr val="000000">
                      <a:alpha val="43137"/>
                    </a:srgbClr>
                  </a:outerShdw>
                </a:effectLst>
                <a:latin typeface="Comic Sans MS" pitchFamily="66" charset="0"/>
              </a:rPr>
              <a:t>Diagnostics:</a:t>
            </a:r>
            <a:r>
              <a:rPr lang="en-US" sz="2400" dirty="0">
                <a:solidFill>
                  <a:schemeClr val="bg1"/>
                </a:solidFill>
                <a:effectLst>
                  <a:outerShdw blurRad="38100" dist="38100" dir="2700000" algn="tl">
                    <a:srgbClr val="000000">
                      <a:alpha val="43137"/>
                    </a:srgbClr>
                  </a:outerShdw>
                </a:effectLst>
                <a:latin typeface="Comic Sans MS" pitchFamily="66" charset="0"/>
              </a:rPr>
              <a:t> developing analytical and diagnostic techniques to process observations and model data, and facilitate their comparison and evaluation. New products.</a:t>
            </a:r>
          </a:p>
        </p:txBody>
      </p:sp>
      <p:sp>
        <p:nvSpPr>
          <p:cNvPr id="1474563" name="Rectangle 3"/>
          <p:cNvSpPr>
            <a:spLocks noChangeArrowheads="1"/>
          </p:cNvSpPr>
          <p:nvPr/>
        </p:nvSpPr>
        <p:spPr bwMode="auto">
          <a:xfrm>
            <a:off x="395288" y="0"/>
            <a:ext cx="8596312" cy="914400"/>
          </a:xfrm>
          <a:prstGeom prst="rect">
            <a:avLst/>
          </a:prstGeom>
          <a:noFill/>
          <a:ln w="9525">
            <a:noFill/>
            <a:miter lim="800000"/>
            <a:headEnd/>
            <a:tailEnd/>
          </a:ln>
          <a:effectLst>
            <a:outerShdw dist="35921" dir="2700000" algn="ctr" rotWithShape="0">
              <a:schemeClr val="tx1"/>
            </a:outerShdw>
          </a:effectLst>
        </p:spPr>
        <p:txBody>
          <a:bodyPr anchor="ctr"/>
          <a:lstStyle/>
          <a:p>
            <a:pPr algn="ctr">
              <a:defRPr/>
            </a:pPr>
            <a:r>
              <a:rPr lang="en-US" sz="3200">
                <a:solidFill>
                  <a:srgbClr val="FFFF00"/>
                </a:solidFill>
                <a:cs typeface="Arial" charset="0"/>
              </a:rPr>
              <a:t>Climate Information System: WOAP role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74562">
                                            <p:txEl>
                                              <p:pRg st="0" end="0"/>
                                            </p:txEl>
                                          </p:spTgt>
                                        </p:tgtEl>
                                        <p:attrNameLst>
                                          <p:attrName>style.visibility</p:attrName>
                                        </p:attrNameLst>
                                      </p:cBhvr>
                                      <p:to>
                                        <p:strVal val="visible"/>
                                      </p:to>
                                    </p:set>
                                    <p:animEffect transition="in" filter="wipe(up)">
                                      <p:cBhvr>
                                        <p:cTn id="7" dur="1000"/>
                                        <p:tgtEl>
                                          <p:spTgt spid="14745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74562">
                                            <p:txEl>
                                              <p:pRg st="1" end="1"/>
                                            </p:txEl>
                                          </p:spTgt>
                                        </p:tgtEl>
                                        <p:attrNameLst>
                                          <p:attrName>style.visibility</p:attrName>
                                        </p:attrNameLst>
                                      </p:cBhvr>
                                      <p:to>
                                        <p:strVal val="visible"/>
                                      </p:to>
                                    </p:set>
                                    <p:animEffect transition="in" filter="wipe(up)">
                                      <p:cBhvr>
                                        <p:cTn id="12" dur="1000"/>
                                        <p:tgtEl>
                                          <p:spTgt spid="147456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74562">
                                            <p:txEl>
                                              <p:pRg st="2" end="2"/>
                                            </p:txEl>
                                          </p:spTgt>
                                        </p:tgtEl>
                                        <p:attrNameLst>
                                          <p:attrName>style.visibility</p:attrName>
                                        </p:attrNameLst>
                                      </p:cBhvr>
                                      <p:to>
                                        <p:strVal val="visible"/>
                                      </p:to>
                                    </p:set>
                                    <p:animEffect transition="in" filter="wipe(up)">
                                      <p:cBhvr>
                                        <p:cTn id="17" dur="1000"/>
                                        <p:tgtEl>
                                          <p:spTgt spid="147456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474562">
                                            <p:txEl>
                                              <p:pRg st="3" end="3"/>
                                            </p:txEl>
                                          </p:spTgt>
                                        </p:tgtEl>
                                        <p:attrNameLst>
                                          <p:attrName>style.visibility</p:attrName>
                                        </p:attrNameLst>
                                      </p:cBhvr>
                                      <p:to>
                                        <p:strVal val="visible"/>
                                      </p:to>
                                    </p:set>
                                    <p:animEffect transition="in" filter="wipe(up)">
                                      <p:cBhvr>
                                        <p:cTn id="22" dur="1000"/>
                                        <p:tgtEl>
                                          <p:spTgt spid="147456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474562">
                                            <p:txEl>
                                              <p:pRg st="4" end="4"/>
                                            </p:txEl>
                                          </p:spTgt>
                                        </p:tgtEl>
                                        <p:attrNameLst>
                                          <p:attrName>style.visibility</p:attrName>
                                        </p:attrNameLst>
                                      </p:cBhvr>
                                      <p:to>
                                        <p:strVal val="visible"/>
                                      </p:to>
                                    </p:set>
                                    <p:animEffect transition="in" filter="wipe(up)">
                                      <p:cBhvr>
                                        <p:cTn id="27" dur="1000"/>
                                        <p:tgtEl>
                                          <p:spTgt spid="147456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62"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6610" name="Rectangle 2"/>
          <p:cNvSpPr>
            <a:spLocks noGrp="1" noChangeArrowheads="1"/>
          </p:cNvSpPr>
          <p:nvPr>
            <p:ph type="body" idx="1"/>
          </p:nvPr>
        </p:nvSpPr>
        <p:spPr>
          <a:xfrm>
            <a:off x="457200" y="1143000"/>
            <a:ext cx="8077200" cy="5562600"/>
          </a:xfrm>
          <a:effectLst/>
        </p:spPr>
        <p:txBody>
          <a:bodyPr/>
          <a:lstStyle/>
          <a:p>
            <a:pPr marL="287338" indent="-287338">
              <a:lnSpc>
                <a:spcPct val="90000"/>
              </a:lnSpc>
              <a:spcBef>
                <a:spcPct val="30000"/>
              </a:spcBef>
              <a:defRPr/>
            </a:pPr>
            <a:r>
              <a:rPr lang="en-US" sz="2400" dirty="0">
                <a:solidFill>
                  <a:srgbClr val="66FF33"/>
                </a:solidFill>
                <a:effectLst>
                  <a:outerShdw blurRad="38100" dist="38100" dir="2700000" algn="tl">
                    <a:srgbClr val="000000">
                      <a:alpha val="43137"/>
                    </a:srgbClr>
                  </a:outerShdw>
                </a:effectLst>
                <a:latin typeface="Comic Sans MS" pitchFamily="66" charset="0"/>
              </a:rPr>
              <a:t>Attribution:</a:t>
            </a:r>
            <a:r>
              <a:rPr lang="en-US" sz="2400" dirty="0">
                <a:solidFill>
                  <a:schemeClr val="bg1"/>
                </a:solidFill>
                <a:effectLst>
                  <a:outerShdw blurRad="38100" dist="38100" dir="2700000" algn="tl">
                    <a:srgbClr val="000000">
                      <a:alpha val="43137"/>
                    </a:srgbClr>
                  </a:outerShdw>
                </a:effectLst>
                <a:latin typeface="Comic Sans MS" pitchFamily="66" charset="0"/>
              </a:rPr>
              <a:t> develop capabilities that contribute to attribution capability via studies and numerical experimentation to allow reliable statements to be made not only about what the state of the climate is, but also why it is the way it is and the mechanisms involved.  </a:t>
            </a:r>
          </a:p>
          <a:p>
            <a:pPr marL="287338" indent="-287338">
              <a:lnSpc>
                <a:spcPct val="90000"/>
              </a:lnSpc>
              <a:spcBef>
                <a:spcPct val="30000"/>
              </a:spcBef>
              <a:defRPr/>
            </a:pPr>
            <a:r>
              <a:rPr lang="en-US" sz="2400" dirty="0">
                <a:solidFill>
                  <a:srgbClr val="66FF33"/>
                </a:solidFill>
                <a:effectLst>
                  <a:outerShdw blurRad="38100" dist="38100" dir="2700000" algn="tl">
                    <a:srgbClr val="000000">
                      <a:alpha val="43137"/>
                    </a:srgbClr>
                  </a:outerShdw>
                </a:effectLst>
                <a:latin typeface="Comic Sans MS" pitchFamily="66" charset="0"/>
              </a:rPr>
              <a:t>Predictability and prediction:</a:t>
            </a:r>
            <a:r>
              <a:rPr lang="en-US" sz="2400" dirty="0">
                <a:solidFill>
                  <a:schemeClr val="bg1"/>
                </a:solidFill>
                <a:effectLst>
                  <a:outerShdw blurRad="38100" dist="38100" dir="2700000" algn="tl">
                    <a:srgbClr val="000000">
                      <a:alpha val="43137"/>
                    </a:srgbClr>
                  </a:outerShdw>
                </a:effectLst>
                <a:latin typeface="Comic Sans MS" pitchFamily="66" charset="0"/>
              </a:rPr>
              <a:t> PDO, NAO, AMOC; improve initialization of models, improve observations for this purpose; regional models (downscaling).</a:t>
            </a:r>
          </a:p>
          <a:p>
            <a:pPr marL="287338" indent="-287338">
              <a:lnSpc>
                <a:spcPct val="90000"/>
              </a:lnSpc>
              <a:spcBef>
                <a:spcPct val="30000"/>
              </a:spcBef>
              <a:defRPr/>
            </a:pPr>
            <a:r>
              <a:rPr lang="en-US" sz="2400" dirty="0">
                <a:solidFill>
                  <a:srgbClr val="66FF33"/>
                </a:solidFill>
                <a:effectLst>
                  <a:outerShdw blurRad="38100" dist="38100" dir="2700000" algn="tl">
                    <a:srgbClr val="000000">
                      <a:alpha val="43137"/>
                    </a:srgbClr>
                  </a:outerShdw>
                </a:effectLst>
                <a:latin typeface="Comic Sans MS" pitchFamily="66" charset="0"/>
              </a:rPr>
              <a:t>High impact events and extremes:</a:t>
            </a:r>
            <a:r>
              <a:rPr lang="en-US" sz="2400" dirty="0">
                <a:solidFill>
                  <a:schemeClr val="bg1"/>
                </a:solidFill>
                <a:effectLst>
                  <a:outerShdw blurRad="38100" dist="38100" dir="2700000" algn="tl">
                    <a:srgbClr val="000000">
                      <a:alpha val="43137"/>
                    </a:srgbClr>
                  </a:outerShdw>
                </a:effectLst>
                <a:latin typeface="Comic Sans MS" pitchFamily="66" charset="0"/>
              </a:rPr>
              <a:t> exploring drought, flooding, precipitation intensity and frequency, hurricanes, storms</a:t>
            </a:r>
          </a:p>
          <a:p>
            <a:pPr marL="287338" indent="-287338">
              <a:lnSpc>
                <a:spcPct val="90000"/>
              </a:lnSpc>
              <a:spcBef>
                <a:spcPct val="30000"/>
              </a:spcBef>
              <a:defRPr/>
            </a:pPr>
            <a:r>
              <a:rPr lang="en-US" sz="2400" dirty="0">
                <a:solidFill>
                  <a:srgbClr val="66FF33"/>
                </a:solidFill>
                <a:effectLst>
                  <a:outerShdw blurRad="38100" dist="38100" dir="2700000" algn="tl">
                    <a:srgbClr val="000000">
                      <a:alpha val="43137"/>
                    </a:srgbClr>
                  </a:outerShdw>
                </a:effectLst>
                <a:latin typeface="Comic Sans MS" pitchFamily="66" charset="0"/>
              </a:rPr>
              <a:t>Model evaluations:</a:t>
            </a:r>
            <a:r>
              <a:rPr lang="en-US" sz="2400" dirty="0">
                <a:solidFill>
                  <a:schemeClr val="bg1"/>
                </a:solidFill>
                <a:effectLst>
                  <a:outerShdw blurRad="38100" dist="38100" dir="2700000" algn="tl">
                    <a:srgbClr val="000000">
                      <a:alpha val="43137"/>
                    </a:srgbClr>
                  </a:outerShdw>
                </a:effectLst>
                <a:latin typeface="Comic Sans MS" pitchFamily="66" charset="0"/>
              </a:rPr>
              <a:t> model </a:t>
            </a:r>
            <a:r>
              <a:rPr lang="en-US" sz="2400" dirty="0" err="1">
                <a:solidFill>
                  <a:schemeClr val="bg1"/>
                </a:solidFill>
                <a:effectLst>
                  <a:outerShdw blurRad="38100" dist="38100" dir="2700000" algn="tl">
                    <a:srgbClr val="000000">
                      <a:alpha val="43137"/>
                    </a:srgbClr>
                  </a:outerShdw>
                </a:effectLst>
                <a:latin typeface="Comic Sans MS" pitchFamily="66" charset="0"/>
              </a:rPr>
              <a:t>vs</a:t>
            </a:r>
            <a:r>
              <a:rPr lang="en-US" sz="2400" dirty="0">
                <a:solidFill>
                  <a:schemeClr val="bg1"/>
                </a:solidFill>
                <a:effectLst>
                  <a:outerShdw blurRad="38100" dist="38100" dir="2700000" algn="tl">
                    <a:srgbClr val="000000">
                      <a:alpha val="43137"/>
                    </a:srgbClr>
                  </a:outerShdw>
                </a:effectLst>
                <a:latin typeface="Comic Sans MS" pitchFamily="66" charset="0"/>
              </a:rPr>
              <a:t> observations; water and energy cycles, forcings</a:t>
            </a:r>
          </a:p>
        </p:txBody>
      </p:sp>
      <p:sp>
        <p:nvSpPr>
          <p:cNvPr id="1476611" name="Rectangle 3"/>
          <p:cNvSpPr>
            <a:spLocks noChangeArrowheads="1"/>
          </p:cNvSpPr>
          <p:nvPr/>
        </p:nvSpPr>
        <p:spPr bwMode="auto">
          <a:xfrm>
            <a:off x="250825" y="0"/>
            <a:ext cx="8740775" cy="914400"/>
          </a:xfrm>
          <a:prstGeom prst="rect">
            <a:avLst/>
          </a:prstGeom>
          <a:noFill/>
          <a:ln w="9525">
            <a:noFill/>
            <a:miter lim="800000"/>
            <a:headEnd/>
            <a:tailEnd/>
          </a:ln>
          <a:effectLst>
            <a:outerShdw dist="35921" dir="2700000" algn="ctr" rotWithShape="0">
              <a:schemeClr val="tx1"/>
            </a:outerShdw>
          </a:effectLst>
        </p:spPr>
        <p:txBody>
          <a:bodyPr anchor="ctr"/>
          <a:lstStyle/>
          <a:p>
            <a:pPr algn="ctr">
              <a:defRPr/>
            </a:pPr>
            <a:r>
              <a:rPr lang="en-US" sz="3200">
                <a:solidFill>
                  <a:srgbClr val="FFFF00"/>
                </a:solidFill>
                <a:cs typeface="Arial" charset="0"/>
              </a:rPr>
              <a:t>Climate Information System: WOAP role: </a:t>
            </a:r>
            <a:r>
              <a:rPr lang="en-US">
                <a:solidFill>
                  <a:srgbClr val="FFFF00"/>
                </a:solidFill>
                <a:cs typeface="Arial" charset="0"/>
              </a:rPr>
              <a:t>continued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476610">
                                            <p:txEl>
                                              <p:pRg st="0" end="0"/>
                                            </p:txEl>
                                          </p:spTgt>
                                        </p:tgtEl>
                                        <p:attrNameLst>
                                          <p:attrName>style.visibility</p:attrName>
                                        </p:attrNameLst>
                                      </p:cBhvr>
                                      <p:to>
                                        <p:strVal val="visible"/>
                                      </p:to>
                                    </p:set>
                                    <p:animEffect transition="in" filter="wipe(up)">
                                      <p:cBhvr>
                                        <p:cTn id="7" dur="2000"/>
                                        <p:tgtEl>
                                          <p:spTgt spid="1476610">
                                            <p:txEl>
                                              <p:pRg st="0" end="0"/>
                                            </p:txEl>
                                          </p:spTgt>
                                        </p:tgtEl>
                                      </p:cBhvr>
                                    </p:animEffect>
                                  </p:childTnLst>
                                </p:cTn>
                              </p:par>
                            </p:childTnLst>
                          </p:cTn>
                        </p:par>
                        <p:par>
                          <p:cTn id="8" fill="hold">
                            <p:stCondLst>
                              <p:cond delay="3000"/>
                            </p:stCondLst>
                            <p:childTnLst>
                              <p:par>
                                <p:cTn id="9" presetID="22" presetClass="entr" presetSubtype="1" fill="hold" grpId="0" nodeType="afterEffect">
                                  <p:stCondLst>
                                    <p:cond delay="1000"/>
                                  </p:stCondLst>
                                  <p:childTnLst>
                                    <p:set>
                                      <p:cBhvr>
                                        <p:cTn id="10" dur="1" fill="hold">
                                          <p:stCondLst>
                                            <p:cond delay="0"/>
                                          </p:stCondLst>
                                        </p:cTn>
                                        <p:tgtEl>
                                          <p:spTgt spid="1476610">
                                            <p:txEl>
                                              <p:pRg st="1" end="1"/>
                                            </p:txEl>
                                          </p:spTgt>
                                        </p:tgtEl>
                                        <p:attrNameLst>
                                          <p:attrName>style.visibility</p:attrName>
                                        </p:attrNameLst>
                                      </p:cBhvr>
                                      <p:to>
                                        <p:strVal val="visible"/>
                                      </p:to>
                                    </p:set>
                                    <p:animEffect transition="in" filter="wipe(up)">
                                      <p:cBhvr>
                                        <p:cTn id="11" dur="2000"/>
                                        <p:tgtEl>
                                          <p:spTgt spid="1476610">
                                            <p:txEl>
                                              <p:pRg st="1" end="1"/>
                                            </p:txEl>
                                          </p:spTgt>
                                        </p:tgtEl>
                                      </p:cBhvr>
                                    </p:animEffect>
                                  </p:childTnLst>
                                </p:cTn>
                              </p:par>
                            </p:childTnLst>
                          </p:cTn>
                        </p:par>
                        <p:par>
                          <p:cTn id="12" fill="hold">
                            <p:stCondLst>
                              <p:cond delay="6000"/>
                            </p:stCondLst>
                            <p:childTnLst>
                              <p:par>
                                <p:cTn id="13" presetID="22" presetClass="entr" presetSubtype="1" fill="hold" grpId="0" nodeType="afterEffect">
                                  <p:stCondLst>
                                    <p:cond delay="1000"/>
                                  </p:stCondLst>
                                  <p:childTnLst>
                                    <p:set>
                                      <p:cBhvr>
                                        <p:cTn id="14" dur="1" fill="hold">
                                          <p:stCondLst>
                                            <p:cond delay="0"/>
                                          </p:stCondLst>
                                        </p:cTn>
                                        <p:tgtEl>
                                          <p:spTgt spid="1476610">
                                            <p:txEl>
                                              <p:pRg st="2" end="2"/>
                                            </p:txEl>
                                          </p:spTgt>
                                        </p:tgtEl>
                                        <p:attrNameLst>
                                          <p:attrName>style.visibility</p:attrName>
                                        </p:attrNameLst>
                                      </p:cBhvr>
                                      <p:to>
                                        <p:strVal val="visible"/>
                                      </p:to>
                                    </p:set>
                                    <p:animEffect transition="in" filter="wipe(up)">
                                      <p:cBhvr>
                                        <p:cTn id="15" dur="2000"/>
                                        <p:tgtEl>
                                          <p:spTgt spid="1476610">
                                            <p:txEl>
                                              <p:pRg st="2" end="2"/>
                                            </p:txEl>
                                          </p:spTgt>
                                        </p:tgtEl>
                                      </p:cBhvr>
                                    </p:animEffect>
                                  </p:childTnLst>
                                </p:cTn>
                              </p:par>
                            </p:childTnLst>
                          </p:cTn>
                        </p:par>
                        <p:par>
                          <p:cTn id="16" fill="hold">
                            <p:stCondLst>
                              <p:cond delay="9000"/>
                            </p:stCondLst>
                            <p:childTnLst>
                              <p:par>
                                <p:cTn id="17" presetID="22" presetClass="entr" presetSubtype="1" fill="hold" grpId="0" nodeType="afterEffect">
                                  <p:stCondLst>
                                    <p:cond delay="1000"/>
                                  </p:stCondLst>
                                  <p:childTnLst>
                                    <p:set>
                                      <p:cBhvr>
                                        <p:cTn id="18" dur="1" fill="hold">
                                          <p:stCondLst>
                                            <p:cond delay="0"/>
                                          </p:stCondLst>
                                        </p:cTn>
                                        <p:tgtEl>
                                          <p:spTgt spid="1476610">
                                            <p:txEl>
                                              <p:pRg st="3" end="3"/>
                                            </p:txEl>
                                          </p:spTgt>
                                        </p:tgtEl>
                                        <p:attrNameLst>
                                          <p:attrName>style.visibility</p:attrName>
                                        </p:attrNameLst>
                                      </p:cBhvr>
                                      <p:to>
                                        <p:strVal val="visible"/>
                                      </p:to>
                                    </p:set>
                                    <p:animEffect transition="in" filter="wipe(up)">
                                      <p:cBhvr>
                                        <p:cTn id="19" dur="2000"/>
                                        <p:tgtEl>
                                          <p:spTgt spid="14766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6610" grpId="0" build="p" advAuto="200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152400" y="228600"/>
            <a:ext cx="8753475" cy="6648450"/>
          </a:xfrm>
          <a:prstGeom prst="rect">
            <a:avLst/>
          </a:prstGeom>
          <a:noFill/>
          <a:ln w="9525">
            <a:noFill/>
            <a:miter lim="800000"/>
            <a:headEnd/>
            <a:tailEnd/>
          </a:ln>
          <a:effectLst>
            <a:outerShdw dist="35921" dir="2700000" algn="ctr" rotWithShape="0">
              <a:schemeClr val="tx1"/>
            </a:outerShdw>
          </a:effectLst>
        </p:spPr>
        <p:txBody>
          <a:bodyPr>
            <a:spAutoFit/>
          </a:bodyPr>
          <a:lstStyle/>
          <a:p>
            <a:pPr marL="568325" indent="-568325" eaLnBrk="0" hangingPunct="0">
              <a:defRPr/>
            </a:pPr>
            <a:r>
              <a:rPr lang="en-US" sz="2800" b="1" dirty="0">
                <a:solidFill>
                  <a:srgbClr val="FFFFFF"/>
                </a:solidFill>
                <a:cs typeface="Arial" charset="0"/>
              </a:rPr>
              <a:t>The </a:t>
            </a:r>
            <a:r>
              <a:rPr lang="en-US" sz="3200" b="1" u="sng" dirty="0">
                <a:solidFill>
                  <a:srgbClr val="FFFF00"/>
                </a:solidFill>
                <a:cs typeface="Arial" charset="0"/>
              </a:rPr>
              <a:t>challenge</a:t>
            </a:r>
            <a:r>
              <a:rPr lang="en-US" sz="2800" b="1" dirty="0">
                <a:solidFill>
                  <a:srgbClr val="000000"/>
                </a:solidFill>
                <a:cs typeface="Arial" charset="0"/>
              </a:rPr>
              <a:t> </a:t>
            </a:r>
            <a:r>
              <a:rPr lang="en-US" sz="2800" b="1" dirty="0">
                <a:solidFill>
                  <a:srgbClr val="FFFFFF"/>
                </a:solidFill>
                <a:cs typeface="Arial" charset="0"/>
              </a:rPr>
              <a:t>is to better determine:</a:t>
            </a:r>
            <a:r>
              <a:rPr lang="en-US" sz="2800" b="1" dirty="0">
                <a:solidFill>
                  <a:srgbClr val="000000"/>
                </a:solidFill>
                <a:cs typeface="Arial" charset="0"/>
              </a:rPr>
              <a:t>  </a:t>
            </a:r>
          </a:p>
          <a:p>
            <a:pPr marL="568325" indent="-568325" eaLnBrk="0" hangingPunct="0">
              <a:defRPr/>
            </a:pPr>
            <a:endParaRPr lang="en-US" sz="2800" b="1" dirty="0">
              <a:solidFill>
                <a:srgbClr val="000000"/>
              </a:solidFill>
              <a:cs typeface="Arial" charset="0"/>
            </a:endParaRPr>
          </a:p>
          <a:p>
            <a:pPr marL="568325" indent="-568325" eaLnBrk="0" hangingPunct="0">
              <a:buFontTx/>
              <a:buAutoNum type="arabicParenR"/>
              <a:defRPr/>
            </a:pPr>
            <a:r>
              <a:rPr lang="en-US" b="1" dirty="0">
                <a:solidFill>
                  <a:srgbClr val="FFFFFF"/>
                </a:solidFill>
                <a:cs typeface="Arial" charset="0"/>
              </a:rPr>
              <a:t>how the </a:t>
            </a:r>
            <a:r>
              <a:rPr lang="en-US" b="1" dirty="0">
                <a:solidFill>
                  <a:srgbClr val="FF3300"/>
                </a:solidFill>
                <a:cs typeface="Arial" charset="0"/>
              </a:rPr>
              <a:t>climate</a:t>
            </a:r>
            <a:r>
              <a:rPr lang="en-US" b="1" dirty="0">
                <a:solidFill>
                  <a:srgbClr val="FFFFFF"/>
                </a:solidFill>
                <a:cs typeface="Arial" charset="0"/>
              </a:rPr>
              <a:t> system is changing</a:t>
            </a:r>
          </a:p>
          <a:p>
            <a:pPr marL="568325" indent="-568325" eaLnBrk="0" hangingPunct="0">
              <a:buFontTx/>
              <a:buAutoNum type="arabicParenR"/>
              <a:defRPr/>
            </a:pPr>
            <a:r>
              <a:rPr lang="en-US" b="1" dirty="0">
                <a:solidFill>
                  <a:srgbClr val="FFFFFF"/>
                </a:solidFill>
                <a:cs typeface="Arial" charset="0"/>
              </a:rPr>
              <a:t>how the </a:t>
            </a:r>
            <a:r>
              <a:rPr lang="en-US" b="1" dirty="0" err="1">
                <a:solidFill>
                  <a:srgbClr val="FF3300"/>
                </a:solidFill>
                <a:cs typeface="Arial" charset="0"/>
              </a:rPr>
              <a:t>forcings</a:t>
            </a:r>
            <a:r>
              <a:rPr lang="en-US" b="1" dirty="0">
                <a:solidFill>
                  <a:srgbClr val="FFFFFF"/>
                </a:solidFill>
                <a:cs typeface="Arial" charset="0"/>
              </a:rPr>
              <a:t> are changing</a:t>
            </a:r>
          </a:p>
          <a:p>
            <a:pPr marL="568325" indent="-568325" eaLnBrk="0" hangingPunct="0">
              <a:buFontTx/>
              <a:buAutoNum type="arabicParenR"/>
              <a:defRPr/>
            </a:pPr>
            <a:r>
              <a:rPr lang="en-US" b="1" dirty="0">
                <a:solidFill>
                  <a:srgbClr val="FFFFFF"/>
                </a:solidFill>
                <a:cs typeface="Arial" charset="0"/>
              </a:rPr>
              <a:t>how these </a:t>
            </a:r>
            <a:r>
              <a:rPr lang="en-US" b="1" dirty="0">
                <a:solidFill>
                  <a:srgbClr val="FF3300"/>
                </a:solidFill>
                <a:cs typeface="Arial" charset="0"/>
              </a:rPr>
              <a:t>relate</a:t>
            </a:r>
            <a:r>
              <a:rPr lang="en-US" b="1" dirty="0">
                <a:solidFill>
                  <a:srgbClr val="FFFFFF"/>
                </a:solidFill>
                <a:cs typeface="Arial" charset="0"/>
              </a:rPr>
              <a:t> to each other (incl. feedbacks)</a:t>
            </a:r>
          </a:p>
          <a:p>
            <a:pPr marL="568325" indent="-568325" eaLnBrk="0" hangingPunct="0">
              <a:buFontTx/>
              <a:buAutoNum type="arabicParenR"/>
              <a:defRPr/>
            </a:pPr>
            <a:r>
              <a:rPr lang="en-US" b="1" dirty="0">
                <a:solidFill>
                  <a:srgbClr val="FF3300"/>
                </a:solidFill>
                <a:cs typeface="Arial" charset="0"/>
              </a:rPr>
              <a:t>attribution</a:t>
            </a:r>
            <a:r>
              <a:rPr lang="en-US" b="1" dirty="0">
                <a:solidFill>
                  <a:srgbClr val="FFFFFF"/>
                </a:solidFill>
                <a:cs typeface="Arial" charset="0"/>
              </a:rPr>
              <a:t> of anomalies to causes </a:t>
            </a:r>
          </a:p>
          <a:p>
            <a:pPr marL="568325" indent="-568325" eaLnBrk="0" hangingPunct="0">
              <a:buFontTx/>
              <a:buAutoNum type="arabicParenR"/>
              <a:defRPr/>
            </a:pPr>
            <a:r>
              <a:rPr lang="en-US" b="1" dirty="0">
                <a:solidFill>
                  <a:srgbClr val="FFFFFF"/>
                </a:solidFill>
                <a:cs typeface="Arial" charset="0"/>
              </a:rPr>
              <a:t>what they mean for the immediate and more distant future  (</a:t>
            </a:r>
            <a:r>
              <a:rPr lang="en-US" b="1" dirty="0">
                <a:solidFill>
                  <a:srgbClr val="FF3300"/>
                </a:solidFill>
                <a:cs typeface="Arial" charset="0"/>
              </a:rPr>
              <a:t>assessment</a:t>
            </a:r>
            <a:r>
              <a:rPr lang="en-US" b="1" dirty="0">
                <a:solidFill>
                  <a:srgbClr val="FFFFFF"/>
                </a:solidFill>
                <a:cs typeface="Arial" charset="0"/>
              </a:rPr>
              <a:t>)</a:t>
            </a:r>
          </a:p>
          <a:p>
            <a:pPr marL="568325" indent="-568325" eaLnBrk="0" hangingPunct="0">
              <a:buFontTx/>
              <a:buAutoNum type="arabicParenR"/>
              <a:defRPr/>
            </a:pPr>
            <a:r>
              <a:rPr lang="en-US" b="1" dirty="0">
                <a:solidFill>
                  <a:srgbClr val="FFFFFF"/>
                </a:solidFill>
                <a:cs typeface="Arial" charset="0"/>
              </a:rPr>
              <a:t>Validate and improve </a:t>
            </a:r>
            <a:r>
              <a:rPr lang="en-US" b="1" dirty="0">
                <a:solidFill>
                  <a:srgbClr val="FF3300"/>
                </a:solidFill>
                <a:cs typeface="Arial" charset="0"/>
              </a:rPr>
              <a:t>models</a:t>
            </a:r>
          </a:p>
          <a:p>
            <a:pPr marL="568325" indent="-568325" eaLnBrk="0" hangingPunct="0">
              <a:buFontTx/>
              <a:buAutoNum type="arabicParenR"/>
              <a:defRPr/>
            </a:pPr>
            <a:r>
              <a:rPr lang="en-US" b="1" dirty="0">
                <a:solidFill>
                  <a:srgbClr val="FFFFFF"/>
                </a:solidFill>
                <a:cs typeface="Arial" charset="0"/>
              </a:rPr>
              <a:t>seamless </a:t>
            </a:r>
            <a:r>
              <a:rPr lang="en-US" b="1" dirty="0">
                <a:solidFill>
                  <a:srgbClr val="FF3300"/>
                </a:solidFill>
                <a:cs typeface="Arial" charset="0"/>
              </a:rPr>
              <a:t>predictions</a:t>
            </a:r>
            <a:r>
              <a:rPr lang="en-US" b="1" dirty="0">
                <a:solidFill>
                  <a:srgbClr val="FFFFFF"/>
                </a:solidFill>
                <a:cs typeface="Arial" charset="0"/>
              </a:rPr>
              <a:t> on multiple time scales </a:t>
            </a:r>
          </a:p>
          <a:p>
            <a:pPr marL="568325" indent="-568325" eaLnBrk="0" hangingPunct="0">
              <a:buFontTx/>
              <a:buAutoNum type="arabicParenR"/>
              <a:defRPr/>
            </a:pPr>
            <a:r>
              <a:rPr lang="en-US" b="1" dirty="0">
                <a:solidFill>
                  <a:srgbClr val="FFFFFF"/>
                </a:solidFill>
                <a:cs typeface="Arial" charset="0"/>
              </a:rPr>
              <a:t>how to use this information for informed planning and </a:t>
            </a:r>
            <a:r>
              <a:rPr lang="en-US" b="1" dirty="0">
                <a:solidFill>
                  <a:srgbClr val="FF3300"/>
                </a:solidFill>
                <a:cs typeface="Arial" charset="0"/>
              </a:rPr>
              <a:t>decision making</a:t>
            </a:r>
            <a:r>
              <a:rPr lang="en-US" b="1" dirty="0">
                <a:solidFill>
                  <a:srgbClr val="FFFFFF"/>
                </a:solidFill>
                <a:cs typeface="Arial" charset="0"/>
              </a:rPr>
              <a:t>				</a:t>
            </a:r>
          </a:p>
          <a:p>
            <a:pPr marL="568325" indent="-568325" eaLnBrk="0" hangingPunct="0">
              <a:buFontTx/>
              <a:buAutoNum type="arabicParenR"/>
              <a:defRPr/>
            </a:pPr>
            <a:r>
              <a:rPr lang="en-US" b="1" dirty="0">
                <a:solidFill>
                  <a:srgbClr val="FFFFFF"/>
                </a:solidFill>
                <a:cs typeface="Arial" charset="0"/>
              </a:rPr>
              <a:t>how to manage the data and </a:t>
            </a:r>
            <a:r>
              <a:rPr lang="en-US" b="1" dirty="0">
                <a:solidFill>
                  <a:srgbClr val="FF3300"/>
                </a:solidFill>
                <a:cs typeface="Arial" charset="0"/>
              </a:rPr>
              <a:t>reanalyze</a:t>
            </a:r>
            <a:r>
              <a:rPr lang="en-US" b="1" dirty="0">
                <a:solidFill>
                  <a:srgbClr val="FFFFFF"/>
                </a:solidFill>
                <a:cs typeface="Arial" charset="0"/>
              </a:rPr>
              <a:t> it routinely</a:t>
            </a:r>
          </a:p>
          <a:p>
            <a:pPr marL="568325" indent="-568325" eaLnBrk="0" hangingPunct="0">
              <a:buFontTx/>
              <a:buAutoNum type="arabicParenR"/>
              <a:defRPr/>
            </a:pPr>
            <a:r>
              <a:rPr lang="en-US" b="1" dirty="0">
                <a:solidFill>
                  <a:srgbClr val="FFFFFF"/>
                </a:solidFill>
                <a:cs typeface="Arial" charset="0"/>
              </a:rPr>
              <a:t>how to disseminate </a:t>
            </a:r>
            <a:r>
              <a:rPr lang="en-US" b="1" dirty="0">
                <a:solidFill>
                  <a:srgbClr val="FF3300"/>
                </a:solidFill>
                <a:cs typeface="Arial" charset="0"/>
              </a:rPr>
              <a:t>products</a:t>
            </a:r>
            <a:r>
              <a:rPr lang="en-US" b="1" dirty="0">
                <a:solidFill>
                  <a:srgbClr val="FFFFFF"/>
                </a:solidFill>
                <a:cs typeface="Arial" charset="0"/>
              </a:rPr>
              <a:t> around the world</a:t>
            </a:r>
          </a:p>
          <a:p>
            <a:pPr marL="568325" indent="-568325" eaLnBrk="0" hangingPunct="0">
              <a:buFontTx/>
              <a:buAutoNum type="arabicParenR"/>
              <a:defRPr/>
            </a:pPr>
            <a:r>
              <a:rPr lang="en-US" b="1" dirty="0">
                <a:solidFill>
                  <a:srgbClr val="FFFFFF"/>
                </a:solidFill>
                <a:cs typeface="Arial" charset="0"/>
              </a:rPr>
              <a:t>how to interact with </a:t>
            </a:r>
            <a:r>
              <a:rPr lang="en-US" b="1" dirty="0">
                <a:solidFill>
                  <a:srgbClr val="FF3300"/>
                </a:solidFill>
                <a:cs typeface="Arial" charset="0"/>
              </a:rPr>
              <a:t>users</a:t>
            </a:r>
            <a:r>
              <a:rPr lang="en-US" b="1" dirty="0">
                <a:solidFill>
                  <a:srgbClr val="FFFFFF"/>
                </a:solidFill>
                <a:cs typeface="Arial" charset="0"/>
              </a:rPr>
              <a:t> and stakeholders and add regional value</a:t>
            </a:r>
          </a:p>
          <a:p>
            <a:pPr marL="568325" indent="-568325" eaLnBrk="0" hangingPunct="0">
              <a:buFontTx/>
              <a:buAutoNum type="arabicParenR"/>
              <a:defRPr/>
            </a:pPr>
            <a:endParaRPr lang="en-US" sz="1000" b="1" dirty="0">
              <a:solidFill>
                <a:srgbClr val="FFFFFF"/>
              </a:solidFill>
              <a:cs typeface="Arial" charset="0"/>
            </a:endParaRPr>
          </a:p>
          <a:p>
            <a:pPr marL="568325" indent="-568325" eaLnBrk="0" hangingPunct="0">
              <a:defRPr/>
            </a:pPr>
            <a:r>
              <a:rPr lang="en-US" sz="2000" b="1" dirty="0">
                <a:solidFill>
                  <a:srgbClr val="FF0000"/>
                </a:solidFill>
                <a:cs typeface="Arial" charset="0"/>
                <a:sym typeface="Wingdings" pitchFamily="2" charset="2"/>
              </a:rPr>
              <a:t>From </a:t>
            </a:r>
            <a:r>
              <a:rPr lang="en-US" sz="2000" b="1" dirty="0" err="1">
                <a:solidFill>
                  <a:srgbClr val="FF0000"/>
                </a:solidFill>
                <a:cs typeface="Arial" charset="0"/>
                <a:sym typeface="Wingdings" pitchFamily="2" charset="2"/>
              </a:rPr>
              <a:t>Trenberth</a:t>
            </a:r>
            <a:r>
              <a:rPr lang="en-US" sz="2000" b="1" dirty="0">
                <a:solidFill>
                  <a:srgbClr val="FF0000"/>
                </a:solidFill>
                <a:cs typeface="Arial" charset="0"/>
                <a:sym typeface="Wingdings" pitchFamily="2" charset="2"/>
              </a:rPr>
              <a:t> et al 2002</a:t>
            </a:r>
          </a:p>
        </p:txBody>
      </p:sp>
      <p:sp>
        <p:nvSpPr>
          <p:cNvPr id="47107" name="Rectangle 3"/>
          <p:cNvSpPr>
            <a:spLocks noChangeArrowheads="1"/>
          </p:cNvSpPr>
          <p:nvPr/>
        </p:nvSpPr>
        <p:spPr bwMode="auto">
          <a:xfrm>
            <a:off x="8382000" y="1135063"/>
            <a:ext cx="533400" cy="5235575"/>
          </a:xfrm>
          <a:prstGeom prst="rect">
            <a:avLst/>
          </a:prstGeom>
          <a:noFill/>
          <a:ln w="9525">
            <a:noFill/>
            <a:miter lim="800000"/>
            <a:headEnd/>
            <a:tailEnd/>
          </a:ln>
        </p:spPr>
        <p:txBody>
          <a:bodyPr>
            <a:spAutoFit/>
          </a:bodyPr>
          <a:lstStyle/>
          <a:p>
            <a:r>
              <a:rPr lang="en-US" b="1">
                <a:solidFill>
                  <a:srgbClr val="FF33CC"/>
                </a:solidFill>
                <a:sym typeface="Wingdings" pitchFamily="2" charset="2"/>
              </a:rPr>
              <a:t>   </a:t>
            </a:r>
          </a:p>
          <a:p>
            <a:r>
              <a:rPr lang="en-US" b="1">
                <a:solidFill>
                  <a:srgbClr val="FF33CC"/>
                </a:solidFill>
                <a:sym typeface="Wingdings" pitchFamily="2" charset="2"/>
              </a:rPr>
              <a:t> </a:t>
            </a:r>
          </a:p>
          <a:p>
            <a:endParaRPr lang="en-US" b="1">
              <a:solidFill>
                <a:srgbClr val="FF33CC"/>
              </a:solidFill>
              <a:sym typeface="Wingdings" pitchFamily="2" charset="2"/>
            </a:endParaRPr>
          </a:p>
          <a:p>
            <a:r>
              <a:rPr lang="en-US" b="1">
                <a:solidFill>
                  <a:srgbClr val="FF33CC"/>
                </a:solidFill>
                <a:sym typeface="Wingdings" pitchFamily="2" charset="2"/>
              </a:rPr>
              <a:t>  </a:t>
            </a:r>
          </a:p>
          <a:p>
            <a:r>
              <a:rPr lang="en-US" b="1">
                <a:solidFill>
                  <a:srgbClr val="FF33CC"/>
                </a:solidFill>
                <a:sym typeface="Wingdings" pitchFamily="2" charset="2"/>
              </a:rPr>
              <a:t></a:t>
            </a:r>
            <a:r>
              <a:rPr lang="en-US" sz="3200">
                <a:solidFill>
                  <a:srgbClr val="000000"/>
                </a:solidFill>
                <a:sym typeface="Wingdings" pitchFamily="2" charset="2"/>
              </a:rPr>
              <a:t> </a:t>
            </a:r>
            <a:r>
              <a:rPr lang="en-US" b="1">
                <a:solidFill>
                  <a:srgbClr val="FF33CC"/>
                </a:solidFill>
                <a:sym typeface="Wingdings" pitchFamily="2" charset="2"/>
              </a:rPr>
              <a:t></a:t>
            </a:r>
          </a:p>
          <a:p>
            <a:endParaRPr lang="en-US" b="1">
              <a:solidFill>
                <a:srgbClr val="FF33CC"/>
              </a:solidFill>
              <a:sym typeface="Wingdings" pitchFamily="2" charset="2"/>
            </a:endParaRPr>
          </a:p>
          <a:p>
            <a:r>
              <a:rPr lang="en-US" b="1">
                <a:solidFill>
                  <a:srgbClr val="FF33CC"/>
                </a:solidFill>
                <a:sym typeface="Wingdings" pitchFamily="2" charset="2"/>
              </a:rPr>
              <a:t>  </a:t>
            </a:r>
          </a:p>
          <a:p>
            <a:r>
              <a:rPr lang="en-US" b="1">
                <a:solidFill>
                  <a:srgbClr val="FF33CC"/>
                </a:solidFill>
                <a:sym typeface="Wingdings" pitchFamily="2" charset="2"/>
              </a:rPr>
              <a:t> </a:t>
            </a:r>
          </a:p>
        </p:txBody>
      </p:sp>
      <p:sp>
        <p:nvSpPr>
          <p:cNvPr id="47108" name="Line 4"/>
          <p:cNvSpPr>
            <a:spLocks noChangeShapeType="1"/>
          </p:cNvSpPr>
          <p:nvPr/>
        </p:nvSpPr>
        <p:spPr bwMode="auto">
          <a:xfrm>
            <a:off x="0" y="838200"/>
            <a:ext cx="9144000" cy="0"/>
          </a:xfrm>
          <a:prstGeom prst="line">
            <a:avLst/>
          </a:prstGeom>
          <a:noFill/>
          <a:ln w="28575">
            <a:solidFill>
              <a:schemeClr val="tx1"/>
            </a:solidFill>
            <a:round/>
            <a:headEnd/>
            <a:tailEnd/>
          </a:ln>
          <a:effectLst>
            <a:outerShdw dist="35921" dir="2700000" algn="ctr" rotWithShape="0">
              <a:srgbClr val="FF0000"/>
            </a:outerShdw>
          </a:effectLst>
        </p:spPr>
        <p:txBody>
          <a:bodyPr/>
          <a:lstStyle/>
          <a:p>
            <a:pPr>
              <a:defRPr/>
            </a:pPr>
            <a:endParaRPr lang="en-US">
              <a:solidFill>
                <a:srgbClr val="000000"/>
              </a:solidFill>
              <a:cs typeface="Arial" charset="0"/>
            </a:endParaRPr>
          </a:p>
        </p:txBody>
      </p:sp>
      <p:sp>
        <p:nvSpPr>
          <p:cNvPr id="47109" name="WordArt 5"/>
          <p:cNvSpPr>
            <a:spLocks noChangeArrowheads="1" noChangeShapeType="1"/>
          </p:cNvSpPr>
          <p:nvPr/>
        </p:nvSpPr>
        <p:spPr bwMode="auto">
          <a:xfrm>
            <a:off x="381000" y="2133600"/>
            <a:ext cx="7696200" cy="3208338"/>
          </a:xfrm>
          <a:prstGeom prst="rect">
            <a:avLst/>
          </a:prstGeom>
        </p:spPr>
        <p:txBody>
          <a:bodyPr wrap="none" fromWordArt="1">
            <a:prstTxWarp prst="textCascadeUp">
              <a:avLst>
                <a:gd name="adj" fmla="val 44444"/>
              </a:avLst>
            </a:prstTxWarp>
            <a:scene3d>
              <a:camera prst="legacyPerspectiveFront">
                <a:rot lat="20519997" lon="1080000" rev="0"/>
              </a:camera>
              <a:lightRig rig="legacyHarsh2" dir="b"/>
            </a:scene3d>
            <a:sp3d extrusionH="430200" prstMaterial="legacyMatte">
              <a:extrusionClr>
                <a:srgbClr val="FF6600"/>
              </a:extrusionClr>
            </a:sp3d>
          </a:bodyPr>
          <a:lstStyle/>
          <a:p>
            <a:pPr algn="ctr"/>
            <a:r>
              <a:rPr lang="en-US" sz="3600" i="1" kern="10">
                <a:ln w="9525">
                  <a:round/>
                  <a:headEnd/>
                  <a:tailEnd/>
                </a:ln>
                <a:gradFill rotWithShape="1">
                  <a:gsLst>
                    <a:gs pos="0">
                      <a:srgbClr val="FFE701"/>
                    </a:gs>
                    <a:gs pos="100000">
                      <a:srgbClr val="FE3E02"/>
                    </a:gs>
                  </a:gsLst>
                  <a:lin ang="5400000" scaled="1"/>
                </a:gradFill>
                <a:latin typeface="Impact"/>
              </a:rPr>
              <a:t>Information System</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71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47109"/>
                                        </p:tgtEl>
                                        <p:attrNameLst>
                                          <p:attrName>style.visibility</p:attrName>
                                        </p:attrNameLst>
                                      </p:cBhvr>
                                      <p:to>
                                        <p:strVal val="visible"/>
                                      </p:to>
                                    </p:set>
                                    <p:animEffect transition="in" filter="wipe(left)">
                                      <p:cBhvr>
                                        <p:cTn id="11" dur="2000"/>
                                        <p:tgtEl>
                                          <p:spTgt spid="47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autoUpdateAnimBg="0"/>
      <p:bldP spid="4710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9442" name="Rectangle 2"/>
          <p:cNvSpPr>
            <a:spLocks noGrp="1" noChangeArrowheads="1"/>
          </p:cNvSpPr>
          <p:nvPr>
            <p:ph type="title"/>
          </p:nvPr>
        </p:nvSpPr>
        <p:spPr>
          <a:xfrm>
            <a:off x="685800" y="304800"/>
            <a:ext cx="8458200" cy="1143000"/>
          </a:xfrm>
          <a:effectLst>
            <a:outerShdw dist="35921" dir="2700000" algn="ctr" rotWithShape="0">
              <a:schemeClr val="tx1"/>
            </a:outerShdw>
          </a:effectLst>
        </p:spPr>
        <p:txBody>
          <a:bodyPr/>
          <a:lstStyle/>
          <a:p>
            <a:pPr>
              <a:defRPr/>
            </a:pPr>
            <a:r>
              <a:rPr lang="en-US" sz="4000" b="1">
                <a:solidFill>
                  <a:srgbClr val="FF3300"/>
                </a:solidFill>
                <a:latin typeface="Comic Sans MS" pitchFamily="66" charset="0"/>
              </a:rPr>
              <a:t>Imperative:</a:t>
            </a:r>
            <a:br>
              <a:rPr lang="en-US" sz="4000" b="1">
                <a:solidFill>
                  <a:srgbClr val="FF3300"/>
                </a:solidFill>
                <a:latin typeface="Comic Sans MS" pitchFamily="66" charset="0"/>
              </a:rPr>
            </a:br>
            <a:r>
              <a:rPr lang="en-US" sz="4000" b="1">
                <a:solidFill>
                  <a:srgbClr val="CC0000"/>
                </a:solidFill>
                <a:latin typeface="Comic Sans MS" pitchFamily="66" charset="0"/>
              </a:rPr>
              <a:t> </a:t>
            </a:r>
            <a:r>
              <a:rPr lang="en-US">
                <a:solidFill>
                  <a:srgbClr val="FFFF00"/>
                </a:solidFill>
                <a:latin typeface="Comic Sans MS" pitchFamily="66" charset="0"/>
              </a:rPr>
              <a:t>A climate information system</a:t>
            </a:r>
          </a:p>
        </p:txBody>
      </p:sp>
      <p:sp>
        <p:nvSpPr>
          <p:cNvPr id="1469443" name="Rectangle 3"/>
          <p:cNvSpPr>
            <a:spLocks noGrp="1" noChangeArrowheads="1"/>
          </p:cNvSpPr>
          <p:nvPr>
            <p:ph type="body" idx="1"/>
          </p:nvPr>
        </p:nvSpPr>
        <p:spPr>
          <a:xfrm>
            <a:off x="457200" y="1981200"/>
            <a:ext cx="8686800" cy="3962400"/>
          </a:xfrm>
          <a:effectLst>
            <a:outerShdw dist="35921" dir="2700000" algn="ctr" rotWithShape="0">
              <a:schemeClr val="tx1"/>
            </a:outerShdw>
          </a:effectLst>
        </p:spPr>
        <p:txBody>
          <a:bodyPr/>
          <a:lstStyle/>
          <a:p>
            <a:pPr marL="463550" indent="-463550">
              <a:lnSpc>
                <a:spcPct val="90000"/>
              </a:lnSpc>
              <a:buFont typeface="Wingdings" pitchFamily="2" charset="2"/>
              <a:buChar char="J"/>
              <a:defRPr/>
            </a:pPr>
            <a:r>
              <a:rPr lang="en-US">
                <a:solidFill>
                  <a:schemeClr val="bg1"/>
                </a:solidFill>
                <a:latin typeface="Comic Sans MS" pitchFamily="66" charset="0"/>
              </a:rPr>
              <a:t>Observations: </a:t>
            </a:r>
            <a:r>
              <a:rPr lang="en-US" sz="2400">
                <a:solidFill>
                  <a:schemeClr val="bg1"/>
                </a:solidFill>
                <a:latin typeface="Comic Sans MS" pitchFamily="66" charset="0"/>
              </a:rPr>
              <a:t>forcings,</a:t>
            </a:r>
            <a:r>
              <a:rPr lang="en-US">
                <a:solidFill>
                  <a:schemeClr val="bg1"/>
                </a:solidFill>
                <a:latin typeface="Comic Sans MS" pitchFamily="66" charset="0"/>
              </a:rPr>
              <a:t> </a:t>
            </a:r>
            <a:r>
              <a:rPr lang="en-US" sz="2400">
                <a:solidFill>
                  <a:schemeClr val="bg1"/>
                </a:solidFill>
                <a:latin typeface="Comic Sans MS" pitchFamily="66" charset="0"/>
              </a:rPr>
              <a:t>atmosphere, ocean, land</a:t>
            </a:r>
          </a:p>
          <a:p>
            <a:pPr marL="463550" indent="-463550">
              <a:lnSpc>
                <a:spcPct val="90000"/>
              </a:lnSpc>
              <a:buFont typeface="Wingdings" pitchFamily="2" charset="2"/>
              <a:buChar char="J"/>
              <a:defRPr/>
            </a:pPr>
            <a:r>
              <a:rPr lang="en-US">
                <a:solidFill>
                  <a:schemeClr val="bg1"/>
                </a:solidFill>
                <a:latin typeface="Comic Sans MS" pitchFamily="66" charset="0"/>
              </a:rPr>
              <a:t>Analysis: </a:t>
            </a:r>
            <a:r>
              <a:rPr lang="en-US" sz="2800">
                <a:solidFill>
                  <a:schemeClr val="bg1"/>
                </a:solidFill>
                <a:latin typeface="Comic Sans MS" pitchFamily="66" charset="0"/>
              </a:rPr>
              <a:t>comprehensive, integrated, products</a:t>
            </a:r>
          </a:p>
          <a:p>
            <a:pPr marL="463550" indent="-463550">
              <a:lnSpc>
                <a:spcPct val="90000"/>
              </a:lnSpc>
              <a:buFont typeface="Wingdings" pitchFamily="2" charset="2"/>
              <a:buChar char="J"/>
              <a:defRPr/>
            </a:pPr>
            <a:r>
              <a:rPr lang="en-US">
                <a:solidFill>
                  <a:schemeClr val="bg1"/>
                </a:solidFill>
                <a:latin typeface="Comic Sans MS" pitchFamily="66" charset="0"/>
              </a:rPr>
              <a:t>Assimilation:</a:t>
            </a:r>
            <a:r>
              <a:rPr lang="en-US" sz="2800">
                <a:solidFill>
                  <a:schemeClr val="bg1"/>
                </a:solidFill>
                <a:latin typeface="Comic Sans MS" pitchFamily="66" charset="0"/>
              </a:rPr>
              <a:t> model based, initialization</a:t>
            </a:r>
          </a:p>
          <a:p>
            <a:pPr marL="463550" indent="-463550">
              <a:lnSpc>
                <a:spcPct val="90000"/>
              </a:lnSpc>
              <a:buFont typeface="Wingdings" pitchFamily="2" charset="2"/>
              <a:buChar char="J"/>
              <a:defRPr/>
            </a:pPr>
            <a:r>
              <a:rPr lang="en-US">
                <a:solidFill>
                  <a:schemeClr val="bg1"/>
                </a:solidFill>
                <a:latin typeface="Comic Sans MS" pitchFamily="66" charset="0"/>
              </a:rPr>
              <a:t>Attribution: </a:t>
            </a:r>
            <a:r>
              <a:rPr lang="en-US" sz="2800">
                <a:solidFill>
                  <a:schemeClr val="bg1"/>
                </a:solidFill>
                <a:latin typeface="Comic Sans MS" pitchFamily="66" charset="0"/>
              </a:rPr>
              <a:t>understanding, causes</a:t>
            </a:r>
          </a:p>
          <a:p>
            <a:pPr marL="463550" indent="-463550">
              <a:lnSpc>
                <a:spcPct val="90000"/>
              </a:lnSpc>
              <a:buFont typeface="Wingdings" pitchFamily="2" charset="2"/>
              <a:buChar char="J"/>
              <a:defRPr/>
            </a:pPr>
            <a:r>
              <a:rPr lang="en-US">
                <a:solidFill>
                  <a:schemeClr val="bg1"/>
                </a:solidFill>
                <a:latin typeface="Comic Sans MS" pitchFamily="66" charset="0"/>
              </a:rPr>
              <a:t>Assessment: </a:t>
            </a:r>
            <a:r>
              <a:rPr lang="en-US" sz="2800">
                <a:solidFill>
                  <a:schemeClr val="bg1"/>
                </a:solidFill>
                <a:latin typeface="Comic Sans MS" pitchFamily="66" charset="0"/>
              </a:rPr>
              <a:t>global, regions, impacts, planning</a:t>
            </a:r>
          </a:p>
          <a:p>
            <a:pPr marL="463550" indent="-463550">
              <a:lnSpc>
                <a:spcPct val="90000"/>
              </a:lnSpc>
              <a:buFont typeface="Wingdings" pitchFamily="2" charset="2"/>
              <a:buChar char="J"/>
              <a:defRPr/>
            </a:pPr>
            <a:r>
              <a:rPr lang="en-US">
                <a:solidFill>
                  <a:schemeClr val="bg1"/>
                </a:solidFill>
                <a:latin typeface="Comic Sans MS" pitchFamily="66" charset="0"/>
              </a:rPr>
              <a:t>Predictions: </a:t>
            </a:r>
            <a:r>
              <a:rPr lang="en-US" sz="2800">
                <a:solidFill>
                  <a:schemeClr val="bg1"/>
                </a:solidFill>
                <a:latin typeface="Comic Sans MS" pitchFamily="66" charset="0"/>
              </a:rPr>
              <a:t>multiple time scales</a:t>
            </a:r>
          </a:p>
          <a:p>
            <a:pPr marL="463550" indent="-463550">
              <a:lnSpc>
                <a:spcPct val="90000"/>
              </a:lnSpc>
              <a:buFont typeface="Wingdings" pitchFamily="2" charset="2"/>
              <a:buChar char="J"/>
              <a:defRPr/>
            </a:pPr>
            <a:r>
              <a:rPr lang="en-US">
                <a:solidFill>
                  <a:schemeClr val="bg1"/>
                </a:solidFill>
                <a:latin typeface="Comic Sans MS" pitchFamily="66" charset="0"/>
              </a:rPr>
              <a:t>Decision Making</a:t>
            </a:r>
            <a:r>
              <a:rPr lang="en-US" sz="2800">
                <a:solidFill>
                  <a:schemeClr val="bg1"/>
                </a:solidFill>
                <a:latin typeface="Comic Sans MS" pitchFamily="66" charset="0"/>
              </a:rPr>
              <a:t>: impacts, adaptation</a:t>
            </a:r>
            <a:endParaRPr lang="en-US" sz="3600">
              <a:solidFill>
                <a:schemeClr val="bg1"/>
              </a:solidFill>
              <a:latin typeface="Comic Sans MS" pitchFamily="66" charset="0"/>
            </a:endParaRPr>
          </a:p>
        </p:txBody>
      </p:sp>
      <p:sp>
        <p:nvSpPr>
          <p:cNvPr id="1469444" name="Text Box 4"/>
          <p:cNvSpPr txBox="1">
            <a:spLocks noChangeArrowheads="1"/>
          </p:cNvSpPr>
          <p:nvPr/>
        </p:nvSpPr>
        <p:spPr bwMode="auto">
          <a:xfrm>
            <a:off x="152400" y="6046788"/>
            <a:ext cx="8839200" cy="433387"/>
          </a:xfrm>
          <a:prstGeom prst="rect">
            <a:avLst/>
          </a:prstGeom>
          <a:noFill/>
          <a:ln w="9525">
            <a:noFill/>
            <a:miter lim="800000"/>
            <a:headEnd/>
            <a:tailEnd/>
          </a:ln>
          <a:effectLst>
            <a:outerShdw dist="35921" dir="2700000" algn="ctr" rotWithShape="0">
              <a:srgbClr val="CC0000"/>
            </a:outerShdw>
          </a:effectLst>
        </p:spPr>
        <p:txBody>
          <a:bodyPr>
            <a:spAutoFit/>
          </a:bodyPr>
          <a:lstStyle/>
          <a:p>
            <a:pPr>
              <a:lnSpc>
                <a:spcPct val="80000"/>
              </a:lnSpc>
              <a:spcBef>
                <a:spcPct val="20000"/>
              </a:spcBef>
              <a:defRPr/>
            </a:pPr>
            <a:r>
              <a:rPr kumimoji="0" lang="en-US" sz="2800" b="1">
                <a:solidFill>
                  <a:srgbClr val="FFFF00"/>
                </a:solidFill>
                <a:cs typeface="Arial" charset="0"/>
              </a:rPr>
              <a:t>An Integrated Earth System Information System</a:t>
            </a:r>
          </a:p>
        </p:txBody>
      </p:sp>
      <p:sp>
        <p:nvSpPr>
          <p:cNvPr id="1469445" name="Line 5"/>
          <p:cNvSpPr>
            <a:spLocks noChangeShapeType="1"/>
          </p:cNvSpPr>
          <p:nvPr/>
        </p:nvSpPr>
        <p:spPr bwMode="auto">
          <a:xfrm>
            <a:off x="0" y="1676400"/>
            <a:ext cx="9144000" cy="0"/>
          </a:xfrm>
          <a:prstGeom prst="line">
            <a:avLst/>
          </a:prstGeom>
          <a:noFill/>
          <a:ln w="28575">
            <a:solidFill>
              <a:schemeClr val="tx1"/>
            </a:solidFill>
            <a:round/>
            <a:headEnd/>
            <a:tailEnd/>
          </a:ln>
          <a:effectLst>
            <a:outerShdw dist="35921" dir="2700000" algn="ctr" rotWithShape="0">
              <a:srgbClr val="FF0000"/>
            </a:outerShdw>
          </a:effectLst>
        </p:spPr>
        <p:txBody>
          <a:bodyPr/>
          <a:lstStyle/>
          <a:p>
            <a:pPr>
              <a:defRPr/>
            </a:pPr>
            <a:endParaRPr lang="en-US">
              <a:cs typeface="Arial"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69444"/>
                                        </p:tgtEl>
                                        <p:attrNameLst>
                                          <p:attrName>style.visibility</p:attrName>
                                        </p:attrNameLst>
                                      </p:cBhvr>
                                      <p:to>
                                        <p:strVal val="visible"/>
                                      </p:to>
                                    </p:set>
                                    <p:animEffect transition="in" filter="blinds(horizontal)">
                                      <p:cBhvr>
                                        <p:cTn id="7" dur="500"/>
                                        <p:tgtEl>
                                          <p:spTgt spid="1469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944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9" descr="ClimSrvArrows"/>
          <p:cNvPicPr>
            <a:picLocks noChangeAspect="1" noChangeArrowheads="1"/>
          </p:cNvPicPr>
          <p:nvPr/>
        </p:nvPicPr>
        <p:blipFill>
          <a:blip r:embed="rId2" cstate="print"/>
          <a:srcRect/>
          <a:stretch>
            <a:fillRect/>
          </a:stretch>
        </p:blipFill>
        <p:spPr bwMode="auto">
          <a:xfrm>
            <a:off x="323850" y="1836738"/>
            <a:ext cx="5988050" cy="3611562"/>
          </a:xfrm>
          <a:prstGeom prst="rect">
            <a:avLst/>
          </a:prstGeom>
          <a:noFill/>
          <a:ln w="9525">
            <a:noFill/>
            <a:miter lim="800000"/>
            <a:headEnd/>
            <a:tailEnd/>
          </a:ln>
        </p:spPr>
      </p:pic>
      <p:sp>
        <p:nvSpPr>
          <p:cNvPr id="1494018" name="Rectangle 2"/>
          <p:cNvSpPr>
            <a:spLocks noGrp="1" noChangeArrowheads="1"/>
          </p:cNvSpPr>
          <p:nvPr>
            <p:ph type="title"/>
          </p:nvPr>
        </p:nvSpPr>
        <p:spPr>
          <a:xfrm>
            <a:off x="457200" y="0"/>
            <a:ext cx="8229600" cy="1143000"/>
          </a:xfrm>
          <a:effectLst>
            <a:outerShdw dist="35921" dir="2700000" algn="ctr" rotWithShape="0">
              <a:srgbClr val="CC0000"/>
            </a:outerShdw>
          </a:effectLst>
        </p:spPr>
        <p:txBody>
          <a:bodyPr/>
          <a:lstStyle/>
          <a:p>
            <a:pPr eaLnBrk="1" hangingPunct="1">
              <a:defRPr/>
            </a:pPr>
            <a:r>
              <a:rPr lang="en-US">
                <a:solidFill>
                  <a:srgbClr val="FFFF00"/>
                </a:solidFill>
                <a:latin typeface="Comic Sans MS" pitchFamily="66" charset="0"/>
              </a:rPr>
              <a:t>Climate Information System</a:t>
            </a:r>
          </a:p>
        </p:txBody>
      </p:sp>
      <p:sp>
        <p:nvSpPr>
          <p:cNvPr id="14340" name="Rectangle 3"/>
          <p:cNvSpPr>
            <a:spLocks noGrp="1" noChangeArrowheads="1"/>
          </p:cNvSpPr>
          <p:nvPr>
            <p:ph type="body" idx="1"/>
          </p:nvPr>
        </p:nvSpPr>
        <p:spPr>
          <a:xfrm>
            <a:off x="533400" y="5830888"/>
            <a:ext cx="8610600" cy="685800"/>
          </a:xfrm>
        </p:spPr>
        <p:txBody>
          <a:bodyPr/>
          <a:lstStyle/>
          <a:p>
            <a:pPr eaLnBrk="1" hangingPunct="1">
              <a:buFontTx/>
              <a:buNone/>
            </a:pPr>
            <a:r>
              <a:rPr lang="en-US" sz="1800" dirty="0" smtClean="0">
                <a:solidFill>
                  <a:schemeClr val="bg1"/>
                </a:solidFill>
                <a:latin typeface="Comic Sans MS" pitchFamily="66" charset="0"/>
              </a:rPr>
              <a:t>Trenberth, 2008</a:t>
            </a:r>
            <a:r>
              <a:rPr lang="en-US" sz="1600" dirty="0" smtClean="0">
                <a:solidFill>
                  <a:schemeClr val="bg1"/>
                </a:solidFill>
                <a:latin typeface="Comic Sans MS" pitchFamily="66" charset="0"/>
              </a:rPr>
              <a:t> 	WMO Bull	                </a:t>
            </a:r>
            <a:r>
              <a:rPr lang="en-GB" sz="1800" b="1" i="1" dirty="0" smtClean="0">
                <a:solidFill>
                  <a:schemeClr val="bg1"/>
                </a:solidFill>
                <a:latin typeface="Comic Sans MS" pitchFamily="66" charset="0"/>
              </a:rPr>
              <a:t>Nature</a:t>
            </a:r>
            <a:r>
              <a:rPr lang="en-GB" sz="1800" b="1" dirty="0" smtClean="0">
                <a:solidFill>
                  <a:schemeClr val="bg1"/>
                </a:solidFill>
                <a:latin typeface="Comic Sans MS" pitchFamily="66" charset="0"/>
              </a:rPr>
              <a:t> 6 December 2007</a:t>
            </a:r>
            <a:r>
              <a:rPr lang="en-GB" sz="2000" b="1" dirty="0" smtClean="0">
                <a:solidFill>
                  <a:schemeClr val="bg1"/>
                </a:solidFill>
                <a:latin typeface="Comic Sans MS" pitchFamily="66" charset="0"/>
              </a:rPr>
              <a:t> </a:t>
            </a:r>
          </a:p>
        </p:txBody>
      </p:sp>
      <p:pic>
        <p:nvPicPr>
          <p:cNvPr id="14341" name="Picture 4" descr="cover_nature"/>
          <p:cNvPicPr>
            <a:picLocks noChangeAspect="1" noChangeArrowheads="1"/>
          </p:cNvPicPr>
          <p:nvPr/>
        </p:nvPicPr>
        <p:blipFill>
          <a:blip r:embed="rId3" cstate="print"/>
          <a:srcRect/>
          <a:stretch>
            <a:fillRect/>
          </a:stretch>
        </p:blipFill>
        <p:spPr bwMode="auto">
          <a:xfrm>
            <a:off x="6732588" y="2339975"/>
            <a:ext cx="2147887" cy="2862263"/>
          </a:xfrm>
          <a:prstGeom prst="rect">
            <a:avLst/>
          </a:prstGeom>
          <a:noFill/>
          <a:ln w="9525">
            <a:noFill/>
            <a:miter lim="800000"/>
            <a:headEnd/>
            <a:tailEnd/>
          </a:ln>
        </p:spPr>
      </p:pic>
      <p:grpSp>
        <p:nvGrpSpPr>
          <p:cNvPr id="2" name="Group 6"/>
          <p:cNvGrpSpPr>
            <a:grpSpLocks/>
          </p:cNvGrpSpPr>
          <p:nvPr/>
        </p:nvGrpSpPr>
        <p:grpSpPr bwMode="auto">
          <a:xfrm>
            <a:off x="304800" y="2133600"/>
            <a:ext cx="4627563" cy="4022725"/>
            <a:chOff x="192" y="1440"/>
            <a:chExt cx="2352" cy="2256"/>
          </a:xfrm>
        </p:grpSpPr>
        <p:sp>
          <p:nvSpPr>
            <p:cNvPr id="1494023" name="Oval 7"/>
            <p:cNvSpPr>
              <a:spLocks noChangeArrowheads="1"/>
            </p:cNvSpPr>
            <p:nvPr/>
          </p:nvSpPr>
          <p:spPr bwMode="auto">
            <a:xfrm>
              <a:off x="192" y="1440"/>
              <a:ext cx="2352" cy="2256"/>
            </a:xfrm>
            <a:prstGeom prst="ellipse">
              <a:avLst/>
            </a:prstGeom>
            <a:noFill/>
            <a:ln w="76200">
              <a:solidFill>
                <a:srgbClr val="66FF33"/>
              </a:solidFill>
              <a:round/>
              <a:headEnd/>
              <a:tailEnd/>
            </a:ln>
            <a:effectLst>
              <a:outerShdw dist="35921" dir="2700000" algn="ctr" rotWithShape="0">
                <a:schemeClr val="tx1"/>
              </a:outerShdw>
            </a:effectLst>
          </p:spPr>
          <p:txBody>
            <a:bodyPr wrap="none" anchor="ctr"/>
            <a:lstStyle/>
            <a:p>
              <a:pPr algn="ctr" eaLnBrk="0" hangingPunct="0">
                <a:defRPr/>
              </a:pPr>
              <a:endParaRPr kumimoji="0" lang="en-US" sz="3200">
                <a:solidFill>
                  <a:srgbClr val="66FF33"/>
                </a:solidFill>
                <a:ea typeface="ＭＳ Ｐゴシック" pitchFamily="50" charset="-128"/>
              </a:endParaRPr>
            </a:p>
          </p:txBody>
        </p:sp>
        <p:sp>
          <p:nvSpPr>
            <p:cNvPr id="1494024" name="Text Box 8"/>
            <p:cNvSpPr txBox="1">
              <a:spLocks noChangeArrowheads="1"/>
            </p:cNvSpPr>
            <p:nvPr/>
          </p:nvSpPr>
          <p:spPr bwMode="auto">
            <a:xfrm>
              <a:off x="1104" y="3264"/>
              <a:ext cx="669" cy="325"/>
            </a:xfrm>
            <a:prstGeom prst="rect">
              <a:avLst/>
            </a:prstGeom>
            <a:noFill/>
            <a:ln w="9525">
              <a:noFill/>
              <a:miter lim="800000"/>
              <a:headEnd/>
              <a:tailEnd/>
            </a:ln>
            <a:effectLst>
              <a:outerShdw dist="35921" dir="2700000" algn="ctr" rotWithShape="0">
                <a:schemeClr val="tx1"/>
              </a:outerShdw>
            </a:effectLst>
          </p:spPr>
          <p:txBody>
            <a:bodyPr wrap="none">
              <a:spAutoFit/>
            </a:bodyPr>
            <a:lstStyle/>
            <a:p>
              <a:pPr eaLnBrk="0" hangingPunct="0">
                <a:defRPr/>
              </a:pPr>
              <a:r>
                <a:rPr kumimoji="0" lang="en-US" sz="3200">
                  <a:solidFill>
                    <a:srgbClr val="66FF33"/>
                  </a:solidFill>
                  <a:ea typeface="ＭＳ Ｐゴシック" pitchFamily="50" charset="-128"/>
                </a:rPr>
                <a:t>WCRP</a:t>
              </a:r>
            </a:p>
          </p:txBody>
        </p:sp>
      </p:gr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
          <p:cNvSpPr txBox="1">
            <a:spLocks noChangeArrowheads="1"/>
          </p:cNvSpPr>
          <p:nvPr/>
        </p:nvSpPr>
        <p:spPr bwMode="auto">
          <a:xfrm>
            <a:off x="214313" y="4000500"/>
            <a:ext cx="8496300" cy="2370138"/>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eaLnBrk="0" hangingPunct="0">
              <a:defRPr/>
            </a:pPr>
            <a:r>
              <a:rPr kumimoji="0" lang="de-DE" sz="3600" b="1" dirty="0">
                <a:solidFill>
                  <a:srgbClr val="FFFF00"/>
                </a:solidFill>
                <a:cs typeface="Arial" charset="0"/>
              </a:rPr>
              <a:t>Kevin Trenberth</a:t>
            </a:r>
          </a:p>
          <a:p>
            <a:pPr algn="ctr" eaLnBrk="0" hangingPunct="0">
              <a:defRPr/>
            </a:pPr>
            <a:r>
              <a:rPr kumimoji="0" lang="de-DE" sz="2800" b="1" dirty="0" smtClean="0">
                <a:solidFill>
                  <a:schemeClr val="bg1"/>
                </a:solidFill>
                <a:cs typeface="Arial" charset="0"/>
              </a:rPr>
              <a:t>Chair (2004-2010) </a:t>
            </a:r>
            <a:endParaRPr kumimoji="0" lang="de-DE" sz="2800" b="1" dirty="0">
              <a:solidFill>
                <a:schemeClr val="bg1"/>
              </a:solidFill>
              <a:cs typeface="Arial" charset="0"/>
            </a:endParaRPr>
          </a:p>
          <a:p>
            <a:pPr algn="ctr" eaLnBrk="0" hangingPunct="0">
              <a:defRPr/>
            </a:pPr>
            <a:r>
              <a:rPr kumimoji="0" lang="de-DE" sz="2800" b="1" dirty="0">
                <a:solidFill>
                  <a:schemeClr val="bg1"/>
                </a:solidFill>
                <a:cs typeface="Arial" charset="0"/>
              </a:rPr>
              <a:t>WCRP Observation and Assimilation Panel</a:t>
            </a:r>
          </a:p>
          <a:p>
            <a:pPr algn="ctr" eaLnBrk="0" hangingPunct="0">
              <a:defRPr/>
            </a:pPr>
            <a:r>
              <a:rPr kumimoji="0" lang="de-DE" sz="2800" b="1" dirty="0">
                <a:solidFill>
                  <a:srgbClr val="FF0000"/>
                </a:solidFill>
                <a:cs typeface="Arial" charset="0"/>
              </a:rPr>
              <a:t>WCRP/GCOS: WMO/IOC/ICSU</a:t>
            </a:r>
          </a:p>
          <a:p>
            <a:pPr algn="ctr" eaLnBrk="0" hangingPunct="0">
              <a:defRPr/>
            </a:pPr>
            <a:endParaRPr kumimoji="0" lang="de-DE" sz="2800" b="1" dirty="0">
              <a:solidFill>
                <a:srgbClr val="FF0000"/>
              </a:solidFill>
              <a:cs typeface="Arial" charset="0"/>
            </a:endParaRPr>
          </a:p>
        </p:txBody>
      </p:sp>
      <p:sp>
        <p:nvSpPr>
          <p:cNvPr id="7" name="Text Box 8"/>
          <p:cNvSpPr txBox="1">
            <a:spLocks noChangeArrowheads="1"/>
          </p:cNvSpPr>
          <p:nvPr/>
        </p:nvSpPr>
        <p:spPr bwMode="auto">
          <a:xfrm>
            <a:off x="107950" y="115888"/>
            <a:ext cx="8964613" cy="1416050"/>
          </a:xfrm>
          <a:prstGeom prst="rect">
            <a:avLst/>
          </a:prstGeom>
          <a:noFill/>
          <a:ln w="57150">
            <a:solidFill>
              <a:srgbClr val="6699FF"/>
            </a:solidFill>
            <a:miter lim="800000"/>
            <a:headEnd/>
            <a:tailEnd/>
          </a:ln>
          <a:effectLst>
            <a:outerShdw dist="35921" dir="2700000" algn="ctr" rotWithShape="0">
              <a:schemeClr val="tx1"/>
            </a:outerShdw>
          </a:effectLst>
        </p:spPr>
        <p:txBody>
          <a:bodyPr>
            <a:spAutoFit/>
          </a:bodyPr>
          <a:lstStyle/>
          <a:p>
            <a:pPr algn="ctr" eaLnBrk="0" hangingPunct="0">
              <a:defRPr/>
            </a:pPr>
            <a:r>
              <a:rPr kumimoji="0" lang="de-DE" sz="5400" b="1" dirty="0">
                <a:solidFill>
                  <a:srgbClr val="FF0000"/>
                </a:solidFill>
                <a:effectLst>
                  <a:outerShdw blurRad="38100" dist="38100" dir="2700000" algn="tl">
                    <a:srgbClr val="000000">
                      <a:alpha val="43137"/>
                    </a:srgbClr>
                  </a:outerShdw>
                </a:effectLst>
                <a:cs typeface="Arial" charset="0"/>
              </a:rPr>
              <a:t>WOAP:</a:t>
            </a:r>
            <a:r>
              <a:rPr kumimoji="0" lang="de-DE" sz="5400" b="1" dirty="0">
                <a:solidFill>
                  <a:srgbClr val="FF0000"/>
                </a:solidFill>
                <a:cs typeface="Arial" charset="0"/>
              </a:rPr>
              <a:t>    </a:t>
            </a:r>
          </a:p>
          <a:p>
            <a:pPr algn="ctr" eaLnBrk="0" hangingPunct="0">
              <a:defRPr/>
            </a:pPr>
            <a:r>
              <a:rPr kumimoji="0" lang="de-DE" sz="3200" b="1" dirty="0">
                <a:solidFill>
                  <a:srgbClr val="FF0000"/>
                </a:solidFill>
                <a:cs typeface="Arial" charset="0"/>
              </a:rPr>
              <a:t>WCRP  Observations and Assimilation Panel</a:t>
            </a:r>
            <a:r>
              <a:rPr kumimoji="0" lang="de-DE" sz="3200" b="1" dirty="0">
                <a:solidFill>
                  <a:srgbClr val="FF0000"/>
                </a:solidFill>
                <a:latin typeface="Tahoma" pitchFamily="34" charset="0"/>
                <a:cs typeface="Arial" charset="0"/>
              </a:rPr>
              <a:t> </a:t>
            </a:r>
            <a:endParaRPr kumimoji="0" lang="de-DE" sz="2800" b="1" dirty="0">
              <a:solidFill>
                <a:srgbClr val="FF0000"/>
              </a:solidFill>
              <a:latin typeface="Tahoma" pitchFamily="34" charset="0"/>
              <a:cs typeface="Arial" charset="0"/>
            </a:endParaRPr>
          </a:p>
        </p:txBody>
      </p:sp>
      <p:sp>
        <p:nvSpPr>
          <p:cNvPr id="8" name="Rectangle 7"/>
          <p:cNvSpPr/>
          <p:nvPr/>
        </p:nvSpPr>
        <p:spPr>
          <a:xfrm>
            <a:off x="1714500" y="3000375"/>
            <a:ext cx="6429375" cy="461963"/>
          </a:xfrm>
          <a:prstGeom prst="rect">
            <a:avLst/>
          </a:prstGeom>
        </p:spPr>
        <p:txBody>
          <a:bodyPr>
            <a:spAutoFit/>
          </a:bodyPr>
          <a:lstStyle/>
          <a:p>
            <a:pPr>
              <a:defRPr/>
            </a:pPr>
            <a:r>
              <a:rPr lang="en-US" b="1" dirty="0">
                <a:solidFill>
                  <a:srgbClr val="FFFF00"/>
                </a:solidFill>
                <a:effectLst>
                  <a:outerShdw blurRad="38100" dist="38100" dir="2700000" algn="tl">
                    <a:srgbClr val="000000">
                      <a:alpha val="43137"/>
                    </a:srgbClr>
                  </a:outerShdw>
                </a:effectLst>
                <a:cs typeface="Arial" charset="0"/>
              </a:rPr>
              <a:t>http://wcrp.wmo.int/AP_WOAP4.html</a:t>
            </a:r>
          </a:p>
        </p:txBody>
      </p:sp>
      <p:sp>
        <p:nvSpPr>
          <p:cNvPr id="9" name="TextBox 8"/>
          <p:cNvSpPr txBox="1">
            <a:spLocks noChangeArrowheads="1"/>
          </p:cNvSpPr>
          <p:nvPr/>
        </p:nvSpPr>
        <p:spPr bwMode="auto">
          <a:xfrm>
            <a:off x="2214563" y="2286000"/>
            <a:ext cx="4470400" cy="461963"/>
          </a:xfrm>
          <a:prstGeom prst="rect">
            <a:avLst/>
          </a:prstGeom>
          <a:noFill/>
          <a:ln w="9525">
            <a:noFill/>
            <a:miter lim="800000"/>
            <a:headEnd/>
            <a:tailEnd/>
          </a:ln>
        </p:spPr>
        <p:txBody>
          <a:bodyPr wrap="none">
            <a:spAutoFit/>
          </a:bodyPr>
          <a:lstStyle/>
          <a:p>
            <a:r>
              <a:rPr lang="en-US">
                <a:solidFill>
                  <a:schemeClr val="bg1"/>
                </a:solidFill>
              </a:rPr>
              <a:t>Last meeting late March 2010</a:t>
            </a:r>
          </a:p>
        </p:txBody>
      </p:sp>
    </p:spTree>
  </p:cSld>
  <p:clrMapOvr>
    <a:masterClrMapping/>
  </p:clrMapOvr>
  <p:transition>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42" name="Text Box 2"/>
          <p:cNvSpPr txBox="1">
            <a:spLocks noChangeArrowheads="1"/>
          </p:cNvSpPr>
          <p:nvPr/>
        </p:nvSpPr>
        <p:spPr bwMode="auto">
          <a:xfrm>
            <a:off x="395288" y="44450"/>
            <a:ext cx="8748712" cy="5632450"/>
          </a:xfrm>
          <a:prstGeom prst="rect">
            <a:avLst/>
          </a:prstGeom>
          <a:noFill/>
          <a:ln w="9525" algn="ctr">
            <a:noFill/>
            <a:miter lim="800000"/>
            <a:headEnd/>
            <a:tailEnd/>
          </a:ln>
          <a:effectLst>
            <a:outerShdw dist="35921" dir="2700000" algn="ctr" rotWithShape="0">
              <a:schemeClr val="tx1"/>
            </a:outerShdw>
          </a:effectLst>
        </p:spPr>
        <p:txBody>
          <a:bodyPr>
            <a:spAutoFit/>
          </a:bodyPr>
          <a:lstStyle/>
          <a:p>
            <a:pPr marL="396875" indent="-396875">
              <a:defRPr/>
            </a:pPr>
            <a:r>
              <a:rPr lang="en-US" b="1" dirty="0">
                <a:solidFill>
                  <a:srgbClr val="FF0000"/>
                </a:solidFill>
                <a:latin typeface="Tahoma" pitchFamily="34" charset="0"/>
                <a:cs typeface="Arial" charset="0"/>
              </a:rPr>
              <a:t>WOAP</a:t>
            </a:r>
          </a:p>
          <a:p>
            <a:pPr marL="396875" indent="-396875">
              <a:defRPr/>
            </a:pPr>
            <a:endParaRPr lang="en-US" i="1" dirty="0">
              <a:cs typeface="Arial" charset="0"/>
            </a:endParaRPr>
          </a:p>
          <a:p>
            <a:pPr marL="396875" indent="-396875">
              <a:defRPr/>
            </a:pPr>
            <a:endParaRPr lang="en-US" i="1" dirty="0">
              <a:cs typeface="Arial" charset="0"/>
            </a:endParaRPr>
          </a:p>
          <a:p>
            <a:pPr marL="396875" indent="-396875">
              <a:defRPr/>
            </a:pPr>
            <a:r>
              <a:rPr lang="en-US" b="1" dirty="0">
                <a:solidFill>
                  <a:srgbClr val="FFFF00"/>
                </a:solidFill>
                <a:cs typeface="Arial" charset="0"/>
              </a:rPr>
              <a:t>WOAP is primarily sponsored by WCRP but is also     co-sponsored by GCOS, </a:t>
            </a:r>
            <a:endParaRPr lang="en-US" sz="2000" i="1" dirty="0">
              <a:solidFill>
                <a:srgbClr val="FFFF00"/>
              </a:solidFill>
              <a:cs typeface="Arial" charset="0"/>
            </a:endParaRPr>
          </a:p>
          <a:p>
            <a:pPr marL="396875" indent="-396875">
              <a:defRPr/>
            </a:pPr>
            <a:r>
              <a:rPr lang="en-US" i="1" dirty="0">
                <a:solidFill>
                  <a:schemeClr val="bg1"/>
                </a:solidFill>
                <a:cs typeface="Arial" charset="0"/>
              </a:rPr>
              <a:t>	WOAP is a </a:t>
            </a:r>
            <a:r>
              <a:rPr lang="en-US" b="1" i="1" dirty="0">
                <a:solidFill>
                  <a:schemeClr val="bg1"/>
                </a:solidFill>
                <a:cs typeface="Arial" charset="0"/>
              </a:rPr>
              <a:t>coordination Panel</a:t>
            </a:r>
            <a:r>
              <a:rPr lang="en-US" i="1" dirty="0">
                <a:solidFill>
                  <a:schemeClr val="bg1"/>
                </a:solidFill>
                <a:cs typeface="Arial" charset="0"/>
              </a:rPr>
              <a:t> in WCRP </a:t>
            </a:r>
          </a:p>
          <a:p>
            <a:pPr marL="396875" indent="-396875">
              <a:defRPr/>
            </a:pPr>
            <a:r>
              <a:rPr lang="en-US" i="1" dirty="0">
                <a:solidFill>
                  <a:schemeClr val="bg1"/>
                </a:solidFill>
                <a:cs typeface="Arial" charset="0"/>
              </a:rPr>
              <a:t>	Preferred channel for interactions GCOS and WCRP</a:t>
            </a:r>
          </a:p>
          <a:p>
            <a:pPr marL="396875" indent="-396875">
              <a:defRPr/>
            </a:pPr>
            <a:r>
              <a:rPr lang="en-US" i="1" dirty="0">
                <a:solidFill>
                  <a:schemeClr val="bg1"/>
                </a:solidFill>
                <a:cs typeface="Arial" charset="0"/>
              </a:rPr>
              <a:t>	AOPC ,OOPC , TOPC are also co-sponsored by WCRP </a:t>
            </a:r>
          </a:p>
          <a:p>
            <a:pPr marL="396875" indent="-396875">
              <a:defRPr/>
            </a:pPr>
            <a:r>
              <a:rPr lang="en-US" i="1" dirty="0">
                <a:solidFill>
                  <a:schemeClr val="bg1"/>
                </a:solidFill>
                <a:cs typeface="Arial" charset="0"/>
              </a:rPr>
              <a:t>	WOAP helps to coordinate GCOS panels and issues</a:t>
            </a:r>
          </a:p>
          <a:p>
            <a:pPr marL="396875" indent="-396875">
              <a:defRPr/>
            </a:pPr>
            <a:r>
              <a:rPr lang="en-US" i="1" dirty="0">
                <a:solidFill>
                  <a:schemeClr val="bg1"/>
                </a:solidFill>
                <a:cs typeface="Arial" charset="0"/>
              </a:rPr>
              <a:t>	WOAP serves to help with GEOSS </a:t>
            </a:r>
            <a:r>
              <a:rPr lang="en-US" i="1" dirty="0" err="1">
                <a:solidFill>
                  <a:schemeClr val="bg1"/>
                </a:solidFill>
                <a:cs typeface="Arial" charset="0"/>
              </a:rPr>
              <a:t>workplans</a:t>
            </a:r>
            <a:r>
              <a:rPr lang="en-US" i="1" dirty="0">
                <a:solidFill>
                  <a:schemeClr val="bg1"/>
                </a:solidFill>
                <a:cs typeface="Arial" charset="0"/>
              </a:rPr>
              <a:t>.</a:t>
            </a:r>
          </a:p>
          <a:p>
            <a:pPr marL="396875" indent="-396875">
              <a:defRPr/>
            </a:pPr>
            <a:endParaRPr lang="en-US" i="1" dirty="0">
              <a:solidFill>
                <a:schemeClr val="bg1"/>
              </a:solidFill>
              <a:cs typeface="Arial" charset="0"/>
            </a:endParaRPr>
          </a:p>
          <a:p>
            <a:pPr marL="396875" indent="-396875">
              <a:defRPr/>
            </a:pPr>
            <a:endParaRPr lang="en-US" dirty="0">
              <a:solidFill>
                <a:schemeClr val="bg1"/>
              </a:solidFill>
              <a:cs typeface="Arial" charset="0"/>
            </a:endParaRPr>
          </a:p>
          <a:p>
            <a:pPr marL="396875" indent="-396875">
              <a:defRPr/>
            </a:pPr>
            <a:r>
              <a:rPr lang="en-US" dirty="0">
                <a:solidFill>
                  <a:schemeClr val="bg1"/>
                </a:solidFill>
                <a:cs typeface="Arial" charset="0"/>
              </a:rPr>
              <a:t>Much material and background docs on WOAP website</a:t>
            </a:r>
          </a:p>
          <a:p>
            <a:pPr marL="396875" indent="-396875">
              <a:defRPr/>
            </a:pPr>
            <a:endParaRPr lang="en-US" dirty="0">
              <a:solidFill>
                <a:schemeClr val="bg1"/>
              </a:solidFill>
              <a:cs typeface="Arial" charset="0"/>
            </a:endParaRPr>
          </a:p>
          <a:p>
            <a:pPr marL="396875" indent="-396875">
              <a:defRPr/>
            </a:pPr>
            <a:r>
              <a:rPr lang="en-US" dirty="0">
                <a:solidFill>
                  <a:schemeClr val="bg1"/>
                </a:solidFill>
                <a:cs typeface="Arial" charset="0"/>
              </a:rPr>
              <a:t>Last </a:t>
            </a:r>
            <a:r>
              <a:rPr lang="en-US" dirty="0" err="1">
                <a:solidFill>
                  <a:schemeClr val="bg1"/>
                </a:solidFill>
                <a:cs typeface="Arial" charset="0"/>
              </a:rPr>
              <a:t>mtg</a:t>
            </a:r>
            <a:r>
              <a:rPr lang="en-US" dirty="0">
                <a:solidFill>
                  <a:schemeClr val="bg1"/>
                </a:solidFill>
                <a:cs typeface="Arial" charset="0"/>
              </a:rPr>
              <a:t>: March 2010, Hamburg, Germany 	</a:t>
            </a:r>
          </a:p>
        </p:txBody>
      </p:sp>
      <p:sp>
        <p:nvSpPr>
          <p:cNvPr id="17411" name="Line 3"/>
          <p:cNvSpPr>
            <a:spLocks noChangeShapeType="1"/>
          </p:cNvSpPr>
          <p:nvPr/>
        </p:nvSpPr>
        <p:spPr bwMode="auto">
          <a:xfrm>
            <a:off x="0" y="836613"/>
            <a:ext cx="9144000" cy="0"/>
          </a:xfrm>
          <a:prstGeom prst="line">
            <a:avLst/>
          </a:prstGeom>
          <a:noFill/>
          <a:ln w="57150">
            <a:solidFill>
              <a:srgbClr val="FF0000"/>
            </a:solidFill>
            <a:round/>
            <a:headEnd/>
            <a:tailEnd/>
          </a:ln>
        </p:spPr>
        <p:txBody>
          <a:bodyPr>
            <a:spAutoFit/>
          </a:bodyPr>
          <a:lstStyle/>
          <a:p>
            <a:endParaRPr lang="en-US"/>
          </a:p>
        </p:txBody>
      </p:sp>
    </p:spTree>
  </p:cSld>
  <p:clrMapOvr>
    <a:masterClrMapping/>
  </p:clrMapOvr>
  <p:transition>
    <p:zoom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8722" name="Text Box 2"/>
          <p:cNvSpPr txBox="1">
            <a:spLocks noChangeArrowheads="1"/>
          </p:cNvSpPr>
          <p:nvPr/>
        </p:nvSpPr>
        <p:spPr bwMode="auto">
          <a:xfrm>
            <a:off x="152400" y="428625"/>
            <a:ext cx="8763000" cy="5221288"/>
          </a:xfrm>
          <a:prstGeom prst="rect">
            <a:avLst/>
          </a:prstGeom>
          <a:noFill/>
          <a:ln w="9525">
            <a:noFill/>
            <a:miter lim="800000"/>
            <a:headEnd/>
            <a:tailEnd/>
          </a:ln>
          <a:effectLst>
            <a:outerShdw dist="28398" dir="1593903" algn="ctr" rotWithShape="0">
              <a:schemeClr val="tx1"/>
            </a:outerShdw>
          </a:effectLst>
        </p:spPr>
        <p:txBody>
          <a:bodyPr>
            <a:spAutoFit/>
          </a:bodyPr>
          <a:lstStyle/>
          <a:p>
            <a:pPr marL="508000" indent="-333375">
              <a:defRPr/>
            </a:pPr>
            <a:r>
              <a:rPr kumimoji="0" lang="en-US" sz="2800" b="1" dirty="0">
                <a:solidFill>
                  <a:srgbClr val="FF0000"/>
                </a:solidFill>
                <a:effectLst>
                  <a:outerShdw blurRad="38100" dist="38100" dir="2700000" algn="tl">
                    <a:srgbClr val="000000"/>
                  </a:outerShdw>
                </a:effectLst>
                <a:ea typeface="ＭＳ Ｐゴシック" pitchFamily="50" charset="-128"/>
              </a:rPr>
              <a:t>TOR for WOAP:</a:t>
            </a:r>
            <a:r>
              <a:rPr kumimoji="0" lang="en-US" sz="2800" b="1" dirty="0">
                <a:solidFill>
                  <a:srgbClr val="CC0000"/>
                </a:solidFill>
                <a:effectLst>
                  <a:outerShdw blurRad="38100" dist="38100" dir="2700000" algn="tl">
                    <a:srgbClr val="000000"/>
                  </a:outerShdw>
                </a:effectLst>
                <a:ea typeface="ＭＳ Ｐゴシック" pitchFamily="50" charset="-128"/>
              </a:rPr>
              <a:t>			</a:t>
            </a:r>
            <a:r>
              <a:rPr kumimoji="0" lang="en-US" dirty="0">
                <a:solidFill>
                  <a:schemeClr val="bg1"/>
                </a:solidFill>
                <a:ea typeface="ＭＳ Ｐゴシック" pitchFamily="50" charset="-128"/>
              </a:rPr>
              <a:t>paraphrased</a:t>
            </a:r>
          </a:p>
          <a:p>
            <a:pPr marL="508000" indent="-333375">
              <a:defRPr/>
            </a:pPr>
            <a:endParaRPr kumimoji="0" lang="en-US" dirty="0">
              <a:solidFill>
                <a:schemeClr val="bg1"/>
              </a:solidFill>
              <a:ea typeface="ＭＳ Ｐゴシック" pitchFamily="50" charset="-128"/>
            </a:endParaRPr>
          </a:p>
          <a:p>
            <a:pPr marL="508000" indent="-333375">
              <a:defRPr/>
            </a:pPr>
            <a:endParaRPr kumimoji="0" lang="en-US" sz="800" dirty="0">
              <a:solidFill>
                <a:schemeClr val="bg1"/>
              </a:solidFill>
              <a:ea typeface="ＭＳ Ｐゴシック" pitchFamily="50" charset="-128"/>
            </a:endParaRPr>
          </a:p>
          <a:p>
            <a:pPr marL="508000" indent="-333375">
              <a:spcAft>
                <a:spcPts val="500"/>
              </a:spcAft>
              <a:buFont typeface="Wingdings" pitchFamily="2" charset="2"/>
              <a:buChar char="Ø"/>
              <a:defRPr/>
            </a:pPr>
            <a:r>
              <a:rPr kumimoji="0" lang="en-GB" dirty="0">
                <a:solidFill>
                  <a:schemeClr val="bg1"/>
                </a:solidFill>
                <a:ea typeface="ＭＳ Ｐゴシック" pitchFamily="50" charset="-128"/>
              </a:rPr>
              <a:t>Identify climate </a:t>
            </a:r>
            <a:r>
              <a:rPr kumimoji="0" lang="en-GB" b="1" dirty="0">
                <a:solidFill>
                  <a:schemeClr val="bg1"/>
                </a:solidFill>
                <a:ea typeface="ＭＳ Ｐゴシック" pitchFamily="50" charset="-128"/>
              </a:rPr>
              <a:t>observational requirements</a:t>
            </a:r>
            <a:r>
              <a:rPr kumimoji="0" lang="en-GB" dirty="0">
                <a:solidFill>
                  <a:schemeClr val="bg1"/>
                </a:solidFill>
                <a:ea typeface="ＭＳ Ｐゴシック" pitchFamily="50" charset="-128"/>
              </a:rPr>
              <a:t>  </a:t>
            </a:r>
          </a:p>
          <a:p>
            <a:pPr marL="508000" indent="-333375">
              <a:spcAft>
                <a:spcPts val="500"/>
              </a:spcAft>
              <a:buFont typeface="Wingdings" pitchFamily="2" charset="2"/>
              <a:buChar char="Ø"/>
              <a:defRPr/>
            </a:pPr>
            <a:r>
              <a:rPr kumimoji="0" lang="en-GB" dirty="0">
                <a:solidFill>
                  <a:schemeClr val="bg1"/>
                </a:solidFill>
                <a:ea typeface="ＭＳ Ｐゴシック" pitchFamily="50" charset="-128"/>
              </a:rPr>
              <a:t>Help </a:t>
            </a:r>
            <a:r>
              <a:rPr kumimoji="0" lang="en-GB" b="1" dirty="0">
                <a:solidFill>
                  <a:schemeClr val="bg1"/>
                </a:solidFill>
                <a:ea typeface="ＭＳ Ｐゴシック" pitchFamily="50" charset="-128"/>
              </a:rPr>
              <a:t>optimize</a:t>
            </a:r>
            <a:r>
              <a:rPr kumimoji="0" lang="en-GB" dirty="0">
                <a:solidFill>
                  <a:schemeClr val="bg1"/>
                </a:solidFill>
                <a:ea typeface="ＭＳ Ｐゴシック" pitchFamily="50" charset="-128"/>
              </a:rPr>
              <a:t> observations </a:t>
            </a:r>
          </a:p>
          <a:p>
            <a:pPr marL="508000" indent="-333375">
              <a:spcAft>
                <a:spcPts val="500"/>
              </a:spcAft>
              <a:buFont typeface="Wingdings" pitchFamily="2" charset="2"/>
              <a:buChar char="Ø"/>
              <a:defRPr/>
            </a:pPr>
            <a:r>
              <a:rPr kumimoji="0" lang="en-GB" dirty="0">
                <a:solidFill>
                  <a:schemeClr val="bg1"/>
                </a:solidFill>
                <a:ea typeface="ＭＳ Ｐゴシック" pitchFamily="50" charset="-128"/>
              </a:rPr>
              <a:t>Act as a </a:t>
            </a:r>
            <a:r>
              <a:rPr kumimoji="0" lang="en-GB" b="1" dirty="0">
                <a:solidFill>
                  <a:schemeClr val="bg1"/>
                </a:solidFill>
                <a:ea typeface="ＭＳ Ｐゴシック" pitchFamily="50" charset="-128"/>
              </a:rPr>
              <a:t>focal point</a:t>
            </a:r>
            <a:r>
              <a:rPr kumimoji="0" lang="en-GB" dirty="0">
                <a:solidFill>
                  <a:schemeClr val="bg1"/>
                </a:solidFill>
                <a:ea typeface="ＭＳ Ｐゴシック" pitchFamily="50" charset="-128"/>
              </a:rPr>
              <a:t> for WCRP interactions with other groups</a:t>
            </a:r>
          </a:p>
          <a:p>
            <a:pPr marL="508000" indent="-333375">
              <a:spcAft>
                <a:spcPts val="500"/>
              </a:spcAft>
              <a:buFont typeface="Wingdings" pitchFamily="2" charset="2"/>
              <a:buChar char="Ø"/>
              <a:defRPr/>
            </a:pPr>
            <a:r>
              <a:rPr kumimoji="0" lang="en-GB" dirty="0">
                <a:solidFill>
                  <a:schemeClr val="bg1"/>
                </a:solidFill>
                <a:ea typeface="ＭＳ Ｐゴシック" pitchFamily="50" charset="-128"/>
              </a:rPr>
              <a:t> Promote and coordinate </a:t>
            </a:r>
            <a:r>
              <a:rPr kumimoji="0" lang="en-GB" b="1" dirty="0">
                <a:solidFill>
                  <a:schemeClr val="bg1"/>
                </a:solidFill>
                <a:ea typeface="ＭＳ Ｐゴシック" pitchFamily="50" charset="-128"/>
              </a:rPr>
              <a:t>analysis, reprocessing, reanalysis and assimilation</a:t>
            </a:r>
            <a:endParaRPr kumimoji="0" lang="en-GB" dirty="0">
              <a:solidFill>
                <a:schemeClr val="bg1"/>
              </a:solidFill>
              <a:ea typeface="ＭＳ Ｐゴシック" pitchFamily="50" charset="-128"/>
            </a:endParaRPr>
          </a:p>
          <a:p>
            <a:pPr marL="508000" indent="-333375">
              <a:spcAft>
                <a:spcPts val="500"/>
              </a:spcAft>
              <a:buFont typeface="Wingdings" pitchFamily="2" charset="2"/>
              <a:buChar char="Ø"/>
              <a:defRPr/>
            </a:pPr>
            <a:r>
              <a:rPr kumimoji="0" lang="en-GB" dirty="0">
                <a:solidFill>
                  <a:schemeClr val="bg1"/>
                </a:solidFill>
                <a:ea typeface="ＭＳ Ｐゴシック" pitchFamily="50" charset="-128"/>
              </a:rPr>
              <a:t> Promote and coordinate </a:t>
            </a:r>
            <a:r>
              <a:rPr kumimoji="0" lang="en-GB" b="1" dirty="0">
                <a:solidFill>
                  <a:schemeClr val="bg1"/>
                </a:solidFill>
                <a:ea typeface="ＭＳ Ｐゴシック" pitchFamily="50" charset="-128"/>
              </a:rPr>
              <a:t>information and data management</a:t>
            </a:r>
            <a:r>
              <a:rPr kumimoji="0" lang="en-GB" dirty="0">
                <a:solidFill>
                  <a:schemeClr val="bg1"/>
                </a:solidFill>
                <a:ea typeface="ＭＳ Ｐゴシック" pitchFamily="50" charset="-128"/>
              </a:rPr>
              <a:t> activities, including web sites.</a:t>
            </a:r>
          </a:p>
          <a:p>
            <a:pPr marL="508000" indent="-333375">
              <a:spcAft>
                <a:spcPts val="300"/>
              </a:spcAft>
              <a:buFont typeface="Wingdings" pitchFamily="2" charset="2"/>
              <a:buChar char="Ø"/>
              <a:defRPr/>
            </a:pPr>
            <a:endParaRPr kumimoji="0" lang="en-US" dirty="0">
              <a:solidFill>
                <a:schemeClr val="bg1"/>
              </a:solidFill>
              <a:ea typeface="ＭＳ Ｐゴシック" pitchFamily="50" charset="-128"/>
            </a:endParaRPr>
          </a:p>
          <a:p>
            <a:pPr marL="508000" indent="-333375">
              <a:defRPr/>
            </a:pPr>
            <a:endParaRPr kumimoji="0" lang="en-US" sz="1000" dirty="0">
              <a:solidFill>
                <a:schemeClr val="bg1"/>
              </a:solidFill>
              <a:ea typeface="ＭＳ Ｐゴシック" pitchFamily="50" charset="-128"/>
            </a:endParaRPr>
          </a:p>
          <a:p>
            <a:pPr marL="508000" indent="-333375">
              <a:defRPr/>
            </a:pPr>
            <a:r>
              <a:rPr kumimoji="0" lang="en-US" b="1" dirty="0">
                <a:solidFill>
                  <a:schemeClr val="bg1"/>
                </a:solidFill>
                <a:ea typeface="ＭＳ Ｐゴシック" pitchFamily="50" charset="-128"/>
              </a:rPr>
              <a:t>Observations include those from space platforms.</a:t>
            </a:r>
          </a:p>
        </p:txBody>
      </p:sp>
      <p:sp>
        <p:nvSpPr>
          <p:cNvPr id="18435" name="Line 3"/>
          <p:cNvSpPr>
            <a:spLocks noChangeShapeType="1"/>
          </p:cNvSpPr>
          <p:nvPr/>
        </p:nvSpPr>
        <p:spPr bwMode="auto">
          <a:xfrm>
            <a:off x="0" y="981075"/>
            <a:ext cx="9144000" cy="0"/>
          </a:xfrm>
          <a:prstGeom prst="line">
            <a:avLst/>
          </a:prstGeom>
          <a:noFill/>
          <a:ln w="57150">
            <a:solidFill>
              <a:srgbClr val="FF0000"/>
            </a:solidFill>
            <a:round/>
            <a:headEnd/>
            <a:tailEnd/>
          </a:ln>
        </p:spPr>
        <p:txBody>
          <a:bodyPr>
            <a:spAutoFit/>
          </a:bodyPr>
          <a:lstStyle/>
          <a:p>
            <a:endParaRPr lang="en-US"/>
          </a:p>
        </p:txBody>
      </p:sp>
    </p:spTree>
  </p:cSld>
  <p:clrMapOvr>
    <a:masterClrMapping/>
  </p:clrMapOvr>
  <p:transition>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9986" name="Text Box 2"/>
          <p:cNvSpPr txBox="1">
            <a:spLocks noChangeArrowheads="1"/>
          </p:cNvSpPr>
          <p:nvPr/>
        </p:nvSpPr>
        <p:spPr bwMode="auto">
          <a:xfrm>
            <a:off x="395288" y="44450"/>
            <a:ext cx="8748712" cy="6346825"/>
          </a:xfrm>
          <a:prstGeom prst="rect">
            <a:avLst/>
          </a:prstGeom>
          <a:noFill/>
          <a:ln w="9525" algn="ctr">
            <a:noFill/>
            <a:miter lim="800000"/>
            <a:headEnd/>
            <a:tailEnd/>
          </a:ln>
          <a:effectLst>
            <a:outerShdw dist="35921" dir="2700000" algn="ctr" rotWithShape="0">
              <a:schemeClr val="tx1"/>
            </a:outerShdw>
          </a:effectLst>
        </p:spPr>
        <p:txBody>
          <a:bodyPr>
            <a:spAutoFit/>
          </a:bodyPr>
          <a:lstStyle/>
          <a:p>
            <a:pPr marL="517525" indent="-517525">
              <a:defRPr/>
            </a:pPr>
            <a:r>
              <a:rPr lang="en-US" b="1" dirty="0">
                <a:solidFill>
                  <a:srgbClr val="FF0000"/>
                </a:solidFill>
                <a:latin typeface="Tahoma" pitchFamily="34" charset="0"/>
                <a:ea typeface="ＭＳ Ｐゴシック" pitchFamily="50" charset="-128"/>
              </a:rPr>
              <a:t>WOAP:   </a:t>
            </a:r>
            <a:r>
              <a:rPr lang="en-US" sz="2800" b="1" dirty="0">
                <a:solidFill>
                  <a:srgbClr val="FF0000"/>
                </a:solidFill>
                <a:ea typeface="ＭＳ Ｐゴシック" pitchFamily="50" charset="-128"/>
              </a:rPr>
              <a:t>Key climate issues</a:t>
            </a:r>
          </a:p>
          <a:p>
            <a:pPr marL="517525" indent="-517525">
              <a:defRPr/>
            </a:pPr>
            <a:endParaRPr lang="en-US" b="1" dirty="0">
              <a:solidFill>
                <a:srgbClr val="CC0000"/>
              </a:solidFill>
              <a:ea typeface="ＭＳ Ｐゴシック" pitchFamily="50" charset="-128"/>
            </a:endParaRPr>
          </a:p>
          <a:p>
            <a:pPr marL="517525" indent="-517525">
              <a:defRPr/>
            </a:pPr>
            <a:r>
              <a:rPr lang="en-US" sz="3200" b="1" dirty="0">
                <a:solidFill>
                  <a:srgbClr val="FFFF00"/>
                </a:solidFill>
                <a:ea typeface="ＭＳ Ｐゴシック" pitchFamily="50" charset="-128"/>
              </a:rPr>
              <a:t>Climate data records</a:t>
            </a:r>
            <a:endParaRPr lang="en-US" sz="1600" b="1" dirty="0">
              <a:solidFill>
                <a:srgbClr val="FFFFCC"/>
              </a:solidFill>
              <a:latin typeface="Tahoma" pitchFamily="34" charset="0"/>
              <a:ea typeface="ＭＳ Ｐゴシック" pitchFamily="50" charset="-128"/>
            </a:endParaRPr>
          </a:p>
          <a:p>
            <a:pPr marL="693738" lvl="1" indent="-61913">
              <a:buFont typeface="Webdings" pitchFamily="18" charset="2"/>
              <a:buChar char="þ"/>
              <a:defRPr/>
            </a:pPr>
            <a:r>
              <a:rPr lang="en-US" sz="2800" dirty="0">
                <a:solidFill>
                  <a:srgbClr val="FFFFCC"/>
                </a:solidFill>
                <a:ea typeface="ＭＳ Ｐゴシック" pitchFamily="50" charset="-128"/>
              </a:rPr>
              <a:t> Continuity, continuity, </a:t>
            </a:r>
            <a:r>
              <a:rPr lang="en-US" sz="2800" b="1" dirty="0">
                <a:solidFill>
                  <a:srgbClr val="FFFFCC"/>
                </a:solidFill>
                <a:ea typeface="ＭＳ Ｐゴシック" pitchFamily="50" charset="-128"/>
              </a:rPr>
              <a:t>continuity</a:t>
            </a:r>
            <a:r>
              <a:rPr lang="en-US" sz="2800" dirty="0">
                <a:solidFill>
                  <a:srgbClr val="FFFFCC"/>
                </a:solidFill>
                <a:ea typeface="ＭＳ Ｐゴシック" pitchFamily="50" charset="-128"/>
              </a:rPr>
              <a:t>;</a:t>
            </a:r>
          </a:p>
          <a:p>
            <a:pPr marL="693738" lvl="1" indent="-61913">
              <a:buFont typeface="Webdings" pitchFamily="18" charset="2"/>
              <a:buChar char="þ"/>
              <a:defRPr/>
            </a:pPr>
            <a:r>
              <a:rPr lang="en-US" sz="2800" dirty="0">
                <a:solidFill>
                  <a:srgbClr val="FFFFCC"/>
                </a:solidFill>
                <a:ea typeface="ＭＳ Ｐゴシック" pitchFamily="50" charset="-128"/>
              </a:rPr>
              <a:t> The need for </a:t>
            </a:r>
            <a:r>
              <a:rPr lang="en-US" sz="2800" b="1" dirty="0">
                <a:solidFill>
                  <a:srgbClr val="FFFF00"/>
                </a:solidFill>
                <a:ea typeface="ＭＳ Ｐゴシック" pitchFamily="50" charset="-128"/>
              </a:rPr>
              <a:t>reprocessing</a:t>
            </a:r>
            <a:r>
              <a:rPr lang="en-US" sz="2800" dirty="0">
                <a:solidFill>
                  <a:srgbClr val="FFFFCC"/>
                </a:solidFill>
                <a:ea typeface="ＭＳ Ｐゴシック" pitchFamily="50" charset="-128"/>
              </a:rPr>
              <a:t> and </a:t>
            </a:r>
            <a:r>
              <a:rPr lang="en-US" sz="2800" b="1" dirty="0">
                <a:solidFill>
                  <a:srgbClr val="FFFF00"/>
                </a:solidFill>
                <a:ea typeface="ＭＳ Ｐゴシック" pitchFamily="50" charset="-128"/>
              </a:rPr>
              <a:t>reanalysis</a:t>
            </a:r>
            <a:r>
              <a:rPr lang="en-US" sz="2800" dirty="0">
                <a:solidFill>
                  <a:srgbClr val="FFFFCC"/>
                </a:solidFill>
                <a:ea typeface="ＭＳ Ｐゴシック" pitchFamily="50" charset="-128"/>
              </a:rPr>
              <a:t> of past data and coordination of these activities among agencies and variables; </a:t>
            </a:r>
          </a:p>
          <a:p>
            <a:pPr marL="693738" lvl="1" indent="-61913">
              <a:buFont typeface="Webdings" pitchFamily="18" charset="2"/>
              <a:buChar char="þ"/>
              <a:defRPr/>
            </a:pPr>
            <a:r>
              <a:rPr lang="en-US" sz="2800" dirty="0">
                <a:solidFill>
                  <a:srgbClr val="FFFFCC"/>
                </a:solidFill>
                <a:ea typeface="ＭＳ Ｐゴシック" pitchFamily="50" charset="-128"/>
              </a:rPr>
              <a:t> Includes evaluation and assessment or results</a:t>
            </a:r>
          </a:p>
          <a:p>
            <a:pPr marL="693738" lvl="1" indent="-61913">
              <a:buFont typeface="Webdings" pitchFamily="18" charset="2"/>
              <a:buChar char="þ"/>
              <a:defRPr/>
            </a:pPr>
            <a:r>
              <a:rPr lang="en-US" sz="2800" dirty="0">
                <a:solidFill>
                  <a:srgbClr val="FFFFCC"/>
                </a:solidFill>
                <a:ea typeface="ＭＳ Ｐゴシック" pitchFamily="50" charset="-128"/>
              </a:rPr>
              <a:t> Importance of </a:t>
            </a:r>
            <a:r>
              <a:rPr lang="en-US" sz="2800" b="1" dirty="0">
                <a:solidFill>
                  <a:srgbClr val="FFFF00"/>
                </a:solidFill>
                <a:ea typeface="ＭＳ Ｐゴシック" pitchFamily="50" charset="-128"/>
              </a:rPr>
              <a:t>calibration</a:t>
            </a:r>
            <a:r>
              <a:rPr lang="en-US" sz="2800" dirty="0">
                <a:solidFill>
                  <a:srgbClr val="FFFF00"/>
                </a:solidFill>
                <a:ea typeface="ＭＳ Ｐゴシック" pitchFamily="50" charset="-128"/>
              </a:rPr>
              <a:t>, </a:t>
            </a:r>
            <a:r>
              <a:rPr lang="en-US" sz="2800" b="1" dirty="0">
                <a:solidFill>
                  <a:srgbClr val="FFFF00"/>
                </a:solidFill>
                <a:ea typeface="ＭＳ Ｐゴシック" pitchFamily="50" charset="-128"/>
              </a:rPr>
              <a:t>accuracy</a:t>
            </a:r>
            <a:r>
              <a:rPr lang="en-US" sz="2800" dirty="0">
                <a:solidFill>
                  <a:srgbClr val="FFFF00"/>
                </a:solidFill>
                <a:ea typeface="ＭＳ Ｐゴシック" pitchFamily="50" charset="-128"/>
              </a:rPr>
              <a:t>, </a:t>
            </a:r>
            <a:r>
              <a:rPr lang="en-US" sz="2800" b="1" dirty="0">
                <a:solidFill>
                  <a:srgbClr val="FFFF00"/>
                </a:solidFill>
                <a:ea typeface="ＭＳ Ｐゴシック" pitchFamily="50" charset="-128"/>
              </a:rPr>
              <a:t>benchmarks</a:t>
            </a:r>
            <a:r>
              <a:rPr lang="en-US" sz="2800" dirty="0">
                <a:solidFill>
                  <a:srgbClr val="FFFFCC"/>
                </a:solidFill>
                <a:ea typeface="ＭＳ Ｐゴシック" pitchFamily="50" charset="-128"/>
              </a:rPr>
              <a:t>, </a:t>
            </a:r>
          </a:p>
          <a:p>
            <a:pPr marL="693738" lvl="1" indent="-61913">
              <a:buFont typeface="Webdings" pitchFamily="18" charset="2"/>
              <a:buChar char="þ"/>
              <a:defRPr/>
            </a:pPr>
            <a:r>
              <a:rPr lang="en-US" sz="2800" dirty="0">
                <a:solidFill>
                  <a:srgbClr val="FFFFCC"/>
                </a:solidFill>
                <a:ea typeface="ＭＳ Ｐゴシック" pitchFamily="50" charset="-128"/>
              </a:rPr>
              <a:t> Space and in situ observations;</a:t>
            </a:r>
          </a:p>
          <a:p>
            <a:pPr>
              <a:lnSpc>
                <a:spcPct val="90000"/>
              </a:lnSpc>
              <a:buFont typeface="Webdings" pitchFamily="18" charset="2"/>
              <a:buNone/>
              <a:defRPr/>
            </a:pPr>
            <a:r>
              <a:rPr lang="en-US" sz="2800" dirty="0">
                <a:solidFill>
                  <a:srgbClr val="FFFFCC"/>
                </a:solidFill>
                <a:ea typeface="ＭＳ Ｐゴシック" pitchFamily="50" charset="-128"/>
              </a:rPr>
              <a:t> </a:t>
            </a:r>
            <a:endParaRPr lang="en-US" sz="4400" b="1" dirty="0">
              <a:solidFill>
                <a:srgbClr val="FFFF00"/>
              </a:solidFill>
              <a:ea typeface="ＭＳ Ｐゴシック" pitchFamily="50" charset="-128"/>
            </a:endParaRPr>
          </a:p>
          <a:p>
            <a:pPr>
              <a:lnSpc>
                <a:spcPct val="90000"/>
              </a:lnSpc>
              <a:buFont typeface="Webdings" pitchFamily="18" charset="2"/>
              <a:buChar char="þ"/>
              <a:defRPr/>
            </a:pPr>
            <a:r>
              <a:rPr lang="en-US" sz="2800" dirty="0">
                <a:solidFill>
                  <a:srgbClr val="FFFFCC"/>
                </a:solidFill>
                <a:ea typeface="ＭＳ Ｐゴシック" pitchFamily="50" charset="-128"/>
              </a:rPr>
              <a:t>  R</a:t>
            </a:r>
            <a:r>
              <a:rPr lang="en-US" sz="2800" b="1" dirty="0">
                <a:solidFill>
                  <a:srgbClr val="FFFFCC"/>
                </a:solidFill>
                <a:ea typeface="ＭＳ Ｐゴシック" pitchFamily="50" charset="-128"/>
              </a:rPr>
              <a:t>eanalysis</a:t>
            </a:r>
            <a:r>
              <a:rPr lang="en-US" sz="2800" dirty="0">
                <a:solidFill>
                  <a:srgbClr val="FFFFCC"/>
                </a:solidFill>
                <a:ea typeface="ＭＳ Ｐゴシック" pitchFamily="50" charset="-128"/>
              </a:rPr>
              <a:t> to produce global gridded fields</a:t>
            </a:r>
          </a:p>
          <a:p>
            <a:pPr marL="693738" lvl="1" indent="-61913">
              <a:buFont typeface="Webdings" pitchFamily="18" charset="2"/>
              <a:buChar char="þ"/>
              <a:defRPr/>
            </a:pPr>
            <a:endParaRPr lang="en-US" dirty="0">
              <a:solidFill>
                <a:srgbClr val="FFFFCC"/>
              </a:solidFill>
              <a:ea typeface="ＭＳ Ｐゴシック" pitchFamily="50" charset="-128"/>
            </a:endParaRPr>
          </a:p>
        </p:txBody>
      </p:sp>
      <p:sp>
        <p:nvSpPr>
          <p:cNvPr id="23555" name="Line 3"/>
          <p:cNvSpPr>
            <a:spLocks noChangeShapeType="1"/>
          </p:cNvSpPr>
          <p:nvPr/>
        </p:nvSpPr>
        <p:spPr bwMode="auto">
          <a:xfrm>
            <a:off x="0" y="714375"/>
            <a:ext cx="9144000" cy="0"/>
          </a:xfrm>
          <a:prstGeom prst="line">
            <a:avLst/>
          </a:prstGeom>
          <a:noFill/>
          <a:ln w="57150">
            <a:solidFill>
              <a:srgbClr val="FF0000"/>
            </a:solidFill>
            <a:round/>
            <a:headEnd/>
            <a:tailEnd/>
          </a:ln>
        </p:spPr>
        <p:txBody>
          <a:bodyPr>
            <a:spAutoFit/>
          </a:bodyPr>
          <a:lstStyle/>
          <a:p>
            <a:endParaRPr lang="en-US"/>
          </a:p>
        </p:txBody>
      </p:sp>
      <p:sp>
        <p:nvSpPr>
          <p:cNvPr id="6" name="Cloud Callout 5"/>
          <p:cNvSpPr>
            <a:spLocks noChangeArrowheads="1"/>
          </p:cNvSpPr>
          <p:nvPr/>
        </p:nvSpPr>
        <p:spPr bwMode="auto">
          <a:xfrm>
            <a:off x="4500563" y="2857500"/>
            <a:ext cx="4143375" cy="1265238"/>
          </a:xfrm>
          <a:prstGeom prst="cloudCallout">
            <a:avLst>
              <a:gd name="adj1" fmla="val -63148"/>
              <a:gd name="adj2" fmla="val 78343"/>
            </a:avLst>
          </a:prstGeom>
          <a:solidFill>
            <a:srgbClr val="CCFFFF"/>
          </a:solidFill>
          <a:ln w="9525" algn="ctr">
            <a:noFill/>
            <a:round/>
            <a:headEnd/>
            <a:tailEnd/>
          </a:ln>
        </p:spPr>
        <p:txBody>
          <a:bodyPr>
            <a:spAutoFit/>
          </a:bodyPr>
          <a:lstStyle/>
          <a:p>
            <a:r>
              <a:rPr lang="en-US">
                <a:solidFill>
                  <a:srgbClr val="000000"/>
                </a:solidFill>
              </a:rPr>
              <a:t>GRUAN, GPS RO, </a:t>
            </a:r>
          </a:p>
          <a:p>
            <a:r>
              <a:rPr lang="en-US">
                <a:solidFill>
                  <a:srgbClr val="000000"/>
                </a:solidFill>
              </a:rPr>
              <a:t>CLARREO</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214313" y="0"/>
            <a:ext cx="5429250" cy="1143000"/>
          </a:xfrm>
          <a:effectLst>
            <a:outerShdw blurRad="50800" dist="50800" dir="5400000" algn="ctr" rotWithShape="0">
              <a:schemeClr val="tx1"/>
            </a:outerShdw>
          </a:effectLst>
        </p:spPr>
        <p:txBody>
          <a:bodyPr/>
          <a:lstStyle/>
          <a:p>
            <a:r>
              <a:rPr lang="en-US" sz="3200" b="1" dirty="0" smtClean="0">
                <a:solidFill>
                  <a:srgbClr val="FFFF00"/>
                </a:solidFill>
                <a:latin typeface="Comic Sans MS" pitchFamily="66" charset="0"/>
              </a:rPr>
              <a:t>Large disparities among different analyses</a:t>
            </a:r>
          </a:p>
        </p:txBody>
      </p:sp>
      <p:pic>
        <p:nvPicPr>
          <p:cNvPr id="24579" name="Picture 3" descr="sealevelCompare.png"/>
          <p:cNvPicPr>
            <a:picLocks noChangeAspect="1"/>
          </p:cNvPicPr>
          <p:nvPr/>
        </p:nvPicPr>
        <p:blipFill>
          <a:blip r:embed="rId2" cstate="print"/>
          <a:srcRect/>
          <a:stretch>
            <a:fillRect/>
          </a:stretch>
        </p:blipFill>
        <p:spPr bwMode="auto">
          <a:xfrm>
            <a:off x="71438" y="3143250"/>
            <a:ext cx="4098925" cy="3324225"/>
          </a:xfrm>
          <a:prstGeom prst="rect">
            <a:avLst/>
          </a:prstGeom>
          <a:solidFill>
            <a:schemeClr val="bg1"/>
          </a:solidFill>
          <a:ln w="9525">
            <a:noFill/>
            <a:miter lim="800000"/>
            <a:headEnd/>
            <a:tailEnd/>
          </a:ln>
        </p:spPr>
      </p:pic>
      <p:pic>
        <p:nvPicPr>
          <p:cNvPr id="24580" name="Picture 2"/>
          <p:cNvPicPr>
            <a:picLocks noChangeAspect="1" noChangeArrowheads="1"/>
          </p:cNvPicPr>
          <p:nvPr/>
        </p:nvPicPr>
        <p:blipFill>
          <a:blip r:embed="rId3" cstate="print"/>
          <a:srcRect/>
          <a:stretch>
            <a:fillRect/>
          </a:stretch>
        </p:blipFill>
        <p:spPr bwMode="auto">
          <a:xfrm>
            <a:off x="4806950" y="3214688"/>
            <a:ext cx="4337050" cy="3286125"/>
          </a:xfrm>
          <a:prstGeom prst="rect">
            <a:avLst/>
          </a:prstGeom>
          <a:noFill/>
          <a:ln w="9525">
            <a:noFill/>
            <a:miter lim="800000"/>
            <a:headEnd/>
            <a:tailEnd/>
          </a:ln>
        </p:spPr>
      </p:pic>
      <p:pic>
        <p:nvPicPr>
          <p:cNvPr id="24581" name="Picture 2"/>
          <p:cNvPicPr>
            <a:picLocks noChangeAspect="1" noChangeArrowheads="1"/>
          </p:cNvPicPr>
          <p:nvPr/>
        </p:nvPicPr>
        <p:blipFill>
          <a:blip r:embed="rId4" cstate="print"/>
          <a:srcRect/>
          <a:stretch>
            <a:fillRect/>
          </a:stretch>
        </p:blipFill>
        <p:spPr bwMode="auto">
          <a:xfrm>
            <a:off x="6362700" y="0"/>
            <a:ext cx="2781300" cy="3095625"/>
          </a:xfrm>
          <a:prstGeom prst="rect">
            <a:avLst/>
          </a:prstGeom>
          <a:noFill/>
          <a:ln w="9525">
            <a:noFill/>
            <a:miter lim="800000"/>
            <a:headEnd/>
            <a:tailEnd/>
          </a:ln>
        </p:spPr>
      </p:pic>
      <p:sp>
        <p:nvSpPr>
          <p:cNvPr id="24582" name="TextBox 5"/>
          <p:cNvSpPr txBox="1">
            <a:spLocks noChangeArrowheads="1"/>
          </p:cNvSpPr>
          <p:nvPr/>
        </p:nvSpPr>
        <p:spPr bwMode="auto">
          <a:xfrm>
            <a:off x="1612900" y="1357313"/>
            <a:ext cx="4232275" cy="1908175"/>
          </a:xfrm>
          <a:prstGeom prst="rect">
            <a:avLst/>
          </a:prstGeom>
          <a:noFill/>
          <a:ln w="9525">
            <a:noFill/>
            <a:miter lim="800000"/>
            <a:headEnd/>
            <a:tailEnd/>
          </a:ln>
        </p:spPr>
        <p:txBody>
          <a:bodyPr wrap="none">
            <a:spAutoFit/>
          </a:bodyPr>
          <a:lstStyle/>
          <a:p>
            <a:pPr algn="r"/>
            <a:r>
              <a:rPr lang="en-US">
                <a:solidFill>
                  <a:schemeClr val="bg1"/>
                </a:solidFill>
              </a:rPr>
              <a:t>Daily SST </a:t>
            </a:r>
            <a:r>
              <a:rPr lang="en-US" sz="1400">
                <a:solidFill>
                  <a:schemeClr val="bg1"/>
                </a:solidFill>
              </a:rPr>
              <a:t>(1 Jan 2007)</a:t>
            </a:r>
          </a:p>
          <a:p>
            <a:pPr algn="r"/>
            <a:r>
              <a:rPr lang="en-US" sz="1400">
                <a:solidFill>
                  <a:schemeClr val="bg1"/>
                </a:solidFill>
              </a:rPr>
              <a:t>Reynolds and Chelton 2010 JC</a:t>
            </a:r>
            <a:endParaRPr lang="en-US">
              <a:solidFill>
                <a:schemeClr val="bg1"/>
              </a:solidFill>
            </a:endParaRPr>
          </a:p>
          <a:p>
            <a:pPr algn="r"/>
            <a:endParaRPr lang="en-US">
              <a:solidFill>
                <a:schemeClr val="bg1"/>
              </a:solidFill>
            </a:endParaRPr>
          </a:p>
          <a:p>
            <a:pPr algn="r"/>
            <a:r>
              <a:rPr lang="en-US">
                <a:solidFill>
                  <a:schemeClr val="bg1"/>
                </a:solidFill>
              </a:rPr>
              <a:t>Sea Level                      OHC</a:t>
            </a:r>
          </a:p>
          <a:p>
            <a:pPr algn="r"/>
            <a:r>
              <a:rPr lang="en-US" sz="1600">
                <a:solidFill>
                  <a:schemeClr val="bg1"/>
                </a:solidFill>
              </a:rPr>
              <a:t>Palmer et al 2010 </a:t>
            </a:r>
          </a:p>
          <a:p>
            <a:pPr algn="r"/>
            <a:r>
              <a:rPr lang="en-US" sz="1600">
                <a:solidFill>
                  <a:schemeClr val="bg1"/>
                </a:solidFill>
              </a:rPr>
              <a:t>OceanObs’09</a:t>
            </a:r>
          </a:p>
        </p:txBody>
      </p:sp>
    </p:spTree>
  </p:cSld>
  <p:clrMapOvr>
    <a:masterClrMapping/>
  </p:clrMapOvr>
  <p:transition>
    <p:strips dir="ld"/>
  </p:transition>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FF"/>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Comic Sans MS" pitchFamily="66" charset="0"/>
            <a:ea typeface="ＭＳ Ｐゴシック" pitchFamily="50" charset="-128"/>
          </a:defRPr>
        </a:defPPr>
      </a:lstStyle>
    </a:spDef>
    <a:lnDef>
      <a:spPr bwMode="auto">
        <a:xfrm>
          <a:off x="0" y="0"/>
          <a:ext cx="1" cy="1"/>
        </a:xfrm>
        <a:custGeom>
          <a:avLst/>
          <a:gdLst/>
          <a:ahLst/>
          <a:cxnLst/>
          <a:rect l="0" t="0" r="0" b="0"/>
          <a:pathLst/>
        </a:custGeom>
        <a:solidFill>
          <a:srgbClr val="CCFFFF"/>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Comic Sans MS" pitchFamily="66"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標準デザイン">
  <a:themeElements>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FF"/>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Comic Sans MS" pitchFamily="66" charset="0"/>
            <a:ea typeface="ＭＳ Ｐゴシック" pitchFamily="50" charset="-128"/>
          </a:defRPr>
        </a:defPPr>
      </a:lstStyle>
    </a:spDef>
    <a:lnDef>
      <a:spPr bwMode="auto">
        <a:xfrm>
          <a:off x="0" y="0"/>
          <a:ext cx="1" cy="1"/>
        </a:xfrm>
        <a:custGeom>
          <a:avLst/>
          <a:gdLst/>
          <a:ahLst/>
          <a:cxnLst/>
          <a:rect l="0" t="0" r="0" b="0"/>
          <a:pathLst/>
        </a:custGeom>
        <a:solidFill>
          <a:srgbClr val="CCFFFF"/>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Comic Sans MS" pitchFamily="66"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15853</TotalTime>
  <Words>1604</Words>
  <Application>Microsoft Office PowerPoint</Application>
  <PresentationFormat>On-screen Show (4:3)</PresentationFormat>
  <Paragraphs>253</Paragraphs>
  <Slides>26</Slides>
  <Notes>5</Notes>
  <HiddenSlides>2</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26</vt:i4>
      </vt:variant>
    </vt:vector>
  </HeadingPairs>
  <TitlesOfParts>
    <vt:vector size="30" baseType="lpstr">
      <vt:lpstr>標準デザイン</vt:lpstr>
      <vt:lpstr>1_標準デザイン</vt:lpstr>
      <vt:lpstr>Default Design</vt:lpstr>
      <vt:lpstr>Chart</vt:lpstr>
      <vt:lpstr>Building a Climate Information  System  </vt:lpstr>
      <vt:lpstr>Global warming is “unequivocal”: Adaptation to climate change</vt:lpstr>
      <vt:lpstr>Imperative:  A climate information system</vt:lpstr>
      <vt:lpstr>Climate Information System</vt:lpstr>
      <vt:lpstr>Slide 5</vt:lpstr>
      <vt:lpstr>Slide 6</vt:lpstr>
      <vt:lpstr>Slide 7</vt:lpstr>
      <vt:lpstr>Slide 8</vt:lpstr>
      <vt:lpstr>Large disparities among different analyses</vt:lpstr>
      <vt:lpstr>Total sea ice area, 2007 and 2008</vt:lpstr>
      <vt:lpstr>Reanalysis</vt:lpstr>
      <vt:lpstr>Slide 12</vt:lpstr>
      <vt:lpstr>Slide 13</vt:lpstr>
      <vt:lpstr>Slide 14</vt:lpstr>
      <vt:lpstr>Slide 15</vt:lpstr>
      <vt:lpstr>An Informed Guide to Climate Datasets with Relevance to Earth System Model Evaluation</vt:lpstr>
      <vt:lpstr>IESA: US program</vt:lpstr>
      <vt:lpstr>Future needs: Observations and Analysis</vt:lpstr>
      <vt:lpstr>Future needs: Models</vt:lpstr>
      <vt:lpstr>Climate Observations</vt:lpstr>
      <vt:lpstr>Role of WCRP</vt:lpstr>
      <vt:lpstr>Role of WCRP</vt:lpstr>
      <vt:lpstr>Role of WCRP</vt:lpstr>
      <vt:lpstr>Slide 24</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Trenberth</dc:creator>
  <cp:lastModifiedBy>lbutler</cp:lastModifiedBy>
  <cp:revision>525</cp:revision>
  <dcterms:created xsi:type="dcterms:W3CDTF">1601-01-01T00:00:00Z</dcterms:created>
  <dcterms:modified xsi:type="dcterms:W3CDTF">2010-11-08T18:22:04Z</dcterms:modified>
</cp:coreProperties>
</file>