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26.xml" ContentType="application/vnd.openxmlformats-officedocument.presentationml.slideMaster+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18.xml" ContentType="application/vnd.openxmlformats-officedocument.theme+xml"/>
  <Override PartName="/ppt/slideLayouts/slideLayout42.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theme/theme21.xml" ContentType="application/vnd.openxmlformats-officedocument.them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Masters/slideMaster27.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19.xml" ContentType="application/vnd.openxmlformats-officedocument.theme+xml"/>
  <Override PartName="/ppt/theme/themeOverride2.xml" ContentType="application/vnd.openxmlformats-officedocument.themeOverrid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Default Extension="gif" ContentType="image/gif"/>
  <Default Extension="vml" ContentType="application/vnd.openxmlformats-officedocument.vmlDrawing"/>
  <Override PartName="/ppt/theme/theme22.xml" ContentType="application/vnd.openxmlformats-officedocument.them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theme/theme20.xml" ContentType="application/vnd.openxmlformats-officedocument.them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Masters/slideMaster28.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Masters/slideMaster24.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slideLayouts/slideLayout40.xml" ContentType="application/vnd.openxmlformats-officedocument.presentationml.slideLayout+xml"/>
  <Override PartName="/ppt/theme/theme27.xml" ContentType="application/vnd.openxmlformats-officedocument.theme+xml"/>
  <Override PartName="/ppt/slideMasters/slideMaster13.xml" ContentType="application/vnd.openxmlformats-officedocument.presentationml.slideMaster+xml"/>
  <Override PartName="/ppt/theme/theme23.xml" ContentType="application/vnd.openxmlformats-officedocument.them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Masters/slideMaster25.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theme/theme28.xml" ContentType="application/vnd.openxmlformats-officedocument.theme+xml"/>
  <Default Extension="wav" ContentType="audio/wav"/>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theme/theme17.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6" r:id="rId3"/>
    <p:sldMasterId id="2147483679" r:id="rId4"/>
    <p:sldMasterId id="2147483681" r:id="rId5"/>
    <p:sldMasterId id="2147483683" r:id="rId6"/>
    <p:sldMasterId id="2147483685" r:id="rId7"/>
    <p:sldMasterId id="2147483687" r:id="rId8"/>
    <p:sldMasterId id="2147483689" r:id="rId9"/>
    <p:sldMasterId id="2147483691" r:id="rId10"/>
    <p:sldMasterId id="2147483695" r:id="rId11"/>
    <p:sldMasterId id="2147483697" r:id="rId12"/>
    <p:sldMasterId id="2147483699" r:id="rId13"/>
    <p:sldMasterId id="2147483701" r:id="rId14"/>
    <p:sldMasterId id="2147483709" r:id="rId15"/>
    <p:sldMasterId id="2147483719" r:id="rId16"/>
    <p:sldMasterId id="2147483721" r:id="rId17"/>
    <p:sldMasterId id="2147483723" r:id="rId18"/>
    <p:sldMasterId id="2147483725" r:id="rId19"/>
    <p:sldMasterId id="2147483731" r:id="rId20"/>
    <p:sldMasterId id="2147483741" r:id="rId21"/>
    <p:sldMasterId id="2147483757" r:id="rId22"/>
    <p:sldMasterId id="2147483759" r:id="rId23"/>
    <p:sldMasterId id="2147483761" r:id="rId24"/>
    <p:sldMasterId id="2147483781" r:id="rId25"/>
    <p:sldMasterId id="2147483783" r:id="rId26"/>
    <p:sldMasterId id="2147483786" r:id="rId27"/>
    <p:sldMasterId id="2147483788" r:id="rId28"/>
  </p:sldMasterIdLst>
  <p:notesMasterIdLst>
    <p:notesMasterId r:id="rId89"/>
  </p:notesMasterIdLst>
  <p:handoutMasterIdLst>
    <p:handoutMasterId r:id="rId90"/>
  </p:handoutMasterIdLst>
  <p:sldIdLst>
    <p:sldId id="913" r:id="rId29"/>
    <p:sldId id="989" r:id="rId30"/>
    <p:sldId id="919" r:id="rId31"/>
    <p:sldId id="920" r:id="rId32"/>
    <p:sldId id="922" r:id="rId33"/>
    <p:sldId id="923" r:id="rId34"/>
    <p:sldId id="987" r:id="rId35"/>
    <p:sldId id="988" r:id="rId36"/>
    <p:sldId id="985" r:id="rId37"/>
    <p:sldId id="976" r:id="rId38"/>
    <p:sldId id="916" r:id="rId39"/>
    <p:sldId id="977" r:id="rId40"/>
    <p:sldId id="917" r:id="rId41"/>
    <p:sldId id="925" r:id="rId42"/>
    <p:sldId id="929" r:id="rId43"/>
    <p:sldId id="979" r:id="rId44"/>
    <p:sldId id="980" r:id="rId45"/>
    <p:sldId id="978" r:id="rId46"/>
    <p:sldId id="934" r:id="rId47"/>
    <p:sldId id="975" r:id="rId48"/>
    <p:sldId id="905" r:id="rId49"/>
    <p:sldId id="935" r:id="rId50"/>
    <p:sldId id="990" r:id="rId51"/>
    <p:sldId id="969" r:id="rId52"/>
    <p:sldId id="953" r:id="rId53"/>
    <p:sldId id="954" r:id="rId54"/>
    <p:sldId id="803" r:id="rId55"/>
    <p:sldId id="824" r:id="rId56"/>
    <p:sldId id="851" r:id="rId57"/>
    <p:sldId id="790" r:id="rId58"/>
    <p:sldId id="754" r:id="rId59"/>
    <p:sldId id="853" r:id="rId60"/>
    <p:sldId id="897" r:id="rId61"/>
    <p:sldId id="898" r:id="rId62"/>
    <p:sldId id="899" r:id="rId63"/>
    <p:sldId id="901" r:id="rId64"/>
    <p:sldId id="902" r:id="rId65"/>
    <p:sldId id="907" r:id="rId66"/>
    <p:sldId id="936" r:id="rId67"/>
    <p:sldId id="804" r:id="rId68"/>
    <p:sldId id="981" r:id="rId69"/>
    <p:sldId id="937" r:id="rId70"/>
    <p:sldId id="940" r:id="rId71"/>
    <p:sldId id="945" r:id="rId72"/>
    <p:sldId id="911" r:id="rId73"/>
    <p:sldId id="912" r:id="rId74"/>
    <p:sldId id="955" r:id="rId75"/>
    <p:sldId id="970" r:id="rId76"/>
    <p:sldId id="880" r:id="rId77"/>
    <p:sldId id="910" r:id="rId78"/>
    <p:sldId id="884" r:id="rId79"/>
    <p:sldId id="982" r:id="rId80"/>
    <p:sldId id="991" r:id="rId81"/>
    <p:sldId id="984" r:id="rId82"/>
    <p:sldId id="996" r:id="rId83"/>
    <p:sldId id="823" r:id="rId84"/>
    <p:sldId id="868" r:id="rId85"/>
    <p:sldId id="869" r:id="rId86"/>
    <p:sldId id="878" r:id="rId87"/>
    <p:sldId id="965" r:id="rId88"/>
  </p:sldIdLst>
  <p:sldSz cx="9144000" cy="6858000" type="screen4x3"/>
  <p:notesSz cx="6934200" cy="9220200"/>
  <p:defaultTextStyle>
    <a:defPPr>
      <a:defRPr lang="en-US"/>
    </a:defPPr>
    <a:lvl1pPr algn="l" rtl="0" eaLnBrk="0" fontAlgn="base" hangingPunct="0">
      <a:spcBef>
        <a:spcPct val="0"/>
      </a:spcBef>
      <a:spcAft>
        <a:spcPct val="0"/>
      </a:spcAft>
      <a:defRPr sz="2400" kern="1200">
        <a:solidFill>
          <a:schemeClr val="tx1"/>
        </a:solidFill>
        <a:latin typeface="Comic Sans MS" pitchFamily="66" charset="0"/>
        <a:ea typeface="+mn-ea"/>
        <a:cs typeface="+mn-cs"/>
      </a:defRPr>
    </a:lvl1pPr>
    <a:lvl2pPr marL="457200" algn="l" rtl="0" eaLnBrk="0" fontAlgn="base" hangingPunct="0">
      <a:spcBef>
        <a:spcPct val="0"/>
      </a:spcBef>
      <a:spcAft>
        <a:spcPct val="0"/>
      </a:spcAft>
      <a:defRPr sz="2400" kern="1200">
        <a:solidFill>
          <a:schemeClr val="tx1"/>
        </a:solidFill>
        <a:latin typeface="Comic Sans MS" pitchFamily="66" charset="0"/>
        <a:ea typeface="+mn-ea"/>
        <a:cs typeface="+mn-cs"/>
      </a:defRPr>
    </a:lvl2pPr>
    <a:lvl3pPr marL="914400" algn="l" rtl="0" eaLnBrk="0" fontAlgn="base" hangingPunct="0">
      <a:spcBef>
        <a:spcPct val="0"/>
      </a:spcBef>
      <a:spcAft>
        <a:spcPct val="0"/>
      </a:spcAft>
      <a:defRPr sz="2400" kern="1200">
        <a:solidFill>
          <a:schemeClr val="tx1"/>
        </a:solidFill>
        <a:latin typeface="Comic Sans MS" pitchFamily="66" charset="0"/>
        <a:ea typeface="+mn-ea"/>
        <a:cs typeface="+mn-cs"/>
      </a:defRPr>
    </a:lvl3pPr>
    <a:lvl4pPr marL="1371600" algn="l" rtl="0" eaLnBrk="0" fontAlgn="base" hangingPunct="0">
      <a:spcBef>
        <a:spcPct val="0"/>
      </a:spcBef>
      <a:spcAft>
        <a:spcPct val="0"/>
      </a:spcAft>
      <a:defRPr sz="2400" kern="1200">
        <a:solidFill>
          <a:schemeClr val="tx1"/>
        </a:solidFill>
        <a:latin typeface="Comic Sans MS" pitchFamily="66" charset="0"/>
        <a:ea typeface="+mn-ea"/>
        <a:cs typeface="+mn-cs"/>
      </a:defRPr>
    </a:lvl4pPr>
    <a:lvl5pPr marL="1828800" algn="l" rtl="0" eaLnBrk="0" fontAlgn="base" hangingPunct="0">
      <a:spcBef>
        <a:spcPct val="0"/>
      </a:spcBef>
      <a:spcAft>
        <a:spcPct val="0"/>
      </a:spcAft>
      <a:defRPr sz="2400" kern="1200">
        <a:solidFill>
          <a:schemeClr val="tx1"/>
        </a:solidFill>
        <a:latin typeface="Comic Sans MS" pitchFamily="66" charset="0"/>
        <a:ea typeface="+mn-ea"/>
        <a:cs typeface="+mn-cs"/>
      </a:defRPr>
    </a:lvl5pPr>
    <a:lvl6pPr marL="2286000" algn="l" defTabSz="914400" rtl="0" eaLnBrk="1" latinLnBrk="0" hangingPunct="1">
      <a:defRPr sz="2400" kern="1200">
        <a:solidFill>
          <a:schemeClr val="tx1"/>
        </a:solidFill>
        <a:latin typeface="Comic Sans MS" pitchFamily="66" charset="0"/>
        <a:ea typeface="+mn-ea"/>
        <a:cs typeface="+mn-cs"/>
      </a:defRPr>
    </a:lvl6pPr>
    <a:lvl7pPr marL="2743200" algn="l" defTabSz="914400" rtl="0" eaLnBrk="1" latinLnBrk="0" hangingPunct="1">
      <a:defRPr sz="2400" kern="1200">
        <a:solidFill>
          <a:schemeClr val="tx1"/>
        </a:solidFill>
        <a:latin typeface="Comic Sans MS" pitchFamily="66" charset="0"/>
        <a:ea typeface="+mn-ea"/>
        <a:cs typeface="+mn-cs"/>
      </a:defRPr>
    </a:lvl7pPr>
    <a:lvl8pPr marL="3200400" algn="l" defTabSz="914400" rtl="0" eaLnBrk="1" latinLnBrk="0" hangingPunct="1">
      <a:defRPr sz="2400" kern="1200">
        <a:solidFill>
          <a:schemeClr val="tx1"/>
        </a:solidFill>
        <a:latin typeface="Comic Sans MS" pitchFamily="66" charset="0"/>
        <a:ea typeface="+mn-ea"/>
        <a:cs typeface="+mn-cs"/>
      </a:defRPr>
    </a:lvl8pPr>
    <a:lvl9pPr marL="3657600" algn="l" defTabSz="914400" rtl="0" eaLnBrk="1" latinLnBrk="0" hangingPunct="1">
      <a:defRPr sz="2400" kern="1200">
        <a:solidFill>
          <a:schemeClr val="tx1"/>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CC6600"/>
    <a:srgbClr val="99CCFF"/>
    <a:srgbClr val="FF4949"/>
    <a:srgbClr val="0033CC"/>
    <a:srgbClr val="FF7C80"/>
    <a:srgbClr val="663300"/>
    <a:srgbClr val="009900"/>
    <a:srgbClr val="FF0000"/>
    <a:srgbClr val="FF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84" autoAdjust="0"/>
    <p:restoredTop sz="94683" autoAdjust="0"/>
  </p:normalViewPr>
  <p:slideViewPr>
    <p:cSldViewPr>
      <p:cViewPr varScale="1">
        <p:scale>
          <a:sx n="91" d="100"/>
          <a:sy n="91" d="100"/>
        </p:scale>
        <p:origin x="-1038" y="-96"/>
      </p:cViewPr>
      <p:guideLst>
        <p:guide orient="horz"/>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0"/>
    </p:cViewPr>
  </p:sorterViewPr>
  <p:notesViewPr>
    <p:cSldViewPr>
      <p:cViewPr>
        <p:scale>
          <a:sx n="100" d="100"/>
          <a:sy n="100" d="100"/>
        </p:scale>
        <p:origin x="-654" y="-42"/>
      </p:cViewPr>
      <p:guideLst>
        <p:guide orient="horz" pos="2905"/>
        <p:guide pos="218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 Target="slides/slide11.xml"/><Relationship Id="rId21" Type="http://schemas.openxmlformats.org/officeDocument/2006/relationships/slideMaster" Target="slideMasters/slideMaster21.xml"/><Relationship Id="rId34" Type="http://schemas.openxmlformats.org/officeDocument/2006/relationships/slide" Target="slides/slide6.xml"/><Relationship Id="rId42" Type="http://schemas.openxmlformats.org/officeDocument/2006/relationships/slide" Target="slides/slide14.xml"/><Relationship Id="rId47" Type="http://schemas.openxmlformats.org/officeDocument/2006/relationships/slide" Target="slides/slide19.xml"/><Relationship Id="rId50" Type="http://schemas.openxmlformats.org/officeDocument/2006/relationships/slide" Target="slides/slide22.xml"/><Relationship Id="rId55" Type="http://schemas.openxmlformats.org/officeDocument/2006/relationships/slide" Target="slides/slide27.xml"/><Relationship Id="rId63" Type="http://schemas.openxmlformats.org/officeDocument/2006/relationships/slide" Target="slides/slide35.xml"/><Relationship Id="rId68" Type="http://schemas.openxmlformats.org/officeDocument/2006/relationships/slide" Target="slides/slide40.xml"/><Relationship Id="rId76" Type="http://schemas.openxmlformats.org/officeDocument/2006/relationships/slide" Target="slides/slide48.xml"/><Relationship Id="rId84" Type="http://schemas.openxmlformats.org/officeDocument/2006/relationships/slide" Target="slides/slide56.xml"/><Relationship Id="rId89"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4.xml"/><Relationship Id="rId37" Type="http://schemas.openxmlformats.org/officeDocument/2006/relationships/slide" Target="slides/slide9.xml"/><Relationship Id="rId40" Type="http://schemas.openxmlformats.org/officeDocument/2006/relationships/slide" Target="slides/slide12.xml"/><Relationship Id="rId45" Type="http://schemas.openxmlformats.org/officeDocument/2006/relationships/slide" Target="slides/slide17.xml"/><Relationship Id="rId53" Type="http://schemas.openxmlformats.org/officeDocument/2006/relationships/slide" Target="slides/slide25.xml"/><Relationship Id="rId58" Type="http://schemas.openxmlformats.org/officeDocument/2006/relationships/slide" Target="slides/slide30.xml"/><Relationship Id="rId66" Type="http://schemas.openxmlformats.org/officeDocument/2006/relationships/slide" Target="slides/slide38.xml"/><Relationship Id="rId74" Type="http://schemas.openxmlformats.org/officeDocument/2006/relationships/slide" Target="slides/slide46.xml"/><Relationship Id="rId79" Type="http://schemas.openxmlformats.org/officeDocument/2006/relationships/slide" Target="slides/slide51.xml"/><Relationship Id="rId87" Type="http://schemas.openxmlformats.org/officeDocument/2006/relationships/slide" Target="slides/slide59.xml"/><Relationship Id="rId5" Type="http://schemas.openxmlformats.org/officeDocument/2006/relationships/slideMaster" Target="slideMasters/slideMaster5.xml"/><Relationship Id="rId61" Type="http://schemas.openxmlformats.org/officeDocument/2006/relationships/slide" Target="slides/slide33.xml"/><Relationship Id="rId82" Type="http://schemas.openxmlformats.org/officeDocument/2006/relationships/slide" Target="slides/slide54.xml"/><Relationship Id="rId90" Type="http://schemas.openxmlformats.org/officeDocument/2006/relationships/handoutMaster" Target="handoutMasters/handout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autoTitleDeleted val="1"/>
    <c:view3D>
      <c:hPercent val="65"/>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0.19953325554259155"/>
          <c:y val="0.2039151712887439"/>
          <c:w val="0.70478413068845081"/>
          <c:h val="0.58401305057096142"/>
        </c:manualLayout>
      </c:layout>
      <c:bar3DChart>
        <c:barDir val="col"/>
        <c:grouping val="clustered"/>
        <c:ser>
          <c:idx val="0"/>
          <c:order val="0"/>
          <c:tx>
            <c:strRef>
              <c:f>Sheet1!$A$2</c:f>
              <c:strCache>
                <c:ptCount val="1"/>
                <c:pt idx="0">
                  <c:v>T</c:v>
                </c:pt>
              </c:strCache>
            </c:strRef>
          </c:tx>
          <c:spPr>
            <a:solidFill>
              <a:schemeClr val="accent1"/>
            </a:solidFill>
            <a:ln w="12681">
              <a:solidFill>
                <a:schemeClr val="tx1"/>
              </a:solidFill>
              <a:prstDash val="solid"/>
            </a:ln>
          </c:spPr>
          <c:cat>
            <c:numRef>
              <c:f>Sheet1!$B$1:$M$1</c:f>
              <c:numCache>
                <c:formatCode>General</c:formatCode>
                <c:ptCount val="12"/>
                <c:pt idx="0">
                  <c:v>1997</c:v>
                </c:pt>
                <c:pt idx="1">
                  <c:v>1998</c:v>
                </c:pt>
                <c:pt idx="2">
                  <c:v>1999</c:v>
                </c:pt>
                <c:pt idx="3">
                  <c:v>2000</c:v>
                </c:pt>
                <c:pt idx="4">
                  <c:v>2001</c:v>
                </c:pt>
                <c:pt idx="5">
                  <c:v>2002</c:v>
                </c:pt>
                <c:pt idx="6">
                  <c:v>2003</c:v>
                </c:pt>
                <c:pt idx="7">
                  <c:v>2004</c:v>
                </c:pt>
                <c:pt idx="8">
                  <c:v>2005</c:v>
                </c:pt>
                <c:pt idx="9">
                  <c:v>2006</c:v>
                </c:pt>
                <c:pt idx="10">
                  <c:v>2007</c:v>
                </c:pt>
                <c:pt idx="11">
                  <c:v>2008</c:v>
                </c:pt>
              </c:numCache>
            </c:numRef>
          </c:cat>
          <c:val>
            <c:numRef>
              <c:f>Sheet1!$B$2:$M$2</c:f>
              <c:numCache>
                <c:formatCode>General</c:formatCode>
                <c:ptCount val="12"/>
                <c:pt idx="0">
                  <c:v>35.1</c:v>
                </c:pt>
                <c:pt idx="1">
                  <c:v>52</c:v>
                </c:pt>
                <c:pt idx="2">
                  <c:v>26</c:v>
                </c:pt>
                <c:pt idx="3">
                  <c:v>24</c:v>
                </c:pt>
                <c:pt idx="4">
                  <c:v>40</c:v>
                </c:pt>
                <c:pt idx="5">
                  <c:v>45.5</c:v>
                </c:pt>
                <c:pt idx="6">
                  <c:v>46</c:v>
                </c:pt>
                <c:pt idx="7">
                  <c:v>43</c:v>
                </c:pt>
                <c:pt idx="8">
                  <c:v>48</c:v>
                </c:pt>
                <c:pt idx="9">
                  <c:v>42</c:v>
                </c:pt>
                <c:pt idx="10">
                  <c:v>40.300000000000004</c:v>
                </c:pt>
                <c:pt idx="11">
                  <c:v>32</c:v>
                </c:pt>
              </c:numCache>
            </c:numRef>
          </c:val>
        </c:ser>
        <c:gapDepth val="0"/>
        <c:shape val="box"/>
        <c:axId val="90791296"/>
        <c:axId val="90809856"/>
        <c:axId val="0"/>
      </c:bar3DChart>
      <c:catAx>
        <c:axId val="90791296"/>
        <c:scaling>
          <c:orientation val="minMax"/>
        </c:scaling>
        <c:delete val="1"/>
        <c:axPos val="b"/>
        <c:title>
          <c:tx>
            <c:rich>
              <a:bodyPr/>
              <a:lstStyle/>
              <a:p>
                <a:pPr>
                  <a:defRPr sz="2446" b="1" i="0" u="none" strike="noStrike" baseline="0">
                    <a:solidFill>
                      <a:schemeClr val="tx1"/>
                    </a:solidFill>
                    <a:latin typeface="Arial"/>
                    <a:ea typeface="Arial"/>
                    <a:cs typeface="Arial"/>
                  </a:defRPr>
                </a:pPr>
                <a:r>
                  <a:rPr lang="en-US"/>
                  <a:t>year</a:t>
                </a:r>
              </a:p>
            </c:rich>
          </c:tx>
          <c:layout>
            <c:manualLayout>
              <c:xMode val="edge"/>
              <c:yMode val="edge"/>
              <c:x val="0.50291715285880978"/>
              <c:y val="0.87928221859706368"/>
            </c:manualLayout>
          </c:layout>
          <c:spPr>
            <a:noFill/>
            <a:ln w="25362">
              <a:noFill/>
            </a:ln>
          </c:spPr>
        </c:title>
        <c:numFmt formatCode="General" sourceLinked="1"/>
        <c:tickLblPos val="none"/>
        <c:crossAx val="90809856"/>
        <c:crosses val="autoZero"/>
        <c:auto val="1"/>
        <c:lblAlgn val="ctr"/>
        <c:lblOffset val="100"/>
        <c:tickLblSkip val="2"/>
        <c:tickMarkSkip val="1"/>
      </c:catAx>
      <c:valAx>
        <c:axId val="90809856"/>
        <c:scaling>
          <c:orientation val="minMax"/>
        </c:scaling>
        <c:axPos val="l"/>
        <c:majorGridlines>
          <c:spPr>
            <a:ln w="3170">
              <a:solidFill>
                <a:schemeClr val="tx1"/>
              </a:solidFill>
              <a:prstDash val="solid"/>
            </a:ln>
          </c:spPr>
        </c:majorGridlines>
        <c:numFmt formatCode="General" sourceLinked="1"/>
        <c:tickLblPos val="nextTo"/>
        <c:spPr>
          <a:ln w="3170">
            <a:solidFill>
              <a:schemeClr val="tx1"/>
            </a:solidFill>
            <a:prstDash val="solid"/>
          </a:ln>
        </c:spPr>
        <c:txPr>
          <a:bodyPr rot="0" vert="horz"/>
          <a:lstStyle/>
          <a:p>
            <a:pPr>
              <a:defRPr sz="2446" b="1" i="0" u="none" strike="noStrike" baseline="0">
                <a:solidFill>
                  <a:schemeClr val="tx1"/>
                </a:solidFill>
                <a:latin typeface="Arial"/>
                <a:ea typeface="Arial"/>
                <a:cs typeface="Arial"/>
              </a:defRPr>
            </a:pPr>
            <a:endParaRPr lang="en-US"/>
          </a:p>
        </c:txPr>
        <c:crossAx val="90791296"/>
        <c:crosses val="autoZero"/>
        <c:crossBetween val="between"/>
      </c:valAx>
      <c:spPr>
        <a:noFill/>
        <a:ln w="25362">
          <a:noFill/>
        </a:ln>
      </c:spPr>
    </c:plotArea>
    <c:legend>
      <c:legendPos val="r"/>
      <c:layout>
        <c:manualLayout>
          <c:xMode val="edge"/>
          <c:yMode val="edge"/>
          <c:x val="0.91715285880980169"/>
          <c:y val="0.53833605220228387"/>
          <c:w val="7.8179696616102703E-2"/>
          <c:h val="7.5040783034257832E-2"/>
        </c:manualLayout>
      </c:layout>
      <c:spPr>
        <a:noFill/>
        <a:ln w="3170">
          <a:solidFill>
            <a:schemeClr val="tx1"/>
          </a:solidFill>
          <a:prstDash val="solid"/>
        </a:ln>
      </c:spPr>
      <c:txPr>
        <a:bodyPr/>
        <a:lstStyle/>
        <a:p>
          <a:pPr>
            <a:defRPr sz="2247" b="1" i="0" u="none" strike="noStrike" baseline="0">
              <a:solidFill>
                <a:schemeClr val="tx1"/>
              </a:solidFill>
              <a:latin typeface="Arial"/>
              <a:ea typeface="Arial"/>
              <a:cs typeface="Arial"/>
            </a:defRPr>
          </a:pPr>
          <a:endParaRPr lang="en-US"/>
        </a:p>
      </c:txPr>
    </c:legend>
    <c:plotVisOnly val="1"/>
    <c:dispBlanksAs val="gap"/>
  </c:chart>
  <c:spPr>
    <a:solidFill>
      <a:schemeClr val="bg1"/>
    </a:solidFill>
    <a:ln>
      <a:noFill/>
    </a:ln>
  </c:spPr>
  <c:txPr>
    <a:bodyPr/>
    <a:lstStyle/>
    <a:p>
      <a:pPr>
        <a:defRPr sz="2446" b="1" i="0" u="none" strike="noStrike" baseline="0">
          <a:solidFill>
            <a:schemeClr val="tx1"/>
          </a:solidFill>
          <a:latin typeface="Arial"/>
          <a:ea typeface="Arial"/>
          <a:cs typeface="Arial"/>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view3D>
      <c:hPercent val="83"/>
      <c:depthPercent val="100"/>
      <c:rAngAx val="1"/>
    </c:view3D>
    <c:floor>
      <c:spPr>
        <a:solidFill>
          <a:srgbClr val="C0C0C0"/>
        </a:solidFill>
        <a:ln w="3175">
          <a:solidFill>
            <a:schemeClr val="tx1"/>
          </a:solidFill>
          <a:prstDash val="solid"/>
        </a:ln>
      </c:spPr>
    </c:floor>
    <c:sideWall>
      <c:spPr>
        <a:noFill/>
        <a:ln w="12700">
          <a:solidFill>
            <a:schemeClr val="tx1"/>
          </a:solidFill>
          <a:prstDash val="solid"/>
        </a:ln>
      </c:spPr>
    </c:sideWall>
    <c:backWall>
      <c:spPr>
        <a:noFill/>
        <a:ln w="12700">
          <a:solidFill>
            <a:schemeClr val="tx1"/>
          </a:solidFill>
          <a:prstDash val="solid"/>
        </a:ln>
      </c:spPr>
    </c:backWall>
    <c:plotArea>
      <c:layout>
        <c:manualLayout>
          <c:layoutTarget val="inner"/>
          <c:xMode val="edge"/>
          <c:yMode val="edge"/>
          <c:x val="8.8528678304240771E-2"/>
          <c:y val="6.2500000000000125E-2"/>
          <c:w val="0.61596009975062349"/>
          <c:h val="0.8"/>
        </c:manualLayout>
      </c:layout>
      <c:bar3DChart>
        <c:barDir val="col"/>
        <c:grouping val="clustered"/>
        <c:ser>
          <c:idx val="0"/>
          <c:order val="0"/>
          <c:tx>
            <c:strRef>
              <c:f>Sheet1!$B$1</c:f>
              <c:strCache>
                <c:ptCount val="1"/>
                <c:pt idx="0">
                  <c:v>Land</c:v>
                </c:pt>
              </c:strCache>
            </c:strRef>
          </c:tx>
          <c:spPr>
            <a:solidFill>
              <a:schemeClr val="accent1"/>
            </a:solidFill>
            <a:ln w="14855">
              <a:solidFill>
                <a:schemeClr val="tx1"/>
              </a:solidFill>
              <a:prstDash val="solid"/>
            </a:ln>
          </c:spPr>
          <c:cat>
            <c:strRef>
              <c:f>Sheet1!$A$2:$A$4</c:f>
              <c:strCache>
                <c:ptCount val="3"/>
                <c:pt idx="0">
                  <c:v>1993-2003</c:v>
                </c:pt>
                <c:pt idx="2">
                  <c:v>2004-2008</c:v>
                </c:pt>
              </c:strCache>
            </c:strRef>
          </c:cat>
          <c:val>
            <c:numRef>
              <c:f>Sheet1!$B$2:$B$4</c:f>
              <c:numCache>
                <c:formatCode>General</c:formatCode>
                <c:ptCount val="3"/>
                <c:pt idx="0">
                  <c:v>2</c:v>
                </c:pt>
                <c:pt idx="2">
                  <c:v>2</c:v>
                </c:pt>
              </c:numCache>
            </c:numRef>
          </c:val>
        </c:ser>
        <c:ser>
          <c:idx val="1"/>
          <c:order val="1"/>
          <c:tx>
            <c:strRef>
              <c:f>Sheet1!$C$1</c:f>
              <c:strCache>
                <c:ptCount val="1"/>
                <c:pt idx="0">
                  <c:v>Arctic sea ice</c:v>
                </c:pt>
              </c:strCache>
            </c:strRef>
          </c:tx>
          <c:spPr>
            <a:solidFill>
              <a:schemeClr val="accent2"/>
            </a:solidFill>
            <a:ln w="14855">
              <a:solidFill>
                <a:schemeClr val="tx1"/>
              </a:solidFill>
              <a:prstDash val="solid"/>
            </a:ln>
          </c:spPr>
          <c:cat>
            <c:strRef>
              <c:f>Sheet1!$A$2:$A$4</c:f>
              <c:strCache>
                <c:ptCount val="3"/>
                <c:pt idx="0">
                  <c:v>1993-2003</c:v>
                </c:pt>
                <c:pt idx="2">
                  <c:v>2004-2008</c:v>
                </c:pt>
              </c:strCache>
            </c:strRef>
          </c:cat>
          <c:val>
            <c:numRef>
              <c:f>Sheet1!$C$2:$C$4</c:f>
              <c:numCache>
                <c:formatCode>General</c:formatCode>
                <c:ptCount val="3"/>
                <c:pt idx="0">
                  <c:v>0.2</c:v>
                </c:pt>
                <c:pt idx="2">
                  <c:v>1</c:v>
                </c:pt>
              </c:numCache>
            </c:numRef>
          </c:val>
        </c:ser>
        <c:ser>
          <c:idx val="2"/>
          <c:order val="2"/>
          <c:tx>
            <c:strRef>
              <c:f>Sheet1!$D$1</c:f>
              <c:strCache>
                <c:ptCount val="1"/>
                <c:pt idx="0">
                  <c:v>Ice sheets</c:v>
                </c:pt>
              </c:strCache>
            </c:strRef>
          </c:tx>
          <c:spPr>
            <a:solidFill>
              <a:schemeClr val="hlink"/>
            </a:solidFill>
            <a:ln w="14855">
              <a:solidFill>
                <a:schemeClr val="tx1"/>
              </a:solidFill>
              <a:prstDash val="solid"/>
            </a:ln>
          </c:spPr>
          <c:cat>
            <c:strRef>
              <c:f>Sheet1!$A$2:$A$4</c:f>
              <c:strCache>
                <c:ptCount val="3"/>
                <c:pt idx="0">
                  <c:v>1993-2003</c:v>
                </c:pt>
                <c:pt idx="2">
                  <c:v>2004-2008</c:v>
                </c:pt>
              </c:strCache>
            </c:strRef>
          </c:cat>
          <c:val>
            <c:numRef>
              <c:f>Sheet1!$D$2:$D$4</c:f>
              <c:numCache>
                <c:formatCode>General</c:formatCode>
                <c:ptCount val="3"/>
                <c:pt idx="0">
                  <c:v>0.5</c:v>
                </c:pt>
                <c:pt idx="2">
                  <c:v>1.4</c:v>
                </c:pt>
              </c:numCache>
            </c:numRef>
          </c:val>
        </c:ser>
        <c:ser>
          <c:idx val="3"/>
          <c:order val="3"/>
          <c:tx>
            <c:strRef>
              <c:f>Sheet1!$E$1</c:f>
              <c:strCache>
                <c:ptCount val="1"/>
                <c:pt idx="0">
                  <c:v>Land ice</c:v>
                </c:pt>
              </c:strCache>
            </c:strRef>
          </c:tx>
          <c:spPr>
            <a:solidFill>
              <a:schemeClr val="folHlink"/>
            </a:solidFill>
            <a:ln w="14855">
              <a:solidFill>
                <a:schemeClr val="tx1"/>
              </a:solidFill>
              <a:prstDash val="solid"/>
            </a:ln>
          </c:spPr>
          <c:cat>
            <c:strRef>
              <c:f>Sheet1!$A$2:$A$4</c:f>
              <c:strCache>
                <c:ptCount val="3"/>
                <c:pt idx="0">
                  <c:v>1993-2003</c:v>
                </c:pt>
                <c:pt idx="2">
                  <c:v>2004-2008</c:v>
                </c:pt>
              </c:strCache>
            </c:strRef>
          </c:cat>
          <c:val>
            <c:numRef>
              <c:f>Sheet1!$E$2:$E$4</c:f>
              <c:numCache>
                <c:formatCode>General</c:formatCode>
                <c:ptCount val="3"/>
                <c:pt idx="0">
                  <c:v>1.6</c:v>
                </c:pt>
                <c:pt idx="2">
                  <c:v>2.7</c:v>
                </c:pt>
              </c:numCache>
            </c:numRef>
          </c:val>
        </c:ser>
        <c:ser>
          <c:idx val="4"/>
          <c:order val="4"/>
          <c:tx>
            <c:strRef>
              <c:f>Sheet1!$F$1</c:f>
              <c:strCache>
                <c:ptCount val="1"/>
                <c:pt idx="0">
                  <c:v>Atmosphere</c:v>
                </c:pt>
              </c:strCache>
            </c:strRef>
          </c:tx>
          <c:spPr>
            <a:solidFill>
              <a:srgbClr val="FFCC99"/>
            </a:solidFill>
            <a:ln w="14855">
              <a:solidFill>
                <a:schemeClr val="tx1"/>
              </a:solidFill>
              <a:prstDash val="solid"/>
            </a:ln>
          </c:spPr>
          <c:cat>
            <c:strRef>
              <c:f>Sheet1!$A$2:$A$4</c:f>
              <c:strCache>
                <c:ptCount val="3"/>
                <c:pt idx="0">
                  <c:v>1993-2003</c:v>
                </c:pt>
                <c:pt idx="2">
                  <c:v>2004-2008</c:v>
                </c:pt>
              </c:strCache>
            </c:strRef>
          </c:cat>
          <c:val>
            <c:numRef>
              <c:f>Sheet1!$F$2:$F$4</c:f>
              <c:numCache>
                <c:formatCode>General</c:formatCode>
                <c:ptCount val="3"/>
                <c:pt idx="0">
                  <c:v>1</c:v>
                </c:pt>
                <c:pt idx="2">
                  <c:v>1</c:v>
                </c:pt>
              </c:numCache>
            </c:numRef>
          </c:val>
        </c:ser>
        <c:ser>
          <c:idx val="5"/>
          <c:order val="5"/>
          <c:tx>
            <c:strRef>
              <c:f>Sheet1!$G$1</c:f>
              <c:strCache>
                <c:ptCount val="1"/>
                <c:pt idx="0">
                  <c:v>Ocean</c:v>
                </c:pt>
              </c:strCache>
            </c:strRef>
          </c:tx>
          <c:spPr>
            <a:solidFill>
              <a:srgbClr val="FF6600"/>
            </a:solidFill>
            <a:ln w="14855">
              <a:solidFill>
                <a:schemeClr val="tx1"/>
              </a:solidFill>
              <a:prstDash val="solid"/>
            </a:ln>
          </c:spPr>
          <c:cat>
            <c:strRef>
              <c:f>Sheet1!$A$2:$A$4</c:f>
              <c:strCache>
                <c:ptCount val="3"/>
                <c:pt idx="0">
                  <c:v>1993-2003</c:v>
                </c:pt>
                <c:pt idx="2">
                  <c:v>2004-2008</c:v>
                </c:pt>
              </c:strCache>
            </c:strRef>
          </c:cat>
          <c:val>
            <c:numRef>
              <c:f>Sheet1!$G$2:$G$4</c:f>
              <c:numCache>
                <c:formatCode>General</c:formatCode>
                <c:ptCount val="3"/>
                <c:pt idx="0">
                  <c:v>100</c:v>
                </c:pt>
                <c:pt idx="2">
                  <c:v>50</c:v>
                </c:pt>
              </c:numCache>
            </c:numRef>
          </c:val>
        </c:ser>
        <c:ser>
          <c:idx val="6"/>
          <c:order val="6"/>
          <c:tx>
            <c:strRef>
              <c:f>Sheet1!$H$1</c:f>
              <c:strCache>
                <c:ptCount val="1"/>
                <c:pt idx="0">
                  <c:v>Sun</c:v>
                </c:pt>
              </c:strCache>
            </c:strRef>
          </c:tx>
          <c:spPr>
            <a:solidFill>
              <a:srgbClr val="800080"/>
            </a:solidFill>
            <a:ln w="14855">
              <a:solidFill>
                <a:schemeClr val="tx1"/>
              </a:solidFill>
              <a:prstDash val="solid"/>
            </a:ln>
          </c:spPr>
          <c:cat>
            <c:strRef>
              <c:f>Sheet1!$A$2:$A$4</c:f>
              <c:strCache>
                <c:ptCount val="3"/>
                <c:pt idx="0">
                  <c:v>1993-2003</c:v>
                </c:pt>
                <c:pt idx="2">
                  <c:v>2004-2008</c:v>
                </c:pt>
              </c:strCache>
            </c:strRef>
          </c:cat>
          <c:val>
            <c:numRef>
              <c:f>Sheet1!$H$2:$H$4</c:f>
              <c:numCache>
                <c:formatCode>General</c:formatCode>
                <c:ptCount val="3"/>
                <c:pt idx="0">
                  <c:v>0</c:v>
                </c:pt>
                <c:pt idx="2">
                  <c:v>16</c:v>
                </c:pt>
              </c:numCache>
            </c:numRef>
          </c:val>
        </c:ser>
        <c:ser>
          <c:idx val="7"/>
          <c:order val="7"/>
          <c:tx>
            <c:strRef>
              <c:f>Sheet1!$I$1</c:f>
              <c:strCache>
                <c:ptCount val="1"/>
                <c:pt idx="0">
                  <c:v>Residual</c:v>
                </c:pt>
              </c:strCache>
            </c:strRef>
          </c:tx>
          <c:spPr>
            <a:solidFill>
              <a:srgbClr val="CC99FF"/>
            </a:solidFill>
            <a:ln w="14855">
              <a:solidFill>
                <a:schemeClr val="tx1"/>
              </a:solidFill>
              <a:prstDash val="solid"/>
            </a:ln>
          </c:spPr>
          <c:cat>
            <c:strRef>
              <c:f>Sheet1!$A$2:$A$4</c:f>
              <c:strCache>
                <c:ptCount val="3"/>
                <c:pt idx="0">
                  <c:v>1993-2003</c:v>
                </c:pt>
                <c:pt idx="2">
                  <c:v>2004-2008</c:v>
                </c:pt>
              </c:strCache>
            </c:strRef>
          </c:cat>
          <c:val>
            <c:numRef>
              <c:f>Sheet1!$I$2:$I$4</c:f>
              <c:numCache>
                <c:formatCode>General</c:formatCode>
                <c:ptCount val="3"/>
                <c:pt idx="0">
                  <c:v>0</c:v>
                </c:pt>
                <c:pt idx="2">
                  <c:v>70</c:v>
                </c:pt>
              </c:numCache>
            </c:numRef>
          </c:val>
        </c:ser>
        <c:ser>
          <c:idx val="8"/>
          <c:order val="8"/>
          <c:tx>
            <c:strRef>
              <c:f>Sheet1!$J$1</c:f>
              <c:strCache>
                <c:ptCount val="1"/>
                <c:pt idx="0">
                  <c:v>Required</c:v>
                </c:pt>
              </c:strCache>
            </c:strRef>
          </c:tx>
          <c:spPr>
            <a:solidFill>
              <a:srgbClr val="FF0000"/>
            </a:solidFill>
            <a:ln w="14855">
              <a:solidFill>
                <a:schemeClr val="tx1"/>
              </a:solidFill>
              <a:prstDash val="solid"/>
            </a:ln>
          </c:spPr>
          <c:cat>
            <c:strRef>
              <c:f>Sheet1!$A$2:$A$4</c:f>
              <c:strCache>
                <c:ptCount val="3"/>
                <c:pt idx="0">
                  <c:v>1993-2003</c:v>
                </c:pt>
                <c:pt idx="2">
                  <c:v>2004-2008</c:v>
                </c:pt>
              </c:strCache>
            </c:strRef>
          </c:cat>
          <c:val>
            <c:numRef>
              <c:f>Sheet1!$J$2:$J$4</c:f>
              <c:numCache>
                <c:formatCode>General</c:formatCode>
                <c:ptCount val="3"/>
                <c:pt idx="0">
                  <c:v>112</c:v>
                </c:pt>
                <c:pt idx="2">
                  <c:v>145</c:v>
                </c:pt>
              </c:numCache>
            </c:numRef>
          </c:val>
        </c:ser>
        <c:gapDepth val="0"/>
        <c:shape val="box"/>
        <c:axId val="91318144"/>
        <c:axId val="91319680"/>
        <c:axId val="0"/>
      </c:bar3DChart>
      <c:catAx>
        <c:axId val="91318144"/>
        <c:scaling>
          <c:orientation val="minMax"/>
        </c:scaling>
        <c:axPos val="b"/>
        <c:numFmt formatCode="General" sourceLinked="1"/>
        <c:tickLblPos val="low"/>
        <c:spPr>
          <a:ln w="3714">
            <a:solidFill>
              <a:schemeClr val="tx1"/>
            </a:solidFill>
            <a:prstDash val="solid"/>
          </a:ln>
        </c:spPr>
        <c:txPr>
          <a:bodyPr rot="0" vert="horz"/>
          <a:lstStyle/>
          <a:p>
            <a:pPr>
              <a:defRPr sz="2427" b="1" i="0" u="none" strike="noStrike" baseline="0">
                <a:solidFill>
                  <a:schemeClr val="tx1"/>
                </a:solidFill>
                <a:latin typeface="Arial"/>
                <a:ea typeface="Arial"/>
                <a:cs typeface="Arial"/>
              </a:defRPr>
            </a:pPr>
            <a:endParaRPr lang="en-US"/>
          </a:p>
        </c:txPr>
        <c:crossAx val="91319680"/>
        <c:crosses val="autoZero"/>
        <c:auto val="1"/>
        <c:lblAlgn val="ctr"/>
        <c:lblOffset val="100"/>
        <c:tickLblSkip val="1"/>
        <c:tickMarkSkip val="1"/>
      </c:catAx>
      <c:valAx>
        <c:axId val="91319680"/>
        <c:scaling>
          <c:orientation val="minMax"/>
        </c:scaling>
        <c:axPos val="l"/>
        <c:majorGridlines>
          <c:spPr>
            <a:ln w="3714">
              <a:solidFill>
                <a:schemeClr val="tx1"/>
              </a:solidFill>
              <a:prstDash val="solid"/>
            </a:ln>
          </c:spPr>
        </c:majorGridlines>
        <c:numFmt formatCode="General" sourceLinked="1"/>
        <c:tickLblPos val="nextTo"/>
        <c:spPr>
          <a:ln w="3714">
            <a:solidFill>
              <a:schemeClr val="tx1"/>
            </a:solidFill>
            <a:prstDash val="solid"/>
          </a:ln>
        </c:spPr>
        <c:txPr>
          <a:bodyPr rot="0" vert="horz"/>
          <a:lstStyle/>
          <a:p>
            <a:pPr>
              <a:defRPr sz="2427" b="1" i="0" u="none" strike="noStrike" baseline="0">
                <a:solidFill>
                  <a:schemeClr val="tx1"/>
                </a:solidFill>
                <a:latin typeface="Arial"/>
                <a:ea typeface="Arial"/>
                <a:cs typeface="Arial"/>
              </a:defRPr>
            </a:pPr>
            <a:endParaRPr lang="en-US"/>
          </a:p>
        </c:txPr>
        <c:crossAx val="91318144"/>
        <c:crosses val="autoZero"/>
        <c:crossBetween val="between"/>
      </c:valAx>
      <c:spPr>
        <a:noFill/>
        <a:ln w="25392">
          <a:noFill/>
        </a:ln>
      </c:spPr>
    </c:plotArea>
    <c:legend>
      <c:legendPos val="r"/>
      <c:layout>
        <c:manualLayout>
          <c:xMode val="edge"/>
          <c:yMode val="edge"/>
          <c:x val="0.71820450103311562"/>
          <c:y val="0.12500002330969717"/>
          <c:w val="0.27680795219746623"/>
          <c:h val="0.75208328088651433"/>
        </c:manualLayout>
      </c:layout>
      <c:spPr>
        <a:noFill/>
        <a:ln w="3714">
          <a:solidFill>
            <a:schemeClr val="tx1"/>
          </a:solidFill>
          <a:prstDash val="solid"/>
        </a:ln>
      </c:spPr>
      <c:txPr>
        <a:bodyPr/>
        <a:lstStyle/>
        <a:p>
          <a:pPr>
            <a:defRPr sz="2228" b="1" i="0" u="none" strike="noStrike" baseline="0">
              <a:solidFill>
                <a:schemeClr val="tx1"/>
              </a:solidFill>
              <a:latin typeface="Arial"/>
              <a:ea typeface="Arial"/>
              <a:cs typeface="Arial"/>
            </a:defRPr>
          </a:pPr>
          <a:endParaRPr lang="en-US"/>
        </a:p>
      </c:txPr>
    </c:legend>
    <c:plotVisOnly val="1"/>
    <c:dispBlanksAs val="gap"/>
  </c:chart>
  <c:spPr>
    <a:solidFill>
      <a:schemeClr val="bg1"/>
    </a:solidFill>
    <a:ln>
      <a:noFill/>
    </a:ln>
  </c:spPr>
  <c:txPr>
    <a:bodyPr/>
    <a:lstStyle/>
    <a:p>
      <a:pPr>
        <a:defRPr sz="2427" b="1" i="0" u="none" strike="noStrike" baseline="0">
          <a:solidFill>
            <a:schemeClr val="tx1"/>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0" y="0"/>
            <a:ext cx="2968625" cy="465138"/>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defRPr sz="1200" smtClean="0">
                <a:latin typeface="Times New Roman" pitchFamily="18" charset="0"/>
              </a:defRPr>
            </a:lvl1pPr>
          </a:lstStyle>
          <a:p>
            <a:pPr>
              <a:defRPr/>
            </a:pPr>
            <a:endParaRPr lang="en-US"/>
          </a:p>
        </p:txBody>
      </p:sp>
      <p:sp>
        <p:nvSpPr>
          <p:cNvPr id="137219" name="Rectangle 3"/>
          <p:cNvSpPr>
            <a:spLocks noGrp="1" noChangeArrowheads="1"/>
          </p:cNvSpPr>
          <p:nvPr>
            <p:ph type="dt" sz="quarter" idx="1"/>
          </p:nvPr>
        </p:nvSpPr>
        <p:spPr bwMode="auto">
          <a:xfrm>
            <a:off x="3959225" y="0"/>
            <a:ext cx="2968625" cy="465138"/>
          </a:xfrm>
          <a:prstGeom prst="rect">
            <a:avLst/>
          </a:prstGeom>
          <a:noFill/>
          <a:ln w="9525">
            <a:noFill/>
            <a:miter lim="800000"/>
            <a:headEnd/>
            <a:tailEnd/>
          </a:ln>
          <a:effectLst/>
        </p:spPr>
        <p:txBody>
          <a:bodyPr vert="horz" wrap="square" lIns="91529" tIns="45764" rIns="91529" bIns="45764" numCol="1" anchor="t" anchorCtr="0" compatLnSpc="1">
            <a:prstTxWarp prst="textNoShape">
              <a:avLst/>
            </a:prstTxWarp>
          </a:bodyPr>
          <a:lstStyle>
            <a:lvl1pPr algn="r">
              <a:defRPr sz="1200" smtClean="0">
                <a:latin typeface="Times New Roman" pitchFamily="18" charset="0"/>
              </a:defRPr>
            </a:lvl1pPr>
          </a:lstStyle>
          <a:p>
            <a:pPr>
              <a:defRPr/>
            </a:pPr>
            <a:endParaRPr lang="en-US"/>
          </a:p>
        </p:txBody>
      </p:sp>
      <p:sp>
        <p:nvSpPr>
          <p:cNvPr id="137220" name="Rectangle 4"/>
          <p:cNvSpPr>
            <a:spLocks noGrp="1" noChangeArrowheads="1"/>
          </p:cNvSpPr>
          <p:nvPr>
            <p:ph type="ftr" sz="quarter" idx="2"/>
          </p:nvPr>
        </p:nvSpPr>
        <p:spPr bwMode="auto">
          <a:xfrm>
            <a:off x="0" y="8740775"/>
            <a:ext cx="2968625" cy="466725"/>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defRPr sz="1200" smtClean="0">
                <a:latin typeface="Times New Roman" pitchFamily="18" charset="0"/>
              </a:defRPr>
            </a:lvl1pPr>
          </a:lstStyle>
          <a:p>
            <a:pPr>
              <a:defRPr/>
            </a:pPr>
            <a:endParaRPr lang="en-US"/>
          </a:p>
        </p:txBody>
      </p:sp>
      <p:sp>
        <p:nvSpPr>
          <p:cNvPr id="137221" name="Rectangle 5"/>
          <p:cNvSpPr>
            <a:spLocks noGrp="1" noChangeArrowheads="1"/>
          </p:cNvSpPr>
          <p:nvPr>
            <p:ph type="sldNum" sz="quarter" idx="3"/>
          </p:nvPr>
        </p:nvSpPr>
        <p:spPr bwMode="auto">
          <a:xfrm>
            <a:off x="3959225" y="8740775"/>
            <a:ext cx="2968625" cy="466725"/>
          </a:xfrm>
          <a:prstGeom prst="rect">
            <a:avLst/>
          </a:prstGeom>
          <a:noFill/>
          <a:ln w="9525">
            <a:noFill/>
            <a:miter lim="800000"/>
            <a:headEnd/>
            <a:tailEnd/>
          </a:ln>
          <a:effectLst/>
        </p:spPr>
        <p:txBody>
          <a:bodyPr vert="horz" wrap="square" lIns="91529" tIns="45764" rIns="91529" bIns="45764" numCol="1" anchor="b" anchorCtr="0" compatLnSpc="1">
            <a:prstTxWarp prst="textNoShape">
              <a:avLst/>
            </a:prstTxWarp>
          </a:bodyPr>
          <a:lstStyle>
            <a:lvl1pPr algn="r">
              <a:defRPr sz="1200" smtClean="0">
                <a:latin typeface="Times New Roman" pitchFamily="18" charset="0"/>
              </a:defRPr>
            </a:lvl1pPr>
          </a:lstStyle>
          <a:p>
            <a:pPr>
              <a:defRPr/>
            </a:pPr>
            <a:fld id="{8A65A873-8431-483A-906F-2E4ED4D85ADE}"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06725" cy="461963"/>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defTabSz="912813">
              <a:defRPr sz="1200" smtClean="0">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927475" y="0"/>
            <a:ext cx="3006725" cy="461963"/>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defTabSz="912813">
              <a:defRPr sz="1200" smtClean="0">
                <a:latin typeface="Times New Roman" pitchFamily="18" charset="0"/>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60463" y="688975"/>
            <a:ext cx="4614862" cy="34607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25513" y="4379913"/>
            <a:ext cx="5083175" cy="4151312"/>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758238"/>
            <a:ext cx="3006725" cy="461962"/>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defTabSz="912813">
              <a:defRPr sz="1200" smtClean="0">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927475" y="8758238"/>
            <a:ext cx="3006725" cy="461962"/>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defTabSz="912813">
              <a:defRPr sz="1200" smtClean="0">
                <a:latin typeface="Times New Roman" pitchFamily="18" charset="0"/>
              </a:defRPr>
            </a:lvl1pPr>
          </a:lstStyle>
          <a:p>
            <a:pPr>
              <a:defRPr/>
            </a:pPr>
            <a:fld id="{FCBFC0E0-A6C5-4668-A579-ECDC02D8D51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988BFB-D875-4F9E-94DD-2F8AD8E30674}" type="slidenum">
              <a:rPr lang="en-US">
                <a:solidFill>
                  <a:srgbClr val="000000"/>
                </a:solidFill>
              </a:rPr>
              <a:pPr/>
              <a:t>42</a:t>
            </a:fld>
            <a:endParaRPr lang="en-US">
              <a:solidFill>
                <a:srgbClr val="000000"/>
              </a:solidFill>
            </a:endParaRPr>
          </a:p>
        </p:txBody>
      </p:sp>
      <p:sp>
        <p:nvSpPr>
          <p:cNvPr id="281602" name="Rectangle 2"/>
          <p:cNvSpPr>
            <a:spLocks noGrp="1" noRot="1" noChangeAspect="1" noChangeArrowheads="1" noTextEdit="1"/>
          </p:cNvSpPr>
          <p:nvPr>
            <p:ph type="sldImg"/>
          </p:nvPr>
        </p:nvSpPr>
        <p:spPr>
          <a:xfrm>
            <a:off x="1160463" y="692150"/>
            <a:ext cx="4610100" cy="3457575"/>
          </a:xfrm>
          <a:ln w="12700" cap="flat">
            <a:solidFill>
              <a:schemeClr val="tx1"/>
            </a:solidFill>
          </a:ln>
        </p:spPr>
      </p:sp>
      <p:sp>
        <p:nvSpPr>
          <p:cNvPr id="281603" name="Rectangle 3"/>
          <p:cNvSpPr>
            <a:spLocks noGrp="1" noChangeArrowheads="1"/>
          </p:cNvSpPr>
          <p:nvPr>
            <p:ph type="body" idx="1"/>
          </p:nvPr>
        </p:nvSpPr>
        <p:spPr>
          <a:xfrm>
            <a:off x="927100" y="4380229"/>
            <a:ext cx="5080000" cy="4147188"/>
          </a:xfrm>
          <a:ln/>
        </p:spPr>
        <p:txBody>
          <a:bodyPr lIns="94703" tIns="48928" rIns="94703" bIns="48928"/>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Text Box 1"/>
          <p:cNvSpPr txBox="1">
            <a:spLocks noChangeArrowheads="1"/>
          </p:cNvSpPr>
          <p:nvPr/>
        </p:nvSpPr>
        <p:spPr bwMode="auto">
          <a:xfrm>
            <a:off x="1168262" y="691201"/>
            <a:ext cx="4599247" cy="3457575"/>
          </a:xfrm>
          <a:prstGeom prst="rect">
            <a:avLst/>
          </a:prstGeom>
          <a:solidFill>
            <a:srgbClr val="FFFFFF"/>
          </a:solidFill>
          <a:ln w="9360">
            <a:solidFill>
              <a:srgbClr val="000000"/>
            </a:solidFill>
            <a:miter lim="800000"/>
            <a:headEnd/>
            <a:tailEnd/>
          </a:ln>
        </p:spPr>
        <p:txBody>
          <a:bodyPr wrap="none" lIns="90589" tIns="45295" rIns="90589" bIns="45295" anchor="ctr"/>
          <a:lstStyle/>
          <a:p>
            <a:pPr>
              <a:lnSpc>
                <a:spcPts val="5288"/>
              </a:lnSpc>
              <a:buClr>
                <a:srgbClr val="000000"/>
              </a:buClr>
              <a:buSzPct val="100000"/>
            </a:pPr>
            <a:endParaRPr lang="en-US" dirty="0"/>
          </a:p>
        </p:txBody>
      </p:sp>
      <p:sp>
        <p:nvSpPr>
          <p:cNvPr id="87043" name="Text Box 2"/>
          <p:cNvSpPr>
            <a:spLocks noGrp="1" noChangeArrowheads="1"/>
          </p:cNvSpPr>
          <p:nvPr>
            <p:ph type="body"/>
          </p:nvPr>
        </p:nvSpPr>
        <p:spPr>
          <a:xfrm>
            <a:off x="694048" y="4380225"/>
            <a:ext cx="5547675" cy="4150350"/>
          </a:xfrm>
          <a:noFill/>
          <a:ln/>
        </p:spPr>
        <p:txBody>
          <a:bodyPr/>
          <a:lstStyle/>
          <a:p>
            <a:pPr eaLnBrk="1" hangingPunct="1">
              <a:lnSpc>
                <a:spcPct val="124000"/>
              </a:lnSpc>
              <a:spcBef>
                <a:spcPts val="446"/>
              </a:spcBef>
              <a:tabLst>
                <a:tab pos="0" algn="l"/>
                <a:tab pos="452902" algn="l"/>
                <a:tab pos="905805" algn="l"/>
                <a:tab pos="1358707" algn="l"/>
                <a:tab pos="1811609" algn="l"/>
                <a:tab pos="2264512" algn="l"/>
                <a:tab pos="2717414" algn="l"/>
                <a:tab pos="3170316" algn="l"/>
                <a:tab pos="3623219" algn="l"/>
                <a:tab pos="4076121" algn="l"/>
                <a:tab pos="4529023" algn="l"/>
                <a:tab pos="4981926" algn="l"/>
                <a:tab pos="5434828" algn="l"/>
                <a:tab pos="5887730" algn="l"/>
                <a:tab pos="6340632" algn="l"/>
                <a:tab pos="6793535" algn="l"/>
                <a:tab pos="7246437" algn="l"/>
                <a:tab pos="7699339" algn="l"/>
                <a:tab pos="8152242" algn="l"/>
                <a:tab pos="8605144" algn="l"/>
                <a:tab pos="9058046" algn="l"/>
              </a:tabLst>
            </a:pPr>
            <a:r>
              <a:rPr lang="en-GB" dirty="0" smtClean="0">
                <a:latin typeface="Arial" charset="0"/>
                <a:ea typeface="Arial Unicode MS" pitchFamily="34" charset="-122"/>
                <a:cs typeface="Arial Unicode MS" pitchFamily="34" charset="-122"/>
              </a:rPr>
              <a:t>Have a single plot?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a:spLocks noGrp="1" noChangeArrowheads="1"/>
          </p:cNvSpPr>
          <p:nvPr>
            <p:ph type="sldNum" sz="quarter" idx="5"/>
          </p:nvPr>
        </p:nvSpPr>
        <p:spPr>
          <a:ln/>
        </p:spPr>
        <p:txBody>
          <a:bodyPr/>
          <a:lstStyle/>
          <a:p>
            <a:fld id="{948AC1AD-5E5D-4BB5-9574-CC7240113FBF}" type="slidenum">
              <a:rPr lang="en-AU">
                <a:solidFill>
                  <a:srgbClr val="000000"/>
                </a:solidFill>
              </a:rPr>
              <a:pPr/>
              <a:t>59</a:t>
            </a:fld>
            <a:endParaRPr lang="en-AU">
              <a:solidFill>
                <a:srgbClr val="000000"/>
              </a:solidFill>
            </a:endParaRPr>
          </a:p>
        </p:txBody>
      </p:sp>
      <p:sp>
        <p:nvSpPr>
          <p:cNvPr id="2038786" name="Rectangle 2"/>
          <p:cNvSpPr>
            <a:spLocks noGrp="1" noRot="1" noChangeAspect="1" noChangeArrowheads="1" noTextEdit="1"/>
          </p:cNvSpPr>
          <p:nvPr>
            <p:ph type="sldImg"/>
          </p:nvPr>
        </p:nvSpPr>
        <p:spPr>
          <a:xfrm>
            <a:off x="1100022" y="692125"/>
            <a:ext cx="4741680" cy="3459100"/>
          </a:xfrm>
          <a:ln/>
        </p:spPr>
      </p:sp>
      <p:sp>
        <p:nvSpPr>
          <p:cNvPr id="2038787" name="Rectangle 3"/>
          <p:cNvSpPr>
            <a:spLocks noGrp="1" noChangeArrowheads="1"/>
          </p:cNvSpPr>
          <p:nvPr>
            <p:ph type="body" idx="1"/>
          </p:nvPr>
        </p:nvSpPr>
        <p:spPr>
          <a:xfrm>
            <a:off x="693722" y="4381424"/>
            <a:ext cx="5546758" cy="4146651"/>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762000"/>
          </a:xfrm>
        </p:spPr>
        <p:txBody>
          <a:bodyPr/>
          <a:lstStyle/>
          <a:p>
            <a:r>
              <a:rPr lang="en-US" dirty="0" smtClean="0"/>
              <a:t>Click to edit Master title style</a:t>
            </a:r>
            <a:endParaRPr lang="en-US" dirty="0"/>
          </a:p>
        </p:txBody>
      </p:sp>
      <p:sp>
        <p:nvSpPr>
          <p:cNvPr id="3" name="Table Placeholder 2"/>
          <p:cNvSpPr>
            <a:spLocks noGrp="1"/>
          </p:cNvSpPr>
          <p:nvPr>
            <p:ph type="tbl" idx="1"/>
          </p:nvPr>
        </p:nvSpPr>
        <p:spPr>
          <a:xfrm>
            <a:off x="685800" y="1066800"/>
            <a:ext cx="7772400" cy="4876800"/>
          </a:xfrm>
        </p:spPr>
        <p:txBody>
          <a:bodyPr/>
          <a:lstStyle/>
          <a:p>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51B10A01-2D87-497D-B9F7-0FA02718CB2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AU">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55A74-DEE8-4617-BEFE-466F1B7578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55A74-DEE8-4617-BEFE-466F1B7578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55A74-DEE8-4617-BEFE-466F1B7578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55A74-DEE8-4617-BEFE-466F1B7578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E55A74-DEE8-4617-BEFE-466F1B75789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BB1F72AD-99B5-40B4-B4D1-816F4FBAB9B8}" type="slidenum">
              <a:rPr lang="en-US"/>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6C115F-767A-4F4B-B4AD-5D6C8061C39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6C115F-767A-4F4B-B4AD-5D6C8061C39F}"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59EB19C-72EA-4C8F-A686-639903B37B5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defTabSz="457200" eaLnBrk="1" fontAlgn="auto" hangingPunct="1">
              <a:spcBef>
                <a:spcPts val="0"/>
              </a:spcBef>
              <a:spcAft>
                <a:spcPts val="0"/>
              </a:spcAft>
              <a:defRPr/>
            </a:pPr>
            <a:endParaRPr lang="en-US" sz="1800">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CCA7FE-F1EB-46E0-B996-A0529DDBCE3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7.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5.xml"/><Relationship Id="rId1" Type="http://schemas.openxmlformats.org/officeDocument/2006/relationships/slideLayout" Target="../slideLayouts/slideLayout28.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6.xml"/><Relationship Id="rId1" Type="http://schemas.openxmlformats.org/officeDocument/2006/relationships/slideLayout" Target="../slideLayouts/slideLayout2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7.xml"/><Relationship Id="rId1" Type="http://schemas.openxmlformats.org/officeDocument/2006/relationships/slideLayout" Target="../slideLayouts/slideLayout30.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8.xml"/><Relationship Id="rId1" Type="http://schemas.openxmlformats.org/officeDocument/2006/relationships/slideLayout" Target="../slideLayouts/slideLayout31.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9.xml"/><Relationship Id="rId1" Type="http://schemas.openxmlformats.org/officeDocument/2006/relationships/slideLayout" Target="../slideLayouts/slideLayout3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33.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1.xml"/><Relationship Id="rId1" Type="http://schemas.openxmlformats.org/officeDocument/2006/relationships/slideLayout" Target="../slideLayouts/slideLayout34.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2.xml"/><Relationship Id="rId1" Type="http://schemas.openxmlformats.org/officeDocument/2006/relationships/slideLayout" Target="../slideLayouts/slideLayout35.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3.xml"/><Relationship Id="rId1" Type="http://schemas.openxmlformats.org/officeDocument/2006/relationships/slideLayout" Target="../slideLayouts/slideLayout36.xml"/></Relationships>
</file>

<file path=ppt/slideMasters/_rels/slideMaster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4.xml"/><Relationship Id="rId1" Type="http://schemas.openxmlformats.org/officeDocument/2006/relationships/slideLayout" Target="../slideLayouts/slideLayout37.xml"/></Relationships>
</file>

<file path=ppt/slideMasters/_rels/slideMaster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5.xml"/><Relationship Id="rId1" Type="http://schemas.openxmlformats.org/officeDocument/2006/relationships/slideLayout" Target="../slideLayouts/slideLayout38.xml"/></Relationships>
</file>

<file path=ppt/slideMasters/_rels/slideMaster26.xml.rels><?xml version="1.0" encoding="UTF-8" standalone="yes"?>
<Relationships xmlns="http://schemas.openxmlformats.org/package/2006/relationships"><Relationship Id="rId3" Type="http://schemas.openxmlformats.org/officeDocument/2006/relationships/theme" Target="../theme/theme26.xml"/><Relationship Id="rId2" Type="http://schemas.openxmlformats.org/officeDocument/2006/relationships/slideLayout" Target="../slideLayouts/slideLayout40.xml"/><Relationship Id="rId1" Type="http://schemas.openxmlformats.org/officeDocument/2006/relationships/slideLayout" Target="../slideLayouts/slideLayout39.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7.xml"/><Relationship Id="rId1" Type="http://schemas.openxmlformats.org/officeDocument/2006/relationships/slideLayout" Target="../slideLayouts/slideLayout41.xml"/><Relationship Id="rId4" Type="http://schemas.openxmlformats.org/officeDocument/2006/relationships/image" Target="../media/image3.jpeg"/></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33CC"/>
            </a:gs>
            <a:gs pos="100000">
              <a:srgbClr val="002060"/>
            </a:gs>
            <a:gs pos="50000">
              <a:srgbClr val="002060">
                <a:alpha val="0"/>
              </a:srgbClr>
            </a:gs>
            <a:gs pos="50000">
              <a:srgbClr val="002060">
                <a:alpha val="0"/>
              </a:srgb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WordArt 9"/>
          <p:cNvSpPr>
            <a:spLocks noChangeArrowheads="1" noChangeShapeType="1" noTextEdit="1"/>
          </p:cNvSpPr>
          <p:nvPr userDrawn="1"/>
        </p:nvSpPr>
        <p:spPr bwMode="auto">
          <a:xfrm>
            <a:off x="8610600" y="6629400"/>
            <a:ext cx="457200" cy="152400"/>
          </a:xfrm>
          <a:prstGeom prst="rect">
            <a:avLst/>
          </a:prstGeom>
        </p:spPr>
        <p:txBody>
          <a:bodyPr wrap="none" fromWordArt="1">
            <a:prstTxWarp prst="textPlain">
              <a:avLst>
                <a:gd name="adj" fmla="val 50000"/>
              </a:avLst>
            </a:prstTxWarp>
          </a:bodyPr>
          <a:lstStyle/>
          <a:p>
            <a:pPr algn="ctr"/>
            <a:r>
              <a:rPr lang="en-US" sz="1400"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IPCC</a:t>
            </a:r>
            <a:endParaRPr lang="en-US" sz="14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8" r:id="rId1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9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9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9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4"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00" r:id="rId1"/>
    <p:sldLayoutId id="2147483790" r:id="rId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0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1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2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2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2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2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33CC"/>
            </a:gs>
            <a:gs pos="100000">
              <a:srgbClr val="002060"/>
            </a:gs>
            <a:gs pos="50000">
              <a:srgbClr val="002060">
                <a:alpha val="0"/>
              </a:srgbClr>
            </a:gs>
            <a:gs pos="50000">
              <a:srgbClr val="002060">
                <a:alpha val="0"/>
              </a:srgb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75" r:id="rId1"/>
    <p:sldLayoutId id="2147483792"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3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4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5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6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6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78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FF"/>
            </a:gs>
            <a:gs pos="100000">
              <a:schemeClr val="accent2">
                <a:lumMod val="5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31" name="Picture 7" descr="NCAR"/>
          <p:cNvPicPr>
            <a:picLocks noChangeAspect="1" noChangeArrowheads="1"/>
          </p:cNvPicPr>
          <p:nvPr userDrawn="1"/>
        </p:nvPicPr>
        <p:blipFill>
          <a:blip r:embed="rId3" cstate="print"/>
          <a:srcRect/>
          <a:stretch>
            <a:fillRect/>
          </a:stretch>
        </p:blipFill>
        <p:spPr bwMode="auto">
          <a:xfrm>
            <a:off x="8477250" y="6403975"/>
            <a:ext cx="666750" cy="454025"/>
          </a:xfrm>
          <a:prstGeom prst="rect">
            <a:avLst/>
          </a:prstGeom>
          <a:noFill/>
        </p:spPr>
      </p:pic>
      <p:pic>
        <p:nvPicPr>
          <p:cNvPr id="1032" name="Picture 8" descr="earth-from-logo-8inch-72dpi"/>
          <p:cNvPicPr>
            <a:picLocks noChangeAspect="1" noChangeArrowheads="1"/>
          </p:cNvPicPr>
          <p:nvPr userDrawn="1"/>
        </p:nvPicPr>
        <p:blipFill>
          <a:blip r:embed="rId4" cstate="print">
            <a:lum bright="70000" contrast="-70000"/>
          </a:blip>
          <a:srcRect/>
          <a:stretch>
            <a:fillRect/>
          </a:stretch>
        </p:blipFill>
        <p:spPr bwMode="auto">
          <a:xfrm>
            <a:off x="1828800" y="747713"/>
            <a:ext cx="5486400" cy="5362575"/>
          </a:xfrm>
          <a:prstGeom prst="rect">
            <a:avLst/>
          </a:prstGeom>
          <a:noFill/>
        </p:spPr>
      </p:pic>
    </p:spTree>
  </p:cSld>
  <p:clrMap bg1="lt1" tx1="dk1" bg2="lt2" tx2="dk2" accent1="accent1" accent2="accent2" accent3="accent3" accent4="accent4" accent5="accent5" accent6="accent6" hlink="hlink" folHlink="folHlink"/>
  <p:sldLayoutIdLst>
    <p:sldLayoutId id="2147483787" r:id="rId1"/>
  </p:sldLayoutIdLst>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eaLnBrk="0" fontAlgn="base" hangingPunct="0">
        <a:spcBef>
          <a:spcPct val="0"/>
        </a:spcBef>
        <a:spcAft>
          <a:spcPct val="0"/>
        </a:spcAft>
        <a:defRPr sz="3600" b="1">
          <a:solidFill>
            <a:srgbClr val="FF0000"/>
          </a:solidFill>
          <a:latin typeface="Times New Roman" pitchFamily="18" charset="0"/>
        </a:defRPr>
      </a:lvl6pPr>
      <a:lvl7pPr marL="914400" algn="ctr" rtl="0" eaLnBrk="0" fontAlgn="base" hangingPunct="0">
        <a:spcBef>
          <a:spcPct val="0"/>
        </a:spcBef>
        <a:spcAft>
          <a:spcPct val="0"/>
        </a:spcAft>
        <a:defRPr sz="3600" b="1">
          <a:solidFill>
            <a:srgbClr val="FF0000"/>
          </a:solidFill>
          <a:latin typeface="Times New Roman" pitchFamily="18" charset="0"/>
        </a:defRPr>
      </a:lvl7pPr>
      <a:lvl8pPr marL="1371600" algn="ctr" rtl="0" eaLnBrk="0" fontAlgn="base" hangingPunct="0">
        <a:spcBef>
          <a:spcPct val="0"/>
        </a:spcBef>
        <a:spcAft>
          <a:spcPct val="0"/>
        </a:spcAft>
        <a:defRPr sz="3600" b="1">
          <a:solidFill>
            <a:srgbClr val="FF0000"/>
          </a:solidFill>
          <a:latin typeface="Times New Roman" pitchFamily="18" charset="0"/>
        </a:defRPr>
      </a:lvl8pPr>
      <a:lvl9pPr marL="1828800" algn="ctr" rtl="0" eaLnBrk="0" fontAlgn="base" hangingPunct="0">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eaLnBrk="0" fontAlgn="base" hangingPunct="0">
        <a:spcBef>
          <a:spcPct val="20000"/>
        </a:spcBef>
        <a:spcAft>
          <a:spcPct val="0"/>
        </a:spcAft>
        <a:buClr>
          <a:srgbClr val="FF0000"/>
        </a:buClr>
        <a:buChar char="»"/>
        <a:defRPr sz="2000">
          <a:solidFill>
            <a:schemeClr val="tx1"/>
          </a:solidFill>
          <a:latin typeface="+mn-lt"/>
        </a:defRPr>
      </a:lvl6pPr>
      <a:lvl7pPr marL="2971800" indent="-228600" algn="l" rtl="0" eaLnBrk="0" fontAlgn="base" hangingPunct="0">
        <a:spcBef>
          <a:spcPct val="20000"/>
        </a:spcBef>
        <a:spcAft>
          <a:spcPct val="0"/>
        </a:spcAft>
        <a:buClr>
          <a:srgbClr val="FF0000"/>
        </a:buClr>
        <a:buChar char="»"/>
        <a:defRPr sz="2000">
          <a:solidFill>
            <a:schemeClr val="tx1"/>
          </a:solidFill>
          <a:latin typeface="+mn-lt"/>
        </a:defRPr>
      </a:lvl7pPr>
      <a:lvl8pPr marL="3429000" indent="-228600" algn="l" rtl="0" eaLnBrk="0" fontAlgn="base" hangingPunct="0">
        <a:spcBef>
          <a:spcPct val="20000"/>
        </a:spcBef>
        <a:spcAft>
          <a:spcPct val="0"/>
        </a:spcAft>
        <a:buClr>
          <a:srgbClr val="FF0000"/>
        </a:buClr>
        <a:buChar char="»"/>
        <a:defRPr sz="2000">
          <a:solidFill>
            <a:schemeClr val="tx1"/>
          </a:solidFill>
          <a:latin typeface="+mn-lt"/>
        </a:defRPr>
      </a:lvl8pPr>
      <a:lvl9pPr marL="3886200" indent="-228600" algn="l" rtl="0" eaLnBrk="0" fontAlgn="base" hangingPunct="0">
        <a:spcBef>
          <a:spcPct val="20000"/>
        </a:spcBef>
        <a:spcAft>
          <a:spcPct val="0"/>
        </a:spcAft>
        <a:buClr>
          <a:srgbClr val="FF0000"/>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rgbClr val="0000C0"/>
            </a:gs>
            <a:gs pos="100000">
              <a:schemeClr val="accent6">
                <a:lumMod val="75000"/>
              </a:schemeClr>
            </a:gs>
            <a:gs pos="50000">
              <a:schemeClr val="accent1">
                <a:shade val="67500"/>
                <a:satMod val="115000"/>
              </a:schemeClr>
            </a:gs>
            <a:gs pos="100000">
              <a:schemeClr val="accent1">
                <a:shade val="100000"/>
                <a:satMod val="115000"/>
              </a:scheme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0" y="152400"/>
            <a:ext cx="7772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0668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304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en-US" dirty="0" smtClean="0">
                <a:solidFill>
                  <a:srgbClr val="000000"/>
                </a:solidFill>
              </a:rPr>
              <a:t>Feb 2010</a:t>
            </a:r>
            <a:endParaRPr lang="en-US" dirty="0">
              <a:solidFill>
                <a:srgbClr val="000000"/>
              </a:solidFill>
            </a:endParaRPr>
          </a:p>
        </p:txBody>
      </p:sp>
      <p:sp>
        <p:nvSpPr>
          <p:cNvPr id="1030" name="Rectangle 6"/>
          <p:cNvSpPr>
            <a:spLocks noGrp="1" noChangeArrowheads="1"/>
          </p:cNvSpPr>
          <p:nvPr>
            <p:ph type="sldNum" sz="quarter" idx="4"/>
          </p:nvPr>
        </p:nvSpPr>
        <p:spPr bwMode="auto">
          <a:xfrm>
            <a:off x="6934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29966862-A217-A743-8D32-E6F2F59C9BC6}" type="slidenum">
              <a:rPr lang="en-US">
                <a:solidFill>
                  <a:srgbClr val="000000"/>
                </a:solidFill>
              </a:rPr>
              <a:pPr/>
              <a:t>‹#›</a:t>
            </a:fld>
            <a:endParaRPr lang="en-US">
              <a:solidFill>
                <a:srgbClr val="000000"/>
              </a:solidFill>
            </a:endParaRPr>
          </a:p>
        </p:txBody>
      </p:sp>
      <p:sp>
        <p:nvSpPr>
          <p:cNvPr id="1033" name="Line 9"/>
          <p:cNvSpPr>
            <a:spLocks noChangeShapeType="1"/>
          </p:cNvSpPr>
          <p:nvPr userDrawn="1"/>
        </p:nvSpPr>
        <p:spPr bwMode="auto">
          <a:xfrm>
            <a:off x="0" y="990600"/>
            <a:ext cx="9144000" cy="0"/>
          </a:xfrm>
          <a:prstGeom prst="line">
            <a:avLst/>
          </a:prstGeom>
          <a:noFill/>
          <a:ln w="31750">
            <a:solidFill>
              <a:srgbClr val="0080FF"/>
            </a:solidFill>
            <a:round/>
            <a:headEnd/>
            <a:tailEnd/>
          </a:ln>
          <a:effectLst/>
        </p:spPr>
        <p:txBody>
          <a:bodyPr wrap="none" anchor="ctr">
            <a:prstTxWarp prst="textNoShape">
              <a:avLst/>
            </a:prstTxWarp>
          </a:bodyPr>
          <a:lstStyle/>
          <a:p>
            <a:endParaRPr lang="en-US">
              <a:solidFill>
                <a:srgbClr val="000000"/>
              </a:solidFill>
              <a:latin typeface="Times" pitchFamily="-110" charset="0"/>
            </a:endParaRPr>
          </a:p>
        </p:txBody>
      </p:sp>
    </p:spTree>
  </p:cSld>
  <p:clrMap bg1="lt1" tx1="dk1" bg2="lt2" tx2="dk2" accent1="accent1" accent2="accent2" accent3="accent3" accent4="accent4" accent5="accent5" accent6="accent6" hlink="hlink" folHlink="folHlink"/>
  <p:sldLayoutIdLst>
    <p:sldLayoutId id="2147483789" r:id="rId1"/>
  </p:sldLayoutIdLst>
  <p:hf hdr="0"/>
  <p:txStyles>
    <p:titleStyle>
      <a:lvl1pPr algn="ctr" rtl="0" fontAlgn="base">
        <a:spcBef>
          <a:spcPct val="0"/>
        </a:spcBef>
        <a:spcAft>
          <a:spcPct val="0"/>
        </a:spcAft>
        <a:defRPr sz="3600" b="1">
          <a:solidFill>
            <a:srgbClr val="FF0000"/>
          </a:solidFill>
          <a:effectLst>
            <a:outerShdw blurRad="38100" dist="38100" dir="2700000" algn="tl">
              <a:srgbClr val="DDDDDD"/>
            </a:outerShdw>
          </a:effectLst>
          <a:latin typeface="+mj-lt"/>
          <a:ea typeface="+mj-ea"/>
          <a:cs typeface="+mj-cs"/>
        </a:defRPr>
      </a:lvl1pPr>
      <a:lvl2pPr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2pPr>
      <a:lvl3pPr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3pPr>
      <a:lvl4pPr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4pPr>
      <a:lvl5pPr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5pPr>
      <a:lvl6pPr marL="457200"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6pPr>
      <a:lvl7pPr marL="914400"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7pPr>
      <a:lvl8pPr marL="1371600"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8pPr>
      <a:lvl9pPr marL="1828800" algn="ctr" rtl="0" fontAlgn="base">
        <a:spcBef>
          <a:spcPct val="0"/>
        </a:spcBef>
        <a:spcAft>
          <a:spcPct val="0"/>
        </a:spcAft>
        <a:defRPr sz="3600" b="1">
          <a:solidFill>
            <a:srgbClr val="FF0000"/>
          </a:solidFill>
          <a:effectLst>
            <a:outerShdw blurRad="38100" dist="38100" dir="2700000" algn="tl">
              <a:srgbClr val="DDDDDD"/>
            </a:outerShdw>
          </a:effectLst>
          <a:latin typeface="Arial" pitchFamily="-110" charset="0"/>
        </a:defRPr>
      </a:lvl9pPr>
    </p:titleStyle>
    <p:bodyStyle>
      <a:lvl1pPr marL="342900" indent="-342900" algn="l" rtl="0" fontAlgn="base">
        <a:spcBef>
          <a:spcPct val="20000"/>
        </a:spcBef>
        <a:spcAft>
          <a:spcPct val="0"/>
        </a:spcAft>
        <a:buChar char="•"/>
        <a:defRPr sz="2800" b="1" i="1">
          <a:solidFill>
            <a:srgbClr val="0080FF"/>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ea typeface="ＭＳ Ｐゴシック" pitchFamily="-110" charset="-128"/>
        </a:defRPr>
      </a:lvl2pPr>
      <a:lvl3pPr marL="1143000" indent="-228600" algn="l" rtl="0" fontAlgn="base">
        <a:spcBef>
          <a:spcPct val="20000"/>
        </a:spcBef>
        <a:spcAft>
          <a:spcPct val="0"/>
        </a:spcAft>
        <a:buChar char="•"/>
        <a:defRPr sz="2000">
          <a:solidFill>
            <a:srgbClr val="FF0000"/>
          </a:solidFill>
          <a:latin typeface="+mn-lt"/>
          <a:ea typeface="ＭＳ Ｐゴシック" pitchFamily="-110" charset="-128"/>
        </a:defRPr>
      </a:lvl3pPr>
      <a:lvl4pPr marL="1600200" indent="-228600" algn="l" rtl="0" fontAlgn="base">
        <a:spcBef>
          <a:spcPct val="20000"/>
        </a:spcBef>
        <a:spcAft>
          <a:spcPct val="0"/>
        </a:spcAft>
        <a:buChar char="–"/>
        <a:defRPr>
          <a:solidFill>
            <a:srgbClr val="0080FF"/>
          </a:solidFill>
          <a:latin typeface="+mn-lt"/>
          <a:ea typeface="ＭＳ Ｐゴシック" pitchFamily="-110" charset="-128"/>
        </a:defRPr>
      </a:lvl4pPr>
      <a:lvl5pPr marL="2057400" indent="-228600" algn="l" rtl="0" fontAlgn="base">
        <a:spcBef>
          <a:spcPct val="20000"/>
        </a:spcBef>
        <a:spcAft>
          <a:spcPct val="0"/>
        </a:spcAft>
        <a:buChar char="»"/>
        <a:defRPr>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ftr" sz="quarter" idx="3"/>
          </p:nvPr>
        </p:nvSpPr>
        <p:spPr bwMode="auto">
          <a:xfrm>
            <a:off x="2999232" y="6172200"/>
            <a:ext cx="292608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defTabSz="762000">
              <a:defRPr sz="1400" b="0">
                <a:latin typeface="Times New Roman" pitchFamily="18" charset="0"/>
              </a:defRPr>
            </a:lvl1pPr>
          </a:lstStyle>
          <a:p>
            <a:endParaRPr lang="en-AU" smtClean="0">
              <a:solidFill>
                <a:srgbClr val="000000"/>
              </a:solidFill>
            </a:endParaRPr>
          </a:p>
        </p:txBody>
      </p:sp>
      <p:sp>
        <p:nvSpPr>
          <p:cNvPr id="1028" name="Line 4"/>
          <p:cNvSpPr>
            <a:spLocks noChangeShapeType="1"/>
          </p:cNvSpPr>
          <p:nvPr/>
        </p:nvSpPr>
        <p:spPr bwMode="auto">
          <a:xfrm>
            <a:off x="0" y="1158875"/>
            <a:ext cx="8025384" cy="0"/>
          </a:xfrm>
          <a:prstGeom prst="line">
            <a:avLst/>
          </a:prstGeom>
          <a:noFill/>
          <a:ln w="50800">
            <a:solidFill>
              <a:srgbClr val="00AE00"/>
            </a:solidFill>
            <a:round/>
            <a:headEnd type="none" w="sm" len="sm"/>
            <a:tailEnd type="none" w="sm" len="sm"/>
          </a:ln>
          <a:effectLst/>
        </p:spPr>
        <p:txBody>
          <a:bodyPr wrap="none" anchor="ctr"/>
          <a:lstStyle/>
          <a:p>
            <a:endParaRPr lang="en-US" sz="2000" b="1" smtClean="0">
              <a:solidFill>
                <a:srgbClr val="000000"/>
              </a:solidFill>
              <a:latin typeface="Arial" pitchFamily="34" charset="0"/>
            </a:endParaRPr>
          </a:p>
        </p:txBody>
      </p:sp>
      <p:sp>
        <p:nvSpPr>
          <p:cNvPr id="1029" name="Rectangle 5"/>
          <p:cNvSpPr>
            <a:spLocks noGrp="1" noChangeArrowheads="1"/>
          </p:cNvSpPr>
          <p:nvPr>
            <p:ph type="title"/>
          </p:nvPr>
        </p:nvSpPr>
        <p:spPr bwMode="auto">
          <a:xfrm>
            <a:off x="286512" y="14289"/>
            <a:ext cx="8641080" cy="110013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AU" smtClean="0"/>
              <a:t>Click to edit Master title style</a:t>
            </a:r>
          </a:p>
        </p:txBody>
      </p:sp>
      <p:sp>
        <p:nvSpPr>
          <p:cNvPr id="1030" name="Rectangle 6"/>
          <p:cNvSpPr>
            <a:spLocks noGrp="1" noChangeArrowheads="1"/>
          </p:cNvSpPr>
          <p:nvPr>
            <p:ph type="body" idx="1"/>
          </p:nvPr>
        </p:nvSpPr>
        <p:spPr bwMode="auto">
          <a:xfrm>
            <a:off x="286512" y="1268414"/>
            <a:ext cx="8641080" cy="532923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pitchFamily="34" charset="0"/>
        </a:defRPr>
      </a:lvl2pPr>
      <a:lvl3pPr algn="l" rtl="0" eaLnBrk="0" fontAlgn="base" hangingPunct="0">
        <a:spcBef>
          <a:spcPct val="0"/>
        </a:spcBef>
        <a:spcAft>
          <a:spcPct val="0"/>
        </a:spcAft>
        <a:defRPr sz="2800">
          <a:solidFill>
            <a:schemeClr val="tx1"/>
          </a:solidFill>
          <a:latin typeface="Arial" pitchFamily="34" charset="0"/>
        </a:defRPr>
      </a:lvl3pPr>
      <a:lvl4pPr algn="l" rtl="0" eaLnBrk="0" fontAlgn="base" hangingPunct="0">
        <a:spcBef>
          <a:spcPct val="0"/>
        </a:spcBef>
        <a:spcAft>
          <a:spcPct val="0"/>
        </a:spcAft>
        <a:defRPr sz="2800">
          <a:solidFill>
            <a:schemeClr val="tx1"/>
          </a:solidFill>
          <a:latin typeface="Arial" pitchFamily="34" charset="0"/>
        </a:defRPr>
      </a:lvl4pPr>
      <a:lvl5pPr algn="l" rtl="0" eaLnBrk="0" fontAlgn="base" hangingPunct="0">
        <a:spcBef>
          <a:spcPct val="0"/>
        </a:spcBef>
        <a:spcAft>
          <a:spcPct val="0"/>
        </a:spcAft>
        <a:defRPr sz="2800">
          <a:solidFill>
            <a:schemeClr val="tx1"/>
          </a:solidFill>
          <a:latin typeface="Arial" pitchFamily="34" charset="0"/>
        </a:defRPr>
      </a:lvl5pPr>
      <a:lvl6pPr marL="457200" algn="l" rtl="0" eaLnBrk="0" fontAlgn="base" hangingPunct="0">
        <a:spcBef>
          <a:spcPct val="0"/>
        </a:spcBef>
        <a:spcAft>
          <a:spcPct val="0"/>
        </a:spcAft>
        <a:defRPr sz="2800">
          <a:solidFill>
            <a:schemeClr val="tx1"/>
          </a:solidFill>
          <a:latin typeface="Arial" pitchFamily="34" charset="0"/>
        </a:defRPr>
      </a:lvl6pPr>
      <a:lvl7pPr marL="914400" algn="l" rtl="0" eaLnBrk="0" fontAlgn="base" hangingPunct="0">
        <a:spcBef>
          <a:spcPct val="0"/>
        </a:spcBef>
        <a:spcAft>
          <a:spcPct val="0"/>
        </a:spcAft>
        <a:defRPr sz="2800">
          <a:solidFill>
            <a:schemeClr val="tx1"/>
          </a:solidFill>
          <a:latin typeface="Arial" pitchFamily="34" charset="0"/>
        </a:defRPr>
      </a:lvl7pPr>
      <a:lvl8pPr marL="1371600" algn="l" rtl="0" eaLnBrk="0" fontAlgn="base" hangingPunct="0">
        <a:spcBef>
          <a:spcPct val="0"/>
        </a:spcBef>
        <a:spcAft>
          <a:spcPct val="0"/>
        </a:spcAft>
        <a:defRPr sz="2800">
          <a:solidFill>
            <a:schemeClr val="tx1"/>
          </a:solidFill>
          <a:latin typeface="Arial" pitchFamily="34" charset="0"/>
        </a:defRPr>
      </a:lvl8pPr>
      <a:lvl9pPr marL="1828800" algn="l" rtl="0" eaLnBrk="0" fontAlgn="base" hangingPunct="0">
        <a:spcBef>
          <a:spcPct val="0"/>
        </a:spcBef>
        <a:spcAft>
          <a:spcPct val="0"/>
        </a:spcAft>
        <a:defRPr sz="2800">
          <a:solidFill>
            <a:schemeClr val="tx1"/>
          </a:solidFill>
          <a:latin typeface="Arial" pitchFamily="34" charset="0"/>
        </a:defRPr>
      </a:lvl9pPr>
    </p:titleStyle>
    <p:bodyStyle>
      <a:lvl1pPr marL="342900" indent="-342900" algn="l" rtl="0" eaLnBrk="0" fontAlgn="base" hangingPunct="0">
        <a:spcBef>
          <a:spcPct val="50000"/>
        </a:spcBef>
        <a:spcAft>
          <a:spcPct val="0"/>
        </a:spcAft>
        <a:buClr>
          <a:schemeClr val="accent2"/>
        </a:buClr>
        <a:buSzPct val="75000"/>
        <a:buFont typeface="Monotype Sorts" pitchFamily="2" charset="2"/>
        <a:buChar char="u"/>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150000"/>
        <a:buFont typeface="Arial" pitchFamily="34" charset="0"/>
        <a:buChar char="•"/>
        <a:defRPr sz="2000">
          <a:solidFill>
            <a:schemeClr val="tx1"/>
          </a:solidFill>
          <a:latin typeface="+mn-lt"/>
        </a:defRPr>
      </a:lvl2pPr>
      <a:lvl3pPr marL="1143000" indent="-228600" algn="l" rtl="0" eaLnBrk="0" fontAlgn="base" hangingPunct="0">
        <a:spcBef>
          <a:spcPct val="20000"/>
        </a:spcBef>
        <a:spcAft>
          <a:spcPct val="0"/>
        </a:spcAft>
        <a:buClr>
          <a:schemeClr val="accent2"/>
        </a:buClr>
        <a:buSzPct val="150000"/>
        <a:buFont typeface="Arial" pitchFamily="34" charset="0"/>
        <a:buChar char="•"/>
        <a:defRPr sz="20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pitchFamily="2" charset="2"/>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8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82"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84"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86"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88"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eaLnBrk="1" hangingPunct="1"/>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mn-lt"/>
              </a:defRPr>
            </a:lvl1pPr>
          </a:lstStyle>
          <a:p>
            <a:pPr eaLnBrk="1" hangingPunct="1"/>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eaLnBrk="1" hangingPunct="1"/>
            <a:fld id="{9AA58706-FB92-4E21-928F-135F953DE909}" type="slidenum">
              <a:rPr lang="en-US" smtClean="0">
                <a:solidFill>
                  <a:srgbClr val="000000"/>
                </a:solidFill>
              </a:rPr>
              <a:pPr eaLnBrk="1" hangingPunct="1"/>
              <a:t>‹#›</a:t>
            </a:fld>
            <a:endParaRPr lang="en-US" smtClean="0">
              <a:solidFill>
                <a:srgbClr val="000000"/>
              </a:solidFill>
            </a:endParaRPr>
          </a:p>
        </p:txBody>
      </p:sp>
      <p:pic>
        <p:nvPicPr>
          <p:cNvPr id="1033" name="Picture 9" descr="NCARnlogoMod"/>
          <p:cNvPicPr>
            <a:picLocks noChangeAspect="1" noChangeArrowheads="1"/>
          </p:cNvPicPr>
          <p:nvPr userDrawn="1"/>
        </p:nvPicPr>
        <p:blipFill>
          <a:blip r:embed="rId3" cstate="print"/>
          <a:srcRect/>
          <a:stretch>
            <a:fillRect/>
          </a:stretch>
        </p:blipFill>
        <p:spPr bwMode="auto">
          <a:xfrm>
            <a:off x="8229600" y="6208713"/>
            <a:ext cx="914400" cy="649287"/>
          </a:xfrm>
          <a:prstGeom prst="rect">
            <a:avLst/>
          </a:prstGeom>
          <a:noFill/>
        </p:spPr>
      </p:pic>
    </p:spTree>
  </p:cSld>
  <p:clrMap bg1="lt1" tx1="dk1" bg2="lt2" tx2="dk2" accent1="accent1" accent2="accent2" accent3="accent3" accent4="accent4" accent5="accent5" accent6="accent6" hlink="hlink" folHlink="folHlink"/>
  <p:sldLayoutIdLst>
    <p:sldLayoutId id="2147483690"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Layout" Target="../slideLayouts/slideLayout41.xml"/><Relationship Id="rId1" Type="http://schemas.openxmlformats.org/officeDocument/2006/relationships/audio" Target="../media/audio1.wav"/><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1.xml"/><Relationship Id="rId1" Type="http://schemas.openxmlformats.org/officeDocument/2006/relationships/video" Target="file:///C:\Documents%20and%20Settings\trenbert\Desktop\ppt\energy\APS\Rt.wmv"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1.xml"/><Relationship Id="rId1" Type="http://schemas.openxmlformats.org/officeDocument/2006/relationships/video" Target="file:///C:\Documents%20and%20Settings\trenbert\Desktop\ppt\Fasullo\MOVIES-energy_obs\fs_ac_1008_2x.wmv"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1.xml"/><Relationship Id="rId1" Type="http://schemas.openxmlformats.org/officeDocument/2006/relationships/video" Target="file:///C:\Documents%20and%20Settings\trenbert\Desktop\ppt\Fasullo\MOVIES-energy_obs\doedt_rt_ac_1008_2x.wmv"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40.xml"/><Relationship Id="rId5" Type="http://schemas.openxmlformats.org/officeDocument/2006/relationships/image" Target="../media/image44.jpeg"/><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waves"/>
          <p:cNvPicPr>
            <a:picLocks noChangeAspect="1" noChangeArrowheads="1"/>
          </p:cNvPicPr>
          <p:nvPr/>
        </p:nvPicPr>
        <p:blipFill>
          <a:blip r:embed="rId2" cstate="print"/>
          <a:srcRect/>
          <a:stretch>
            <a:fillRect/>
          </a:stretch>
        </p:blipFill>
        <p:spPr bwMode="auto">
          <a:xfrm>
            <a:off x="-304800" y="-228600"/>
            <a:ext cx="9753600" cy="7315200"/>
          </a:xfrm>
          <a:prstGeom prst="rect">
            <a:avLst/>
          </a:prstGeom>
          <a:noFill/>
        </p:spPr>
      </p:pic>
      <p:sp>
        <p:nvSpPr>
          <p:cNvPr id="2050" name="Rectangle 2"/>
          <p:cNvSpPr>
            <a:spLocks noChangeArrowheads="1"/>
          </p:cNvSpPr>
          <p:nvPr/>
        </p:nvSpPr>
        <p:spPr bwMode="auto">
          <a:xfrm>
            <a:off x="0" y="457200"/>
            <a:ext cx="9144000" cy="4062651"/>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eaLnBrk="0" hangingPunct="0"/>
            <a:r>
              <a:rPr lang="en-US" sz="5400" b="1" u="sng" dirty="0" smtClean="0">
                <a:solidFill>
                  <a:srgbClr val="FF0000"/>
                </a:solidFill>
                <a:cs typeface="Times New Roman" pitchFamily="18" charset="0"/>
              </a:rPr>
              <a:t>Role </a:t>
            </a:r>
            <a:r>
              <a:rPr lang="en-US" sz="5400" b="1" u="sng" dirty="0">
                <a:solidFill>
                  <a:srgbClr val="FF0000"/>
                </a:solidFill>
                <a:cs typeface="Times New Roman" pitchFamily="18" charset="0"/>
              </a:rPr>
              <a:t>of the </a:t>
            </a:r>
            <a:r>
              <a:rPr lang="en-US" sz="5400" b="1" u="sng" dirty="0" smtClean="0">
                <a:solidFill>
                  <a:srgbClr val="FF0000"/>
                </a:solidFill>
                <a:cs typeface="Times New Roman" pitchFamily="18" charset="0"/>
              </a:rPr>
              <a:t>Ocean</a:t>
            </a:r>
          </a:p>
          <a:p>
            <a:pPr algn="ctr" eaLnBrk="0" hangingPunct="0"/>
            <a:r>
              <a:rPr lang="en-US" sz="5400" b="1" u="sng" dirty="0" smtClean="0">
                <a:solidFill>
                  <a:srgbClr val="FF0000"/>
                </a:solidFill>
                <a:cs typeface="Times New Roman" pitchFamily="18" charset="0"/>
              </a:rPr>
              <a:t>in climate</a:t>
            </a:r>
            <a:endParaRPr lang="en-US" sz="5400" b="1" u="sng" dirty="0">
              <a:solidFill>
                <a:srgbClr val="FF0000"/>
              </a:solidFill>
              <a:cs typeface="Times New Roman" pitchFamily="18" charset="0"/>
            </a:endParaRPr>
          </a:p>
          <a:p>
            <a:pPr algn="ctr" eaLnBrk="0" hangingPunct="0"/>
            <a:r>
              <a:rPr lang="en-US" sz="1000" dirty="0">
                <a:solidFill>
                  <a:srgbClr val="FF0000"/>
                </a:solidFill>
              </a:rPr>
              <a:t> </a:t>
            </a:r>
            <a:br>
              <a:rPr lang="en-US" sz="1000" dirty="0">
                <a:solidFill>
                  <a:srgbClr val="FF0000"/>
                </a:solidFill>
              </a:rPr>
            </a:br>
            <a:r>
              <a:rPr lang="en-US" sz="1200" dirty="0"/>
              <a:t> </a:t>
            </a:r>
            <a:br>
              <a:rPr lang="en-US" sz="1200" dirty="0"/>
            </a:br>
            <a:r>
              <a:rPr lang="en-US" sz="3200" b="1" dirty="0">
                <a:solidFill>
                  <a:srgbClr val="FF0000"/>
                </a:solidFill>
              </a:rPr>
              <a:t>Kevin E. Trenberth </a:t>
            </a:r>
            <a:br>
              <a:rPr lang="en-US" sz="3200" b="1" dirty="0">
                <a:solidFill>
                  <a:srgbClr val="FF0000"/>
                </a:solidFill>
              </a:rPr>
            </a:br>
            <a:r>
              <a:rPr lang="en-US" sz="3200" b="1" dirty="0">
                <a:solidFill>
                  <a:srgbClr val="FF0000"/>
                </a:solidFill>
              </a:rPr>
              <a:t> NCAR</a:t>
            </a:r>
            <a:r>
              <a:rPr lang="en-US" sz="1600" dirty="0">
                <a:solidFill>
                  <a:srgbClr val="FF0000"/>
                </a:solidFill>
              </a:rPr>
              <a:t> </a:t>
            </a:r>
          </a:p>
          <a:p>
            <a:pPr algn="ctr" eaLnBrk="0" hangingPunct="0"/>
            <a:endParaRPr lang="en-US" sz="1600" dirty="0">
              <a:solidFill>
                <a:srgbClr val="FF0000"/>
              </a:solidFill>
            </a:endParaRPr>
          </a:p>
          <a:p>
            <a:pPr algn="ctr" eaLnBrk="0" hangingPunct="0"/>
            <a:endParaRPr lang="en-US" sz="1600" dirty="0">
              <a:solidFill>
                <a:srgbClr val="CC0000"/>
              </a:solidFill>
            </a:endParaRPr>
          </a:p>
          <a:p>
            <a:pPr algn="ctr" eaLnBrk="0" hangingPunct="0"/>
            <a:endParaRPr lang="en-US" sz="3200" b="1" u="sng" dirty="0">
              <a:solidFill>
                <a:srgbClr val="CC0000"/>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6" name="Picture 2" descr="j0174012"/>
          <p:cNvPicPr>
            <a:picLocks noChangeAspect="1" noChangeArrowheads="1" noCrop="1"/>
          </p:cNvPicPr>
          <p:nvPr/>
        </p:nvPicPr>
        <p:blipFill>
          <a:blip r:embed="rId3" cstate="print">
            <a:lum bright="16000" contrast="-4000"/>
          </a:blip>
          <a:srcRect/>
          <a:stretch>
            <a:fillRect/>
          </a:stretch>
        </p:blipFill>
        <p:spPr bwMode="auto">
          <a:xfrm>
            <a:off x="7680325" y="76200"/>
            <a:ext cx="1387475" cy="1387475"/>
          </a:xfrm>
          <a:prstGeom prst="rect">
            <a:avLst/>
          </a:prstGeom>
          <a:noFill/>
        </p:spPr>
      </p:pic>
      <p:sp>
        <p:nvSpPr>
          <p:cNvPr id="569347" name="Text Box 3"/>
          <p:cNvSpPr txBox="1">
            <a:spLocks noChangeArrowheads="1"/>
          </p:cNvSpPr>
          <p:nvPr/>
        </p:nvSpPr>
        <p:spPr bwMode="auto">
          <a:xfrm>
            <a:off x="441325" y="304800"/>
            <a:ext cx="8245475" cy="3744913"/>
          </a:xfrm>
          <a:prstGeom prst="rect">
            <a:avLst/>
          </a:prstGeom>
          <a:noFill/>
          <a:ln w="9525">
            <a:noFill/>
            <a:miter lim="800000"/>
            <a:headEnd/>
            <a:tailEnd/>
          </a:ln>
          <a:effectLst/>
        </p:spPr>
        <p:txBody>
          <a:bodyPr>
            <a:spAutoFit/>
          </a:bodyPr>
          <a:lstStyle/>
          <a:p>
            <a:pPr marL="565150" indent="-565150" eaLnBrk="1" hangingPunct="1"/>
            <a:r>
              <a:rPr lang="en-US" sz="4000" b="1">
                <a:solidFill>
                  <a:srgbClr val="FF0000"/>
                </a:solidFill>
              </a:rPr>
              <a:t>Energy on Earth </a:t>
            </a:r>
          </a:p>
          <a:p>
            <a:pPr marL="565150" indent="-565150" eaLnBrk="1" hangingPunct="1"/>
            <a:endParaRPr lang="en-US" sz="800">
              <a:solidFill>
                <a:srgbClr val="000000"/>
              </a:solidFill>
              <a:cs typeface="Times New Roman" pitchFamily="18" charset="0"/>
            </a:endParaRPr>
          </a:p>
          <a:p>
            <a:pPr marL="565150" indent="-565150" eaLnBrk="1" hangingPunct="1">
              <a:spcAft>
                <a:spcPts val="600"/>
              </a:spcAft>
            </a:pPr>
            <a:r>
              <a:rPr lang="en-US" b="1">
                <a:solidFill>
                  <a:srgbClr val="000000"/>
                </a:solidFill>
                <a:cs typeface="Times New Roman" pitchFamily="18" charset="0"/>
              </a:rPr>
              <a:t>The incoming radiant energy is transformed into various forms (</a:t>
            </a:r>
            <a:r>
              <a:rPr lang="en-US" b="1">
                <a:solidFill>
                  <a:srgbClr val="E40000"/>
                </a:solidFill>
                <a:cs typeface="Times New Roman" pitchFamily="18" charset="0"/>
              </a:rPr>
              <a:t>internal heat, potential energy, latent energy, and kinetic energy</a:t>
            </a:r>
            <a:r>
              <a:rPr lang="en-US" b="1">
                <a:solidFill>
                  <a:srgbClr val="000000"/>
                </a:solidFill>
                <a:cs typeface="Times New Roman" pitchFamily="18" charset="0"/>
              </a:rPr>
              <a:t>) moved around in various ways primarily by the </a:t>
            </a:r>
            <a:r>
              <a:rPr lang="en-US" b="1">
                <a:solidFill>
                  <a:srgbClr val="3333CC"/>
                </a:solidFill>
                <a:cs typeface="Times New Roman" pitchFamily="18" charset="0"/>
              </a:rPr>
              <a:t>atmosphere</a:t>
            </a:r>
            <a:r>
              <a:rPr lang="en-US" b="1">
                <a:solidFill>
                  <a:srgbClr val="000000"/>
                </a:solidFill>
                <a:cs typeface="Times New Roman" pitchFamily="18" charset="0"/>
              </a:rPr>
              <a:t> and </a:t>
            </a:r>
            <a:r>
              <a:rPr lang="en-US" b="1">
                <a:solidFill>
                  <a:srgbClr val="3333CC"/>
                </a:solidFill>
                <a:cs typeface="Times New Roman" pitchFamily="18" charset="0"/>
              </a:rPr>
              <a:t>oceans</a:t>
            </a:r>
            <a:r>
              <a:rPr lang="en-US" b="1">
                <a:solidFill>
                  <a:srgbClr val="000000"/>
                </a:solidFill>
                <a:cs typeface="Times New Roman" pitchFamily="18" charset="0"/>
              </a:rPr>
              <a:t>, stored and sequestered in the </a:t>
            </a:r>
            <a:r>
              <a:rPr lang="en-US" b="1">
                <a:solidFill>
                  <a:srgbClr val="3333CC"/>
                </a:solidFill>
                <a:cs typeface="Times New Roman" pitchFamily="18" charset="0"/>
              </a:rPr>
              <a:t>ocean</a:t>
            </a:r>
            <a:r>
              <a:rPr lang="en-US" b="1">
                <a:solidFill>
                  <a:srgbClr val="000000"/>
                </a:solidFill>
                <a:cs typeface="Times New Roman" pitchFamily="18" charset="0"/>
              </a:rPr>
              <a:t>, </a:t>
            </a:r>
            <a:r>
              <a:rPr lang="en-US" b="1">
                <a:solidFill>
                  <a:srgbClr val="3333CC"/>
                </a:solidFill>
                <a:cs typeface="Times New Roman" pitchFamily="18" charset="0"/>
              </a:rPr>
              <a:t>land</a:t>
            </a:r>
            <a:r>
              <a:rPr lang="en-US" b="1">
                <a:solidFill>
                  <a:srgbClr val="000000"/>
                </a:solidFill>
                <a:cs typeface="Times New Roman" pitchFamily="18" charset="0"/>
              </a:rPr>
              <a:t>, and </a:t>
            </a:r>
            <a:r>
              <a:rPr lang="en-US" b="1">
                <a:solidFill>
                  <a:srgbClr val="3333CC"/>
                </a:solidFill>
                <a:cs typeface="Times New Roman" pitchFamily="18" charset="0"/>
              </a:rPr>
              <a:t>ice</a:t>
            </a:r>
            <a:r>
              <a:rPr lang="en-US" b="1">
                <a:solidFill>
                  <a:srgbClr val="000000"/>
                </a:solidFill>
                <a:cs typeface="Times New Roman" pitchFamily="18" charset="0"/>
              </a:rPr>
              <a:t> components of the climate system, and ultimately radiated back to space as infrared radiation.   </a:t>
            </a:r>
          </a:p>
        </p:txBody>
      </p:sp>
      <p:sp>
        <p:nvSpPr>
          <p:cNvPr id="569348" name="Text Box 4"/>
          <p:cNvSpPr txBox="1">
            <a:spLocks noChangeArrowheads="1"/>
          </p:cNvSpPr>
          <p:nvPr/>
        </p:nvSpPr>
        <p:spPr bwMode="auto">
          <a:xfrm>
            <a:off x="517525" y="4084638"/>
            <a:ext cx="8626475" cy="2282825"/>
          </a:xfrm>
          <a:prstGeom prst="rect">
            <a:avLst/>
          </a:prstGeom>
          <a:noFill/>
          <a:ln w="9525">
            <a:noFill/>
            <a:miter lim="800000"/>
            <a:headEnd/>
            <a:tailEnd/>
          </a:ln>
          <a:effectLst/>
        </p:spPr>
        <p:txBody>
          <a:bodyPr>
            <a:spAutoFit/>
          </a:bodyPr>
          <a:lstStyle/>
          <a:p>
            <a:pPr marL="461963" indent="-461963"/>
            <a:r>
              <a:rPr lang="en-US" b="1">
                <a:solidFill>
                  <a:srgbClr val="000000"/>
                </a:solidFill>
                <a:cs typeface="Times New Roman" pitchFamily="18" charset="0"/>
              </a:rPr>
              <a:t>An equilibrium climate mandates a </a:t>
            </a:r>
            <a:r>
              <a:rPr lang="en-US" b="1">
                <a:solidFill>
                  <a:srgbClr val="3333CC"/>
                </a:solidFill>
                <a:cs typeface="Times New Roman" pitchFamily="18" charset="0"/>
              </a:rPr>
              <a:t>balance</a:t>
            </a:r>
            <a:r>
              <a:rPr lang="en-US" b="1">
                <a:solidFill>
                  <a:srgbClr val="000000"/>
                </a:solidFill>
                <a:cs typeface="Times New Roman" pitchFamily="18" charset="0"/>
              </a:rPr>
              <a:t> between the incoming and outgoing radiation and that the flows of energy are systematic.  These drive the </a:t>
            </a:r>
            <a:r>
              <a:rPr lang="en-US" b="1">
                <a:solidFill>
                  <a:srgbClr val="E40000"/>
                </a:solidFill>
                <a:cs typeface="Times New Roman" pitchFamily="18" charset="0"/>
              </a:rPr>
              <a:t>weather systems</a:t>
            </a:r>
            <a:r>
              <a:rPr lang="en-US" b="1">
                <a:solidFill>
                  <a:srgbClr val="000000"/>
                </a:solidFill>
                <a:cs typeface="Times New Roman" pitchFamily="18" charset="0"/>
              </a:rPr>
              <a:t> in the atmosphere, </a:t>
            </a:r>
            <a:r>
              <a:rPr lang="en-US" b="1">
                <a:solidFill>
                  <a:srgbClr val="E40000"/>
                </a:solidFill>
                <a:cs typeface="Times New Roman" pitchFamily="18" charset="0"/>
              </a:rPr>
              <a:t>currents</a:t>
            </a:r>
            <a:r>
              <a:rPr lang="en-US" b="1">
                <a:solidFill>
                  <a:srgbClr val="000000"/>
                </a:solidFill>
                <a:cs typeface="Times New Roman" pitchFamily="18" charset="0"/>
              </a:rPr>
              <a:t> in the ocean, and fundamentally determine the climate. And they can be perturbed, with </a:t>
            </a:r>
            <a:r>
              <a:rPr lang="en-US" b="1">
                <a:solidFill>
                  <a:srgbClr val="3333CC"/>
                </a:solidFill>
                <a:cs typeface="Times New Roman" pitchFamily="18" charset="0"/>
              </a:rPr>
              <a:t>climate change</a:t>
            </a:r>
            <a:r>
              <a:rPr lang="en-US" b="1">
                <a:solidFill>
                  <a:srgbClr val="000000"/>
                </a:solidFill>
                <a:cs typeface="Times New Roman" pitchFamily="18" charset="0"/>
              </a:rPr>
              <a:t>.</a:t>
            </a:r>
          </a:p>
        </p:txBody>
      </p:sp>
      <p:pic>
        <p:nvPicPr>
          <p:cNvPr id="569349" name="Picture 5">
            <a:hlinkClick r:id="" action="ppaction://media"/>
          </p:cNvPr>
          <p:cNvPicPr>
            <a:picLocks noRot="1" noChangeAspect="1" noChangeArrowheads="1"/>
          </p:cNvPicPr>
          <p:nvPr>
            <a:wavAudioFile r:embed="rId1" name="~PP1071.WAV"/>
          </p:nvPr>
        </p:nvPicPr>
        <p:blipFill>
          <a:blip r:embed="rId4" cstate="print"/>
          <a:srcRect/>
          <a:stretch>
            <a:fillRect/>
          </a:stretch>
        </p:blipFill>
        <p:spPr bwMode="auto">
          <a:xfrm>
            <a:off x="8696325" y="6410325"/>
            <a:ext cx="304800" cy="304800"/>
          </a:xfrm>
          <a:prstGeom prst="rect">
            <a:avLst/>
          </a:prstGeom>
          <a:noFill/>
        </p:spPr>
      </p:pic>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934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569348"/>
                                        </p:tgtEl>
                                        <p:attrNameLst>
                                          <p:attrName>style.visibility</p:attrName>
                                        </p:attrNameLst>
                                      </p:cBhvr>
                                      <p:to>
                                        <p:strVal val="visible"/>
                                      </p:to>
                                    </p:set>
                                    <p:animEffect transition="in" filter="barn(inHorizontal)">
                                      <p:cBhvr>
                                        <p:cTn id="11" dur="500"/>
                                        <p:tgtEl>
                                          <p:spTgt spid="56934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2" fill="hold" display="0">
                  <p:stCondLst>
                    <p:cond delay="indefinite"/>
                  </p:stCondLst>
                  <p:endCondLst>
                    <p:cond evt="onPrev" delay="0">
                      <p:tgtEl>
                        <p:sldTgt/>
                      </p:tgtEl>
                    </p:cond>
                    <p:cond evt="onStopAudio" delay="0">
                      <p:tgtEl>
                        <p:sldTgt/>
                      </p:tgtEl>
                    </p:cond>
                  </p:endCondLst>
                </p:cTn>
                <p:tgtEl>
                  <p:spTgt spid="569349"/>
                </p:tgtEl>
              </p:cMediaNode>
            </p:audio>
          </p:childTnLst>
        </p:cTn>
      </p:par>
    </p:tnLst>
    <p:bldLst>
      <p:bldP spid="56934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Text Box 2"/>
          <p:cNvSpPr txBox="1">
            <a:spLocks noChangeArrowheads="1"/>
          </p:cNvSpPr>
          <p:nvPr/>
        </p:nvSpPr>
        <p:spPr bwMode="auto">
          <a:xfrm>
            <a:off x="2590800" y="0"/>
            <a:ext cx="5133975" cy="1917700"/>
          </a:xfrm>
          <a:prstGeom prst="rect">
            <a:avLst/>
          </a:prstGeom>
          <a:noFill/>
          <a:ln w="9525">
            <a:noFill/>
            <a:miter lim="800000"/>
            <a:headEnd/>
            <a:tailEnd/>
          </a:ln>
          <a:effectLst/>
        </p:spPr>
        <p:txBody>
          <a:bodyPr wrap="none">
            <a:spAutoFit/>
          </a:bodyPr>
          <a:lstStyle/>
          <a:p>
            <a:pPr lvl="2"/>
            <a:r>
              <a:rPr lang="en-US" b="1" smtClean="0">
                <a:solidFill>
                  <a:srgbClr val="FF3300"/>
                </a:solidFill>
                <a:latin typeface="Tahoma" pitchFamily="34" charset="0"/>
              </a:rPr>
              <a:t>F</a:t>
            </a:r>
            <a:r>
              <a:rPr lang="en-US" b="1" baseline="-25000" smtClean="0">
                <a:solidFill>
                  <a:srgbClr val="FF3300"/>
                </a:solidFill>
                <a:latin typeface="Tahoma" pitchFamily="34" charset="0"/>
              </a:rPr>
              <a:t>s</a:t>
            </a:r>
            <a:r>
              <a:rPr lang="en-US" b="1" smtClean="0">
                <a:solidFill>
                  <a:srgbClr val="FF3300"/>
                </a:solidFill>
                <a:latin typeface="Tahoma" pitchFamily="34" charset="0"/>
              </a:rPr>
              <a:t>	= H</a:t>
            </a:r>
            <a:r>
              <a:rPr lang="en-US" b="1" baseline="-25000" smtClean="0">
                <a:solidFill>
                  <a:srgbClr val="FF3300"/>
                </a:solidFill>
                <a:latin typeface="Tahoma" pitchFamily="34" charset="0"/>
              </a:rPr>
              <a:t>s</a:t>
            </a:r>
            <a:r>
              <a:rPr lang="en-US" b="1" smtClean="0">
                <a:solidFill>
                  <a:srgbClr val="FF3300"/>
                </a:solidFill>
                <a:latin typeface="Tahoma" pitchFamily="34" charset="0"/>
              </a:rPr>
              <a:t>+LE-R</a:t>
            </a:r>
            <a:r>
              <a:rPr lang="en-US" b="1" baseline="-25000" smtClean="0">
                <a:solidFill>
                  <a:srgbClr val="FF3300"/>
                </a:solidFill>
                <a:latin typeface="Tahoma" pitchFamily="34" charset="0"/>
              </a:rPr>
              <a:t>s</a:t>
            </a:r>
          </a:p>
          <a:p>
            <a:pPr lvl="2"/>
            <a:r>
              <a:rPr lang="en-US" b="1" smtClean="0">
                <a:solidFill>
                  <a:srgbClr val="FF3300"/>
                </a:solidFill>
                <a:latin typeface="Tahoma" pitchFamily="34" charset="0"/>
              </a:rPr>
              <a:t>Q</a:t>
            </a:r>
            <a:r>
              <a:rPr lang="en-US" b="1" baseline="-25000" smtClean="0">
                <a:solidFill>
                  <a:srgbClr val="FF3300"/>
                </a:solidFill>
                <a:latin typeface="Tahoma" pitchFamily="34" charset="0"/>
              </a:rPr>
              <a:t>1 </a:t>
            </a:r>
            <a:r>
              <a:rPr lang="en-US" b="1" smtClean="0">
                <a:solidFill>
                  <a:srgbClr val="FF3300"/>
                </a:solidFill>
                <a:latin typeface="Tahoma" pitchFamily="34" charset="0"/>
              </a:rPr>
              <a:t>	= R</a:t>
            </a:r>
            <a:r>
              <a:rPr lang="en-US" b="1" baseline="-25000" smtClean="0">
                <a:solidFill>
                  <a:srgbClr val="FF3300"/>
                </a:solidFill>
                <a:latin typeface="Tahoma" pitchFamily="34" charset="0"/>
              </a:rPr>
              <a:t>T</a:t>
            </a:r>
            <a:r>
              <a:rPr lang="en-US" b="1" smtClean="0">
                <a:solidFill>
                  <a:srgbClr val="FF3300"/>
                </a:solidFill>
                <a:latin typeface="Tahoma" pitchFamily="34" charset="0"/>
              </a:rPr>
              <a:t> + F</a:t>
            </a:r>
            <a:r>
              <a:rPr lang="en-US" b="1" baseline="-25000" smtClean="0">
                <a:solidFill>
                  <a:srgbClr val="FF3300"/>
                </a:solidFill>
                <a:latin typeface="Tahoma" pitchFamily="34" charset="0"/>
              </a:rPr>
              <a:t>s </a:t>
            </a:r>
            <a:r>
              <a:rPr lang="en-US" b="1" smtClean="0">
                <a:solidFill>
                  <a:srgbClr val="FF3300"/>
                </a:solidFill>
                <a:latin typeface="Tahoma" pitchFamily="34" charset="0"/>
              </a:rPr>
              <a:t>+ L(P-E)</a:t>
            </a:r>
          </a:p>
          <a:p>
            <a:pPr lvl="2"/>
            <a:r>
              <a:rPr lang="en-US" b="1" smtClean="0">
                <a:solidFill>
                  <a:srgbClr val="FF3300"/>
                </a:solidFill>
                <a:latin typeface="Tahoma" pitchFamily="34" charset="0"/>
              </a:rPr>
              <a:t>Q</a:t>
            </a:r>
            <a:r>
              <a:rPr lang="en-US" b="1" baseline="-25000" smtClean="0">
                <a:solidFill>
                  <a:srgbClr val="FF3300"/>
                </a:solidFill>
                <a:latin typeface="Tahoma" pitchFamily="34" charset="0"/>
              </a:rPr>
              <a:t>2</a:t>
            </a:r>
            <a:r>
              <a:rPr lang="en-US" b="1" smtClean="0">
                <a:solidFill>
                  <a:srgbClr val="FF3300"/>
                </a:solidFill>
                <a:latin typeface="Tahoma" pitchFamily="34" charset="0"/>
              </a:rPr>
              <a:t>      = L(P-E)</a:t>
            </a:r>
          </a:p>
          <a:p>
            <a:pPr lvl="2"/>
            <a:r>
              <a:rPr lang="en-US" b="1" smtClean="0">
                <a:solidFill>
                  <a:srgbClr val="FF3300"/>
                </a:solidFill>
                <a:latin typeface="Lucida Sans Unicode" pitchFamily="34" charset="0"/>
                <a:sym typeface="Symbol" pitchFamily="18" charset="2"/>
              </a:rPr>
              <a:t></a:t>
            </a:r>
            <a:r>
              <a:rPr lang="en-US" b="1" smtClean="0">
                <a:solidFill>
                  <a:srgbClr val="FF3300"/>
                </a:solidFill>
                <a:latin typeface="Tahoma" pitchFamily="34" charset="0"/>
              </a:rPr>
              <a:t>.F</a:t>
            </a:r>
            <a:r>
              <a:rPr lang="en-US" b="1" baseline="-25000" smtClean="0">
                <a:solidFill>
                  <a:srgbClr val="FF3300"/>
                </a:solidFill>
                <a:latin typeface="Tahoma" pitchFamily="34" charset="0"/>
              </a:rPr>
              <a:t>A</a:t>
            </a:r>
            <a:r>
              <a:rPr lang="en-US" b="1" smtClean="0">
                <a:solidFill>
                  <a:srgbClr val="FF3300"/>
                </a:solidFill>
                <a:latin typeface="Tahoma" pitchFamily="34" charset="0"/>
              </a:rPr>
              <a:t>	= Q</a:t>
            </a:r>
            <a:r>
              <a:rPr lang="en-US" b="1" baseline="-25000" smtClean="0">
                <a:solidFill>
                  <a:srgbClr val="FF3300"/>
                </a:solidFill>
                <a:latin typeface="Tahoma" pitchFamily="34" charset="0"/>
              </a:rPr>
              <a:t>1</a:t>
            </a:r>
            <a:r>
              <a:rPr lang="en-US" b="1" smtClean="0">
                <a:solidFill>
                  <a:srgbClr val="FF3300"/>
                </a:solidFill>
                <a:latin typeface="Tahoma" pitchFamily="34" charset="0"/>
              </a:rPr>
              <a:t>-Q</a:t>
            </a:r>
            <a:r>
              <a:rPr lang="en-US" b="1" baseline="-25000" smtClean="0">
                <a:solidFill>
                  <a:srgbClr val="FF3300"/>
                </a:solidFill>
                <a:latin typeface="Tahoma" pitchFamily="34" charset="0"/>
              </a:rPr>
              <a:t>2</a:t>
            </a:r>
            <a:r>
              <a:rPr lang="en-US" b="1" smtClean="0">
                <a:solidFill>
                  <a:srgbClr val="FF3300"/>
                </a:solidFill>
                <a:latin typeface="Tahoma" pitchFamily="34" charset="0"/>
              </a:rPr>
              <a:t> = R</a:t>
            </a:r>
            <a:r>
              <a:rPr lang="en-US" b="1" baseline="-25000" smtClean="0">
                <a:solidFill>
                  <a:srgbClr val="FF3300"/>
                </a:solidFill>
                <a:latin typeface="Tahoma" pitchFamily="34" charset="0"/>
              </a:rPr>
              <a:t>T</a:t>
            </a:r>
            <a:r>
              <a:rPr lang="en-US" b="1" smtClean="0">
                <a:solidFill>
                  <a:srgbClr val="FF3300"/>
                </a:solidFill>
                <a:latin typeface="Tahoma" pitchFamily="34" charset="0"/>
              </a:rPr>
              <a:t>+ F</a:t>
            </a:r>
            <a:r>
              <a:rPr lang="en-US" b="1" baseline="-25000" smtClean="0">
                <a:solidFill>
                  <a:srgbClr val="FF3300"/>
                </a:solidFill>
                <a:latin typeface="Tahoma" pitchFamily="34" charset="0"/>
              </a:rPr>
              <a:t>s</a:t>
            </a:r>
            <a:endParaRPr lang="en-US" b="1" smtClean="0">
              <a:solidFill>
                <a:srgbClr val="FF3300"/>
              </a:solidFill>
              <a:latin typeface="Tahoma" pitchFamily="34" charset="0"/>
            </a:endParaRPr>
          </a:p>
          <a:p>
            <a:pPr lvl="2"/>
            <a:r>
              <a:rPr lang="en-US" b="1" smtClean="0">
                <a:solidFill>
                  <a:srgbClr val="FF3300"/>
                </a:solidFill>
                <a:latin typeface="Tahoma" pitchFamily="34" charset="0"/>
              </a:rPr>
              <a:t>   	= (R</a:t>
            </a:r>
            <a:r>
              <a:rPr lang="en-US" b="1" baseline="-25000" smtClean="0">
                <a:solidFill>
                  <a:srgbClr val="FF3300"/>
                </a:solidFill>
                <a:latin typeface="Tahoma" pitchFamily="34" charset="0"/>
              </a:rPr>
              <a:t>T</a:t>
            </a:r>
            <a:r>
              <a:rPr lang="en-US" b="1" smtClean="0">
                <a:solidFill>
                  <a:srgbClr val="FF3300"/>
                </a:solidFill>
                <a:latin typeface="Tahoma" pitchFamily="34" charset="0"/>
              </a:rPr>
              <a:t> – R</a:t>
            </a:r>
            <a:r>
              <a:rPr lang="en-US" b="1" baseline="-25000" smtClean="0">
                <a:solidFill>
                  <a:srgbClr val="FF3300"/>
                </a:solidFill>
                <a:latin typeface="Tahoma" pitchFamily="34" charset="0"/>
              </a:rPr>
              <a:t>s</a:t>
            </a:r>
            <a:r>
              <a:rPr lang="en-US" b="1" smtClean="0">
                <a:solidFill>
                  <a:srgbClr val="FF3300"/>
                </a:solidFill>
                <a:latin typeface="Tahoma" pitchFamily="34" charset="0"/>
              </a:rPr>
              <a:t>) + LE +H</a:t>
            </a:r>
            <a:r>
              <a:rPr lang="en-US" b="1" baseline="-25000" smtClean="0">
                <a:solidFill>
                  <a:srgbClr val="FF3300"/>
                </a:solidFill>
                <a:latin typeface="Tahoma" pitchFamily="34" charset="0"/>
              </a:rPr>
              <a:t>s</a:t>
            </a:r>
            <a:endParaRPr lang="en-US" b="1" smtClean="0">
              <a:solidFill>
                <a:srgbClr val="FF3300"/>
              </a:solidFill>
              <a:latin typeface="Times New Roman" pitchFamily="18" charset="0"/>
            </a:endParaRPr>
          </a:p>
        </p:txBody>
      </p:sp>
      <p:sp>
        <p:nvSpPr>
          <p:cNvPr id="398339" name="Line 3"/>
          <p:cNvSpPr>
            <a:spLocks noChangeShapeType="1"/>
          </p:cNvSpPr>
          <p:nvPr/>
        </p:nvSpPr>
        <p:spPr bwMode="auto">
          <a:xfrm rot="712917">
            <a:off x="1447800" y="838200"/>
            <a:ext cx="1066800" cy="1143000"/>
          </a:xfrm>
          <a:prstGeom prst="line">
            <a:avLst/>
          </a:prstGeom>
          <a:noFill/>
          <a:ln w="76200">
            <a:solidFill>
              <a:schemeClr val="tx1"/>
            </a:solidFill>
            <a:round/>
            <a:headEnd/>
            <a:tailEnd type="triangle" w="med" len="med"/>
          </a:ln>
          <a:effectLst/>
        </p:spPr>
        <p:txBody>
          <a:bodyPr wrap="none" anchor="ctr"/>
          <a:lstStyle/>
          <a:p>
            <a:pPr eaLnBrk="1" hangingPunct="1"/>
            <a:endParaRPr lang="en-US" smtClean="0">
              <a:solidFill>
                <a:srgbClr val="000000"/>
              </a:solidFill>
            </a:endParaRPr>
          </a:p>
        </p:txBody>
      </p:sp>
      <p:sp>
        <p:nvSpPr>
          <p:cNvPr id="398340" name="Text Box 4"/>
          <p:cNvSpPr txBox="1">
            <a:spLocks noChangeArrowheads="1"/>
          </p:cNvSpPr>
          <p:nvPr/>
        </p:nvSpPr>
        <p:spPr bwMode="auto">
          <a:xfrm>
            <a:off x="1905000" y="838200"/>
            <a:ext cx="498475" cy="457200"/>
          </a:xfrm>
          <a:prstGeom prst="rect">
            <a:avLst/>
          </a:prstGeom>
          <a:noFill/>
          <a:ln w="9525">
            <a:noFill/>
            <a:miter lim="800000"/>
            <a:headEnd/>
            <a:tailEnd/>
          </a:ln>
          <a:effectLst/>
        </p:spPr>
        <p:txBody>
          <a:bodyPr wrap="none">
            <a:spAutoFit/>
          </a:bodyPr>
          <a:lstStyle/>
          <a:p>
            <a:r>
              <a:rPr lang="en-US" b="1" smtClean="0">
                <a:solidFill>
                  <a:srgbClr val="000000"/>
                </a:solidFill>
                <a:latin typeface="Tahoma" pitchFamily="34" charset="0"/>
              </a:rPr>
              <a:t>R</a:t>
            </a:r>
            <a:r>
              <a:rPr lang="en-US" sz="1800" b="1" baseline="-25000" smtClean="0">
                <a:solidFill>
                  <a:srgbClr val="000000"/>
                </a:solidFill>
                <a:latin typeface="Tahoma" pitchFamily="34" charset="0"/>
              </a:rPr>
              <a:t>T</a:t>
            </a:r>
            <a:endParaRPr lang="en-US" smtClean="0">
              <a:solidFill>
                <a:srgbClr val="000000"/>
              </a:solidFill>
              <a:latin typeface="Times New Roman" pitchFamily="18" charset="0"/>
            </a:endParaRPr>
          </a:p>
        </p:txBody>
      </p:sp>
      <p:grpSp>
        <p:nvGrpSpPr>
          <p:cNvPr id="2" name="Group 5"/>
          <p:cNvGrpSpPr>
            <a:grpSpLocks/>
          </p:cNvGrpSpPr>
          <p:nvPr/>
        </p:nvGrpSpPr>
        <p:grpSpPr bwMode="auto">
          <a:xfrm>
            <a:off x="838200" y="2057400"/>
            <a:ext cx="7772400" cy="4267200"/>
            <a:chOff x="528" y="1296"/>
            <a:chExt cx="4896" cy="2688"/>
          </a:xfrm>
        </p:grpSpPr>
        <p:sp>
          <p:nvSpPr>
            <p:cNvPr id="398342" name="Freeform 6"/>
            <p:cNvSpPr>
              <a:spLocks/>
            </p:cNvSpPr>
            <p:nvPr/>
          </p:nvSpPr>
          <p:spPr bwMode="auto">
            <a:xfrm>
              <a:off x="528" y="2880"/>
              <a:ext cx="4848" cy="1104"/>
            </a:xfrm>
            <a:custGeom>
              <a:avLst/>
              <a:gdLst/>
              <a:ahLst/>
              <a:cxnLst>
                <a:cxn ang="0">
                  <a:pos x="0" y="48"/>
                </a:cxn>
                <a:cxn ang="0">
                  <a:pos x="4848" y="0"/>
                </a:cxn>
                <a:cxn ang="0">
                  <a:pos x="4848" y="1104"/>
                </a:cxn>
                <a:cxn ang="0">
                  <a:pos x="0" y="1104"/>
                </a:cxn>
                <a:cxn ang="0">
                  <a:pos x="0" y="48"/>
                </a:cxn>
              </a:cxnLst>
              <a:rect l="0" t="0" r="r" b="b"/>
              <a:pathLst>
                <a:path w="4848" h="1104">
                  <a:moveTo>
                    <a:pt x="0" y="48"/>
                  </a:moveTo>
                  <a:lnTo>
                    <a:pt x="4848" y="0"/>
                  </a:lnTo>
                  <a:lnTo>
                    <a:pt x="4848" y="1104"/>
                  </a:lnTo>
                  <a:lnTo>
                    <a:pt x="0" y="1104"/>
                  </a:lnTo>
                  <a:lnTo>
                    <a:pt x="0" y="48"/>
                  </a:lnTo>
                  <a:close/>
                </a:path>
              </a:pathLst>
            </a:custGeom>
            <a:gradFill rotWithShape="0">
              <a:gsLst>
                <a:gs pos="0">
                  <a:srgbClr val="33CCCC">
                    <a:gamma/>
                    <a:tint val="41569"/>
                    <a:invGamma/>
                  </a:srgbClr>
                </a:gs>
                <a:gs pos="100000">
                  <a:srgbClr val="33CCCC"/>
                </a:gs>
              </a:gsLst>
              <a:lin ang="5400000" scaled="1"/>
            </a:gradFill>
            <a:ln w="9525">
              <a:noFill/>
              <a:round/>
              <a:headEnd/>
              <a:tailEnd/>
            </a:ln>
            <a:effectLst/>
          </p:spPr>
          <p:txBody>
            <a:bodyPr wrap="none" anchor="ctr"/>
            <a:lstStyle/>
            <a:p>
              <a:pPr eaLnBrk="1" hangingPunct="1"/>
              <a:endParaRPr lang="en-US" smtClean="0">
                <a:solidFill>
                  <a:srgbClr val="000000"/>
                </a:solidFill>
              </a:endParaRPr>
            </a:p>
          </p:txBody>
        </p:sp>
        <p:sp>
          <p:nvSpPr>
            <p:cNvPr id="398343" name="Freeform 7"/>
            <p:cNvSpPr>
              <a:spLocks/>
            </p:cNvSpPr>
            <p:nvPr/>
          </p:nvSpPr>
          <p:spPr bwMode="auto">
            <a:xfrm>
              <a:off x="576" y="1296"/>
              <a:ext cx="4800" cy="1632"/>
            </a:xfrm>
            <a:custGeom>
              <a:avLst/>
              <a:gdLst/>
              <a:ahLst/>
              <a:cxnLst>
                <a:cxn ang="0">
                  <a:pos x="48" y="0"/>
                </a:cxn>
                <a:cxn ang="0">
                  <a:pos x="4800" y="0"/>
                </a:cxn>
                <a:cxn ang="0">
                  <a:pos x="4800" y="1584"/>
                </a:cxn>
                <a:cxn ang="0">
                  <a:pos x="0" y="1632"/>
                </a:cxn>
                <a:cxn ang="0">
                  <a:pos x="48" y="0"/>
                </a:cxn>
              </a:cxnLst>
              <a:rect l="0" t="0" r="r" b="b"/>
              <a:pathLst>
                <a:path w="4800" h="1632">
                  <a:moveTo>
                    <a:pt x="48" y="0"/>
                  </a:moveTo>
                  <a:lnTo>
                    <a:pt x="4800" y="0"/>
                  </a:lnTo>
                  <a:lnTo>
                    <a:pt x="4800" y="1584"/>
                  </a:lnTo>
                  <a:lnTo>
                    <a:pt x="0" y="1632"/>
                  </a:lnTo>
                  <a:lnTo>
                    <a:pt x="48" y="0"/>
                  </a:lnTo>
                  <a:close/>
                </a:path>
              </a:pathLst>
            </a:custGeom>
            <a:gradFill rotWithShape="0">
              <a:gsLst>
                <a:gs pos="0">
                  <a:srgbClr val="99CCFF"/>
                </a:gs>
                <a:gs pos="100000">
                  <a:srgbClr val="99CCFF">
                    <a:gamma/>
                    <a:tint val="17255"/>
                    <a:invGamma/>
                  </a:srgbClr>
                </a:gs>
              </a:gsLst>
              <a:lin ang="5400000" scaled="1"/>
            </a:gradFill>
            <a:ln w="9525">
              <a:noFill/>
              <a:round/>
              <a:headEnd/>
              <a:tailEnd/>
            </a:ln>
            <a:effectLst/>
          </p:spPr>
          <p:txBody>
            <a:bodyPr wrap="none" anchor="ctr"/>
            <a:lstStyle/>
            <a:p>
              <a:pPr eaLnBrk="1" hangingPunct="1"/>
              <a:endParaRPr lang="en-US" smtClean="0">
                <a:solidFill>
                  <a:srgbClr val="000000"/>
                </a:solidFill>
              </a:endParaRPr>
            </a:p>
          </p:txBody>
        </p:sp>
        <p:sp>
          <p:nvSpPr>
            <p:cNvPr id="398344" name="Line 8"/>
            <p:cNvSpPr>
              <a:spLocks noChangeShapeType="1"/>
            </p:cNvSpPr>
            <p:nvPr/>
          </p:nvSpPr>
          <p:spPr bwMode="auto">
            <a:xfrm>
              <a:off x="624" y="1296"/>
              <a:ext cx="4800" cy="0"/>
            </a:xfrm>
            <a:prstGeom prst="line">
              <a:avLst/>
            </a:prstGeom>
            <a:noFill/>
            <a:ln w="9525">
              <a:solidFill>
                <a:schemeClr val="hlink"/>
              </a:solidFill>
              <a:prstDash val="dash"/>
              <a:round/>
              <a:headEnd/>
              <a:tailEnd/>
            </a:ln>
            <a:effectLst/>
          </p:spPr>
          <p:txBody>
            <a:bodyPr wrap="none" anchor="ctr"/>
            <a:lstStyle/>
            <a:p>
              <a:pPr eaLnBrk="1" hangingPunct="1"/>
              <a:endParaRPr lang="en-US" smtClean="0">
                <a:solidFill>
                  <a:srgbClr val="000000"/>
                </a:solidFill>
              </a:endParaRPr>
            </a:p>
          </p:txBody>
        </p:sp>
        <p:sp>
          <p:nvSpPr>
            <p:cNvPr id="398345" name="Freeform 9"/>
            <p:cNvSpPr>
              <a:spLocks/>
            </p:cNvSpPr>
            <p:nvPr/>
          </p:nvSpPr>
          <p:spPr bwMode="auto">
            <a:xfrm>
              <a:off x="672" y="2880"/>
              <a:ext cx="4704" cy="48"/>
            </a:xfrm>
            <a:custGeom>
              <a:avLst/>
              <a:gdLst/>
              <a:ahLst/>
              <a:cxnLst>
                <a:cxn ang="0">
                  <a:pos x="0" y="96"/>
                </a:cxn>
                <a:cxn ang="0">
                  <a:pos x="96" y="144"/>
                </a:cxn>
                <a:cxn ang="0">
                  <a:pos x="192" y="48"/>
                </a:cxn>
                <a:cxn ang="0">
                  <a:pos x="288" y="144"/>
                </a:cxn>
                <a:cxn ang="0">
                  <a:pos x="432" y="48"/>
                </a:cxn>
                <a:cxn ang="0">
                  <a:pos x="576" y="144"/>
                </a:cxn>
                <a:cxn ang="0">
                  <a:pos x="768" y="48"/>
                </a:cxn>
                <a:cxn ang="0">
                  <a:pos x="912" y="144"/>
                </a:cxn>
                <a:cxn ang="0">
                  <a:pos x="1056" y="48"/>
                </a:cxn>
                <a:cxn ang="0">
                  <a:pos x="1200" y="144"/>
                </a:cxn>
                <a:cxn ang="0">
                  <a:pos x="1392" y="0"/>
                </a:cxn>
                <a:cxn ang="0">
                  <a:pos x="1536" y="144"/>
                </a:cxn>
                <a:cxn ang="0">
                  <a:pos x="1728" y="48"/>
                </a:cxn>
                <a:cxn ang="0">
                  <a:pos x="1920" y="144"/>
                </a:cxn>
                <a:cxn ang="0">
                  <a:pos x="2064" y="48"/>
                </a:cxn>
                <a:cxn ang="0">
                  <a:pos x="2256" y="144"/>
                </a:cxn>
                <a:cxn ang="0">
                  <a:pos x="2400" y="48"/>
                </a:cxn>
                <a:cxn ang="0">
                  <a:pos x="2592" y="96"/>
                </a:cxn>
                <a:cxn ang="0">
                  <a:pos x="2736" y="0"/>
                </a:cxn>
                <a:cxn ang="0">
                  <a:pos x="2928" y="96"/>
                </a:cxn>
                <a:cxn ang="0">
                  <a:pos x="3072" y="0"/>
                </a:cxn>
                <a:cxn ang="0">
                  <a:pos x="3264" y="96"/>
                </a:cxn>
                <a:cxn ang="0">
                  <a:pos x="3408" y="0"/>
                </a:cxn>
                <a:cxn ang="0">
                  <a:pos x="3552" y="96"/>
                </a:cxn>
                <a:cxn ang="0">
                  <a:pos x="3744" y="0"/>
                </a:cxn>
                <a:cxn ang="0">
                  <a:pos x="3936" y="96"/>
                </a:cxn>
                <a:cxn ang="0">
                  <a:pos x="4176" y="0"/>
                </a:cxn>
                <a:cxn ang="0">
                  <a:pos x="4320" y="96"/>
                </a:cxn>
                <a:cxn ang="0">
                  <a:pos x="4464" y="0"/>
                </a:cxn>
                <a:cxn ang="0">
                  <a:pos x="4704" y="96"/>
                </a:cxn>
              </a:cxnLst>
              <a:rect l="0" t="0" r="r" b="b"/>
              <a:pathLst>
                <a:path w="4704" h="152">
                  <a:moveTo>
                    <a:pt x="0" y="96"/>
                  </a:moveTo>
                  <a:cubicBezTo>
                    <a:pt x="32" y="124"/>
                    <a:pt x="64" y="152"/>
                    <a:pt x="96" y="144"/>
                  </a:cubicBezTo>
                  <a:cubicBezTo>
                    <a:pt x="128" y="136"/>
                    <a:pt x="160" y="48"/>
                    <a:pt x="192" y="48"/>
                  </a:cubicBezTo>
                  <a:cubicBezTo>
                    <a:pt x="224" y="48"/>
                    <a:pt x="248" y="144"/>
                    <a:pt x="288" y="144"/>
                  </a:cubicBezTo>
                  <a:cubicBezTo>
                    <a:pt x="328" y="144"/>
                    <a:pt x="384" y="48"/>
                    <a:pt x="432" y="48"/>
                  </a:cubicBezTo>
                  <a:cubicBezTo>
                    <a:pt x="480" y="48"/>
                    <a:pt x="520" y="144"/>
                    <a:pt x="576" y="144"/>
                  </a:cubicBezTo>
                  <a:cubicBezTo>
                    <a:pt x="632" y="144"/>
                    <a:pt x="712" y="48"/>
                    <a:pt x="768" y="48"/>
                  </a:cubicBezTo>
                  <a:cubicBezTo>
                    <a:pt x="824" y="48"/>
                    <a:pt x="864" y="144"/>
                    <a:pt x="912" y="144"/>
                  </a:cubicBezTo>
                  <a:cubicBezTo>
                    <a:pt x="960" y="144"/>
                    <a:pt x="1008" y="48"/>
                    <a:pt x="1056" y="48"/>
                  </a:cubicBezTo>
                  <a:cubicBezTo>
                    <a:pt x="1104" y="48"/>
                    <a:pt x="1144" y="152"/>
                    <a:pt x="1200" y="144"/>
                  </a:cubicBezTo>
                  <a:cubicBezTo>
                    <a:pt x="1256" y="136"/>
                    <a:pt x="1336" y="0"/>
                    <a:pt x="1392" y="0"/>
                  </a:cubicBezTo>
                  <a:cubicBezTo>
                    <a:pt x="1448" y="0"/>
                    <a:pt x="1480" y="136"/>
                    <a:pt x="1536" y="144"/>
                  </a:cubicBezTo>
                  <a:cubicBezTo>
                    <a:pt x="1592" y="152"/>
                    <a:pt x="1664" y="48"/>
                    <a:pt x="1728" y="48"/>
                  </a:cubicBezTo>
                  <a:cubicBezTo>
                    <a:pt x="1792" y="48"/>
                    <a:pt x="1864" y="144"/>
                    <a:pt x="1920" y="144"/>
                  </a:cubicBezTo>
                  <a:cubicBezTo>
                    <a:pt x="1976" y="144"/>
                    <a:pt x="2008" y="48"/>
                    <a:pt x="2064" y="48"/>
                  </a:cubicBezTo>
                  <a:cubicBezTo>
                    <a:pt x="2120" y="48"/>
                    <a:pt x="2200" y="144"/>
                    <a:pt x="2256" y="144"/>
                  </a:cubicBezTo>
                  <a:cubicBezTo>
                    <a:pt x="2312" y="144"/>
                    <a:pt x="2344" y="56"/>
                    <a:pt x="2400" y="48"/>
                  </a:cubicBezTo>
                  <a:cubicBezTo>
                    <a:pt x="2456" y="40"/>
                    <a:pt x="2536" y="104"/>
                    <a:pt x="2592" y="96"/>
                  </a:cubicBezTo>
                  <a:cubicBezTo>
                    <a:pt x="2648" y="88"/>
                    <a:pt x="2680" y="0"/>
                    <a:pt x="2736" y="0"/>
                  </a:cubicBezTo>
                  <a:cubicBezTo>
                    <a:pt x="2792" y="0"/>
                    <a:pt x="2872" y="96"/>
                    <a:pt x="2928" y="96"/>
                  </a:cubicBezTo>
                  <a:cubicBezTo>
                    <a:pt x="2984" y="96"/>
                    <a:pt x="3016" y="0"/>
                    <a:pt x="3072" y="0"/>
                  </a:cubicBezTo>
                  <a:cubicBezTo>
                    <a:pt x="3128" y="0"/>
                    <a:pt x="3208" y="96"/>
                    <a:pt x="3264" y="96"/>
                  </a:cubicBezTo>
                  <a:cubicBezTo>
                    <a:pt x="3320" y="96"/>
                    <a:pt x="3360" y="0"/>
                    <a:pt x="3408" y="0"/>
                  </a:cubicBezTo>
                  <a:cubicBezTo>
                    <a:pt x="3456" y="0"/>
                    <a:pt x="3496" y="96"/>
                    <a:pt x="3552" y="96"/>
                  </a:cubicBezTo>
                  <a:cubicBezTo>
                    <a:pt x="3608" y="96"/>
                    <a:pt x="3680" y="0"/>
                    <a:pt x="3744" y="0"/>
                  </a:cubicBezTo>
                  <a:cubicBezTo>
                    <a:pt x="3808" y="0"/>
                    <a:pt x="3864" y="96"/>
                    <a:pt x="3936" y="96"/>
                  </a:cubicBezTo>
                  <a:cubicBezTo>
                    <a:pt x="4008" y="96"/>
                    <a:pt x="4112" y="0"/>
                    <a:pt x="4176" y="0"/>
                  </a:cubicBezTo>
                  <a:cubicBezTo>
                    <a:pt x="4240" y="0"/>
                    <a:pt x="4272" y="96"/>
                    <a:pt x="4320" y="96"/>
                  </a:cubicBezTo>
                  <a:cubicBezTo>
                    <a:pt x="4368" y="96"/>
                    <a:pt x="4400" y="0"/>
                    <a:pt x="4464" y="0"/>
                  </a:cubicBezTo>
                  <a:cubicBezTo>
                    <a:pt x="4528" y="0"/>
                    <a:pt x="4664" y="80"/>
                    <a:pt x="4704" y="96"/>
                  </a:cubicBezTo>
                </a:path>
              </a:pathLst>
            </a:custGeom>
            <a:noFill/>
            <a:ln w="19050" cmpd="sng">
              <a:solidFill>
                <a:srgbClr val="33CCCC"/>
              </a:solidFill>
              <a:round/>
              <a:headEnd/>
              <a:tailEnd/>
            </a:ln>
            <a:effectLst/>
          </p:spPr>
          <p:txBody>
            <a:bodyPr wrap="none" anchor="ctr"/>
            <a:lstStyle/>
            <a:p>
              <a:pPr eaLnBrk="1" hangingPunct="1"/>
              <a:endParaRPr lang="en-US" smtClean="0">
                <a:solidFill>
                  <a:srgbClr val="000000"/>
                </a:solidFill>
              </a:endParaRPr>
            </a:p>
          </p:txBody>
        </p:sp>
        <p:sp>
          <p:nvSpPr>
            <p:cNvPr id="398346" name="Line 10"/>
            <p:cNvSpPr>
              <a:spLocks noChangeShapeType="1"/>
            </p:cNvSpPr>
            <p:nvPr/>
          </p:nvSpPr>
          <p:spPr bwMode="auto">
            <a:xfrm rot="739815">
              <a:off x="1680" y="2400"/>
              <a:ext cx="432" cy="480"/>
            </a:xfrm>
            <a:prstGeom prst="line">
              <a:avLst/>
            </a:prstGeom>
            <a:noFill/>
            <a:ln w="76200">
              <a:solidFill>
                <a:schemeClr val="tx1"/>
              </a:solidFill>
              <a:round/>
              <a:headEnd/>
              <a:tailEnd type="triangle" w="med" len="med"/>
            </a:ln>
            <a:effectLst/>
          </p:spPr>
          <p:txBody>
            <a:bodyPr wrap="none" anchor="ctr"/>
            <a:lstStyle/>
            <a:p>
              <a:pPr eaLnBrk="1" hangingPunct="1"/>
              <a:endParaRPr lang="en-US" smtClean="0">
                <a:solidFill>
                  <a:srgbClr val="000000"/>
                </a:solidFill>
              </a:endParaRPr>
            </a:p>
          </p:txBody>
        </p:sp>
        <p:sp>
          <p:nvSpPr>
            <p:cNvPr id="398347" name="Rectangle 11"/>
            <p:cNvSpPr>
              <a:spLocks noChangeArrowheads="1"/>
            </p:cNvSpPr>
            <p:nvPr/>
          </p:nvSpPr>
          <p:spPr bwMode="auto">
            <a:xfrm>
              <a:off x="1440" y="2256"/>
              <a:ext cx="304" cy="288"/>
            </a:xfrm>
            <a:prstGeom prst="rect">
              <a:avLst/>
            </a:prstGeom>
            <a:noFill/>
            <a:ln w="9525">
              <a:noFill/>
              <a:miter lim="800000"/>
              <a:headEnd/>
              <a:tailEnd/>
            </a:ln>
            <a:effectLst/>
          </p:spPr>
          <p:txBody>
            <a:bodyPr wrap="none">
              <a:spAutoFit/>
            </a:bodyPr>
            <a:lstStyle/>
            <a:p>
              <a:r>
                <a:rPr lang="en-US" b="1" smtClean="0">
                  <a:solidFill>
                    <a:srgbClr val="000000"/>
                  </a:solidFill>
                  <a:latin typeface="Tahoma" pitchFamily="34" charset="0"/>
                </a:rPr>
                <a:t>R</a:t>
              </a:r>
              <a:r>
                <a:rPr lang="en-US" sz="1800" b="1" baseline="-25000" smtClean="0">
                  <a:solidFill>
                    <a:srgbClr val="000000"/>
                  </a:solidFill>
                  <a:latin typeface="Tahoma" pitchFamily="34" charset="0"/>
                </a:rPr>
                <a:t>s</a:t>
              </a:r>
            </a:p>
          </p:txBody>
        </p:sp>
        <p:sp>
          <p:nvSpPr>
            <p:cNvPr id="398348" name="Freeform 12"/>
            <p:cNvSpPr>
              <a:spLocks/>
            </p:cNvSpPr>
            <p:nvPr/>
          </p:nvSpPr>
          <p:spPr bwMode="auto">
            <a:xfrm>
              <a:off x="3216" y="2400"/>
              <a:ext cx="144" cy="528"/>
            </a:xfrm>
            <a:custGeom>
              <a:avLst/>
              <a:gdLst/>
              <a:ahLst/>
              <a:cxnLst>
                <a:cxn ang="0">
                  <a:pos x="104" y="528"/>
                </a:cxn>
                <a:cxn ang="0">
                  <a:pos x="296" y="432"/>
                </a:cxn>
                <a:cxn ang="0">
                  <a:pos x="8" y="336"/>
                </a:cxn>
                <a:cxn ang="0">
                  <a:pos x="248" y="240"/>
                </a:cxn>
                <a:cxn ang="0">
                  <a:pos x="8" y="144"/>
                </a:cxn>
                <a:cxn ang="0">
                  <a:pos x="200" y="48"/>
                </a:cxn>
                <a:cxn ang="0">
                  <a:pos x="104" y="0"/>
                </a:cxn>
              </a:cxnLst>
              <a:rect l="0" t="0" r="r" b="b"/>
              <a:pathLst>
                <a:path w="312" h="528">
                  <a:moveTo>
                    <a:pt x="104" y="528"/>
                  </a:moveTo>
                  <a:cubicBezTo>
                    <a:pt x="208" y="496"/>
                    <a:pt x="312" y="464"/>
                    <a:pt x="296" y="432"/>
                  </a:cubicBezTo>
                  <a:cubicBezTo>
                    <a:pt x="280" y="400"/>
                    <a:pt x="16" y="368"/>
                    <a:pt x="8" y="336"/>
                  </a:cubicBezTo>
                  <a:cubicBezTo>
                    <a:pt x="0" y="304"/>
                    <a:pt x="248" y="272"/>
                    <a:pt x="248" y="240"/>
                  </a:cubicBezTo>
                  <a:cubicBezTo>
                    <a:pt x="248" y="208"/>
                    <a:pt x="16" y="176"/>
                    <a:pt x="8" y="144"/>
                  </a:cubicBezTo>
                  <a:cubicBezTo>
                    <a:pt x="0" y="112"/>
                    <a:pt x="184" y="72"/>
                    <a:pt x="200" y="48"/>
                  </a:cubicBezTo>
                  <a:cubicBezTo>
                    <a:pt x="216" y="24"/>
                    <a:pt x="120" y="16"/>
                    <a:pt x="104" y="0"/>
                  </a:cubicBezTo>
                </a:path>
              </a:pathLst>
            </a:custGeom>
            <a:noFill/>
            <a:ln w="38100" cmpd="sng">
              <a:solidFill>
                <a:schemeClr val="accent2"/>
              </a:solidFill>
              <a:round/>
              <a:headEnd type="none" w="med" len="med"/>
              <a:tailEnd type="triangle" w="med" len="med"/>
            </a:ln>
            <a:effectLst/>
          </p:spPr>
          <p:txBody>
            <a:bodyPr wrap="none" anchor="ctr"/>
            <a:lstStyle/>
            <a:p>
              <a:pPr eaLnBrk="1" hangingPunct="1"/>
              <a:endParaRPr lang="en-US" smtClean="0">
                <a:solidFill>
                  <a:srgbClr val="000000"/>
                </a:solidFill>
              </a:endParaRPr>
            </a:p>
          </p:txBody>
        </p:sp>
        <p:sp>
          <p:nvSpPr>
            <p:cNvPr id="398349" name="Rectangle 13"/>
            <p:cNvSpPr>
              <a:spLocks noChangeArrowheads="1"/>
            </p:cNvSpPr>
            <p:nvPr/>
          </p:nvSpPr>
          <p:spPr bwMode="auto">
            <a:xfrm>
              <a:off x="2496" y="2160"/>
              <a:ext cx="312" cy="288"/>
            </a:xfrm>
            <a:prstGeom prst="rect">
              <a:avLst/>
            </a:prstGeom>
            <a:noFill/>
            <a:ln w="9525">
              <a:noFill/>
              <a:miter lim="800000"/>
              <a:headEnd/>
              <a:tailEnd/>
            </a:ln>
            <a:effectLst/>
          </p:spPr>
          <p:txBody>
            <a:bodyPr wrap="none">
              <a:spAutoFit/>
            </a:bodyPr>
            <a:lstStyle/>
            <a:p>
              <a:r>
                <a:rPr lang="en-US" b="1" smtClean="0">
                  <a:solidFill>
                    <a:srgbClr val="FF6600"/>
                  </a:solidFill>
                  <a:latin typeface="Tahoma" pitchFamily="34" charset="0"/>
                </a:rPr>
                <a:t>H</a:t>
              </a:r>
              <a:r>
                <a:rPr lang="en-US" sz="1800" b="1" baseline="-25000" smtClean="0">
                  <a:solidFill>
                    <a:srgbClr val="FF6600"/>
                  </a:solidFill>
                  <a:latin typeface="Tahoma" pitchFamily="34" charset="0"/>
                </a:rPr>
                <a:t>s</a:t>
              </a:r>
              <a:endParaRPr lang="en-US" sz="1800" b="1" baseline="-25000" smtClean="0">
                <a:solidFill>
                  <a:srgbClr val="3333CC"/>
                </a:solidFill>
                <a:latin typeface="Tahoma" pitchFamily="34" charset="0"/>
              </a:endParaRPr>
            </a:p>
          </p:txBody>
        </p:sp>
        <p:sp>
          <p:nvSpPr>
            <p:cNvPr id="398350" name="Rectangle 14"/>
            <p:cNvSpPr>
              <a:spLocks noChangeArrowheads="1"/>
            </p:cNvSpPr>
            <p:nvPr/>
          </p:nvSpPr>
          <p:spPr bwMode="auto">
            <a:xfrm>
              <a:off x="3072" y="2160"/>
              <a:ext cx="344" cy="288"/>
            </a:xfrm>
            <a:prstGeom prst="rect">
              <a:avLst/>
            </a:prstGeom>
            <a:noFill/>
            <a:ln w="9525">
              <a:noFill/>
              <a:miter lim="800000"/>
              <a:headEnd/>
              <a:tailEnd/>
            </a:ln>
            <a:effectLst/>
          </p:spPr>
          <p:txBody>
            <a:bodyPr wrap="none">
              <a:spAutoFit/>
            </a:bodyPr>
            <a:lstStyle/>
            <a:p>
              <a:r>
                <a:rPr lang="en-US" b="1" smtClean="0">
                  <a:solidFill>
                    <a:srgbClr val="3333CC"/>
                  </a:solidFill>
                  <a:latin typeface="Tahoma" pitchFamily="34" charset="0"/>
                </a:rPr>
                <a:t>LE</a:t>
              </a:r>
              <a:endParaRPr lang="en-US" sz="1800" b="1" baseline="-25000" smtClean="0">
                <a:solidFill>
                  <a:srgbClr val="3333CC"/>
                </a:solidFill>
                <a:latin typeface="Tahoma" pitchFamily="34" charset="0"/>
              </a:endParaRPr>
            </a:p>
          </p:txBody>
        </p:sp>
        <p:sp>
          <p:nvSpPr>
            <p:cNvPr id="398351" name="Rectangle 15"/>
            <p:cNvSpPr>
              <a:spLocks noChangeArrowheads="1"/>
            </p:cNvSpPr>
            <p:nvPr/>
          </p:nvSpPr>
          <p:spPr bwMode="auto">
            <a:xfrm>
              <a:off x="2832" y="2928"/>
              <a:ext cx="277" cy="288"/>
            </a:xfrm>
            <a:prstGeom prst="rect">
              <a:avLst/>
            </a:prstGeom>
            <a:noFill/>
            <a:ln w="9525">
              <a:noFill/>
              <a:miter lim="800000"/>
              <a:headEnd/>
              <a:tailEnd/>
            </a:ln>
            <a:effectLst/>
          </p:spPr>
          <p:txBody>
            <a:bodyPr wrap="none">
              <a:spAutoFit/>
            </a:bodyPr>
            <a:lstStyle/>
            <a:p>
              <a:r>
                <a:rPr lang="en-US" b="1" smtClean="0">
                  <a:solidFill>
                    <a:srgbClr val="000000"/>
                  </a:solidFill>
                  <a:latin typeface="Tahoma" pitchFamily="34" charset="0"/>
                </a:rPr>
                <a:t>F</a:t>
              </a:r>
              <a:r>
                <a:rPr lang="en-US" sz="1800" b="1" baseline="-25000" smtClean="0">
                  <a:solidFill>
                    <a:srgbClr val="000000"/>
                  </a:solidFill>
                  <a:latin typeface="Tahoma" pitchFamily="34" charset="0"/>
                </a:rPr>
                <a:t>s</a:t>
              </a:r>
            </a:p>
          </p:txBody>
        </p:sp>
        <p:sp>
          <p:nvSpPr>
            <p:cNvPr id="398352" name="AutoShape 16"/>
            <p:cNvSpPr>
              <a:spLocks noChangeArrowheads="1"/>
            </p:cNvSpPr>
            <p:nvPr/>
          </p:nvSpPr>
          <p:spPr bwMode="auto">
            <a:xfrm>
              <a:off x="2544" y="2976"/>
              <a:ext cx="336" cy="528"/>
            </a:xfrm>
            <a:prstGeom prst="upArrow">
              <a:avLst>
                <a:gd name="adj1" fmla="val 50000"/>
                <a:gd name="adj2" fmla="val 39286"/>
              </a:avLst>
            </a:prstGeom>
            <a:solidFill>
              <a:schemeClr val="accent1"/>
            </a:solidFill>
            <a:ln w="9525">
              <a:solidFill>
                <a:schemeClr val="tx1"/>
              </a:solidFill>
              <a:miter lim="800000"/>
              <a:headEnd/>
              <a:tailEnd/>
            </a:ln>
            <a:effectLst/>
          </p:spPr>
          <p:txBody>
            <a:bodyPr wrap="none" anchor="ctr"/>
            <a:lstStyle/>
            <a:p>
              <a:pPr eaLnBrk="1" hangingPunct="1"/>
              <a:endParaRPr lang="en-US" smtClean="0">
                <a:solidFill>
                  <a:srgbClr val="000000"/>
                </a:solidFill>
              </a:endParaRPr>
            </a:p>
          </p:txBody>
        </p:sp>
        <p:sp>
          <p:nvSpPr>
            <p:cNvPr id="398353" name="Freeform 17"/>
            <p:cNvSpPr>
              <a:spLocks/>
            </p:cNvSpPr>
            <p:nvPr/>
          </p:nvSpPr>
          <p:spPr bwMode="auto">
            <a:xfrm>
              <a:off x="2496" y="2400"/>
              <a:ext cx="200" cy="528"/>
            </a:xfrm>
            <a:custGeom>
              <a:avLst/>
              <a:gdLst/>
              <a:ahLst/>
              <a:cxnLst>
                <a:cxn ang="0">
                  <a:pos x="104" y="528"/>
                </a:cxn>
                <a:cxn ang="0">
                  <a:pos x="296" y="432"/>
                </a:cxn>
                <a:cxn ang="0">
                  <a:pos x="8" y="336"/>
                </a:cxn>
                <a:cxn ang="0">
                  <a:pos x="248" y="240"/>
                </a:cxn>
                <a:cxn ang="0">
                  <a:pos x="8" y="144"/>
                </a:cxn>
                <a:cxn ang="0">
                  <a:pos x="200" y="48"/>
                </a:cxn>
                <a:cxn ang="0">
                  <a:pos x="104" y="0"/>
                </a:cxn>
              </a:cxnLst>
              <a:rect l="0" t="0" r="r" b="b"/>
              <a:pathLst>
                <a:path w="312" h="528">
                  <a:moveTo>
                    <a:pt x="104" y="528"/>
                  </a:moveTo>
                  <a:cubicBezTo>
                    <a:pt x="208" y="496"/>
                    <a:pt x="312" y="464"/>
                    <a:pt x="296" y="432"/>
                  </a:cubicBezTo>
                  <a:cubicBezTo>
                    <a:pt x="280" y="400"/>
                    <a:pt x="16" y="368"/>
                    <a:pt x="8" y="336"/>
                  </a:cubicBezTo>
                  <a:cubicBezTo>
                    <a:pt x="0" y="304"/>
                    <a:pt x="248" y="272"/>
                    <a:pt x="248" y="240"/>
                  </a:cubicBezTo>
                  <a:cubicBezTo>
                    <a:pt x="248" y="208"/>
                    <a:pt x="16" y="176"/>
                    <a:pt x="8" y="144"/>
                  </a:cubicBezTo>
                  <a:cubicBezTo>
                    <a:pt x="0" y="112"/>
                    <a:pt x="184" y="72"/>
                    <a:pt x="200" y="48"/>
                  </a:cubicBezTo>
                  <a:cubicBezTo>
                    <a:pt x="216" y="24"/>
                    <a:pt x="120" y="16"/>
                    <a:pt x="104" y="0"/>
                  </a:cubicBezTo>
                </a:path>
              </a:pathLst>
            </a:custGeom>
            <a:noFill/>
            <a:ln w="57150" cmpd="sng">
              <a:solidFill>
                <a:srgbClr val="FF6600"/>
              </a:solidFill>
              <a:round/>
              <a:headEnd type="none" w="med" len="med"/>
              <a:tailEnd type="triangle" w="med" len="med"/>
            </a:ln>
            <a:effectLst/>
          </p:spPr>
          <p:txBody>
            <a:bodyPr wrap="none" anchor="ctr"/>
            <a:lstStyle/>
            <a:p>
              <a:pPr eaLnBrk="1" hangingPunct="1"/>
              <a:endParaRPr lang="en-US" smtClean="0">
                <a:solidFill>
                  <a:srgbClr val="000000"/>
                </a:solidFill>
              </a:endParaRPr>
            </a:p>
          </p:txBody>
        </p:sp>
        <p:sp>
          <p:nvSpPr>
            <p:cNvPr id="398354" name="Rectangle 18"/>
            <p:cNvSpPr>
              <a:spLocks noChangeArrowheads="1"/>
            </p:cNvSpPr>
            <p:nvPr/>
          </p:nvSpPr>
          <p:spPr bwMode="auto">
            <a:xfrm>
              <a:off x="3936" y="2304"/>
              <a:ext cx="352" cy="288"/>
            </a:xfrm>
            <a:prstGeom prst="rect">
              <a:avLst/>
            </a:prstGeom>
            <a:noFill/>
            <a:ln w="9525">
              <a:noFill/>
              <a:miter lim="800000"/>
              <a:headEnd/>
              <a:tailEnd/>
            </a:ln>
            <a:effectLst/>
          </p:spPr>
          <p:txBody>
            <a:bodyPr wrap="none">
              <a:spAutoFit/>
            </a:bodyPr>
            <a:lstStyle/>
            <a:p>
              <a:r>
                <a:rPr lang="en-US" b="1" smtClean="0">
                  <a:solidFill>
                    <a:srgbClr val="00CC99"/>
                  </a:solidFill>
                  <a:latin typeface="Tahoma" pitchFamily="34" charset="0"/>
                </a:rPr>
                <a:t>LP</a:t>
              </a:r>
              <a:endParaRPr lang="en-US" b="1" smtClean="0">
                <a:solidFill>
                  <a:srgbClr val="3333CC"/>
                </a:solidFill>
                <a:latin typeface="Tahoma" pitchFamily="34" charset="0"/>
              </a:endParaRPr>
            </a:p>
          </p:txBody>
        </p:sp>
        <p:sp>
          <p:nvSpPr>
            <p:cNvPr id="398355" name="Freeform 19"/>
            <p:cNvSpPr>
              <a:spLocks/>
            </p:cNvSpPr>
            <p:nvPr/>
          </p:nvSpPr>
          <p:spPr bwMode="auto">
            <a:xfrm>
              <a:off x="4032" y="1536"/>
              <a:ext cx="1040" cy="840"/>
            </a:xfrm>
            <a:custGeom>
              <a:avLst/>
              <a:gdLst/>
              <a:ahLst/>
              <a:cxnLst>
                <a:cxn ang="0">
                  <a:pos x="672" y="824"/>
                </a:cxn>
                <a:cxn ang="0">
                  <a:pos x="816" y="776"/>
                </a:cxn>
                <a:cxn ang="0">
                  <a:pos x="864" y="632"/>
                </a:cxn>
                <a:cxn ang="0">
                  <a:pos x="672" y="488"/>
                </a:cxn>
                <a:cxn ang="0">
                  <a:pos x="816" y="392"/>
                </a:cxn>
                <a:cxn ang="0">
                  <a:pos x="864" y="296"/>
                </a:cxn>
                <a:cxn ang="0">
                  <a:pos x="720" y="104"/>
                </a:cxn>
                <a:cxn ang="0">
                  <a:pos x="864" y="104"/>
                </a:cxn>
                <a:cxn ang="0">
                  <a:pos x="960" y="56"/>
                </a:cxn>
                <a:cxn ang="0">
                  <a:pos x="816" y="56"/>
                </a:cxn>
                <a:cxn ang="0">
                  <a:pos x="960" y="8"/>
                </a:cxn>
                <a:cxn ang="0">
                  <a:pos x="336" y="8"/>
                </a:cxn>
                <a:cxn ang="0">
                  <a:pos x="48" y="56"/>
                </a:cxn>
                <a:cxn ang="0">
                  <a:pos x="480" y="56"/>
                </a:cxn>
                <a:cxn ang="0">
                  <a:pos x="96" y="104"/>
                </a:cxn>
                <a:cxn ang="0">
                  <a:pos x="528" y="104"/>
                </a:cxn>
                <a:cxn ang="0">
                  <a:pos x="288" y="152"/>
                </a:cxn>
                <a:cxn ang="0">
                  <a:pos x="528" y="152"/>
                </a:cxn>
                <a:cxn ang="0">
                  <a:pos x="192" y="200"/>
                </a:cxn>
                <a:cxn ang="0">
                  <a:pos x="48" y="248"/>
                </a:cxn>
                <a:cxn ang="0">
                  <a:pos x="48" y="344"/>
                </a:cxn>
                <a:cxn ang="0">
                  <a:pos x="288" y="392"/>
                </a:cxn>
                <a:cxn ang="0">
                  <a:pos x="144" y="440"/>
                </a:cxn>
                <a:cxn ang="0">
                  <a:pos x="48" y="488"/>
                </a:cxn>
                <a:cxn ang="0">
                  <a:pos x="0" y="584"/>
                </a:cxn>
                <a:cxn ang="0">
                  <a:pos x="48" y="728"/>
                </a:cxn>
                <a:cxn ang="0">
                  <a:pos x="144" y="824"/>
                </a:cxn>
                <a:cxn ang="0">
                  <a:pos x="672" y="824"/>
                </a:cxn>
              </a:cxnLst>
              <a:rect l="0" t="0" r="r" b="b"/>
              <a:pathLst>
                <a:path w="1040" h="840">
                  <a:moveTo>
                    <a:pt x="672" y="824"/>
                  </a:moveTo>
                  <a:cubicBezTo>
                    <a:pt x="784" y="816"/>
                    <a:pt x="784" y="808"/>
                    <a:pt x="816" y="776"/>
                  </a:cubicBezTo>
                  <a:cubicBezTo>
                    <a:pt x="848" y="744"/>
                    <a:pt x="888" y="680"/>
                    <a:pt x="864" y="632"/>
                  </a:cubicBezTo>
                  <a:cubicBezTo>
                    <a:pt x="840" y="584"/>
                    <a:pt x="680" y="528"/>
                    <a:pt x="672" y="488"/>
                  </a:cubicBezTo>
                  <a:cubicBezTo>
                    <a:pt x="664" y="448"/>
                    <a:pt x="784" y="424"/>
                    <a:pt x="816" y="392"/>
                  </a:cubicBezTo>
                  <a:cubicBezTo>
                    <a:pt x="848" y="360"/>
                    <a:pt x="880" y="344"/>
                    <a:pt x="864" y="296"/>
                  </a:cubicBezTo>
                  <a:cubicBezTo>
                    <a:pt x="848" y="248"/>
                    <a:pt x="720" y="136"/>
                    <a:pt x="720" y="104"/>
                  </a:cubicBezTo>
                  <a:cubicBezTo>
                    <a:pt x="720" y="72"/>
                    <a:pt x="824" y="112"/>
                    <a:pt x="864" y="104"/>
                  </a:cubicBezTo>
                  <a:cubicBezTo>
                    <a:pt x="904" y="96"/>
                    <a:pt x="968" y="64"/>
                    <a:pt x="960" y="56"/>
                  </a:cubicBezTo>
                  <a:cubicBezTo>
                    <a:pt x="952" y="48"/>
                    <a:pt x="816" y="64"/>
                    <a:pt x="816" y="56"/>
                  </a:cubicBezTo>
                  <a:cubicBezTo>
                    <a:pt x="816" y="48"/>
                    <a:pt x="1040" y="16"/>
                    <a:pt x="960" y="8"/>
                  </a:cubicBezTo>
                  <a:cubicBezTo>
                    <a:pt x="880" y="0"/>
                    <a:pt x="488" y="0"/>
                    <a:pt x="336" y="8"/>
                  </a:cubicBezTo>
                  <a:cubicBezTo>
                    <a:pt x="184" y="16"/>
                    <a:pt x="24" y="48"/>
                    <a:pt x="48" y="56"/>
                  </a:cubicBezTo>
                  <a:cubicBezTo>
                    <a:pt x="72" y="64"/>
                    <a:pt x="472" y="48"/>
                    <a:pt x="480" y="56"/>
                  </a:cubicBezTo>
                  <a:cubicBezTo>
                    <a:pt x="488" y="64"/>
                    <a:pt x="88" y="96"/>
                    <a:pt x="96" y="104"/>
                  </a:cubicBezTo>
                  <a:cubicBezTo>
                    <a:pt x="104" y="112"/>
                    <a:pt x="496" y="96"/>
                    <a:pt x="528" y="104"/>
                  </a:cubicBezTo>
                  <a:cubicBezTo>
                    <a:pt x="560" y="112"/>
                    <a:pt x="288" y="144"/>
                    <a:pt x="288" y="152"/>
                  </a:cubicBezTo>
                  <a:cubicBezTo>
                    <a:pt x="288" y="160"/>
                    <a:pt x="544" y="144"/>
                    <a:pt x="528" y="152"/>
                  </a:cubicBezTo>
                  <a:cubicBezTo>
                    <a:pt x="512" y="160"/>
                    <a:pt x="272" y="184"/>
                    <a:pt x="192" y="200"/>
                  </a:cubicBezTo>
                  <a:cubicBezTo>
                    <a:pt x="112" y="216"/>
                    <a:pt x="72" y="224"/>
                    <a:pt x="48" y="248"/>
                  </a:cubicBezTo>
                  <a:cubicBezTo>
                    <a:pt x="24" y="272"/>
                    <a:pt x="8" y="320"/>
                    <a:pt x="48" y="344"/>
                  </a:cubicBezTo>
                  <a:cubicBezTo>
                    <a:pt x="88" y="368"/>
                    <a:pt x="272" y="376"/>
                    <a:pt x="288" y="392"/>
                  </a:cubicBezTo>
                  <a:cubicBezTo>
                    <a:pt x="304" y="408"/>
                    <a:pt x="184" y="424"/>
                    <a:pt x="144" y="440"/>
                  </a:cubicBezTo>
                  <a:cubicBezTo>
                    <a:pt x="104" y="456"/>
                    <a:pt x="72" y="464"/>
                    <a:pt x="48" y="488"/>
                  </a:cubicBezTo>
                  <a:cubicBezTo>
                    <a:pt x="24" y="512"/>
                    <a:pt x="0" y="544"/>
                    <a:pt x="0" y="584"/>
                  </a:cubicBezTo>
                  <a:cubicBezTo>
                    <a:pt x="0" y="624"/>
                    <a:pt x="24" y="688"/>
                    <a:pt x="48" y="728"/>
                  </a:cubicBezTo>
                  <a:cubicBezTo>
                    <a:pt x="72" y="768"/>
                    <a:pt x="32" y="808"/>
                    <a:pt x="144" y="824"/>
                  </a:cubicBezTo>
                  <a:cubicBezTo>
                    <a:pt x="256" y="840"/>
                    <a:pt x="560" y="832"/>
                    <a:pt x="672" y="824"/>
                  </a:cubicBezTo>
                  <a:close/>
                </a:path>
              </a:pathLst>
            </a:custGeom>
            <a:solidFill>
              <a:srgbClr val="B2B2B2"/>
            </a:solidFill>
            <a:ln w="9525">
              <a:solidFill>
                <a:schemeClr val="hlink"/>
              </a:solidFill>
              <a:round/>
              <a:headEnd/>
              <a:tailEnd/>
            </a:ln>
            <a:effectLst/>
          </p:spPr>
          <p:txBody>
            <a:bodyPr wrap="none" anchor="ctr"/>
            <a:lstStyle/>
            <a:p>
              <a:pPr eaLnBrk="1" hangingPunct="1"/>
              <a:endParaRPr lang="en-US" smtClean="0">
                <a:solidFill>
                  <a:srgbClr val="000000"/>
                </a:solidFill>
              </a:endParaRPr>
            </a:p>
          </p:txBody>
        </p:sp>
        <p:sp>
          <p:nvSpPr>
            <p:cNvPr id="398356" name="Line 20"/>
            <p:cNvSpPr>
              <a:spLocks noChangeShapeType="1"/>
            </p:cNvSpPr>
            <p:nvPr/>
          </p:nvSpPr>
          <p:spPr bwMode="auto">
            <a:xfrm>
              <a:off x="4272" y="2400"/>
              <a:ext cx="288" cy="432"/>
            </a:xfrm>
            <a:prstGeom prst="line">
              <a:avLst/>
            </a:prstGeom>
            <a:noFill/>
            <a:ln w="9525">
              <a:solidFill>
                <a:schemeClr val="accent2"/>
              </a:solidFill>
              <a:prstDash val="sysDot"/>
              <a:round/>
              <a:headEnd/>
              <a:tailEnd/>
            </a:ln>
            <a:effectLst/>
          </p:spPr>
          <p:txBody>
            <a:bodyPr wrap="none" anchor="ctr"/>
            <a:lstStyle/>
            <a:p>
              <a:pPr eaLnBrk="1" hangingPunct="1"/>
              <a:endParaRPr lang="en-US" smtClean="0">
                <a:solidFill>
                  <a:srgbClr val="000000"/>
                </a:solidFill>
              </a:endParaRPr>
            </a:p>
          </p:txBody>
        </p:sp>
        <p:sp>
          <p:nvSpPr>
            <p:cNvPr id="398357" name="Line 21"/>
            <p:cNvSpPr>
              <a:spLocks noChangeShapeType="1"/>
            </p:cNvSpPr>
            <p:nvPr/>
          </p:nvSpPr>
          <p:spPr bwMode="auto">
            <a:xfrm>
              <a:off x="4416" y="2400"/>
              <a:ext cx="288" cy="480"/>
            </a:xfrm>
            <a:prstGeom prst="line">
              <a:avLst/>
            </a:prstGeom>
            <a:noFill/>
            <a:ln w="9525">
              <a:solidFill>
                <a:schemeClr val="accent2"/>
              </a:solidFill>
              <a:prstDash val="sysDot"/>
              <a:round/>
              <a:headEnd/>
              <a:tailEnd/>
            </a:ln>
            <a:effectLst/>
          </p:spPr>
          <p:txBody>
            <a:bodyPr wrap="none" anchor="ctr"/>
            <a:lstStyle/>
            <a:p>
              <a:pPr eaLnBrk="1" hangingPunct="1"/>
              <a:endParaRPr lang="en-US" smtClean="0">
                <a:solidFill>
                  <a:srgbClr val="000000"/>
                </a:solidFill>
              </a:endParaRPr>
            </a:p>
          </p:txBody>
        </p:sp>
        <p:sp>
          <p:nvSpPr>
            <p:cNvPr id="398358" name="Line 22"/>
            <p:cNvSpPr>
              <a:spLocks noChangeShapeType="1"/>
            </p:cNvSpPr>
            <p:nvPr/>
          </p:nvSpPr>
          <p:spPr bwMode="auto">
            <a:xfrm>
              <a:off x="4560" y="2448"/>
              <a:ext cx="288" cy="432"/>
            </a:xfrm>
            <a:prstGeom prst="line">
              <a:avLst/>
            </a:prstGeom>
            <a:noFill/>
            <a:ln w="9525">
              <a:solidFill>
                <a:schemeClr val="accent2"/>
              </a:solidFill>
              <a:prstDash val="sysDot"/>
              <a:round/>
              <a:headEnd/>
              <a:tailEnd/>
            </a:ln>
            <a:effectLst/>
          </p:spPr>
          <p:txBody>
            <a:bodyPr wrap="none" anchor="ctr"/>
            <a:lstStyle/>
            <a:p>
              <a:pPr eaLnBrk="1" hangingPunct="1"/>
              <a:endParaRPr lang="en-US" smtClean="0">
                <a:solidFill>
                  <a:srgbClr val="000000"/>
                </a:solidFill>
              </a:endParaRPr>
            </a:p>
          </p:txBody>
        </p:sp>
        <p:sp>
          <p:nvSpPr>
            <p:cNvPr id="398359" name="Line 23"/>
            <p:cNvSpPr>
              <a:spLocks noChangeShapeType="1"/>
            </p:cNvSpPr>
            <p:nvPr/>
          </p:nvSpPr>
          <p:spPr bwMode="auto">
            <a:xfrm>
              <a:off x="4608" y="2400"/>
              <a:ext cx="288" cy="432"/>
            </a:xfrm>
            <a:prstGeom prst="line">
              <a:avLst/>
            </a:prstGeom>
            <a:noFill/>
            <a:ln w="9525">
              <a:solidFill>
                <a:schemeClr val="accent2"/>
              </a:solidFill>
              <a:prstDash val="sysDot"/>
              <a:round/>
              <a:headEnd/>
              <a:tailEnd/>
            </a:ln>
            <a:effectLst/>
          </p:spPr>
          <p:txBody>
            <a:bodyPr wrap="none" anchor="ctr"/>
            <a:lstStyle/>
            <a:p>
              <a:pPr eaLnBrk="1" hangingPunct="1"/>
              <a:endParaRPr lang="en-US" smtClean="0">
                <a:solidFill>
                  <a:srgbClr val="000000"/>
                </a:solidFill>
              </a:endParaRPr>
            </a:p>
          </p:txBody>
        </p:sp>
        <p:sp>
          <p:nvSpPr>
            <p:cNvPr id="398360" name="Text Box 24"/>
            <p:cNvSpPr txBox="1">
              <a:spLocks noChangeArrowheads="1"/>
            </p:cNvSpPr>
            <p:nvPr/>
          </p:nvSpPr>
          <p:spPr bwMode="auto">
            <a:xfrm>
              <a:off x="2544" y="1632"/>
              <a:ext cx="496" cy="288"/>
            </a:xfrm>
            <a:prstGeom prst="rect">
              <a:avLst/>
            </a:prstGeom>
            <a:noFill/>
            <a:ln w="9525">
              <a:noFill/>
              <a:miter lim="800000"/>
              <a:headEnd/>
              <a:tailEnd/>
            </a:ln>
            <a:effectLst/>
          </p:spPr>
          <p:txBody>
            <a:bodyPr wrap="none">
              <a:spAutoFit/>
            </a:bodyPr>
            <a:lstStyle/>
            <a:p>
              <a:r>
                <a:rPr lang="en-US" b="1" smtClean="0">
                  <a:solidFill>
                    <a:srgbClr val="000000"/>
                  </a:solidFill>
                  <a:latin typeface="Tahoma" pitchFamily="34" charset="0"/>
                  <a:sym typeface="Symbol" pitchFamily="18" charset="2"/>
                </a:rPr>
                <a:t></a:t>
              </a:r>
              <a:r>
                <a:rPr lang="en-US" b="1" smtClean="0">
                  <a:solidFill>
                    <a:srgbClr val="000000"/>
                  </a:solidFill>
                  <a:latin typeface="Tahoma" pitchFamily="34" charset="0"/>
                </a:rPr>
                <a:t>.F</a:t>
              </a:r>
              <a:r>
                <a:rPr lang="en-US" sz="2000" b="1" baseline="-25000" smtClean="0">
                  <a:solidFill>
                    <a:srgbClr val="000000"/>
                  </a:solidFill>
                  <a:latin typeface="Tahoma" pitchFamily="34" charset="0"/>
                </a:rPr>
                <a:t>A</a:t>
              </a:r>
              <a:endParaRPr lang="en-US" smtClean="0">
                <a:solidFill>
                  <a:srgbClr val="000000"/>
                </a:solidFill>
                <a:latin typeface="Times New Roman" pitchFamily="18" charset="0"/>
              </a:endParaRPr>
            </a:p>
          </p:txBody>
        </p:sp>
        <p:sp>
          <p:nvSpPr>
            <p:cNvPr id="398361" name="Rectangle 25"/>
            <p:cNvSpPr>
              <a:spLocks noChangeArrowheads="1"/>
            </p:cNvSpPr>
            <p:nvPr/>
          </p:nvSpPr>
          <p:spPr bwMode="auto">
            <a:xfrm>
              <a:off x="2448" y="3552"/>
              <a:ext cx="505" cy="288"/>
            </a:xfrm>
            <a:prstGeom prst="rect">
              <a:avLst/>
            </a:prstGeom>
            <a:noFill/>
            <a:ln w="9525">
              <a:noFill/>
              <a:miter lim="800000"/>
              <a:headEnd/>
              <a:tailEnd/>
            </a:ln>
            <a:effectLst/>
          </p:spPr>
          <p:txBody>
            <a:bodyPr wrap="none">
              <a:spAutoFit/>
            </a:bodyPr>
            <a:lstStyle/>
            <a:p>
              <a:r>
                <a:rPr lang="en-US" b="1" smtClean="0">
                  <a:solidFill>
                    <a:srgbClr val="000000"/>
                  </a:solidFill>
                  <a:latin typeface="Tahoma" pitchFamily="34" charset="0"/>
                  <a:sym typeface="Symbol" pitchFamily="18" charset="2"/>
                </a:rPr>
                <a:t></a:t>
              </a:r>
              <a:r>
                <a:rPr lang="en-US" b="1" smtClean="0">
                  <a:solidFill>
                    <a:srgbClr val="000000"/>
                  </a:solidFill>
                  <a:latin typeface="Tahoma" pitchFamily="34" charset="0"/>
                </a:rPr>
                <a:t>.F</a:t>
              </a:r>
              <a:r>
                <a:rPr lang="en-US" sz="2000" b="1" baseline="-25000" smtClean="0">
                  <a:solidFill>
                    <a:srgbClr val="000000"/>
                  </a:solidFill>
                  <a:latin typeface="Tahoma" pitchFamily="34" charset="0"/>
                </a:rPr>
                <a:t>O</a:t>
              </a:r>
            </a:p>
          </p:txBody>
        </p:sp>
        <p:sp>
          <p:nvSpPr>
            <p:cNvPr id="398362" name="AutoShape 26"/>
            <p:cNvSpPr>
              <a:spLocks noChangeArrowheads="1"/>
            </p:cNvSpPr>
            <p:nvPr/>
          </p:nvSpPr>
          <p:spPr bwMode="auto">
            <a:xfrm>
              <a:off x="2976" y="3648"/>
              <a:ext cx="384" cy="192"/>
            </a:xfrm>
            <a:prstGeom prs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eaLnBrk="1" hangingPunct="1"/>
              <a:endParaRPr lang="en-US" smtClean="0">
                <a:solidFill>
                  <a:srgbClr val="000000"/>
                </a:solidFill>
              </a:endParaRPr>
            </a:p>
          </p:txBody>
        </p:sp>
        <p:sp>
          <p:nvSpPr>
            <p:cNvPr id="398363" name="AutoShape 27"/>
            <p:cNvSpPr>
              <a:spLocks noChangeArrowheads="1"/>
            </p:cNvSpPr>
            <p:nvPr/>
          </p:nvSpPr>
          <p:spPr bwMode="auto">
            <a:xfrm>
              <a:off x="3072" y="1680"/>
              <a:ext cx="384" cy="192"/>
            </a:xfrm>
            <a:prstGeom prs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eaLnBrk="1" hangingPunct="1"/>
              <a:endParaRPr lang="en-US" smtClean="0">
                <a:solidFill>
                  <a:srgbClr val="000000"/>
                </a:solidFill>
              </a:endParaRPr>
            </a:p>
          </p:txBody>
        </p:sp>
        <p:sp>
          <p:nvSpPr>
            <p:cNvPr id="398364" name="AutoShape 28"/>
            <p:cNvSpPr>
              <a:spLocks noChangeArrowheads="1"/>
            </p:cNvSpPr>
            <p:nvPr/>
          </p:nvSpPr>
          <p:spPr bwMode="auto">
            <a:xfrm rot="-10859228">
              <a:off x="2112" y="1680"/>
              <a:ext cx="384" cy="192"/>
            </a:xfrm>
            <a:prstGeom prs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eaLnBrk="1" hangingPunct="1"/>
              <a:endParaRPr lang="en-US" smtClean="0">
                <a:solidFill>
                  <a:srgbClr val="000000"/>
                </a:solidFill>
              </a:endParaRPr>
            </a:p>
          </p:txBody>
        </p:sp>
        <p:sp>
          <p:nvSpPr>
            <p:cNvPr id="398365" name="AutoShape 29"/>
            <p:cNvSpPr>
              <a:spLocks noChangeArrowheads="1"/>
            </p:cNvSpPr>
            <p:nvPr/>
          </p:nvSpPr>
          <p:spPr bwMode="auto">
            <a:xfrm rot="-10859228">
              <a:off x="2064" y="3648"/>
              <a:ext cx="384" cy="192"/>
            </a:xfrm>
            <a:prstGeom prst="rightArrow">
              <a:avLst>
                <a:gd name="adj1" fmla="val 50000"/>
                <a:gd name="adj2" fmla="val 50000"/>
              </a:avLst>
            </a:prstGeom>
            <a:solidFill>
              <a:schemeClr val="accent1"/>
            </a:solidFill>
            <a:ln w="9525">
              <a:solidFill>
                <a:schemeClr val="tx1"/>
              </a:solidFill>
              <a:miter lim="800000"/>
              <a:headEnd/>
              <a:tailEnd/>
            </a:ln>
            <a:effectLst/>
          </p:spPr>
          <p:txBody>
            <a:bodyPr wrap="none" anchor="ctr"/>
            <a:lstStyle/>
            <a:p>
              <a:pPr eaLnBrk="1" hangingPunct="1"/>
              <a:endParaRPr lang="en-US" smtClean="0">
                <a:solidFill>
                  <a:srgbClr val="000000"/>
                </a:solidFill>
              </a:endParaRPr>
            </a:p>
          </p:txBody>
        </p:sp>
        <p:graphicFrame>
          <p:nvGraphicFramePr>
            <p:cNvPr id="398366" name="Object 30"/>
            <p:cNvGraphicFramePr>
              <a:graphicFrameLocks noChangeAspect="1"/>
            </p:cNvGraphicFramePr>
            <p:nvPr/>
          </p:nvGraphicFramePr>
          <p:xfrm>
            <a:off x="4320" y="3044"/>
            <a:ext cx="336" cy="118"/>
          </p:xfrm>
          <a:graphic>
            <a:graphicData uri="http://schemas.openxmlformats.org/presentationml/2006/ole">
              <p:oleObj spid="_x0000_s1026" name="Clip" r:id="rId3" imgW="5120640" imgH="1804680" progId="">
                <p:embed/>
              </p:oleObj>
            </a:graphicData>
          </a:graphic>
        </p:graphicFrame>
        <p:graphicFrame>
          <p:nvGraphicFramePr>
            <p:cNvPr id="398367" name="Object 31"/>
            <p:cNvGraphicFramePr>
              <a:graphicFrameLocks noChangeAspect="1"/>
            </p:cNvGraphicFramePr>
            <p:nvPr/>
          </p:nvGraphicFramePr>
          <p:xfrm>
            <a:off x="720" y="1584"/>
            <a:ext cx="409" cy="237"/>
          </p:xfrm>
          <a:graphic>
            <a:graphicData uri="http://schemas.openxmlformats.org/presentationml/2006/ole">
              <p:oleObj spid="_x0000_s1027" name="Clip" r:id="rId4" imgW="5317920" imgH="3085560" progId="">
                <p:embed/>
              </p:oleObj>
            </a:graphicData>
          </a:graphic>
        </p:graphicFrame>
        <p:graphicFrame>
          <p:nvGraphicFramePr>
            <p:cNvPr id="398368" name="Object 32"/>
            <p:cNvGraphicFramePr>
              <a:graphicFrameLocks noChangeAspect="1"/>
            </p:cNvGraphicFramePr>
            <p:nvPr/>
          </p:nvGraphicFramePr>
          <p:xfrm>
            <a:off x="720" y="2592"/>
            <a:ext cx="242" cy="361"/>
          </p:xfrm>
          <a:graphic>
            <a:graphicData uri="http://schemas.openxmlformats.org/presentationml/2006/ole">
              <p:oleObj spid="_x0000_s1028" name="Clip" r:id="rId5" imgW="3153960" imgH="4708080" progId="">
                <p:embed/>
              </p:oleObj>
            </a:graphicData>
          </a:graphic>
        </p:graphicFrame>
        <p:sp>
          <p:nvSpPr>
            <p:cNvPr id="398369" name="Freeform 33"/>
            <p:cNvSpPr>
              <a:spLocks/>
            </p:cNvSpPr>
            <p:nvPr/>
          </p:nvSpPr>
          <p:spPr bwMode="auto">
            <a:xfrm>
              <a:off x="4176" y="2104"/>
              <a:ext cx="192" cy="104"/>
            </a:xfrm>
            <a:custGeom>
              <a:avLst/>
              <a:gdLst/>
              <a:ahLst/>
              <a:cxnLst>
                <a:cxn ang="0">
                  <a:pos x="192" y="56"/>
                </a:cxn>
                <a:cxn ang="0">
                  <a:pos x="48" y="8"/>
                </a:cxn>
                <a:cxn ang="0">
                  <a:pos x="0" y="104"/>
                </a:cxn>
              </a:cxnLst>
              <a:rect l="0" t="0" r="r" b="b"/>
              <a:pathLst>
                <a:path w="192" h="104">
                  <a:moveTo>
                    <a:pt x="192" y="56"/>
                  </a:moveTo>
                  <a:cubicBezTo>
                    <a:pt x="136" y="28"/>
                    <a:pt x="80" y="0"/>
                    <a:pt x="48" y="8"/>
                  </a:cubicBezTo>
                  <a:cubicBezTo>
                    <a:pt x="16" y="16"/>
                    <a:pt x="8" y="60"/>
                    <a:pt x="0" y="104"/>
                  </a:cubicBezTo>
                </a:path>
              </a:pathLst>
            </a:custGeom>
            <a:noFill/>
            <a:ln w="9525">
              <a:solidFill>
                <a:schemeClr val="tx1"/>
              </a:solidFill>
              <a:round/>
              <a:headEnd/>
              <a:tailEnd/>
            </a:ln>
            <a:effectLst/>
          </p:spPr>
          <p:txBody>
            <a:bodyPr wrap="none" anchor="ctr"/>
            <a:lstStyle/>
            <a:p>
              <a:pPr eaLnBrk="1" hangingPunct="1"/>
              <a:endParaRPr lang="en-US" smtClean="0">
                <a:solidFill>
                  <a:srgbClr val="000000"/>
                </a:solidFill>
              </a:endParaRPr>
            </a:p>
          </p:txBody>
        </p:sp>
        <p:sp>
          <p:nvSpPr>
            <p:cNvPr id="398370" name="Freeform 34"/>
            <p:cNvSpPr>
              <a:spLocks/>
            </p:cNvSpPr>
            <p:nvPr/>
          </p:nvSpPr>
          <p:spPr bwMode="auto">
            <a:xfrm>
              <a:off x="4560" y="2144"/>
              <a:ext cx="216" cy="160"/>
            </a:xfrm>
            <a:custGeom>
              <a:avLst/>
              <a:gdLst/>
              <a:ahLst/>
              <a:cxnLst>
                <a:cxn ang="0">
                  <a:pos x="144" y="160"/>
                </a:cxn>
                <a:cxn ang="0">
                  <a:pos x="192" y="16"/>
                </a:cxn>
                <a:cxn ang="0">
                  <a:pos x="0" y="64"/>
                </a:cxn>
              </a:cxnLst>
              <a:rect l="0" t="0" r="r" b="b"/>
              <a:pathLst>
                <a:path w="216" h="160">
                  <a:moveTo>
                    <a:pt x="144" y="160"/>
                  </a:moveTo>
                  <a:cubicBezTo>
                    <a:pt x="180" y="96"/>
                    <a:pt x="216" y="32"/>
                    <a:pt x="192" y="16"/>
                  </a:cubicBezTo>
                  <a:cubicBezTo>
                    <a:pt x="168" y="0"/>
                    <a:pt x="84" y="32"/>
                    <a:pt x="0" y="64"/>
                  </a:cubicBezTo>
                </a:path>
              </a:pathLst>
            </a:custGeom>
            <a:noFill/>
            <a:ln w="9525">
              <a:solidFill>
                <a:schemeClr val="bg1"/>
              </a:solidFill>
              <a:round/>
              <a:headEnd/>
              <a:tailEnd/>
            </a:ln>
            <a:effectLst/>
          </p:spPr>
          <p:txBody>
            <a:bodyPr wrap="none" anchor="ctr"/>
            <a:lstStyle/>
            <a:p>
              <a:pPr eaLnBrk="1" hangingPunct="1"/>
              <a:endParaRPr lang="en-US" smtClean="0">
                <a:solidFill>
                  <a:srgbClr val="000000"/>
                </a:solidFill>
              </a:endParaRPr>
            </a:p>
          </p:txBody>
        </p:sp>
        <p:sp>
          <p:nvSpPr>
            <p:cNvPr id="398371" name="Freeform 35"/>
            <p:cNvSpPr>
              <a:spLocks/>
            </p:cNvSpPr>
            <p:nvPr/>
          </p:nvSpPr>
          <p:spPr bwMode="auto">
            <a:xfrm rot="-448455">
              <a:off x="4560" y="1776"/>
              <a:ext cx="216" cy="160"/>
            </a:xfrm>
            <a:custGeom>
              <a:avLst/>
              <a:gdLst/>
              <a:ahLst/>
              <a:cxnLst>
                <a:cxn ang="0">
                  <a:pos x="144" y="160"/>
                </a:cxn>
                <a:cxn ang="0">
                  <a:pos x="192" y="16"/>
                </a:cxn>
                <a:cxn ang="0">
                  <a:pos x="0" y="64"/>
                </a:cxn>
              </a:cxnLst>
              <a:rect l="0" t="0" r="r" b="b"/>
              <a:pathLst>
                <a:path w="216" h="160">
                  <a:moveTo>
                    <a:pt x="144" y="160"/>
                  </a:moveTo>
                  <a:cubicBezTo>
                    <a:pt x="180" y="96"/>
                    <a:pt x="216" y="32"/>
                    <a:pt x="192" y="16"/>
                  </a:cubicBezTo>
                  <a:cubicBezTo>
                    <a:pt x="168" y="0"/>
                    <a:pt x="84" y="32"/>
                    <a:pt x="0" y="64"/>
                  </a:cubicBezTo>
                </a:path>
              </a:pathLst>
            </a:custGeom>
            <a:noFill/>
            <a:ln w="9525">
              <a:solidFill>
                <a:schemeClr val="bg1"/>
              </a:solidFill>
              <a:round/>
              <a:headEnd/>
              <a:tailEnd/>
            </a:ln>
            <a:effectLst/>
          </p:spPr>
          <p:txBody>
            <a:bodyPr wrap="none" anchor="ctr"/>
            <a:lstStyle/>
            <a:p>
              <a:pPr eaLnBrk="1" hangingPunct="1"/>
              <a:endParaRPr lang="en-US" smtClean="0">
                <a:solidFill>
                  <a:srgbClr val="000000"/>
                </a:solidFill>
              </a:endParaRPr>
            </a:p>
          </p:txBody>
        </p:sp>
        <p:sp>
          <p:nvSpPr>
            <p:cNvPr id="398372" name="Freeform 36"/>
            <p:cNvSpPr>
              <a:spLocks/>
            </p:cNvSpPr>
            <p:nvPr/>
          </p:nvSpPr>
          <p:spPr bwMode="auto">
            <a:xfrm rot="-7413061">
              <a:off x="4258" y="1776"/>
              <a:ext cx="240" cy="112"/>
            </a:xfrm>
            <a:custGeom>
              <a:avLst/>
              <a:gdLst/>
              <a:ahLst/>
              <a:cxnLst>
                <a:cxn ang="0">
                  <a:pos x="144" y="160"/>
                </a:cxn>
                <a:cxn ang="0">
                  <a:pos x="192" y="16"/>
                </a:cxn>
                <a:cxn ang="0">
                  <a:pos x="0" y="64"/>
                </a:cxn>
              </a:cxnLst>
              <a:rect l="0" t="0" r="r" b="b"/>
              <a:pathLst>
                <a:path w="216" h="160">
                  <a:moveTo>
                    <a:pt x="144" y="160"/>
                  </a:moveTo>
                  <a:cubicBezTo>
                    <a:pt x="180" y="96"/>
                    <a:pt x="216" y="32"/>
                    <a:pt x="192" y="16"/>
                  </a:cubicBezTo>
                  <a:cubicBezTo>
                    <a:pt x="168" y="0"/>
                    <a:pt x="84" y="32"/>
                    <a:pt x="0" y="64"/>
                  </a:cubicBezTo>
                </a:path>
              </a:pathLst>
            </a:custGeom>
            <a:noFill/>
            <a:ln w="9525">
              <a:solidFill>
                <a:schemeClr val="bg1"/>
              </a:solidFill>
              <a:round/>
              <a:headEnd/>
              <a:tailEnd/>
            </a:ln>
            <a:effectLst/>
          </p:spPr>
          <p:txBody>
            <a:bodyPr wrap="none" anchor="ctr"/>
            <a:lstStyle/>
            <a:p>
              <a:pPr eaLnBrk="1" hangingPunct="1"/>
              <a:endParaRPr lang="en-US" smtClean="0">
                <a:solidFill>
                  <a:srgbClr val="000000"/>
                </a:solidFill>
              </a:endParaRPr>
            </a:p>
          </p:txBody>
        </p:sp>
      </p:grpSp>
      <p:sp>
        <p:nvSpPr>
          <p:cNvPr id="398373" name="Text Box 37"/>
          <p:cNvSpPr txBox="1">
            <a:spLocks noChangeArrowheads="1"/>
          </p:cNvSpPr>
          <p:nvPr/>
        </p:nvSpPr>
        <p:spPr bwMode="auto">
          <a:xfrm>
            <a:off x="3870325" y="6359525"/>
            <a:ext cx="1939925" cy="457200"/>
          </a:xfrm>
          <a:prstGeom prst="rect">
            <a:avLst/>
          </a:prstGeom>
          <a:noFill/>
          <a:ln w="9525">
            <a:noFill/>
            <a:miter lim="800000"/>
            <a:headEnd/>
            <a:tailEnd/>
          </a:ln>
          <a:effectLst/>
        </p:spPr>
        <p:txBody>
          <a:bodyPr wrap="none">
            <a:spAutoFit/>
          </a:bodyPr>
          <a:lstStyle/>
          <a:p>
            <a:pPr eaLnBrk="1" hangingPunct="1"/>
            <a:r>
              <a:rPr lang="en-US" b="1" smtClean="0">
                <a:solidFill>
                  <a:srgbClr val="FF3300"/>
                </a:solidFill>
                <a:latin typeface="Tahoma" pitchFamily="34" charset="0"/>
                <a:sym typeface="Symbol" pitchFamily="18" charset="2"/>
              </a:rPr>
              <a:t></a:t>
            </a:r>
            <a:r>
              <a:rPr lang="en-US" b="1" smtClean="0">
                <a:solidFill>
                  <a:srgbClr val="FF3300"/>
                </a:solidFill>
                <a:latin typeface="Tahoma" pitchFamily="34" charset="0"/>
              </a:rPr>
              <a:t>.F</a:t>
            </a:r>
            <a:r>
              <a:rPr lang="en-US" b="1" baseline="-25000" smtClean="0">
                <a:solidFill>
                  <a:srgbClr val="FF3300"/>
                </a:solidFill>
                <a:latin typeface="Tahoma" pitchFamily="34" charset="0"/>
              </a:rPr>
              <a:t>O</a:t>
            </a:r>
            <a:r>
              <a:rPr lang="en-US" b="1" smtClean="0">
                <a:solidFill>
                  <a:srgbClr val="FF3300"/>
                </a:solidFill>
                <a:latin typeface="Tahoma" pitchFamily="34" charset="0"/>
              </a:rPr>
              <a:t> </a:t>
            </a:r>
            <a:r>
              <a:rPr lang="en-US" b="1" smtClean="0">
                <a:solidFill>
                  <a:srgbClr val="000000"/>
                </a:solidFill>
                <a:latin typeface="Tahoma" pitchFamily="34" charset="0"/>
              </a:rPr>
              <a:t> </a:t>
            </a:r>
            <a:r>
              <a:rPr lang="en-US" b="1" smtClean="0">
                <a:solidFill>
                  <a:srgbClr val="FF3300"/>
                </a:solidFill>
                <a:latin typeface="Tahoma" pitchFamily="34" charset="0"/>
              </a:rPr>
              <a:t>=  - F</a:t>
            </a:r>
            <a:r>
              <a:rPr lang="en-US" b="1" baseline="-25000" smtClean="0">
                <a:solidFill>
                  <a:srgbClr val="FF3300"/>
                </a:solidFill>
                <a:latin typeface="Tahoma" pitchFamily="34" charset="0"/>
              </a:rPr>
              <a:t>s</a:t>
            </a:r>
          </a:p>
        </p:txBody>
      </p:sp>
    </p:spTree>
  </p:cSld>
  <p:clrMapOvr>
    <a:masterClrMapping/>
  </p:clrMapOvr>
  <p:transition>
    <p:check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66659" name="Rt.wmv">
            <a:hlinkClick r:id="" action="ppaction://media"/>
          </p:cNvPr>
          <p:cNvPicPr>
            <a:picLocks noRot="1" noChangeArrowheads="1"/>
          </p:cNvPicPr>
          <p:nvPr>
            <a:videoFile r:link="rId1"/>
          </p:nvPr>
        </p:nvPicPr>
        <p:blipFill>
          <a:blip r:embed="rId3" cstate="print"/>
          <a:srcRect/>
          <a:stretch>
            <a:fillRect/>
          </a:stretch>
        </p:blipFill>
        <p:spPr bwMode="auto">
          <a:xfrm>
            <a:off x="0" y="1001713"/>
            <a:ext cx="9144000" cy="5246687"/>
          </a:xfrm>
          <a:prstGeom prst="rect">
            <a:avLst/>
          </a:prstGeom>
          <a:noFill/>
          <a:ln w="9525">
            <a:noFill/>
            <a:miter lim="800000"/>
            <a:headEnd/>
            <a:tailEnd/>
          </a:ln>
        </p:spPr>
      </p:pic>
      <p:sp>
        <p:nvSpPr>
          <p:cNvPr id="966660" name="Text Box 4"/>
          <p:cNvSpPr txBox="1">
            <a:spLocks noChangeArrowheads="1"/>
          </p:cNvSpPr>
          <p:nvPr/>
        </p:nvSpPr>
        <p:spPr bwMode="auto">
          <a:xfrm>
            <a:off x="1371600" y="106362"/>
            <a:ext cx="6858000" cy="579438"/>
          </a:xfrm>
          <a:prstGeom prst="rect">
            <a:avLst/>
          </a:prstGeom>
          <a:solidFill>
            <a:schemeClr val="hlink"/>
          </a:solidFill>
          <a:ln w="9525">
            <a:noFill/>
            <a:miter lim="800000"/>
            <a:headEnd/>
            <a:tailEnd/>
          </a:ln>
          <a:effectLst/>
        </p:spPr>
        <p:txBody>
          <a:bodyPr>
            <a:spAutoFit/>
          </a:bodyPr>
          <a:lstStyle/>
          <a:p>
            <a:pPr>
              <a:defRPr/>
            </a:pPr>
            <a:r>
              <a:rPr lang="en-US" sz="3200">
                <a:solidFill>
                  <a:srgbClr val="000000"/>
                </a:solidFill>
                <a:effectLst>
                  <a:outerShdw blurRad="38100" dist="38100" dir="2700000" algn="tl">
                    <a:srgbClr val="000000"/>
                  </a:outerShdw>
                </a:effectLst>
              </a:rPr>
              <a:t>Top of atmosphere net radiation</a:t>
            </a: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6665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66659"/>
                                        </p:tgtEl>
                                      </p:cBhvr>
                                    </p:cmd>
                                  </p:childTnLst>
                                </p:cTn>
                              </p:par>
                            </p:childTnLst>
                          </p:cTn>
                        </p:par>
                      </p:childTnLst>
                    </p:cTn>
                  </p:par>
                </p:childTnLst>
              </p:cTn>
              <p:nextCondLst>
                <p:cond evt="onClick" delay="0">
                  <p:tgtEl>
                    <p:spTgt spid="966659"/>
                  </p:tgtEl>
                </p:cond>
              </p:nextCondLst>
            </p:seq>
            <p:video>
              <p:cMediaNode>
                <p:cTn id="7" fill="hold" display="0">
                  <p:stCondLst>
                    <p:cond delay="indefinite"/>
                  </p:stCondLst>
                  <p:endCondLst>
                    <p:cond evt="onNext" delay="0">
                      <p:tgtEl>
                        <p:sldTgt/>
                      </p:tgtEl>
                    </p:cond>
                    <p:cond evt="onPrev" delay="0">
                      <p:tgtEl>
                        <p:sldTgt/>
                      </p:tgtEl>
                    </p:cond>
                  </p:endCondLst>
                </p:cTn>
                <p:tgtEl>
                  <p:spTgt spid="966659"/>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descr="ERBE"/>
          <p:cNvPicPr>
            <a:picLocks noChangeAspect="1" noChangeArrowheads="1"/>
          </p:cNvPicPr>
          <p:nvPr/>
        </p:nvPicPr>
        <p:blipFill>
          <a:blip r:embed="rId2" cstate="print">
            <a:lum bright="-12000" contrast="6000"/>
          </a:blip>
          <a:srcRect t="69528"/>
          <a:stretch>
            <a:fillRect/>
          </a:stretch>
        </p:blipFill>
        <p:spPr bwMode="auto">
          <a:xfrm>
            <a:off x="1905000" y="228600"/>
            <a:ext cx="5603875" cy="2792413"/>
          </a:xfrm>
          <a:prstGeom prst="rect">
            <a:avLst/>
          </a:prstGeom>
          <a:noFill/>
          <a:ln w="9525">
            <a:noFill/>
            <a:miter lim="800000"/>
            <a:headEnd/>
            <a:tailEnd/>
          </a:ln>
        </p:spPr>
      </p:pic>
      <p:pic>
        <p:nvPicPr>
          <p:cNvPr id="345091" name="Picture 3" descr="Q"/>
          <p:cNvPicPr>
            <a:picLocks noChangeAspect="1" noChangeArrowheads="1"/>
          </p:cNvPicPr>
          <p:nvPr/>
        </p:nvPicPr>
        <p:blipFill>
          <a:blip r:embed="rId3" cstate="print">
            <a:lum bright="-12000" contrast="6000"/>
          </a:blip>
          <a:srcRect t="66896"/>
          <a:stretch>
            <a:fillRect/>
          </a:stretch>
        </p:blipFill>
        <p:spPr bwMode="auto">
          <a:xfrm>
            <a:off x="1905000" y="3200400"/>
            <a:ext cx="5667375" cy="2719388"/>
          </a:xfrm>
          <a:prstGeom prst="rect">
            <a:avLst/>
          </a:prstGeom>
          <a:noFill/>
          <a:ln w="9525">
            <a:noFill/>
            <a:miter lim="800000"/>
            <a:headEnd/>
            <a:tailEnd/>
          </a:ln>
        </p:spPr>
      </p:pic>
      <p:sp>
        <p:nvSpPr>
          <p:cNvPr id="345092" name="Text Box 4"/>
          <p:cNvSpPr txBox="1">
            <a:spLocks noChangeArrowheads="1"/>
          </p:cNvSpPr>
          <p:nvPr/>
        </p:nvSpPr>
        <p:spPr bwMode="auto">
          <a:xfrm>
            <a:off x="152400" y="685800"/>
            <a:ext cx="1665288" cy="1187450"/>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smtClean="0">
                <a:solidFill>
                  <a:srgbClr val="CC0000"/>
                </a:solidFill>
              </a:rPr>
              <a:t>Net</a:t>
            </a:r>
          </a:p>
          <a:p>
            <a:pPr eaLnBrk="1" hangingPunct="1"/>
            <a:r>
              <a:rPr lang="en-US" b="1" smtClean="0">
                <a:solidFill>
                  <a:srgbClr val="CC0000"/>
                </a:solidFill>
              </a:rPr>
              <a:t>Radiation </a:t>
            </a:r>
          </a:p>
          <a:p>
            <a:pPr eaLnBrk="1" hangingPunct="1"/>
            <a:r>
              <a:rPr lang="en-US" b="1" smtClean="0">
                <a:solidFill>
                  <a:srgbClr val="CC0000"/>
                </a:solidFill>
              </a:rPr>
              <a:t>TOA</a:t>
            </a:r>
          </a:p>
        </p:txBody>
      </p:sp>
      <p:sp>
        <p:nvSpPr>
          <p:cNvPr id="345093" name="Text Box 5"/>
          <p:cNvSpPr txBox="1">
            <a:spLocks noChangeArrowheads="1"/>
          </p:cNvSpPr>
          <p:nvPr/>
        </p:nvSpPr>
        <p:spPr bwMode="auto">
          <a:xfrm>
            <a:off x="304801" y="4067175"/>
            <a:ext cx="1524000" cy="2185214"/>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eaLnBrk="1" hangingPunct="1"/>
            <a:r>
              <a:rPr lang="en-US" b="1" dirty="0" smtClean="0">
                <a:solidFill>
                  <a:srgbClr val="3333CC"/>
                </a:solidFill>
              </a:rPr>
              <a:t>Total </a:t>
            </a:r>
            <a:r>
              <a:rPr lang="en-US" b="1" dirty="0" err="1" smtClean="0">
                <a:solidFill>
                  <a:srgbClr val="3333CC"/>
                </a:solidFill>
              </a:rPr>
              <a:t>atmos</a:t>
            </a:r>
            <a:endParaRPr lang="en-US" b="1" dirty="0" smtClean="0">
              <a:solidFill>
                <a:srgbClr val="3333CC"/>
              </a:solidFill>
            </a:endParaRPr>
          </a:p>
          <a:p>
            <a:pPr eaLnBrk="1" hangingPunct="1"/>
            <a:r>
              <a:rPr lang="en-US" b="1" dirty="0" smtClean="0">
                <a:solidFill>
                  <a:srgbClr val="3333CC"/>
                </a:solidFill>
              </a:rPr>
              <a:t>“heating” </a:t>
            </a:r>
          </a:p>
          <a:p>
            <a:pPr eaLnBrk="1" hangingPunct="1"/>
            <a:r>
              <a:rPr lang="en-US" b="1" dirty="0" smtClean="0">
                <a:solidFill>
                  <a:srgbClr val="3333CC"/>
                </a:solidFill>
              </a:rPr>
              <a:t>Q</a:t>
            </a:r>
            <a:r>
              <a:rPr lang="en-US" b="1" baseline="-25000" dirty="0" smtClean="0">
                <a:solidFill>
                  <a:srgbClr val="3333CC"/>
                </a:solidFill>
              </a:rPr>
              <a:t>1</a:t>
            </a:r>
            <a:r>
              <a:rPr lang="en-US" b="1" dirty="0" smtClean="0">
                <a:solidFill>
                  <a:srgbClr val="3333CC"/>
                </a:solidFill>
              </a:rPr>
              <a:t>-Q</a:t>
            </a:r>
            <a:r>
              <a:rPr lang="en-US" b="1" baseline="-25000" dirty="0" smtClean="0">
                <a:solidFill>
                  <a:srgbClr val="3333CC"/>
                </a:solidFill>
              </a:rPr>
              <a:t>2</a:t>
            </a:r>
          </a:p>
          <a:p>
            <a:pPr eaLnBrk="1" hangingPunct="1"/>
            <a:r>
              <a:rPr lang="en-US" b="1" baseline="-25000" dirty="0" smtClean="0">
                <a:solidFill>
                  <a:srgbClr val="3333CC"/>
                </a:solidFill>
              </a:rPr>
              <a:t>Includes</a:t>
            </a:r>
            <a:r>
              <a:rPr lang="en-US" b="1" dirty="0" smtClean="0">
                <a:solidFill>
                  <a:srgbClr val="3333CC"/>
                </a:solidFill>
              </a:rPr>
              <a:t> </a:t>
            </a:r>
            <a:r>
              <a:rPr lang="en-US" b="1" baseline="-25000" dirty="0" smtClean="0">
                <a:solidFill>
                  <a:srgbClr val="3333CC"/>
                </a:solidFill>
              </a:rPr>
              <a:t>moistening</a:t>
            </a:r>
          </a:p>
        </p:txBody>
      </p:sp>
      <p:sp>
        <p:nvSpPr>
          <p:cNvPr id="345094" name="Text Box 6"/>
          <p:cNvSpPr txBox="1">
            <a:spLocks noChangeArrowheads="1"/>
          </p:cNvSpPr>
          <p:nvPr/>
        </p:nvSpPr>
        <p:spPr bwMode="auto">
          <a:xfrm>
            <a:off x="7620000" y="2286000"/>
            <a:ext cx="1524000" cy="1311275"/>
          </a:xfrm>
          <a:prstGeom prst="rect">
            <a:avLst/>
          </a:prstGeom>
          <a:noFill/>
          <a:ln w="9525">
            <a:noFill/>
            <a:miter lim="800000"/>
            <a:headEnd/>
            <a:tailEnd/>
          </a:ln>
          <a:effectLst>
            <a:outerShdw dist="35921" dir="2700000" algn="ctr" rotWithShape="0">
              <a:schemeClr val="bg1"/>
            </a:outerShdw>
          </a:effectLst>
        </p:spPr>
        <p:txBody>
          <a:bodyPr>
            <a:spAutoFit/>
          </a:bodyPr>
          <a:lstStyle/>
          <a:p>
            <a:pPr eaLnBrk="1" hangingPunct="1"/>
            <a:r>
              <a:rPr lang="en-US" sz="2000" b="1" smtClean="0">
                <a:solidFill>
                  <a:srgbClr val="CC0000"/>
                </a:solidFill>
              </a:rPr>
              <a:t>Difference due to ocean transports</a:t>
            </a:r>
          </a:p>
        </p:txBody>
      </p:sp>
      <p:sp>
        <p:nvSpPr>
          <p:cNvPr id="345095" name="Text Box 7"/>
          <p:cNvSpPr txBox="1">
            <a:spLocks noChangeArrowheads="1"/>
          </p:cNvSpPr>
          <p:nvPr/>
        </p:nvSpPr>
        <p:spPr bwMode="auto">
          <a:xfrm>
            <a:off x="5715000" y="6400800"/>
            <a:ext cx="2762250" cy="304800"/>
          </a:xfrm>
          <a:prstGeom prst="rect">
            <a:avLst/>
          </a:prstGeom>
          <a:noFill/>
          <a:ln w="9525">
            <a:noFill/>
            <a:miter lim="800000"/>
            <a:headEnd/>
            <a:tailEnd/>
          </a:ln>
          <a:effectLst/>
        </p:spPr>
        <p:txBody>
          <a:bodyPr wrap="none">
            <a:spAutoFit/>
          </a:bodyPr>
          <a:lstStyle/>
          <a:p>
            <a:r>
              <a:rPr lang="en-US" sz="1400" b="1" smtClean="0">
                <a:solidFill>
                  <a:srgbClr val="000000"/>
                </a:solidFill>
              </a:rPr>
              <a:t>Trenberth &amp; Stepaniak, 2003</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45091"/>
                                        </p:tgtEl>
                                        <p:attrNameLst>
                                          <p:attrName>style.visibility</p:attrName>
                                        </p:attrNameLst>
                                      </p:cBhvr>
                                      <p:to>
                                        <p:strVal val="visible"/>
                                      </p:to>
                                    </p:set>
                                    <p:animEffect transition="in" filter="box(in)">
                                      <p:cBhvr>
                                        <p:cTn id="7" dur="500"/>
                                        <p:tgtEl>
                                          <p:spTgt spid="34509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345093"/>
                                        </p:tgtEl>
                                        <p:attrNameLst>
                                          <p:attrName>style.visibility</p:attrName>
                                        </p:attrNameLst>
                                      </p:cBhvr>
                                      <p:to>
                                        <p:strVal val="visible"/>
                                      </p:to>
                                    </p:set>
                                  </p:childTnLst>
                                </p:cTn>
                              </p:par>
                            </p:childTnLst>
                          </p:cTn>
                        </p:par>
                        <p:par>
                          <p:cTn id="11" fill="hold">
                            <p:stCondLst>
                              <p:cond delay="1000"/>
                            </p:stCondLst>
                            <p:childTnLst>
                              <p:par>
                                <p:cTn id="12" presetID="16" presetClass="entr" presetSubtype="26" fill="hold" grpId="0" nodeType="afterEffect">
                                  <p:stCondLst>
                                    <p:cond delay="3000"/>
                                  </p:stCondLst>
                                  <p:childTnLst>
                                    <p:set>
                                      <p:cBhvr>
                                        <p:cTn id="13" dur="1" fill="hold">
                                          <p:stCondLst>
                                            <p:cond delay="0"/>
                                          </p:stCondLst>
                                        </p:cTn>
                                        <p:tgtEl>
                                          <p:spTgt spid="345094"/>
                                        </p:tgtEl>
                                        <p:attrNameLst>
                                          <p:attrName>style.visibility</p:attrName>
                                        </p:attrNameLst>
                                      </p:cBhvr>
                                      <p:to>
                                        <p:strVal val="visible"/>
                                      </p:to>
                                    </p:set>
                                    <p:animEffect transition="in" filter="barn(inHorizontal)">
                                      <p:cBhvr>
                                        <p:cTn id="14" dur="500"/>
                                        <p:tgtEl>
                                          <p:spTgt spid="345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3" grpId="0" autoUpdateAnimBg="0"/>
      <p:bldP spid="345094"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2" name="Picture 2" descr="Figure_01"/>
          <p:cNvPicPr>
            <a:picLocks noChangeAspect="1" noChangeArrowheads="1"/>
          </p:cNvPicPr>
          <p:nvPr/>
        </p:nvPicPr>
        <p:blipFill>
          <a:blip r:embed="rId2" cstate="print"/>
          <a:srcRect/>
          <a:stretch>
            <a:fillRect/>
          </a:stretch>
        </p:blipFill>
        <p:spPr bwMode="auto">
          <a:xfrm>
            <a:off x="73025" y="950913"/>
            <a:ext cx="8766175" cy="4641850"/>
          </a:xfrm>
          <a:prstGeom prst="rect">
            <a:avLst/>
          </a:prstGeom>
          <a:noFill/>
          <a:ln w="9525">
            <a:noFill/>
            <a:miter lim="800000"/>
            <a:headEnd/>
            <a:tailEnd/>
          </a:ln>
        </p:spPr>
      </p:pic>
      <p:sp>
        <p:nvSpPr>
          <p:cNvPr id="399363" name="Text Box 3"/>
          <p:cNvSpPr txBox="1">
            <a:spLocks noChangeArrowheads="1"/>
          </p:cNvSpPr>
          <p:nvPr/>
        </p:nvSpPr>
        <p:spPr bwMode="auto">
          <a:xfrm>
            <a:off x="1676400" y="179388"/>
            <a:ext cx="5278438" cy="519112"/>
          </a:xfrm>
          <a:prstGeom prst="rect">
            <a:avLst/>
          </a:prstGeom>
          <a:noFill/>
          <a:ln w="9525">
            <a:noFill/>
            <a:miter lim="800000"/>
            <a:headEnd/>
            <a:tailEnd/>
          </a:ln>
          <a:effectLst/>
        </p:spPr>
        <p:txBody>
          <a:bodyPr wrap="none">
            <a:spAutoFit/>
          </a:bodyPr>
          <a:lstStyle/>
          <a:p>
            <a:r>
              <a:rPr lang="en-US" sz="2800" b="1" smtClean="0">
                <a:solidFill>
                  <a:srgbClr val="E40000"/>
                </a:solidFill>
              </a:rPr>
              <a:t>Annual mean net surface flux</a:t>
            </a:r>
          </a:p>
        </p:txBody>
      </p:sp>
    </p:spTree>
  </p:cSld>
  <p:clrMapOvr>
    <a:masterClrMapping/>
  </p:clrMapOvr>
  <p:transition>
    <p:check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4" name="Picture 2" descr="Figure_03"/>
          <p:cNvPicPr>
            <a:picLocks noChangeAspect="1" noChangeArrowheads="1"/>
          </p:cNvPicPr>
          <p:nvPr/>
        </p:nvPicPr>
        <p:blipFill>
          <a:blip r:embed="rId2" cstate="print"/>
          <a:srcRect b="33037"/>
          <a:stretch>
            <a:fillRect/>
          </a:stretch>
        </p:blipFill>
        <p:spPr bwMode="auto">
          <a:xfrm>
            <a:off x="990600" y="228600"/>
            <a:ext cx="5786438" cy="6008688"/>
          </a:xfrm>
          <a:prstGeom prst="rect">
            <a:avLst/>
          </a:prstGeom>
          <a:noFill/>
          <a:ln w="9525">
            <a:noFill/>
            <a:miter lim="800000"/>
            <a:headEnd/>
            <a:tailEnd/>
          </a:ln>
        </p:spPr>
      </p:pic>
      <p:sp>
        <p:nvSpPr>
          <p:cNvPr id="402435" name="Text Box 3"/>
          <p:cNvSpPr txBox="1">
            <a:spLocks noChangeArrowheads="1"/>
          </p:cNvSpPr>
          <p:nvPr/>
        </p:nvSpPr>
        <p:spPr bwMode="auto">
          <a:xfrm>
            <a:off x="7070725" y="1798638"/>
            <a:ext cx="1920875" cy="3867150"/>
          </a:xfrm>
          <a:prstGeom prst="rect">
            <a:avLst/>
          </a:prstGeom>
          <a:noFill/>
          <a:ln w="9525">
            <a:noFill/>
            <a:miter lim="800000"/>
            <a:headEnd/>
            <a:tailEnd/>
          </a:ln>
          <a:effectLst/>
        </p:spPr>
        <p:txBody>
          <a:bodyPr>
            <a:spAutoFit/>
          </a:bodyPr>
          <a:lstStyle/>
          <a:p>
            <a:r>
              <a:rPr lang="en-US" smtClean="0">
                <a:solidFill>
                  <a:srgbClr val="E40000"/>
                </a:solidFill>
              </a:rPr>
              <a:t>Departures from annual mean:</a:t>
            </a:r>
          </a:p>
          <a:p>
            <a:r>
              <a:rPr lang="en-US" b="1" smtClean="0">
                <a:solidFill>
                  <a:srgbClr val="E40000"/>
                </a:solidFill>
              </a:rPr>
              <a:t>Equivalent ocean heat content</a:t>
            </a:r>
          </a:p>
          <a:p>
            <a:endParaRPr lang="en-US" b="1" smtClean="0">
              <a:solidFill>
                <a:srgbClr val="E40000"/>
              </a:solidFill>
            </a:endParaRPr>
          </a:p>
          <a:p>
            <a:r>
              <a:rPr lang="en-US" sz="2000" smtClean="0">
                <a:solidFill>
                  <a:srgbClr val="E40000"/>
                </a:solidFill>
              </a:rPr>
              <a:t>(Ignores annual cycle in ocean heat transports)</a:t>
            </a:r>
          </a:p>
        </p:txBody>
      </p:sp>
    </p:spTree>
  </p:cSld>
  <p:clrMapOvr>
    <a:masterClrMapping/>
  </p:clrMapOvr>
  <p:transition>
    <p:pull dir="l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3171" name="fs_ac_1008_2x.wmv">
            <a:hlinkClick r:id="" action="ppaction://media"/>
          </p:cNvPr>
          <p:cNvPicPr>
            <a:picLocks noRot="1" noChangeAspect="1" noChangeArrowheads="1"/>
          </p:cNvPicPr>
          <p:nvPr>
            <a:videoFile r:link="rId1"/>
          </p:nvPr>
        </p:nvPicPr>
        <p:blipFill>
          <a:blip r:embed="rId3" cstate="print"/>
          <a:srcRect/>
          <a:stretch>
            <a:fillRect/>
          </a:stretch>
        </p:blipFill>
        <p:spPr bwMode="auto">
          <a:xfrm>
            <a:off x="76200" y="895350"/>
            <a:ext cx="8991600" cy="5067300"/>
          </a:xfrm>
          <a:prstGeom prst="rect">
            <a:avLst/>
          </a:prstGeom>
          <a:noFill/>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0317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03171"/>
                                        </p:tgtEl>
                                      </p:cBhvr>
                                    </p:cmd>
                                  </p:childTnLst>
                                </p:cTn>
                              </p:par>
                            </p:childTnLst>
                          </p:cTn>
                        </p:par>
                      </p:childTnLst>
                    </p:cTn>
                  </p:par>
                </p:childTnLst>
              </p:cTn>
              <p:nextCondLst>
                <p:cond evt="onClick" delay="0">
                  <p:tgtEl>
                    <p:spTgt spid="903171"/>
                  </p:tgtEl>
                </p:cond>
              </p:nextCondLst>
            </p:seq>
            <p:video>
              <p:cMediaNode>
                <p:cTn id="7" fill="hold" display="0">
                  <p:stCondLst>
                    <p:cond delay="indefinite"/>
                  </p:stCondLst>
                  <p:endCondLst>
                    <p:cond evt="onNext" delay="0">
                      <p:tgtEl>
                        <p:sldTgt/>
                      </p:tgtEl>
                    </p:cond>
                    <p:cond evt="onPrev" delay="0">
                      <p:tgtEl>
                        <p:sldTgt/>
                      </p:tgtEl>
                    </p:cond>
                  </p:endCondLst>
                </p:cTn>
                <p:tgtEl>
                  <p:spTgt spid="90317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2147" name="doedt_rt_ac_1008_2x.wmv">
            <a:hlinkClick r:id="" action="ppaction://media"/>
          </p:cNvPr>
          <p:cNvPicPr>
            <a:picLocks noRot="1" noChangeArrowheads="1"/>
          </p:cNvPicPr>
          <p:nvPr>
            <a:videoFile r:link="rId1"/>
          </p:nvPr>
        </p:nvPicPr>
        <p:blipFill>
          <a:blip r:embed="rId3" cstate="print"/>
          <a:srcRect/>
          <a:stretch>
            <a:fillRect/>
          </a:stretch>
        </p:blipFill>
        <p:spPr bwMode="auto">
          <a:xfrm>
            <a:off x="76200" y="895350"/>
            <a:ext cx="9050338" cy="5067300"/>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0214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02147"/>
                                        </p:tgtEl>
                                      </p:cBhvr>
                                    </p:cmd>
                                  </p:childTnLst>
                                </p:cTn>
                              </p:par>
                            </p:childTnLst>
                          </p:cTn>
                        </p:par>
                      </p:childTnLst>
                    </p:cTn>
                  </p:par>
                </p:childTnLst>
              </p:cTn>
              <p:nextCondLst>
                <p:cond evt="onClick" delay="0">
                  <p:tgtEl>
                    <p:spTgt spid="902147"/>
                  </p:tgtEl>
                </p:cond>
              </p:nextCondLst>
            </p:seq>
            <p:video>
              <p:cMediaNode>
                <p:cTn id="7" fill="hold" display="0">
                  <p:stCondLst>
                    <p:cond delay="indefinite"/>
                  </p:stCondLst>
                  <p:endCondLst>
                    <p:cond evt="onNext" delay="0">
                      <p:tgtEl>
                        <p:sldTgt/>
                      </p:tgtEl>
                    </p:cond>
                    <p:cond evt="onPrev" delay="0">
                      <p:tgtEl>
                        <p:sldTgt/>
                      </p:tgtEl>
                    </p:cond>
                  </p:endCondLst>
                </p:cTn>
                <p:tgtEl>
                  <p:spTgt spid="90214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2" name="Picture 4" descr="fig02"/>
          <p:cNvPicPr>
            <a:picLocks noChangeAspect="1" noChangeArrowheads="1"/>
          </p:cNvPicPr>
          <p:nvPr/>
        </p:nvPicPr>
        <p:blipFill>
          <a:blip r:embed="rId2" cstate="print"/>
          <a:srcRect/>
          <a:stretch>
            <a:fillRect/>
          </a:stretch>
        </p:blipFill>
        <p:spPr bwMode="auto">
          <a:xfrm>
            <a:off x="152400" y="762000"/>
            <a:ext cx="8763000" cy="5856288"/>
          </a:xfrm>
          <a:prstGeom prst="rect">
            <a:avLst/>
          </a:prstGeom>
          <a:noFill/>
          <a:ln w="9525">
            <a:noFill/>
            <a:miter lim="800000"/>
            <a:headEnd/>
            <a:tailEnd/>
          </a:ln>
        </p:spPr>
      </p:pic>
      <p:sp>
        <p:nvSpPr>
          <p:cNvPr id="790533" name="Text Box 5"/>
          <p:cNvSpPr txBox="1">
            <a:spLocks noChangeArrowheads="1"/>
          </p:cNvSpPr>
          <p:nvPr/>
        </p:nvSpPr>
        <p:spPr bwMode="auto">
          <a:xfrm>
            <a:off x="2193925" y="122238"/>
            <a:ext cx="1789113" cy="457200"/>
          </a:xfrm>
          <a:prstGeom prst="rect">
            <a:avLst/>
          </a:prstGeom>
          <a:noFill/>
          <a:ln w="9525">
            <a:noFill/>
            <a:miter lim="800000"/>
            <a:headEnd/>
            <a:tailEnd/>
          </a:ln>
          <a:effectLst/>
        </p:spPr>
        <p:txBody>
          <a:bodyPr wrap="none">
            <a:spAutoFit/>
          </a:bodyPr>
          <a:lstStyle/>
          <a:p>
            <a:r>
              <a:rPr lang="en-US" b="1">
                <a:solidFill>
                  <a:srgbClr val="000000"/>
                </a:solidFill>
              </a:rPr>
              <a:t>Ocean only</a:t>
            </a: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8" name="Picture 2" descr="fig07b_l"/>
          <p:cNvPicPr>
            <a:picLocks noChangeAspect="1" noChangeArrowheads="1"/>
          </p:cNvPicPr>
          <p:nvPr/>
        </p:nvPicPr>
        <p:blipFill>
          <a:blip r:embed="rId2" cstate="print"/>
          <a:srcRect/>
          <a:stretch>
            <a:fillRect/>
          </a:stretch>
        </p:blipFill>
        <p:spPr bwMode="auto">
          <a:xfrm>
            <a:off x="166688" y="293688"/>
            <a:ext cx="8748712" cy="5649912"/>
          </a:xfrm>
          <a:prstGeom prst="rect">
            <a:avLst/>
          </a:prstGeom>
          <a:noFill/>
          <a:ln w="9525">
            <a:noFill/>
            <a:miter lim="800000"/>
            <a:headEnd/>
            <a:tailEnd/>
          </a:ln>
        </p:spPr>
      </p:pic>
      <p:sp>
        <p:nvSpPr>
          <p:cNvPr id="439299" name="Text Box 3"/>
          <p:cNvSpPr txBox="1">
            <a:spLocks noChangeArrowheads="1"/>
          </p:cNvSpPr>
          <p:nvPr/>
        </p:nvSpPr>
        <p:spPr bwMode="auto">
          <a:xfrm>
            <a:off x="288925" y="6218238"/>
            <a:ext cx="8550275" cy="457200"/>
          </a:xfrm>
          <a:prstGeom prst="rect">
            <a:avLst/>
          </a:prstGeom>
          <a:noFill/>
          <a:ln w="9525">
            <a:noFill/>
            <a:miter lim="800000"/>
            <a:headEnd/>
            <a:tailEnd/>
          </a:ln>
          <a:effectLst/>
        </p:spPr>
        <p:txBody>
          <a:bodyPr>
            <a:spAutoFit/>
          </a:bodyPr>
          <a:lstStyle/>
          <a:p>
            <a:r>
              <a:rPr lang="en-US" smtClean="0">
                <a:solidFill>
                  <a:srgbClr val="000000"/>
                </a:solidFill>
              </a:rPr>
              <a:t>ERBE-period meridional energy transport </a:t>
            </a:r>
          </a:p>
        </p:txBody>
      </p:sp>
    </p:spTree>
  </p:cSld>
  <p:clrMapOvr>
    <a:masterClrMapping/>
  </p:clrMapOvr>
  <p:transition>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earth4.jpg"/>
          <p:cNvPicPr>
            <a:picLocks noChangeAspect="1"/>
          </p:cNvPicPr>
          <p:nvPr/>
        </p:nvPicPr>
        <p:blipFill>
          <a:blip r:embed="rId2" cstate="print">
            <a:lum bright="40000" contrast="-40000"/>
          </a:blip>
          <a:stretch>
            <a:fillRect/>
          </a:stretch>
        </p:blipFill>
        <p:spPr>
          <a:xfrm>
            <a:off x="1981200" y="911092"/>
            <a:ext cx="5827776" cy="5806699"/>
          </a:xfrm>
          <a:prstGeom prst="rect">
            <a:avLst/>
          </a:prstGeom>
        </p:spPr>
      </p:pic>
      <p:sp>
        <p:nvSpPr>
          <p:cNvPr id="367618" name="Rectangle 2"/>
          <p:cNvSpPr>
            <a:spLocks noGrp="1" noChangeArrowheads="1"/>
          </p:cNvSpPr>
          <p:nvPr>
            <p:ph type="title"/>
          </p:nvPr>
        </p:nvSpPr>
        <p:spPr>
          <a:xfrm>
            <a:off x="685800" y="228600"/>
            <a:ext cx="7772400" cy="685800"/>
          </a:xfrm>
        </p:spPr>
        <p:txBody>
          <a:bodyPr/>
          <a:lstStyle/>
          <a:p>
            <a:r>
              <a:rPr lang="en-US" sz="3200" u="sng" dirty="0">
                <a:solidFill>
                  <a:srgbClr val="FF3300"/>
                </a:solidFill>
                <a:latin typeface="Comic Sans MS" pitchFamily="66" charset="0"/>
              </a:rPr>
              <a:t>The role of the climate system</a:t>
            </a:r>
          </a:p>
        </p:txBody>
      </p:sp>
      <p:sp>
        <p:nvSpPr>
          <p:cNvPr id="367619" name="Rectangle 3"/>
          <p:cNvSpPr>
            <a:spLocks noGrp="1" noChangeArrowheads="1"/>
          </p:cNvSpPr>
          <p:nvPr>
            <p:ph type="body" idx="1"/>
          </p:nvPr>
        </p:nvSpPr>
        <p:spPr>
          <a:xfrm>
            <a:off x="2971800" y="1143000"/>
            <a:ext cx="4343400" cy="2438400"/>
          </a:xfrm>
        </p:spPr>
        <p:txBody>
          <a:bodyPr/>
          <a:lstStyle/>
          <a:p>
            <a:pPr algn="ctr">
              <a:lnSpc>
                <a:spcPct val="90000"/>
              </a:lnSpc>
              <a:buFontTx/>
              <a:buNone/>
            </a:pPr>
            <a:r>
              <a:rPr lang="en-US" sz="2800" b="1" dirty="0" smtClean="0">
                <a:latin typeface="Comic Sans MS" pitchFamily="66" charset="0"/>
              </a:rPr>
              <a:t>ICE</a:t>
            </a:r>
          </a:p>
          <a:p>
            <a:pPr algn="ctr">
              <a:lnSpc>
                <a:spcPct val="90000"/>
              </a:lnSpc>
              <a:buFontTx/>
              <a:buNone/>
            </a:pPr>
            <a:endParaRPr lang="en-US" sz="2800" b="1" dirty="0" smtClean="0">
              <a:latin typeface="Comic Sans MS" pitchFamily="66" charset="0"/>
            </a:endParaRPr>
          </a:p>
          <a:p>
            <a:pPr>
              <a:lnSpc>
                <a:spcPct val="90000"/>
              </a:lnSpc>
              <a:buFontTx/>
              <a:buNone/>
            </a:pPr>
            <a:r>
              <a:rPr lang="en-US" sz="2800" b="1" dirty="0" smtClean="0">
                <a:latin typeface="Comic Sans MS" pitchFamily="66" charset="0"/>
              </a:rPr>
              <a:t>LAND</a:t>
            </a:r>
          </a:p>
          <a:p>
            <a:pPr algn="ctr">
              <a:lnSpc>
                <a:spcPct val="90000"/>
              </a:lnSpc>
              <a:buFontTx/>
              <a:buNone/>
            </a:pPr>
            <a:r>
              <a:rPr lang="en-US" sz="2800" b="1" dirty="0" smtClean="0">
                <a:latin typeface="Comic Sans MS" pitchFamily="66" charset="0"/>
              </a:rPr>
              <a:t>            Atmosphere</a:t>
            </a:r>
          </a:p>
          <a:p>
            <a:pPr algn="ctr">
              <a:lnSpc>
                <a:spcPct val="90000"/>
              </a:lnSpc>
              <a:buFontTx/>
              <a:buNone/>
            </a:pPr>
            <a:endParaRPr lang="en-US" sz="2800" b="1" dirty="0" smtClean="0">
              <a:latin typeface="Comic Sans MS" pitchFamily="66" charset="0"/>
            </a:endParaRPr>
          </a:p>
          <a:p>
            <a:pPr algn="ctr">
              <a:lnSpc>
                <a:spcPct val="90000"/>
              </a:lnSpc>
              <a:buFontTx/>
              <a:buNone/>
            </a:pPr>
            <a:r>
              <a:rPr lang="en-US" sz="2800" b="1" dirty="0" smtClean="0">
                <a:latin typeface="Comic Sans MS" pitchFamily="66" charset="0"/>
              </a:rPr>
              <a:t>Ocean</a:t>
            </a:r>
            <a:endParaRPr lang="en-US" sz="2800" b="1" dirty="0">
              <a:latin typeface="Comic Sans MS" pitchFamily="66" charset="0"/>
            </a:endParaRPr>
          </a:p>
          <a:p>
            <a:pPr algn="ctr">
              <a:lnSpc>
                <a:spcPct val="90000"/>
              </a:lnSpc>
              <a:buFontTx/>
              <a:buNone/>
            </a:pPr>
            <a:endParaRPr lang="en-US" sz="2400" b="1" dirty="0">
              <a:latin typeface="Comic Sans MS" pitchFamily="66"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67619">
                                            <p:txEl>
                                              <p:pRg st="0" end="0"/>
                                            </p:txEl>
                                          </p:spTgt>
                                        </p:tgtEl>
                                        <p:attrNameLst>
                                          <p:attrName>style.visibility</p:attrName>
                                        </p:attrNameLst>
                                      </p:cBhvr>
                                      <p:to>
                                        <p:strVal val="visible"/>
                                      </p:to>
                                    </p:set>
                                    <p:animEffect transition="in" filter="barn(inHorizontal)">
                                      <p:cBhvr>
                                        <p:cTn id="7" dur="500"/>
                                        <p:tgtEl>
                                          <p:spTgt spid="367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67619">
                                            <p:txEl>
                                              <p:pRg st="2" end="2"/>
                                            </p:txEl>
                                          </p:spTgt>
                                        </p:tgtEl>
                                        <p:attrNameLst>
                                          <p:attrName>style.visibility</p:attrName>
                                        </p:attrNameLst>
                                      </p:cBhvr>
                                      <p:to>
                                        <p:strVal val="visible"/>
                                      </p:to>
                                    </p:set>
                                    <p:animEffect transition="in" filter="barn(inHorizontal)">
                                      <p:cBhvr>
                                        <p:cTn id="12" dur="500"/>
                                        <p:tgtEl>
                                          <p:spTgt spid="36761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67619">
                                            <p:txEl>
                                              <p:pRg st="3" end="3"/>
                                            </p:txEl>
                                          </p:spTgt>
                                        </p:tgtEl>
                                        <p:attrNameLst>
                                          <p:attrName>style.visibility</p:attrName>
                                        </p:attrNameLst>
                                      </p:cBhvr>
                                      <p:to>
                                        <p:strVal val="visible"/>
                                      </p:to>
                                    </p:set>
                                    <p:animEffect transition="in" filter="barn(inHorizontal)">
                                      <p:cBhvr>
                                        <p:cTn id="17" dur="500"/>
                                        <p:tgtEl>
                                          <p:spTgt spid="3676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67619">
                                            <p:txEl>
                                              <p:pRg st="5" end="5"/>
                                            </p:txEl>
                                          </p:spTgt>
                                        </p:tgtEl>
                                        <p:attrNameLst>
                                          <p:attrName>style.visibility</p:attrName>
                                        </p:attrNameLst>
                                      </p:cBhvr>
                                      <p:to>
                                        <p:strVal val="visible"/>
                                      </p:to>
                                    </p:set>
                                    <p:animEffect transition="in" filter="barn(inHorizontal)">
                                      <p:cBhvr>
                                        <p:cTn id="22" dur="500"/>
                                        <p:tgtEl>
                                          <p:spTgt spid="367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ctrTitle"/>
          </p:nvPr>
        </p:nvSpPr>
        <p:spPr>
          <a:xfrm>
            <a:off x="685800" y="685800"/>
            <a:ext cx="7772400" cy="1143000"/>
          </a:xfrm>
          <a:effectLst>
            <a:outerShdw dist="35921" dir="2700000" algn="ctr" rotWithShape="0">
              <a:srgbClr val="FF0000"/>
            </a:outerShdw>
          </a:effectLst>
        </p:spPr>
        <p:txBody>
          <a:bodyPr/>
          <a:lstStyle/>
          <a:p>
            <a:r>
              <a:rPr lang="en-US" b="1" dirty="0">
                <a:solidFill>
                  <a:schemeClr val="bg1"/>
                </a:solidFill>
                <a:latin typeface="Comic Sans MS" pitchFamily="66" charset="0"/>
              </a:rPr>
              <a:t>The </a:t>
            </a:r>
            <a:r>
              <a:rPr lang="en-US" b="1" dirty="0" smtClean="0">
                <a:solidFill>
                  <a:schemeClr val="bg1"/>
                </a:solidFill>
                <a:latin typeface="Comic Sans MS" pitchFamily="66" charset="0"/>
              </a:rPr>
              <a:t>changing climate</a:t>
            </a:r>
            <a:endParaRPr lang="en-US" b="1" dirty="0">
              <a:solidFill>
                <a:schemeClr val="bg1"/>
              </a:solidFill>
              <a:latin typeface="Comic Sans MS" pitchFamily="66" charset="0"/>
            </a:endParaRPr>
          </a:p>
        </p:txBody>
      </p:sp>
      <p:sp>
        <p:nvSpPr>
          <p:cNvPr id="4" name="Subtitle 3"/>
          <p:cNvSpPr>
            <a:spLocks noGrp="1"/>
          </p:cNvSpPr>
          <p:nvPr>
            <p:ph type="subTitle" idx="1"/>
          </p:nvPr>
        </p:nvSpPr>
        <p:spPr/>
        <p:txBody>
          <a:bodyPr/>
          <a:lstStyle/>
          <a:p>
            <a:endParaRPr lang="en-US"/>
          </a:p>
        </p:txBody>
      </p:sp>
    </p:spTree>
  </p:cSld>
  <p:clrMapOvr>
    <a:masterClrMapping/>
  </p:clrMapOvr>
  <p:transition>
    <p:cut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heatMapR2"/>
          <p:cNvPicPr>
            <a:picLocks noChangeAspect="1" noChangeArrowheads="1"/>
          </p:cNvPicPr>
          <p:nvPr/>
        </p:nvPicPr>
        <p:blipFill>
          <a:blip r:embed="rId2" cstate="print"/>
          <a:srcRect/>
          <a:stretch>
            <a:fillRect/>
          </a:stretch>
        </p:blipFill>
        <p:spPr bwMode="auto">
          <a:xfrm>
            <a:off x="90488" y="6350"/>
            <a:ext cx="8963025" cy="6470650"/>
          </a:xfrm>
          <a:prstGeom prst="rect">
            <a:avLst/>
          </a:prstGeom>
          <a:ln>
            <a:noFill/>
          </a:ln>
          <a:effectLst>
            <a:outerShdw blurRad="190500" algn="tl" rotWithShape="0">
              <a:srgbClr val="000000">
                <a:alpha val="70000"/>
              </a:srgbClr>
            </a:outerShdw>
          </a:effectLst>
        </p:spPr>
      </p:pic>
      <p:sp>
        <p:nvSpPr>
          <p:cNvPr id="24579" name="TextBox 3"/>
          <p:cNvSpPr txBox="1">
            <a:spLocks noChangeArrowheads="1"/>
          </p:cNvSpPr>
          <p:nvPr/>
        </p:nvSpPr>
        <p:spPr bwMode="auto">
          <a:xfrm>
            <a:off x="6642100" y="6488113"/>
            <a:ext cx="2501900" cy="369887"/>
          </a:xfrm>
          <a:prstGeom prst="rect">
            <a:avLst/>
          </a:prstGeom>
          <a:solidFill>
            <a:schemeClr val="accent6">
              <a:lumMod val="75000"/>
            </a:schemeClr>
          </a:solidFill>
          <a:ln w="9525">
            <a:noFill/>
            <a:miter lim="800000"/>
            <a:headEnd/>
            <a:tailEnd/>
          </a:ln>
        </p:spPr>
        <p:txBody>
          <a:bodyPr wrap="none">
            <a:spAutoFit/>
          </a:bodyPr>
          <a:lstStyle/>
          <a:p>
            <a:r>
              <a:rPr lang="en-US" sz="1800" dirty="0" err="1">
                <a:solidFill>
                  <a:srgbClr val="FFFFFF"/>
                </a:solidFill>
              </a:rPr>
              <a:t>Trenberth</a:t>
            </a:r>
            <a:r>
              <a:rPr lang="en-US" sz="1800" dirty="0">
                <a:solidFill>
                  <a:srgbClr val="FFFFFF"/>
                </a:solidFill>
              </a:rPr>
              <a:t> et al 2009</a:t>
            </a:r>
          </a:p>
        </p:txBody>
      </p:sp>
      <p:sp>
        <p:nvSpPr>
          <p:cNvPr id="5" name="Down Arrow Callout 4"/>
          <p:cNvSpPr/>
          <p:nvPr/>
        </p:nvSpPr>
        <p:spPr>
          <a:xfrm>
            <a:off x="762000" y="463450"/>
            <a:ext cx="8001000" cy="5480150"/>
          </a:xfrm>
          <a:prstGeom prst="downArrowCallout">
            <a:avLst>
              <a:gd name="adj1" fmla="val 5599"/>
              <a:gd name="adj2" fmla="val 15281"/>
              <a:gd name="adj3" fmla="val 25000"/>
              <a:gd name="adj4" fmla="val 16128"/>
            </a:avLst>
          </a:prstGeom>
          <a:gradFill>
            <a:gsLst>
              <a:gs pos="0">
                <a:srgbClr val="FFF200">
                  <a:alpha val="10000"/>
                </a:srgbClr>
              </a:gs>
              <a:gs pos="45000">
                <a:srgbClr val="FF7A00"/>
              </a:gs>
              <a:gs pos="70000">
                <a:srgbClr val="FF0300"/>
              </a:gs>
              <a:gs pos="100000">
                <a:srgbClr val="4D0808"/>
              </a:gs>
            </a:gsLst>
            <a:lin ang="5400000" scaled="0"/>
          </a:gra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Tree>
  </p:cSld>
  <p:clrMapOvr>
    <a:masterClrMapping/>
  </p:clrMapOvr>
  <p:transition>
    <p:pull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fig01a"/>
          <p:cNvPicPr>
            <a:picLocks noChangeAspect="1" noChangeArrowheads="1"/>
          </p:cNvPicPr>
          <p:nvPr/>
        </p:nvPicPr>
        <p:blipFill>
          <a:blip r:embed="rId2" cstate="print"/>
          <a:srcRect/>
          <a:stretch>
            <a:fillRect/>
          </a:stretch>
        </p:blipFill>
        <p:spPr bwMode="auto">
          <a:xfrm>
            <a:off x="381000" y="228600"/>
            <a:ext cx="8077200" cy="6081713"/>
          </a:xfrm>
          <a:prstGeom prst="rect">
            <a:avLst/>
          </a:prstGeom>
          <a:noFill/>
          <a:ln w="9525">
            <a:noFill/>
            <a:miter lim="800000"/>
            <a:headEnd/>
            <a:tailEnd/>
          </a:ln>
        </p:spPr>
      </p:pic>
      <p:sp>
        <p:nvSpPr>
          <p:cNvPr id="440323" name="Text Box 3"/>
          <p:cNvSpPr txBox="1">
            <a:spLocks noChangeArrowheads="1"/>
          </p:cNvSpPr>
          <p:nvPr/>
        </p:nvSpPr>
        <p:spPr bwMode="auto">
          <a:xfrm>
            <a:off x="1203325" y="6400800"/>
            <a:ext cx="5875338" cy="457200"/>
          </a:xfrm>
          <a:prstGeom prst="rect">
            <a:avLst/>
          </a:prstGeom>
          <a:noFill/>
          <a:ln w="9525">
            <a:noFill/>
            <a:miter lim="800000"/>
            <a:headEnd/>
            <a:tailEnd/>
          </a:ln>
          <a:effectLst/>
        </p:spPr>
        <p:txBody>
          <a:bodyPr wrap="none">
            <a:spAutoFit/>
          </a:bodyPr>
          <a:lstStyle/>
          <a:p>
            <a:r>
              <a:rPr lang="en-US" smtClean="0">
                <a:solidFill>
                  <a:srgbClr val="000000"/>
                </a:solidFill>
              </a:rPr>
              <a:t>CERES period March 2000 to May 2004</a:t>
            </a:r>
          </a:p>
        </p:txBody>
      </p:sp>
    </p:spTree>
  </p:cSld>
  <p:clrMapOvr>
    <a:masterClrMapping/>
  </p:clrMapOvr>
  <p:transition>
    <p:split dir="in"/>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62" name="Rectangle 2"/>
          <p:cNvSpPr>
            <a:spLocks noGrp="1" noChangeArrowheads="1"/>
          </p:cNvSpPr>
          <p:nvPr>
            <p:ph type="title"/>
          </p:nvPr>
        </p:nvSpPr>
        <p:spPr>
          <a:xfrm>
            <a:off x="685800" y="381000"/>
            <a:ext cx="8229600" cy="1143000"/>
          </a:xfrm>
          <a:effectLst>
            <a:outerShdw dist="35921" dir="2700000" algn="ctr" rotWithShape="0">
              <a:schemeClr val="tx1"/>
            </a:outerShdw>
          </a:effectLst>
        </p:spPr>
        <p:txBody>
          <a:bodyPr/>
          <a:lstStyle/>
          <a:p>
            <a:pPr>
              <a:defRPr/>
            </a:pPr>
            <a:r>
              <a:rPr lang="en-US" sz="3200" dirty="0">
                <a:solidFill>
                  <a:srgbClr val="FFFF00"/>
                </a:solidFill>
                <a:latin typeface="Comic Sans MS" pitchFamily="66" charset="0"/>
              </a:rPr>
              <a:t>Global </a:t>
            </a:r>
            <a:r>
              <a:rPr lang="en-US" sz="3200" dirty="0" smtClean="0">
                <a:solidFill>
                  <a:srgbClr val="FFFF00"/>
                </a:solidFill>
                <a:latin typeface="Comic Sans MS" pitchFamily="66" charset="0"/>
              </a:rPr>
              <a:t>temperature </a:t>
            </a:r>
            <a:r>
              <a:rPr lang="en-US" sz="3200" dirty="0">
                <a:solidFill>
                  <a:srgbClr val="FFFF00"/>
                </a:solidFill>
                <a:latin typeface="Comic Sans MS" pitchFamily="66" charset="0"/>
              </a:rPr>
              <a:t>and carbon </a:t>
            </a:r>
            <a:r>
              <a:rPr lang="en-US" sz="3200" dirty="0" smtClean="0">
                <a:solidFill>
                  <a:srgbClr val="FFFF00"/>
                </a:solidFill>
                <a:latin typeface="Comic Sans MS" pitchFamily="66" charset="0"/>
              </a:rPr>
              <a:t>dioxide: anomalies through 2010</a:t>
            </a:r>
            <a:endParaRPr lang="en-US" sz="3200" dirty="0">
              <a:solidFill>
                <a:srgbClr val="FFFF00"/>
              </a:solidFill>
              <a:latin typeface="Comic Sans MS" pitchFamily="66" charset="0"/>
            </a:endParaRPr>
          </a:p>
        </p:txBody>
      </p:sp>
      <p:sp>
        <p:nvSpPr>
          <p:cNvPr id="26627" name="Text Box 4"/>
          <p:cNvSpPr txBox="1">
            <a:spLocks noChangeArrowheads="1"/>
          </p:cNvSpPr>
          <p:nvPr/>
        </p:nvSpPr>
        <p:spPr bwMode="auto">
          <a:xfrm>
            <a:off x="2590800" y="6172200"/>
            <a:ext cx="4147289" cy="369332"/>
          </a:xfrm>
          <a:prstGeom prst="rect">
            <a:avLst/>
          </a:prstGeom>
          <a:noFill/>
          <a:ln w="9525">
            <a:noFill/>
            <a:miter lim="800000"/>
            <a:headEnd/>
            <a:tailEnd/>
          </a:ln>
        </p:spPr>
        <p:txBody>
          <a:bodyPr wrap="none">
            <a:spAutoFit/>
          </a:bodyPr>
          <a:lstStyle/>
          <a:p>
            <a:r>
              <a:rPr lang="en-US" sz="1800" dirty="0">
                <a:solidFill>
                  <a:schemeClr val="bg1"/>
                </a:solidFill>
                <a:latin typeface="Arial" charset="0"/>
              </a:rPr>
              <a:t>Base period </a:t>
            </a:r>
            <a:r>
              <a:rPr lang="en-US" sz="1800" dirty="0" smtClean="0">
                <a:solidFill>
                  <a:schemeClr val="bg1"/>
                </a:solidFill>
                <a:latin typeface="Arial" charset="0"/>
              </a:rPr>
              <a:t>1900-99; data from NOAA</a:t>
            </a:r>
            <a:endParaRPr lang="en-US" sz="1800" dirty="0">
              <a:solidFill>
                <a:schemeClr val="bg1"/>
              </a:solidFill>
              <a:latin typeface="Arial" charset="0"/>
            </a:endParaRPr>
          </a:p>
        </p:txBody>
      </p:sp>
      <p:pic>
        <p:nvPicPr>
          <p:cNvPr id="7" name="Picture 6" descr="T_record_2010.png"/>
          <p:cNvPicPr>
            <a:picLocks noChangeAspect="1"/>
          </p:cNvPicPr>
          <p:nvPr/>
        </p:nvPicPr>
        <p:blipFill>
          <a:blip r:embed="rId2" cstate="print"/>
          <a:stretch>
            <a:fillRect/>
          </a:stretch>
        </p:blipFill>
        <p:spPr>
          <a:xfrm>
            <a:off x="685800" y="1524000"/>
            <a:ext cx="7760786" cy="4564308"/>
          </a:xfrm>
          <a:prstGeom prst="rect">
            <a:avLst/>
          </a:prstGeom>
        </p:spPr>
      </p:pic>
      <p:pic>
        <p:nvPicPr>
          <p:cNvPr id="9" name="Picture 8" descr="Tco2_record_2010.png"/>
          <p:cNvPicPr>
            <a:picLocks noChangeAspect="1"/>
          </p:cNvPicPr>
          <p:nvPr/>
        </p:nvPicPr>
        <p:blipFill>
          <a:blip r:embed="rId3" cstate="print"/>
          <a:stretch>
            <a:fillRect/>
          </a:stretch>
        </p:blipFill>
        <p:spPr>
          <a:xfrm>
            <a:off x="685800" y="1524000"/>
            <a:ext cx="8353268" cy="4564308"/>
          </a:xfrm>
          <a:prstGeom prst="rect">
            <a:avLst/>
          </a:prstGeom>
        </p:spPr>
      </p:pic>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Text Box 2"/>
          <p:cNvSpPr txBox="1">
            <a:spLocks noChangeArrowheads="1"/>
          </p:cNvSpPr>
          <p:nvPr/>
        </p:nvSpPr>
        <p:spPr bwMode="auto">
          <a:xfrm>
            <a:off x="325438" y="76200"/>
            <a:ext cx="8437562" cy="5191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r>
              <a:rPr lang="en-US" sz="2800" b="1">
                <a:solidFill>
                  <a:srgbClr val="FFFF00"/>
                </a:solidFill>
              </a:rPr>
              <a:t>Global SSTs are increasing</a:t>
            </a:r>
            <a:r>
              <a:rPr lang="en-US" sz="2800" b="1">
                <a:solidFill>
                  <a:srgbClr val="FFFFFF"/>
                </a:solidFill>
              </a:rPr>
              <a:t>:  </a:t>
            </a:r>
            <a:r>
              <a:rPr lang="en-US" b="1">
                <a:solidFill>
                  <a:srgbClr val="FFFFFF"/>
                </a:solidFill>
              </a:rPr>
              <a:t>base period 1901-70</a:t>
            </a:r>
          </a:p>
        </p:txBody>
      </p:sp>
      <p:sp>
        <p:nvSpPr>
          <p:cNvPr id="965635" name="Line 3"/>
          <p:cNvSpPr>
            <a:spLocks noChangeShapeType="1"/>
          </p:cNvSpPr>
          <p:nvPr/>
        </p:nvSpPr>
        <p:spPr bwMode="auto">
          <a:xfrm>
            <a:off x="0" y="685800"/>
            <a:ext cx="9144000" cy="0"/>
          </a:xfrm>
          <a:prstGeom prst="line">
            <a:avLst/>
          </a:prstGeom>
          <a:noFill/>
          <a:ln w="38100">
            <a:solidFill>
              <a:srgbClr val="FF0000"/>
            </a:solidFill>
            <a:round/>
            <a:headEnd/>
            <a:tailEnd/>
          </a:ln>
          <a:effectLst/>
        </p:spPr>
        <p:txBody>
          <a:bodyPr/>
          <a:lstStyle/>
          <a:p>
            <a:endParaRPr lang="en-US">
              <a:solidFill>
                <a:srgbClr val="000000"/>
              </a:solidFill>
            </a:endParaRPr>
          </a:p>
        </p:txBody>
      </p:sp>
      <p:pic>
        <p:nvPicPr>
          <p:cNvPr id="965636" name="Picture 4" descr="SST_Hadley-07"/>
          <p:cNvPicPr>
            <a:picLocks noChangeAspect="1" noChangeArrowheads="1"/>
          </p:cNvPicPr>
          <p:nvPr/>
        </p:nvPicPr>
        <p:blipFill>
          <a:blip r:embed="rId2" cstate="print"/>
          <a:srcRect/>
          <a:stretch>
            <a:fillRect/>
          </a:stretch>
        </p:blipFill>
        <p:spPr bwMode="auto">
          <a:xfrm>
            <a:off x="76200" y="1474788"/>
            <a:ext cx="8610600" cy="4087812"/>
          </a:xfrm>
          <a:prstGeom prst="rect">
            <a:avLst/>
          </a:prstGeom>
          <a:noFill/>
        </p:spPr>
      </p:pic>
      <p:sp>
        <p:nvSpPr>
          <p:cNvPr id="9" name="Rectangle 8"/>
          <p:cNvSpPr/>
          <p:nvPr/>
        </p:nvSpPr>
        <p:spPr bwMode="auto">
          <a:xfrm>
            <a:off x="8339328" y="2459736"/>
            <a:ext cx="152400" cy="1225296"/>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
        <p:nvSpPr>
          <p:cNvPr id="965637" name="Text Box 5"/>
          <p:cNvSpPr txBox="1">
            <a:spLocks noChangeArrowheads="1"/>
          </p:cNvSpPr>
          <p:nvPr/>
        </p:nvSpPr>
        <p:spPr bwMode="auto">
          <a:xfrm>
            <a:off x="5562600" y="6216650"/>
            <a:ext cx="2698750" cy="641350"/>
          </a:xfrm>
          <a:prstGeom prst="rect">
            <a:avLst/>
          </a:prstGeom>
          <a:noFill/>
          <a:ln w="9525">
            <a:noFill/>
            <a:miter lim="800000"/>
            <a:headEnd/>
            <a:tailEnd/>
          </a:ln>
          <a:effectLst/>
        </p:spPr>
        <p:txBody>
          <a:bodyPr wrap="none">
            <a:spAutoFit/>
          </a:bodyPr>
          <a:lstStyle/>
          <a:p>
            <a:pPr eaLnBrk="1" hangingPunct="1"/>
            <a:r>
              <a:rPr lang="en-US" sz="1800">
                <a:solidFill>
                  <a:srgbClr val="FFFFFF"/>
                </a:solidFill>
                <a:latin typeface="Arial" charset="0"/>
              </a:rPr>
              <a:t>Through </a:t>
            </a:r>
            <a:r>
              <a:rPr lang="en-US" sz="1800" smtClean="0">
                <a:solidFill>
                  <a:srgbClr val="FFFFFF"/>
                </a:solidFill>
                <a:latin typeface="Arial" charset="0"/>
              </a:rPr>
              <a:t>2009</a:t>
            </a:r>
            <a:endParaRPr lang="en-US" sz="1800" dirty="0">
              <a:solidFill>
                <a:srgbClr val="FFFFFF"/>
              </a:solidFill>
              <a:latin typeface="Arial" charset="0"/>
            </a:endParaRPr>
          </a:p>
          <a:p>
            <a:pPr eaLnBrk="1" hangingPunct="1"/>
            <a:r>
              <a:rPr lang="en-US" sz="1800" dirty="0">
                <a:solidFill>
                  <a:srgbClr val="FFFFFF"/>
                </a:solidFill>
                <a:latin typeface="Arial" charset="0"/>
              </a:rPr>
              <a:t>Data: Hadley Centre, UK</a:t>
            </a:r>
          </a:p>
        </p:txBody>
      </p:sp>
      <p:cxnSp>
        <p:nvCxnSpPr>
          <p:cNvPr id="11" name="Straight Connector 10"/>
          <p:cNvCxnSpPr/>
          <p:nvPr/>
        </p:nvCxnSpPr>
        <p:spPr bwMode="auto">
          <a:xfrm rot="16200000" flipH="1">
            <a:off x="8339328" y="2660904"/>
            <a:ext cx="54864" cy="54864"/>
          </a:xfrm>
          <a:prstGeom prst="line">
            <a:avLst/>
          </a:prstGeom>
          <a:solidFill>
            <a:schemeClr val="accent1"/>
          </a:solidFill>
          <a:ln w="254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rot="5400000" flipH="1" flipV="1">
            <a:off x="8394192" y="2249424"/>
            <a:ext cx="173736" cy="54864"/>
          </a:xfrm>
          <a:prstGeom prst="line">
            <a:avLst/>
          </a:prstGeom>
          <a:solidFill>
            <a:schemeClr val="accent1"/>
          </a:solidFill>
          <a:ln w="25400" cap="flat" cmpd="sng" algn="ctr">
            <a:solidFill>
              <a:schemeClr val="tx1"/>
            </a:solidFill>
            <a:prstDash val="sysDot"/>
            <a:round/>
            <a:headEnd type="none" w="med" len="med"/>
            <a:tailEnd type="none" w="med" len="med"/>
          </a:ln>
          <a:effectLst/>
        </p:spPr>
      </p:cxnSp>
      <p:cxnSp>
        <p:nvCxnSpPr>
          <p:cNvPr id="13" name="Straight Connector 12"/>
          <p:cNvCxnSpPr/>
          <p:nvPr/>
        </p:nvCxnSpPr>
        <p:spPr bwMode="auto">
          <a:xfrm rot="5400000" flipH="1" flipV="1">
            <a:off x="8246364" y="2508504"/>
            <a:ext cx="358140" cy="65532"/>
          </a:xfrm>
          <a:prstGeom prst="line">
            <a:avLst/>
          </a:prstGeom>
          <a:solidFill>
            <a:schemeClr val="accent1"/>
          </a:solidFill>
          <a:ln w="25400" cap="flat" cmpd="sng" algn="ctr">
            <a:solidFill>
              <a:schemeClr val="tx1"/>
            </a:solidFill>
            <a:prstDash val="solid"/>
            <a:round/>
            <a:headEnd type="none" w="med" len="med"/>
            <a:tailEnd type="none" w="med" len="med"/>
          </a:ln>
          <a:effectLst/>
        </p:spPr>
      </p:cxnSp>
    </p:spTree>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3" name="Picture 5" descr="F3"/>
          <p:cNvPicPr>
            <a:picLocks noChangeAspect="1" noChangeArrowheads="1"/>
          </p:cNvPicPr>
          <p:nvPr/>
        </p:nvPicPr>
        <p:blipFill>
          <a:blip r:embed="rId2" cstate="print"/>
          <a:srcRect b="4546"/>
          <a:stretch>
            <a:fillRect/>
          </a:stretch>
        </p:blipFill>
        <p:spPr bwMode="auto">
          <a:xfrm>
            <a:off x="0" y="-65088"/>
            <a:ext cx="5603875" cy="6923088"/>
          </a:xfrm>
          <a:prstGeom prst="rect">
            <a:avLst/>
          </a:prstGeom>
          <a:noFill/>
          <a:ln w="9525">
            <a:noFill/>
            <a:miter lim="800000"/>
            <a:headEnd/>
            <a:tailEnd/>
          </a:ln>
        </p:spPr>
      </p:pic>
      <p:sp>
        <p:nvSpPr>
          <p:cNvPr id="411654" name="Text Box 6"/>
          <p:cNvSpPr txBox="1">
            <a:spLocks noChangeArrowheads="1"/>
          </p:cNvSpPr>
          <p:nvPr/>
        </p:nvSpPr>
        <p:spPr bwMode="auto">
          <a:xfrm>
            <a:off x="5257800" y="152400"/>
            <a:ext cx="3733800" cy="5203825"/>
          </a:xfrm>
          <a:prstGeom prst="rect">
            <a:avLst/>
          </a:prstGeom>
          <a:noFill/>
          <a:ln w="9525">
            <a:noFill/>
            <a:miter lim="800000"/>
            <a:headEnd/>
            <a:tailEnd/>
          </a:ln>
          <a:effectLst/>
        </p:spPr>
        <p:txBody>
          <a:bodyPr>
            <a:spAutoFit/>
          </a:bodyPr>
          <a:lstStyle/>
          <a:p>
            <a:pPr eaLnBrk="1" hangingPunct="1"/>
            <a:r>
              <a:rPr lang="en-US" b="1" smtClean="0">
                <a:solidFill>
                  <a:srgbClr val="3333CC"/>
                </a:solidFill>
              </a:rPr>
              <a:t>Changes in SSTs</a:t>
            </a:r>
            <a:r>
              <a:rPr lang="en-US" smtClean="0">
                <a:solidFill>
                  <a:srgbClr val="000000"/>
                </a:solidFill>
              </a:rPr>
              <a:t> zonally averaged relative to 1961-90</a:t>
            </a:r>
          </a:p>
          <a:p>
            <a:pPr eaLnBrk="1" hangingPunct="1"/>
            <a:endParaRPr lang="en-US" smtClean="0">
              <a:solidFill>
                <a:srgbClr val="000000"/>
              </a:solidFill>
            </a:endParaRPr>
          </a:p>
          <a:p>
            <a:pPr eaLnBrk="1" hangingPunct="1"/>
            <a:r>
              <a:rPr lang="en-US" smtClean="0">
                <a:solidFill>
                  <a:srgbClr val="000000"/>
                </a:solidFill>
              </a:rPr>
              <a:t>Atlantic: N vs S</a:t>
            </a:r>
          </a:p>
          <a:p>
            <a:pPr eaLnBrk="1" hangingPunct="1"/>
            <a:endParaRPr lang="en-US" smtClean="0">
              <a:solidFill>
                <a:srgbClr val="000000"/>
              </a:solidFill>
            </a:endParaRPr>
          </a:p>
          <a:p>
            <a:pPr eaLnBrk="1" hangingPunct="1"/>
            <a:endParaRPr lang="en-US" smtClean="0">
              <a:solidFill>
                <a:srgbClr val="000000"/>
              </a:solidFill>
            </a:endParaRPr>
          </a:p>
          <a:p>
            <a:pPr eaLnBrk="1" hangingPunct="1"/>
            <a:r>
              <a:rPr lang="en-US" smtClean="0">
                <a:solidFill>
                  <a:srgbClr val="000000"/>
                </a:solidFill>
              </a:rPr>
              <a:t>Indian: Steady warming</a:t>
            </a:r>
          </a:p>
          <a:p>
            <a:pPr eaLnBrk="1" hangingPunct="1"/>
            <a:endParaRPr lang="en-US" smtClean="0">
              <a:solidFill>
                <a:srgbClr val="000000"/>
              </a:solidFill>
            </a:endParaRPr>
          </a:p>
          <a:p>
            <a:pPr eaLnBrk="1" hangingPunct="1"/>
            <a:endParaRPr lang="en-US" smtClean="0">
              <a:solidFill>
                <a:srgbClr val="000000"/>
              </a:solidFill>
            </a:endParaRPr>
          </a:p>
          <a:p>
            <a:pPr eaLnBrk="1" hangingPunct="1"/>
            <a:r>
              <a:rPr lang="en-US" smtClean="0">
                <a:solidFill>
                  <a:srgbClr val="000000"/>
                </a:solidFill>
              </a:rPr>
              <a:t>Pacific: tropics leads (ENSO, PDO)</a:t>
            </a:r>
          </a:p>
          <a:p>
            <a:pPr eaLnBrk="1" hangingPunct="1"/>
            <a:endParaRPr lang="en-US" smtClean="0">
              <a:solidFill>
                <a:srgbClr val="000000"/>
              </a:solidFill>
            </a:endParaRPr>
          </a:p>
          <a:p>
            <a:pPr eaLnBrk="1" hangingPunct="1"/>
            <a:r>
              <a:rPr lang="en-US" smtClean="0">
                <a:solidFill>
                  <a:srgbClr val="000000"/>
                </a:solidFill>
              </a:rPr>
              <a:t>Deg C</a:t>
            </a:r>
          </a:p>
        </p:txBody>
      </p:sp>
    </p:spTree>
  </p:cSld>
  <p:clrMapOvr>
    <a:masterClrMapping/>
  </p:clrMapOvr>
  <p:transition>
    <p:pull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2"/>
          <p:cNvSpPr txBox="1">
            <a:spLocks noChangeArrowheads="1"/>
          </p:cNvSpPr>
          <p:nvPr/>
        </p:nvSpPr>
        <p:spPr bwMode="auto">
          <a:xfrm>
            <a:off x="381000" y="274638"/>
            <a:ext cx="8610600" cy="3729037"/>
          </a:xfrm>
          <a:prstGeom prst="rect">
            <a:avLst/>
          </a:prstGeom>
          <a:noFill/>
          <a:ln w="9525">
            <a:noFill/>
            <a:miter lim="800000"/>
            <a:headEnd/>
            <a:tailEnd/>
          </a:ln>
          <a:effectLst/>
        </p:spPr>
        <p:txBody>
          <a:bodyPr>
            <a:spAutoFit/>
          </a:bodyPr>
          <a:lstStyle/>
          <a:p>
            <a:pPr marL="280988" indent="-280988"/>
            <a:r>
              <a:rPr lang="en-US" sz="2800" b="1" smtClean="0">
                <a:solidFill>
                  <a:srgbClr val="000000"/>
                </a:solidFill>
              </a:rPr>
              <a:t>Global increases in SST are not uniform.  Why?</a:t>
            </a:r>
          </a:p>
          <a:p>
            <a:pPr marL="280988" indent="-280988"/>
            <a:endParaRPr lang="en-US" sz="900" b="1" smtClean="0">
              <a:solidFill>
                <a:srgbClr val="000000"/>
              </a:solidFill>
            </a:endParaRPr>
          </a:p>
          <a:p>
            <a:pPr marL="280988" indent="-280988">
              <a:buFont typeface="Wingdings" pitchFamily="2" charset="2"/>
              <a:buChar char="v"/>
            </a:pPr>
            <a:r>
              <a:rPr lang="en-US" smtClean="0">
                <a:solidFill>
                  <a:srgbClr val="E40000"/>
                </a:solidFill>
              </a:rPr>
              <a:t>Tropical Indian Ocean has warmed to be competitive as warmest part of global ocean.</a:t>
            </a:r>
          </a:p>
          <a:p>
            <a:pPr marL="280988" indent="-280988">
              <a:buFont typeface="Wingdings" pitchFamily="2" charset="2"/>
              <a:buChar char="v"/>
            </a:pPr>
            <a:r>
              <a:rPr lang="en-US" smtClean="0">
                <a:solidFill>
                  <a:srgbClr val="E40000"/>
                </a:solidFill>
              </a:rPr>
              <a:t>Tropical Pacific gets relief from global warming owing to ENSO?</a:t>
            </a:r>
          </a:p>
          <a:p>
            <a:pPr marL="280988" indent="-280988">
              <a:buFont typeface="Wingdings" pitchFamily="2" charset="2"/>
              <a:buChar char="v"/>
            </a:pPr>
            <a:r>
              <a:rPr lang="en-US" smtClean="0">
                <a:solidFill>
                  <a:srgbClr val="E40000"/>
                </a:solidFill>
              </a:rPr>
              <a:t>Atlantic has MOC/THC</a:t>
            </a:r>
          </a:p>
          <a:p>
            <a:pPr marL="280988" indent="-280988"/>
            <a:endParaRPr lang="en-US" sz="1000" smtClean="0">
              <a:solidFill>
                <a:srgbClr val="E40000"/>
              </a:solidFill>
            </a:endParaRPr>
          </a:p>
          <a:p>
            <a:pPr marL="280988" indent="-280988"/>
            <a:r>
              <a:rPr lang="en-US" smtClean="0">
                <a:solidFill>
                  <a:srgbClr val="000000"/>
                </a:solidFill>
              </a:rPr>
              <a:t>The historical patterns of SST are NOT well simulated by coupled models!</a:t>
            </a:r>
          </a:p>
          <a:p>
            <a:pPr marL="280988" indent="-280988"/>
            <a:r>
              <a:rPr lang="en-US" smtClean="0">
                <a:solidFill>
                  <a:srgbClr val="000000"/>
                </a:solidFill>
              </a:rPr>
              <a:t>Relates to ocean uptake of heat and ocean heat content.</a:t>
            </a:r>
          </a:p>
        </p:txBody>
      </p:sp>
      <p:sp>
        <p:nvSpPr>
          <p:cNvPr id="397315" name="Line 3"/>
          <p:cNvSpPr>
            <a:spLocks noChangeShapeType="1"/>
          </p:cNvSpPr>
          <p:nvPr/>
        </p:nvSpPr>
        <p:spPr bwMode="auto">
          <a:xfrm>
            <a:off x="0" y="762000"/>
            <a:ext cx="9144000" cy="0"/>
          </a:xfrm>
          <a:prstGeom prst="line">
            <a:avLst/>
          </a:prstGeom>
          <a:noFill/>
          <a:ln w="38100">
            <a:solidFill>
              <a:schemeClr val="accent2"/>
            </a:solidFill>
            <a:round/>
            <a:headEnd/>
            <a:tailEnd/>
          </a:ln>
          <a:effectLst/>
        </p:spPr>
        <p:txBody>
          <a:bodyPr/>
          <a:lstStyle/>
          <a:p>
            <a:pPr eaLnBrk="1" hangingPunct="1"/>
            <a:endParaRPr lang="en-US" smtClean="0">
              <a:solidFill>
                <a:srgbClr val="000000"/>
              </a:solidFill>
            </a:endParaRPr>
          </a:p>
        </p:txBody>
      </p:sp>
      <p:sp>
        <p:nvSpPr>
          <p:cNvPr id="397316" name="Text Box 4"/>
          <p:cNvSpPr txBox="1">
            <a:spLocks noChangeArrowheads="1"/>
          </p:cNvSpPr>
          <p:nvPr/>
        </p:nvSpPr>
        <p:spPr bwMode="auto">
          <a:xfrm>
            <a:off x="441325" y="4419600"/>
            <a:ext cx="8702675" cy="457200"/>
          </a:xfrm>
          <a:prstGeom prst="rect">
            <a:avLst/>
          </a:prstGeom>
          <a:noFill/>
          <a:ln w="9525">
            <a:noFill/>
            <a:miter lim="800000"/>
            <a:headEnd/>
            <a:tailEnd/>
          </a:ln>
          <a:effectLst/>
        </p:spPr>
        <p:txBody>
          <a:bodyPr>
            <a:spAutoFit/>
          </a:bodyPr>
          <a:lstStyle/>
          <a:p>
            <a:pPr eaLnBrk="1" hangingPunct="1"/>
            <a:r>
              <a:rPr lang="en-US" smtClean="0">
                <a:solidFill>
                  <a:srgbClr val="000000"/>
                </a:solidFill>
              </a:rPr>
              <a:t>The result is an imprint on global weather patterns:</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7316"/>
                                        </p:tgtEl>
                                        <p:attrNameLst>
                                          <p:attrName>style.visibility</p:attrName>
                                        </p:attrNameLst>
                                      </p:cBhvr>
                                      <p:to>
                                        <p:strVal val="visible"/>
                                      </p:to>
                                    </p:set>
                                    <p:animEffect transition="in" filter="wipe(down)">
                                      <p:cBhvr>
                                        <p:cTn id="7" dur="500"/>
                                        <p:tgtEl>
                                          <p:spTgt spid="397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685800" y="381000"/>
            <a:ext cx="7772400" cy="2590800"/>
          </a:xfrm>
          <a:effectLst>
            <a:outerShdw blurRad="50800" dist="50800" dir="5400000" algn="ctr" rotWithShape="0">
              <a:schemeClr val="tx1"/>
            </a:outerShdw>
          </a:effectLst>
        </p:spPr>
        <p:txBody>
          <a:bodyPr/>
          <a:lstStyle/>
          <a:p>
            <a:pPr algn="l"/>
            <a:r>
              <a:rPr lang="en-US" sz="3200" u="sng" dirty="0" smtClean="0">
                <a:latin typeface="Comic Sans MS" pitchFamily="66" charset="0"/>
              </a:rPr>
              <a:t>Ocean heat content and sea level</a:t>
            </a:r>
            <a:r>
              <a:rPr lang="en-US" sz="3200" dirty="0" smtClean="0">
                <a:latin typeface="Comic Sans MS" pitchFamily="66" charset="0"/>
              </a:rPr>
              <a:t/>
            </a:r>
            <a:br>
              <a:rPr lang="en-US" sz="3200" dirty="0" smtClean="0">
                <a:latin typeface="Comic Sans MS" pitchFamily="66" charset="0"/>
              </a:rPr>
            </a:br>
            <a:r>
              <a:rPr lang="en-US" sz="3200" dirty="0" smtClean="0">
                <a:latin typeface="Comic Sans MS" pitchFamily="66" charset="0"/>
              </a:rPr>
              <a:t/>
            </a:r>
            <a:br>
              <a:rPr lang="en-US" sz="3200" dirty="0" smtClean="0">
                <a:latin typeface="Comic Sans MS" pitchFamily="66" charset="0"/>
              </a:rPr>
            </a:br>
            <a:r>
              <a:rPr lang="en-US" sz="2400" b="0" dirty="0" smtClean="0">
                <a:solidFill>
                  <a:schemeClr val="bg1"/>
                </a:solidFill>
                <a:latin typeface="Comic Sans MS" pitchFamily="66" charset="0"/>
              </a:rPr>
              <a:t>Global warming from increasing greenhouse gases creates an imbalance in radiation at the Top-Of-Atmosphere: now order 0.9 W m</a:t>
            </a:r>
            <a:r>
              <a:rPr lang="en-US" sz="2400" b="0" baseline="30000" dirty="0" smtClean="0">
                <a:solidFill>
                  <a:schemeClr val="bg1"/>
                </a:solidFill>
                <a:latin typeface="Comic Sans MS" pitchFamily="66" charset="0"/>
              </a:rPr>
              <a:t>-2</a:t>
            </a:r>
            <a:r>
              <a:rPr lang="en-US" sz="2400" b="0" dirty="0" smtClean="0">
                <a:solidFill>
                  <a:schemeClr val="bg1"/>
                </a:solidFill>
                <a:latin typeface="Comic Sans MS" pitchFamily="66" charset="0"/>
              </a:rPr>
              <a:t>.</a:t>
            </a:r>
            <a:r>
              <a:rPr lang="en-US" sz="2400" b="0" dirty="0" smtClean="0">
                <a:solidFill>
                  <a:schemeClr val="tx1"/>
                </a:solidFill>
                <a:latin typeface="Comic Sans MS" pitchFamily="66" charset="0"/>
              </a:rPr>
              <a:t/>
            </a:r>
            <a:br>
              <a:rPr lang="en-US" sz="2400" b="0" dirty="0" smtClean="0">
                <a:solidFill>
                  <a:schemeClr val="tx1"/>
                </a:solidFill>
                <a:latin typeface="Comic Sans MS" pitchFamily="66" charset="0"/>
              </a:rPr>
            </a:br>
            <a:r>
              <a:rPr lang="en-US" dirty="0" smtClean="0">
                <a:solidFill>
                  <a:srgbClr val="FF6600"/>
                </a:solidFill>
                <a:latin typeface="Comic Sans MS" pitchFamily="66" charset="0"/>
              </a:rPr>
              <a:t>Where does this heat go?</a:t>
            </a:r>
          </a:p>
        </p:txBody>
      </p:sp>
      <p:sp>
        <p:nvSpPr>
          <p:cNvPr id="12291" name="Text Box 5"/>
          <p:cNvSpPr txBox="1">
            <a:spLocks noChangeArrowheads="1"/>
          </p:cNvSpPr>
          <p:nvPr/>
        </p:nvSpPr>
        <p:spPr bwMode="auto">
          <a:xfrm>
            <a:off x="685800" y="3276600"/>
            <a:ext cx="8245475" cy="3046988"/>
          </a:xfrm>
          <a:prstGeom prst="rect">
            <a:avLst/>
          </a:prstGeom>
          <a:noFill/>
          <a:ln w="9525">
            <a:noFill/>
            <a:miter lim="800000"/>
            <a:headEnd/>
            <a:tailEnd/>
          </a:ln>
          <a:effectLst>
            <a:outerShdw blurRad="50800" dist="50800" dir="5400000" algn="ctr" rotWithShape="0">
              <a:schemeClr val="tx1"/>
            </a:outerShdw>
          </a:effectLst>
        </p:spPr>
        <p:txBody>
          <a:bodyPr>
            <a:spAutoFit/>
          </a:bodyPr>
          <a:lstStyle/>
          <a:p>
            <a:r>
              <a:rPr lang="en-US" b="1" dirty="0">
                <a:solidFill>
                  <a:schemeClr val="bg1"/>
                </a:solidFill>
              </a:rPr>
              <a:t>Main sink is ocean: </a:t>
            </a:r>
            <a:r>
              <a:rPr lang="en-US" b="1" dirty="0" err="1">
                <a:solidFill>
                  <a:schemeClr val="bg1"/>
                </a:solidFill>
              </a:rPr>
              <a:t>thermosteric</a:t>
            </a:r>
            <a:r>
              <a:rPr lang="en-US" b="1" dirty="0">
                <a:solidFill>
                  <a:schemeClr val="bg1"/>
                </a:solidFill>
              </a:rPr>
              <a:t> sea level rise associated with increasing ocean heat content.</a:t>
            </a:r>
          </a:p>
          <a:p>
            <a:r>
              <a:rPr lang="en-US" b="1" dirty="0">
                <a:solidFill>
                  <a:srgbClr val="FFFF00"/>
                </a:solidFill>
              </a:rPr>
              <a:t>Some melts sea ice: no change in SL</a:t>
            </a:r>
          </a:p>
          <a:p>
            <a:r>
              <a:rPr lang="en-US" b="1" dirty="0">
                <a:solidFill>
                  <a:srgbClr val="FFFF00"/>
                </a:solidFill>
              </a:rPr>
              <a:t>Some melts land ice.  </a:t>
            </a:r>
          </a:p>
          <a:p>
            <a:endParaRPr lang="en-US" b="1" dirty="0"/>
          </a:p>
          <a:p>
            <a:r>
              <a:rPr lang="en-US" b="1" dirty="0">
                <a:solidFill>
                  <a:srgbClr val="FF4949"/>
                </a:solidFill>
              </a:rPr>
              <a:t>SL increases much more per unit of energy from land-ice melt: ratio about 30 to 90 to 1.</a:t>
            </a:r>
          </a:p>
          <a:p>
            <a:r>
              <a:rPr lang="en-US" b="1" dirty="0">
                <a:solidFill>
                  <a:srgbClr val="FFFF00"/>
                </a:solidFill>
              </a:rPr>
              <a:t>Sea-ice melt does not change sea level.</a:t>
            </a:r>
          </a:p>
        </p:txBody>
      </p:sp>
    </p:spTree>
  </p:cSld>
  <p:clrMapOvr>
    <a:masterClrMapping/>
  </p:clrMapOvr>
  <p:transition>
    <p:blinds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ig_5"/>
          <p:cNvPicPr>
            <a:picLocks noChangeAspect="1" noChangeArrowheads="1"/>
          </p:cNvPicPr>
          <p:nvPr/>
        </p:nvPicPr>
        <p:blipFill>
          <a:blip r:embed="rId2" cstate="print"/>
          <a:srcRect/>
          <a:stretch>
            <a:fillRect/>
          </a:stretch>
        </p:blipFill>
        <p:spPr bwMode="auto">
          <a:xfrm>
            <a:off x="609600" y="1066800"/>
            <a:ext cx="8151813" cy="5486400"/>
          </a:xfrm>
          <a:prstGeom prst="rect">
            <a:avLst/>
          </a:prstGeom>
          <a:noFill/>
          <a:ln w="9525">
            <a:noFill/>
            <a:miter lim="800000"/>
            <a:headEnd/>
            <a:tailEnd/>
          </a:ln>
        </p:spPr>
      </p:pic>
      <p:sp>
        <p:nvSpPr>
          <p:cNvPr id="6147" name="TextBox 2"/>
          <p:cNvSpPr txBox="1">
            <a:spLocks noChangeArrowheads="1"/>
          </p:cNvSpPr>
          <p:nvPr/>
        </p:nvSpPr>
        <p:spPr bwMode="auto">
          <a:xfrm>
            <a:off x="228600" y="152400"/>
            <a:ext cx="8610600" cy="892552"/>
          </a:xfrm>
          <a:prstGeom prst="rect">
            <a:avLst/>
          </a:prstGeom>
          <a:noFill/>
          <a:ln w="9525">
            <a:noFill/>
            <a:miter lim="800000"/>
            <a:headEnd/>
            <a:tailEnd/>
          </a:ln>
        </p:spPr>
        <p:txBody>
          <a:bodyPr>
            <a:spAutoFit/>
          </a:bodyPr>
          <a:lstStyle/>
          <a:p>
            <a:pPr algn="ctr"/>
            <a:r>
              <a:rPr lang="en-GB" sz="2800" b="1" dirty="0">
                <a:solidFill>
                  <a:srgbClr val="FFFF00"/>
                </a:solidFill>
              </a:rPr>
              <a:t>Changes in ocean state </a:t>
            </a:r>
            <a:endParaRPr lang="en-GB" sz="2800" b="1" dirty="0" smtClean="0">
              <a:solidFill>
                <a:srgbClr val="FFFF00"/>
              </a:solidFill>
            </a:endParaRPr>
          </a:p>
          <a:p>
            <a:pPr algn="ctr"/>
            <a:r>
              <a:rPr lang="en-GB" dirty="0" smtClean="0">
                <a:solidFill>
                  <a:schemeClr val="bg1"/>
                </a:solidFill>
              </a:rPr>
              <a:t>from </a:t>
            </a:r>
            <a:r>
              <a:rPr lang="en-GB" dirty="0">
                <a:solidFill>
                  <a:schemeClr val="bg1"/>
                </a:solidFill>
              </a:rPr>
              <a:t>1950-1960’s to 1990-2000’s  </a:t>
            </a:r>
            <a:r>
              <a:rPr lang="en-GB" sz="1800" dirty="0">
                <a:solidFill>
                  <a:schemeClr val="bg1"/>
                </a:solidFill>
              </a:rPr>
              <a:t>(IPCC 2007 Figure 5.18)</a:t>
            </a:r>
            <a:endParaRPr lang="en-US" dirty="0">
              <a:solidFill>
                <a:schemeClr val="bg1"/>
              </a:solidFill>
            </a:endParaRPr>
          </a:p>
        </p:txBody>
      </p:sp>
    </p:spTree>
  </p:cSld>
  <p:clrMapOvr>
    <a:masterClrMapping/>
  </p:clrMapOvr>
  <p:transition>
    <p:strips dir="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Fig_5"/>
          <p:cNvPicPr>
            <a:picLocks noChangeAspect="1" noChangeArrowheads="1"/>
          </p:cNvPicPr>
          <p:nvPr/>
        </p:nvPicPr>
        <p:blipFill>
          <a:blip r:embed="rId2" cstate="print"/>
          <a:srcRect t="6638"/>
          <a:stretch>
            <a:fillRect/>
          </a:stretch>
        </p:blipFill>
        <p:spPr bwMode="auto">
          <a:xfrm>
            <a:off x="1524000" y="914400"/>
            <a:ext cx="5943600" cy="4800600"/>
          </a:xfrm>
          <a:prstGeom prst="rect">
            <a:avLst/>
          </a:prstGeom>
          <a:noFill/>
          <a:ln w="9525">
            <a:noFill/>
            <a:miter lim="800000"/>
            <a:headEnd/>
            <a:tailEnd/>
          </a:ln>
        </p:spPr>
      </p:pic>
      <p:sp>
        <p:nvSpPr>
          <p:cNvPr id="11267" name="TextBox 3"/>
          <p:cNvSpPr txBox="1">
            <a:spLocks noChangeArrowheads="1"/>
          </p:cNvSpPr>
          <p:nvPr/>
        </p:nvSpPr>
        <p:spPr bwMode="auto">
          <a:xfrm>
            <a:off x="1524000" y="5867400"/>
            <a:ext cx="3886200" cy="461665"/>
          </a:xfrm>
          <a:prstGeom prst="rect">
            <a:avLst/>
          </a:prstGeom>
          <a:noFill/>
          <a:ln w="9525">
            <a:noFill/>
            <a:miter lim="800000"/>
            <a:headEnd/>
            <a:tailEnd/>
          </a:ln>
        </p:spPr>
        <p:txBody>
          <a:bodyPr wrap="square">
            <a:spAutoFit/>
          </a:bodyPr>
          <a:lstStyle/>
          <a:p>
            <a:r>
              <a:rPr lang="en-GB" b="1" dirty="0" smtClean="0">
                <a:solidFill>
                  <a:schemeClr val="accent2">
                    <a:lumMod val="40000"/>
                    <a:lumOff val="60000"/>
                  </a:schemeClr>
                </a:solidFill>
              </a:rPr>
              <a:t>1961-2003 </a:t>
            </a:r>
            <a:r>
              <a:rPr lang="en-GB" b="1" dirty="0">
                <a:solidFill>
                  <a:schemeClr val="accent2">
                    <a:lumMod val="40000"/>
                    <a:lumOff val="60000"/>
                  </a:schemeClr>
                </a:solidFill>
              </a:rPr>
              <a:t>(Blue bars) </a:t>
            </a:r>
            <a:r>
              <a:rPr lang="en-GB" b="1" dirty="0" smtClean="0">
                <a:solidFill>
                  <a:schemeClr val="accent2">
                    <a:lumMod val="40000"/>
                    <a:lumOff val="60000"/>
                  </a:schemeClr>
                </a:solidFill>
              </a:rPr>
              <a:t>                   </a:t>
            </a:r>
            <a:endParaRPr lang="en-US" dirty="0">
              <a:solidFill>
                <a:schemeClr val="bg1"/>
              </a:solidFill>
            </a:endParaRPr>
          </a:p>
        </p:txBody>
      </p:sp>
      <p:sp>
        <p:nvSpPr>
          <p:cNvPr id="4" name="TextBox 3"/>
          <p:cNvSpPr txBox="1"/>
          <p:nvPr/>
        </p:nvSpPr>
        <p:spPr>
          <a:xfrm>
            <a:off x="1219200" y="71735"/>
            <a:ext cx="7023076" cy="646331"/>
          </a:xfrm>
          <a:prstGeom prst="rect">
            <a:avLst/>
          </a:prstGeom>
          <a:noFill/>
          <a:effectLst>
            <a:outerShdw blurRad="50800" dist="50800" dir="5400000" algn="ctr" rotWithShape="0">
              <a:schemeClr val="tx1"/>
            </a:outerShdw>
          </a:effectLst>
        </p:spPr>
        <p:txBody>
          <a:bodyPr wrap="none" rtlCol="0">
            <a:spAutoFit/>
          </a:bodyPr>
          <a:lstStyle/>
          <a:p>
            <a:r>
              <a:rPr lang="en-US" sz="3600" b="1" dirty="0" smtClean="0">
                <a:solidFill>
                  <a:srgbClr val="FFFF00"/>
                </a:solidFill>
              </a:rPr>
              <a:t>Energy content change    </a:t>
            </a:r>
            <a:r>
              <a:rPr lang="en-US" sz="2400" b="1" dirty="0" smtClean="0">
                <a:solidFill>
                  <a:srgbClr val="FFFF00"/>
                </a:solidFill>
              </a:rPr>
              <a:t>10</a:t>
            </a:r>
            <a:r>
              <a:rPr lang="en-US" sz="2400" b="1" baseline="30000" dirty="0" smtClean="0">
                <a:solidFill>
                  <a:srgbClr val="FFFF00"/>
                </a:solidFill>
              </a:rPr>
              <a:t>22</a:t>
            </a:r>
            <a:r>
              <a:rPr lang="en-US" sz="2400" b="1" dirty="0" smtClean="0">
                <a:solidFill>
                  <a:srgbClr val="FFFF00"/>
                </a:solidFill>
              </a:rPr>
              <a:t> J</a:t>
            </a:r>
            <a:endParaRPr lang="en-US" sz="2400" b="1" dirty="0">
              <a:solidFill>
                <a:srgbClr val="FFFF00"/>
              </a:solidFill>
            </a:endParaRPr>
          </a:p>
        </p:txBody>
      </p:sp>
      <p:sp>
        <p:nvSpPr>
          <p:cNvPr id="5" name="TextBox 3"/>
          <p:cNvSpPr txBox="1">
            <a:spLocks noChangeArrowheads="1"/>
          </p:cNvSpPr>
          <p:nvPr/>
        </p:nvSpPr>
        <p:spPr bwMode="auto">
          <a:xfrm>
            <a:off x="1524000" y="6324600"/>
            <a:ext cx="5257800" cy="461665"/>
          </a:xfrm>
          <a:prstGeom prst="rect">
            <a:avLst/>
          </a:prstGeom>
          <a:noFill/>
          <a:ln w="9525">
            <a:noFill/>
            <a:miter lim="800000"/>
            <a:headEnd/>
            <a:tailEnd/>
          </a:ln>
          <a:effectLst>
            <a:outerShdw blurRad="38100" dist="12700" dir="5400000" algn="ctr" rotWithShape="0">
              <a:schemeClr val="bg1"/>
            </a:outerShdw>
          </a:effectLst>
        </p:spPr>
        <p:txBody>
          <a:bodyPr wrap="square">
            <a:spAutoFit/>
          </a:bodyPr>
          <a:lstStyle/>
          <a:p>
            <a:r>
              <a:rPr lang="en-GB" b="1" dirty="0" smtClean="0">
                <a:solidFill>
                  <a:srgbClr val="8E0047"/>
                </a:solidFill>
              </a:rPr>
              <a:t>1993-2003 </a:t>
            </a:r>
            <a:r>
              <a:rPr lang="en-GB" b="1" dirty="0">
                <a:solidFill>
                  <a:srgbClr val="8E0047"/>
                </a:solidFill>
              </a:rPr>
              <a:t>(Burgundy bars</a:t>
            </a:r>
            <a:r>
              <a:rPr lang="en-GB" b="1" dirty="0" smtClean="0">
                <a:solidFill>
                  <a:srgbClr val="8E0047"/>
                </a:solidFill>
              </a:rPr>
              <a:t>)</a:t>
            </a:r>
            <a:endParaRPr lang="en-US" b="1" dirty="0">
              <a:solidFill>
                <a:srgbClr val="8E0047"/>
              </a:solidFill>
            </a:endParaRPr>
          </a:p>
        </p:txBody>
      </p:sp>
      <p:sp>
        <p:nvSpPr>
          <p:cNvPr id="6" name="Rectangle 5"/>
          <p:cNvSpPr/>
          <p:nvPr/>
        </p:nvSpPr>
        <p:spPr>
          <a:xfrm>
            <a:off x="7086600" y="5845314"/>
            <a:ext cx="2286000" cy="707886"/>
          </a:xfrm>
          <a:prstGeom prst="rect">
            <a:avLst/>
          </a:prstGeom>
        </p:spPr>
        <p:txBody>
          <a:bodyPr>
            <a:spAutoFit/>
          </a:bodyPr>
          <a:lstStyle/>
          <a:p>
            <a:r>
              <a:rPr lang="en-GB" sz="2000" dirty="0" smtClean="0">
                <a:solidFill>
                  <a:srgbClr val="FFFFFF"/>
                </a:solidFill>
              </a:rPr>
              <a:t>Figure 5.4</a:t>
            </a:r>
          </a:p>
          <a:p>
            <a:r>
              <a:rPr lang="en-GB" sz="2000" dirty="0" smtClean="0">
                <a:solidFill>
                  <a:srgbClr val="FFFFFF"/>
                </a:solidFill>
              </a:rPr>
              <a:t>IPCC AR4</a:t>
            </a:r>
            <a:endParaRPr lang="en-US" sz="2000" dirty="0"/>
          </a:p>
        </p:txBody>
      </p:sp>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2"/>
          <p:cNvSpPr>
            <a:spLocks noGrp="1" noChangeArrowheads="1"/>
          </p:cNvSpPr>
          <p:nvPr>
            <p:ph type="body" idx="1"/>
          </p:nvPr>
        </p:nvSpPr>
        <p:spPr>
          <a:xfrm>
            <a:off x="533400" y="1143000"/>
            <a:ext cx="7772400" cy="5181600"/>
          </a:xfrm>
          <a:effectLst>
            <a:outerShdw dist="17961" dir="2700000" algn="ctr" rotWithShape="0">
              <a:schemeClr val="tx1"/>
            </a:outerShdw>
          </a:effectLst>
        </p:spPr>
        <p:txBody>
          <a:bodyPr/>
          <a:lstStyle/>
          <a:p>
            <a:pPr>
              <a:lnSpc>
                <a:spcPct val="90000"/>
              </a:lnSpc>
              <a:buClr>
                <a:schemeClr val="tx1"/>
              </a:buClr>
              <a:buFont typeface="Wingdings" pitchFamily="2" charset="2"/>
              <a:buChar char="v"/>
            </a:pPr>
            <a:r>
              <a:rPr lang="en-US" sz="2400" b="1">
                <a:solidFill>
                  <a:srgbClr val="FF3399"/>
                </a:solidFill>
                <a:latin typeface="Comic Sans MS" pitchFamily="66" charset="0"/>
              </a:rPr>
              <a:t>The atmosphere is the most volatile component of climate system</a:t>
            </a:r>
          </a:p>
          <a:p>
            <a:pPr>
              <a:lnSpc>
                <a:spcPct val="90000"/>
              </a:lnSpc>
              <a:buClr>
                <a:schemeClr val="tx1"/>
              </a:buClr>
              <a:buFont typeface="Wingdings" pitchFamily="2" charset="2"/>
              <a:buChar char="v"/>
            </a:pPr>
            <a:r>
              <a:rPr lang="en-US" sz="2400" b="1">
                <a:solidFill>
                  <a:srgbClr val="FF3399"/>
                </a:solidFill>
                <a:latin typeface="Comic Sans MS" pitchFamily="66" charset="0"/>
              </a:rPr>
              <a:t>Winds in jet streams exceed 100 mph or even 200 mph; winds move energy around.</a:t>
            </a:r>
          </a:p>
          <a:p>
            <a:pPr>
              <a:lnSpc>
                <a:spcPct val="90000"/>
              </a:lnSpc>
              <a:buClr>
                <a:schemeClr val="tx1"/>
              </a:buClr>
              <a:buFont typeface="Wingdings" pitchFamily="2" charset="2"/>
              <a:buChar char="v"/>
            </a:pPr>
            <a:r>
              <a:rPr lang="en-US" sz="2400" b="1">
                <a:solidFill>
                  <a:srgbClr val="FF3399"/>
                </a:solidFill>
                <a:latin typeface="Comic Sans MS" pitchFamily="66" charset="0"/>
              </a:rPr>
              <a:t>Thin envelope around planet 90% within 10 miles of surface 1/400</a:t>
            </a:r>
            <a:r>
              <a:rPr lang="en-US" sz="2400" b="1" baseline="30000">
                <a:solidFill>
                  <a:srgbClr val="FF3399"/>
                </a:solidFill>
                <a:latin typeface="Comic Sans MS" pitchFamily="66" charset="0"/>
              </a:rPr>
              <a:t>th</a:t>
            </a:r>
            <a:r>
              <a:rPr lang="en-US" sz="2400" b="1">
                <a:solidFill>
                  <a:srgbClr val="FF3399"/>
                </a:solidFill>
                <a:latin typeface="Comic Sans MS" pitchFamily="66" charset="0"/>
              </a:rPr>
              <a:t> of the radius of Earth; clouds appear to hug the surface from space.</a:t>
            </a:r>
          </a:p>
          <a:p>
            <a:pPr>
              <a:lnSpc>
                <a:spcPct val="90000"/>
              </a:lnSpc>
              <a:buClr>
                <a:schemeClr val="tx1"/>
              </a:buClr>
              <a:buFont typeface="Wingdings" pitchFamily="2" charset="2"/>
              <a:buChar char="v"/>
            </a:pPr>
            <a:r>
              <a:rPr lang="en-US" sz="2400" b="1">
                <a:solidFill>
                  <a:srgbClr val="FF3399"/>
                </a:solidFill>
                <a:latin typeface="Comic Sans MS" pitchFamily="66" charset="0"/>
              </a:rPr>
              <a:t>The atmosphere does not have much heat capacity</a:t>
            </a:r>
          </a:p>
          <a:p>
            <a:pPr>
              <a:lnSpc>
                <a:spcPct val="90000"/>
              </a:lnSpc>
              <a:buClr>
                <a:schemeClr val="tx1"/>
              </a:buClr>
              <a:buFont typeface="Wingdings" pitchFamily="2" charset="2"/>
              <a:buNone/>
            </a:pPr>
            <a:endParaRPr lang="en-US" sz="1400" b="1">
              <a:solidFill>
                <a:srgbClr val="FF3399"/>
              </a:solidFill>
              <a:latin typeface="Comic Sans MS" pitchFamily="66" charset="0"/>
            </a:endParaRPr>
          </a:p>
          <a:p>
            <a:pPr>
              <a:lnSpc>
                <a:spcPct val="90000"/>
              </a:lnSpc>
              <a:buClr>
                <a:schemeClr val="tx1"/>
              </a:buClr>
              <a:buFont typeface="Wingdings" pitchFamily="2" charset="2"/>
              <a:buChar char="v"/>
            </a:pPr>
            <a:r>
              <a:rPr lang="en-US" sz="2400">
                <a:solidFill>
                  <a:srgbClr val="0099CC"/>
                </a:solidFill>
                <a:latin typeface="Comic Sans MS" pitchFamily="66" charset="0"/>
              </a:rPr>
              <a:t>“Weather” occurs in troposphere (lowest part)</a:t>
            </a:r>
          </a:p>
          <a:p>
            <a:pPr>
              <a:lnSpc>
                <a:spcPct val="90000"/>
              </a:lnSpc>
              <a:buClr>
                <a:schemeClr val="tx1"/>
              </a:buClr>
              <a:buFont typeface="Wingdings" pitchFamily="2" charset="2"/>
              <a:buChar char="v"/>
            </a:pPr>
            <a:r>
              <a:rPr lang="en-US" sz="2400">
                <a:solidFill>
                  <a:srgbClr val="0099CC"/>
                </a:solidFill>
                <a:latin typeface="Comic Sans MS" pitchFamily="66" charset="0"/>
              </a:rPr>
              <a:t>Weather systems: cyclones, anticyclones, cold and warm fronts tropical storms/hurricanes move  heat around: mostly </a:t>
            </a:r>
            <a:r>
              <a:rPr lang="en-US" sz="2400" b="1">
                <a:solidFill>
                  <a:srgbClr val="0099CC"/>
                </a:solidFill>
                <a:latin typeface="Comic Sans MS" pitchFamily="66" charset="0"/>
              </a:rPr>
              <a:t>upwards</a:t>
            </a:r>
            <a:r>
              <a:rPr lang="en-US" sz="2400">
                <a:solidFill>
                  <a:srgbClr val="0099CC"/>
                </a:solidFill>
                <a:latin typeface="Comic Sans MS" pitchFamily="66" charset="0"/>
              </a:rPr>
              <a:t> and </a:t>
            </a:r>
            <a:r>
              <a:rPr lang="en-US" sz="2400" b="1">
                <a:solidFill>
                  <a:srgbClr val="0099CC"/>
                </a:solidFill>
                <a:latin typeface="Comic Sans MS" pitchFamily="66" charset="0"/>
              </a:rPr>
              <a:t>polewards</a:t>
            </a:r>
          </a:p>
        </p:txBody>
      </p:sp>
      <p:sp>
        <p:nvSpPr>
          <p:cNvPr id="368643" name="Rectangle 3"/>
          <p:cNvSpPr>
            <a:spLocks noGrp="1" noChangeArrowheads="1"/>
          </p:cNvSpPr>
          <p:nvPr>
            <p:ph type="title"/>
          </p:nvPr>
        </p:nvSpPr>
        <p:spPr>
          <a:xfrm>
            <a:off x="711200" y="76200"/>
            <a:ext cx="7772400" cy="1143000"/>
          </a:xfrm>
          <a:noFill/>
          <a:ln/>
        </p:spPr>
        <p:txBody>
          <a:bodyPr/>
          <a:lstStyle/>
          <a:p>
            <a:pPr algn="l"/>
            <a:r>
              <a:rPr lang="en-US" sz="3600" u="sng" dirty="0">
                <a:solidFill>
                  <a:schemeClr val="accent2"/>
                </a:solidFill>
                <a:latin typeface="Comic Sans MS" pitchFamily="66" charset="0"/>
              </a:rPr>
              <a:t>The role of the </a:t>
            </a:r>
            <a:r>
              <a:rPr lang="en-US" sz="3600" u="sng" dirty="0" smtClean="0">
                <a:solidFill>
                  <a:schemeClr val="accent2"/>
                </a:solidFill>
                <a:latin typeface="Comic Sans MS" pitchFamily="66" charset="0"/>
              </a:rPr>
              <a:t>atmosphere</a:t>
            </a:r>
            <a:endParaRPr lang="en-US" sz="3600" u="sng" dirty="0">
              <a:solidFill>
                <a:schemeClr val="accent2"/>
              </a:solidFill>
              <a:latin typeface="Comic Sans MS" pitchFamily="66" charset="0"/>
            </a:endParaRPr>
          </a:p>
        </p:txBody>
      </p:sp>
      <p:pic>
        <p:nvPicPr>
          <p:cNvPr id="368644" name="Picture 4" descr="NCAR"/>
          <p:cNvPicPr>
            <a:picLocks noChangeAspect="1" noChangeArrowheads="1"/>
          </p:cNvPicPr>
          <p:nvPr/>
        </p:nvPicPr>
        <p:blipFill>
          <a:blip r:embed="rId2" cstate="print"/>
          <a:srcRect/>
          <a:stretch>
            <a:fillRect/>
          </a:stretch>
        </p:blipFill>
        <p:spPr bwMode="auto">
          <a:xfrm>
            <a:off x="7627938" y="5565775"/>
            <a:ext cx="1516062" cy="1292225"/>
          </a:xfrm>
          <a:prstGeom prst="rect">
            <a:avLst/>
          </a:prstGeom>
          <a:noFill/>
          <a:ln w="9525">
            <a:noFill/>
            <a:miter lim="800000"/>
            <a:headEnd/>
            <a:tailEnd/>
          </a:ln>
        </p:spPr>
      </p:pic>
    </p:spTree>
  </p:cSld>
  <p:clrMapOvr>
    <a:masterClrMapping/>
  </p:clrMapOvr>
  <p:transition>
    <p:split orient="vert" dir="in"/>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p:txBody>
          <a:bodyPr/>
          <a:lstStyle/>
          <a:p>
            <a:endParaRPr lang="en-US" smtClean="0"/>
          </a:p>
        </p:txBody>
      </p:sp>
      <p:pic>
        <p:nvPicPr>
          <p:cNvPr id="17411" name="Picture 3"/>
          <p:cNvPicPr>
            <a:picLocks noChangeAspect="1" noChangeArrowheads="1"/>
          </p:cNvPicPr>
          <p:nvPr/>
        </p:nvPicPr>
        <p:blipFill>
          <a:blip r:embed="rId2" cstate="print"/>
          <a:srcRect/>
          <a:stretch>
            <a:fillRect/>
          </a:stretch>
        </p:blipFill>
        <p:spPr bwMode="auto">
          <a:xfrm>
            <a:off x="0" y="914400"/>
            <a:ext cx="8945563" cy="4014788"/>
          </a:xfrm>
          <a:prstGeom prst="rect">
            <a:avLst/>
          </a:prstGeom>
          <a:noFill/>
          <a:ln w="9525">
            <a:noFill/>
            <a:miter lim="800000"/>
            <a:headEnd/>
            <a:tailEnd/>
          </a:ln>
        </p:spPr>
      </p:pic>
      <p:sp>
        <p:nvSpPr>
          <p:cNvPr id="17412" name="Rectangle 4"/>
          <p:cNvSpPr>
            <a:spLocks noChangeArrowheads="1"/>
          </p:cNvSpPr>
          <p:nvPr/>
        </p:nvSpPr>
        <p:spPr bwMode="auto">
          <a:xfrm>
            <a:off x="381000" y="5105400"/>
            <a:ext cx="8382000" cy="1190625"/>
          </a:xfrm>
          <a:prstGeom prst="rect">
            <a:avLst/>
          </a:prstGeom>
          <a:noFill/>
          <a:ln w="9525">
            <a:noFill/>
            <a:miter lim="800000"/>
            <a:headEnd/>
            <a:tailEnd/>
          </a:ln>
        </p:spPr>
        <p:txBody>
          <a:bodyPr>
            <a:spAutoFit/>
          </a:bodyPr>
          <a:lstStyle/>
          <a:p>
            <a:pPr eaLnBrk="1" hangingPunct="1"/>
            <a:r>
              <a:rPr lang="en-US" sz="1800" dirty="0">
                <a:solidFill>
                  <a:schemeClr val="bg1"/>
                </a:solidFill>
              </a:rPr>
              <a:t>The overturning transport 26.5N above 1000 m (green line), and the five snapshot estimates from hydrographic sections by </a:t>
            </a:r>
            <a:r>
              <a:rPr lang="en-US" sz="1800" dirty="0" err="1">
                <a:solidFill>
                  <a:schemeClr val="bg1"/>
                </a:solidFill>
              </a:rPr>
              <a:t>Bryden</a:t>
            </a:r>
            <a:r>
              <a:rPr lang="en-US" sz="1800" dirty="0">
                <a:solidFill>
                  <a:schemeClr val="bg1"/>
                </a:solidFill>
              </a:rPr>
              <a:t> et al., (2005).  </a:t>
            </a:r>
          </a:p>
          <a:p>
            <a:pPr eaLnBrk="1" hangingPunct="1"/>
            <a:r>
              <a:rPr lang="en-US" sz="1800" dirty="0">
                <a:solidFill>
                  <a:schemeClr val="bg1"/>
                </a:solidFill>
              </a:rPr>
              <a:t>All time series have been smoothed with a three-day low pass  filter. </a:t>
            </a:r>
          </a:p>
          <a:p>
            <a:pPr eaLnBrk="1" hangingPunct="1"/>
            <a:r>
              <a:rPr lang="en-US" sz="1800" dirty="0">
                <a:solidFill>
                  <a:schemeClr val="bg1"/>
                </a:solidFill>
              </a:rPr>
              <a:t>As modified from </a:t>
            </a:r>
            <a:r>
              <a:rPr lang="en-US" sz="1800" dirty="0" err="1">
                <a:solidFill>
                  <a:schemeClr val="bg1"/>
                </a:solidFill>
              </a:rPr>
              <a:t>Baringer</a:t>
            </a:r>
            <a:r>
              <a:rPr lang="en-US" sz="1800" dirty="0">
                <a:solidFill>
                  <a:schemeClr val="bg1"/>
                </a:solidFill>
              </a:rPr>
              <a:t> and </a:t>
            </a:r>
            <a:r>
              <a:rPr lang="en-US" sz="1800" dirty="0" err="1">
                <a:solidFill>
                  <a:schemeClr val="bg1"/>
                </a:solidFill>
              </a:rPr>
              <a:t>Meinen</a:t>
            </a:r>
            <a:r>
              <a:rPr lang="en-US" sz="1800" dirty="0">
                <a:solidFill>
                  <a:schemeClr val="bg1"/>
                </a:solidFill>
              </a:rPr>
              <a:t> (2008).</a:t>
            </a:r>
          </a:p>
        </p:txBody>
      </p:sp>
      <p:sp>
        <p:nvSpPr>
          <p:cNvPr id="749573" name="Text Box 5"/>
          <p:cNvSpPr txBox="1">
            <a:spLocks noChangeArrowheads="1"/>
          </p:cNvSpPr>
          <p:nvPr/>
        </p:nvSpPr>
        <p:spPr bwMode="auto">
          <a:xfrm>
            <a:off x="2346325" y="52388"/>
            <a:ext cx="5535490" cy="646331"/>
          </a:xfrm>
          <a:prstGeom prst="rect">
            <a:avLst/>
          </a:prstGeom>
          <a:noFill/>
          <a:ln w="9525">
            <a:noFill/>
            <a:miter lim="800000"/>
            <a:headEnd/>
            <a:tailEnd/>
          </a:ln>
          <a:effectLst>
            <a:outerShdw dist="35921" dir="2700000" algn="ctr" rotWithShape="0">
              <a:srgbClr val="CC0000"/>
            </a:outerShdw>
          </a:effectLst>
        </p:spPr>
        <p:txBody>
          <a:bodyPr wrap="none">
            <a:spAutoFit/>
          </a:bodyPr>
          <a:lstStyle/>
          <a:p>
            <a:pPr>
              <a:defRPr/>
            </a:pPr>
            <a:r>
              <a:rPr lang="en-US" sz="3600" b="1" dirty="0" smtClean="0">
                <a:solidFill>
                  <a:schemeClr val="bg1"/>
                </a:solidFill>
              </a:rPr>
              <a:t>AMOC: Sampling </a:t>
            </a:r>
            <a:r>
              <a:rPr lang="en-US" sz="3600" b="1" dirty="0">
                <a:solidFill>
                  <a:schemeClr val="bg1"/>
                </a:solidFill>
              </a:rPr>
              <a:t>Issues</a:t>
            </a:r>
          </a:p>
        </p:txBody>
      </p:sp>
    </p:spTree>
  </p:cSld>
  <p:clrMapOvr>
    <a:masterClrMapping/>
  </p:clrMapOvr>
  <p:transition>
    <p:spli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8" name="Text Box 2"/>
          <p:cNvSpPr txBox="1">
            <a:spLocks noChangeArrowheads="1"/>
          </p:cNvSpPr>
          <p:nvPr/>
        </p:nvSpPr>
        <p:spPr bwMode="auto">
          <a:xfrm>
            <a:off x="887413" y="838200"/>
            <a:ext cx="8256587" cy="1066800"/>
          </a:xfrm>
          <a:prstGeom prst="rect">
            <a:avLst/>
          </a:prstGeom>
          <a:noFill/>
          <a:ln w="9525">
            <a:noFill/>
            <a:miter lim="800000"/>
            <a:headEnd/>
            <a:tailEnd/>
          </a:ln>
        </p:spPr>
        <p:txBody>
          <a:bodyPr wrap="none">
            <a:spAutoFit/>
          </a:bodyPr>
          <a:lstStyle/>
          <a:p>
            <a:pPr eaLnBrk="1" hangingPunct="1"/>
            <a:r>
              <a:rPr lang="de-DE" b="1" dirty="0">
                <a:solidFill>
                  <a:srgbClr val="FFFF00"/>
                </a:solidFill>
                <a:latin typeface="Arial" charset="0"/>
              </a:rPr>
              <a:t>IPCC: Causes of decadal variability not well understood</a:t>
            </a:r>
          </a:p>
          <a:p>
            <a:pPr eaLnBrk="1" hangingPunct="1">
              <a:buFontTx/>
              <a:buChar char="-"/>
            </a:pPr>
            <a:r>
              <a:rPr lang="de-DE" sz="2000" dirty="0">
                <a:solidFill>
                  <a:schemeClr val="bg1"/>
                </a:solidFill>
                <a:latin typeface="Arial" charset="0"/>
              </a:rPr>
              <a:t> </a:t>
            </a:r>
            <a:r>
              <a:rPr lang="de-DE" sz="2000" b="1" dirty="0">
                <a:solidFill>
                  <a:schemeClr val="bg1"/>
                </a:solidFill>
                <a:latin typeface="Arial" charset="0"/>
              </a:rPr>
              <a:t>cooling due to volcanism?</a:t>
            </a:r>
          </a:p>
          <a:p>
            <a:pPr eaLnBrk="1" hangingPunct="1">
              <a:buFontTx/>
              <a:buChar char="-"/>
            </a:pPr>
            <a:r>
              <a:rPr lang="de-DE" sz="2000" b="1" dirty="0">
                <a:solidFill>
                  <a:schemeClr val="bg1"/>
                </a:solidFill>
                <a:latin typeface="Arial" charset="0"/>
              </a:rPr>
              <a:t> artefact due to temporally changing observing system?</a:t>
            </a:r>
            <a:r>
              <a:rPr lang="de-DE" sz="1800" b="1" dirty="0">
                <a:solidFill>
                  <a:schemeClr val="bg1"/>
                </a:solidFill>
                <a:latin typeface="Arial" charset="0"/>
              </a:rPr>
              <a:t> </a:t>
            </a:r>
          </a:p>
        </p:txBody>
      </p:sp>
      <p:pic>
        <p:nvPicPr>
          <p:cNvPr id="7171" name="Picture 3"/>
          <p:cNvPicPr>
            <a:picLocks noChangeAspect="1" noChangeArrowheads="1"/>
          </p:cNvPicPr>
          <p:nvPr/>
        </p:nvPicPr>
        <p:blipFill>
          <a:blip r:embed="rId2" cstate="print">
            <a:lum bright="-6000" contrast="4000"/>
          </a:blip>
          <a:srcRect/>
          <a:stretch>
            <a:fillRect/>
          </a:stretch>
        </p:blipFill>
        <p:spPr bwMode="auto">
          <a:xfrm>
            <a:off x="228600" y="2286000"/>
            <a:ext cx="6324600" cy="4287838"/>
          </a:xfrm>
          <a:prstGeom prst="rect">
            <a:avLst/>
          </a:prstGeom>
          <a:noFill/>
          <a:ln w="9525">
            <a:noFill/>
            <a:miter lim="800000"/>
            <a:headEnd/>
            <a:tailEnd/>
          </a:ln>
        </p:spPr>
      </p:pic>
      <p:sp>
        <p:nvSpPr>
          <p:cNvPr id="7172" name="Text Box 4"/>
          <p:cNvSpPr txBox="1">
            <a:spLocks noChangeArrowheads="1"/>
          </p:cNvSpPr>
          <p:nvPr/>
        </p:nvSpPr>
        <p:spPr bwMode="auto">
          <a:xfrm>
            <a:off x="914400" y="2514600"/>
            <a:ext cx="4430713" cy="701675"/>
          </a:xfrm>
          <a:prstGeom prst="rect">
            <a:avLst/>
          </a:prstGeom>
          <a:solidFill>
            <a:schemeClr val="bg1"/>
          </a:solidFill>
          <a:ln w="9525">
            <a:noFill/>
            <a:miter lim="800000"/>
            <a:headEnd/>
            <a:tailEnd/>
          </a:ln>
        </p:spPr>
        <p:txBody>
          <a:bodyPr wrap="none">
            <a:spAutoFit/>
          </a:bodyPr>
          <a:lstStyle/>
          <a:p>
            <a:pPr eaLnBrk="1" hangingPunct="1"/>
            <a:r>
              <a:rPr lang="de-DE" sz="2000" b="1">
                <a:latin typeface="Arial" charset="0"/>
              </a:rPr>
              <a:t>Annual ocean heat content</a:t>
            </a:r>
            <a:r>
              <a:rPr lang="de-DE" sz="2000">
                <a:latin typeface="Arial" charset="0"/>
              </a:rPr>
              <a:t> 0-700m </a:t>
            </a:r>
            <a:br>
              <a:rPr lang="de-DE" sz="2000">
                <a:latin typeface="Arial" charset="0"/>
              </a:rPr>
            </a:br>
            <a:r>
              <a:rPr lang="de-DE" sz="2000">
                <a:latin typeface="Arial" charset="0"/>
              </a:rPr>
              <a:t>relative to 1961-90 average</a:t>
            </a:r>
          </a:p>
        </p:txBody>
      </p:sp>
      <p:sp>
        <p:nvSpPr>
          <p:cNvPr id="7173" name="Text Box 5"/>
          <p:cNvSpPr txBox="1">
            <a:spLocks noChangeArrowheads="1"/>
          </p:cNvSpPr>
          <p:nvPr/>
        </p:nvSpPr>
        <p:spPr bwMode="auto">
          <a:xfrm>
            <a:off x="4724400" y="4800600"/>
            <a:ext cx="1784350" cy="915988"/>
          </a:xfrm>
          <a:prstGeom prst="rect">
            <a:avLst/>
          </a:prstGeom>
          <a:noFill/>
          <a:ln w="9525">
            <a:noFill/>
            <a:miter lim="800000"/>
            <a:headEnd/>
            <a:tailEnd/>
          </a:ln>
        </p:spPr>
        <p:txBody>
          <a:bodyPr wrap="none">
            <a:spAutoFit/>
          </a:bodyPr>
          <a:lstStyle/>
          <a:p>
            <a:pPr eaLnBrk="1" hangingPunct="1"/>
            <a:r>
              <a:rPr lang="en-US" sz="1800" dirty="0">
                <a:solidFill>
                  <a:srgbClr val="FF3300"/>
                </a:solidFill>
                <a:latin typeface="Arial" charset="0"/>
              </a:rPr>
              <a:t>Ishii et al 2006</a:t>
            </a:r>
            <a:br>
              <a:rPr lang="en-US" sz="1800" dirty="0">
                <a:solidFill>
                  <a:srgbClr val="FF3300"/>
                </a:solidFill>
                <a:latin typeface="Arial" charset="0"/>
              </a:rPr>
            </a:br>
            <a:endParaRPr lang="en-US" sz="1800" dirty="0">
              <a:solidFill>
                <a:srgbClr val="FF3300"/>
              </a:solidFill>
              <a:latin typeface="Arial" charset="0"/>
            </a:endParaRPr>
          </a:p>
          <a:p>
            <a:pPr eaLnBrk="1" hangingPunct="1"/>
            <a:r>
              <a:rPr lang="en-US" sz="1800" dirty="0">
                <a:solidFill>
                  <a:srgbClr val="00CC00"/>
                </a:solidFill>
                <a:latin typeface="Arial" charset="0"/>
              </a:rPr>
              <a:t>Willis et al 2004</a:t>
            </a:r>
          </a:p>
        </p:txBody>
      </p:sp>
      <p:sp>
        <p:nvSpPr>
          <p:cNvPr id="7174" name="Rectangle 6"/>
          <p:cNvSpPr>
            <a:spLocks noChangeArrowheads="1"/>
          </p:cNvSpPr>
          <p:nvPr/>
        </p:nvSpPr>
        <p:spPr bwMode="auto">
          <a:xfrm>
            <a:off x="2667000" y="5181600"/>
            <a:ext cx="179388" cy="304800"/>
          </a:xfrm>
          <a:prstGeom prst="rect">
            <a:avLst/>
          </a:prstGeom>
          <a:solidFill>
            <a:srgbClr val="DDDDDD"/>
          </a:solidFill>
          <a:ln w="9525">
            <a:noFill/>
            <a:miter lim="800000"/>
            <a:headEnd/>
            <a:tailEnd/>
          </a:ln>
        </p:spPr>
        <p:txBody>
          <a:bodyPr wrap="none" anchor="ctr"/>
          <a:lstStyle/>
          <a:p>
            <a:endParaRPr lang="en-US"/>
          </a:p>
        </p:txBody>
      </p:sp>
      <p:sp>
        <p:nvSpPr>
          <p:cNvPr id="7175" name="Line 7"/>
          <p:cNvSpPr>
            <a:spLocks noChangeShapeType="1"/>
          </p:cNvSpPr>
          <p:nvPr/>
        </p:nvSpPr>
        <p:spPr bwMode="auto">
          <a:xfrm>
            <a:off x="2667000" y="5334000"/>
            <a:ext cx="179388" cy="0"/>
          </a:xfrm>
          <a:prstGeom prst="line">
            <a:avLst/>
          </a:prstGeom>
          <a:noFill/>
          <a:ln w="31750">
            <a:solidFill>
              <a:schemeClr val="tx1"/>
            </a:solidFill>
            <a:round/>
            <a:headEnd/>
            <a:tailEnd/>
          </a:ln>
        </p:spPr>
        <p:txBody>
          <a:bodyPr/>
          <a:lstStyle/>
          <a:p>
            <a:endParaRPr lang="en-US"/>
          </a:p>
        </p:txBody>
      </p:sp>
      <p:sp>
        <p:nvSpPr>
          <p:cNvPr id="7176" name="Text Box 8"/>
          <p:cNvSpPr txBox="1">
            <a:spLocks noChangeArrowheads="1"/>
          </p:cNvSpPr>
          <p:nvPr/>
        </p:nvSpPr>
        <p:spPr bwMode="auto">
          <a:xfrm>
            <a:off x="2895600" y="5181600"/>
            <a:ext cx="1517650" cy="366713"/>
          </a:xfrm>
          <a:prstGeom prst="rect">
            <a:avLst/>
          </a:prstGeom>
          <a:noFill/>
          <a:ln w="9525">
            <a:noFill/>
            <a:miter lim="800000"/>
            <a:headEnd/>
            <a:tailEnd/>
          </a:ln>
        </p:spPr>
        <p:txBody>
          <a:bodyPr wrap="none">
            <a:spAutoFit/>
          </a:bodyPr>
          <a:lstStyle/>
          <a:p>
            <a:pPr eaLnBrk="1" hangingPunct="1"/>
            <a:r>
              <a:rPr lang="de-DE" sz="1800">
                <a:latin typeface="Arial" charset="0"/>
              </a:rPr>
              <a:t>Levitus WOA</a:t>
            </a:r>
          </a:p>
        </p:txBody>
      </p:sp>
      <p:sp>
        <p:nvSpPr>
          <p:cNvPr id="695305" name="Oval 9"/>
          <p:cNvSpPr>
            <a:spLocks noChangeArrowheads="1"/>
          </p:cNvSpPr>
          <p:nvPr/>
        </p:nvSpPr>
        <p:spPr bwMode="auto">
          <a:xfrm>
            <a:off x="5867400" y="2743200"/>
            <a:ext cx="762000" cy="990600"/>
          </a:xfrm>
          <a:prstGeom prst="ellipse">
            <a:avLst/>
          </a:prstGeom>
          <a:noFill/>
          <a:ln w="38100">
            <a:solidFill>
              <a:srgbClr val="0033CC"/>
            </a:solidFill>
            <a:prstDash val="solid"/>
            <a:round/>
            <a:headEnd/>
            <a:tailEnd/>
          </a:ln>
          <a:effectLst>
            <a:outerShdw blurRad="25400" dist="25400" dir="2400000" algn="ctr" rotWithShape="0">
              <a:schemeClr val="tx1"/>
            </a:outerShdw>
          </a:effectLst>
        </p:spPr>
        <p:txBody>
          <a:bodyPr wrap="none" anchor="ctr"/>
          <a:lstStyle/>
          <a:p>
            <a:endParaRPr lang="en-US"/>
          </a:p>
        </p:txBody>
      </p:sp>
      <p:sp>
        <p:nvSpPr>
          <p:cNvPr id="695306" name="Oval 10"/>
          <p:cNvSpPr>
            <a:spLocks noChangeArrowheads="1"/>
          </p:cNvSpPr>
          <p:nvPr/>
        </p:nvSpPr>
        <p:spPr bwMode="auto">
          <a:xfrm>
            <a:off x="2514600" y="3352800"/>
            <a:ext cx="1828800" cy="1447800"/>
          </a:xfrm>
          <a:prstGeom prst="ellipse">
            <a:avLst/>
          </a:prstGeom>
          <a:noFill/>
          <a:ln w="38100">
            <a:solidFill>
              <a:srgbClr val="0033CC"/>
            </a:solidFill>
            <a:round/>
            <a:headEnd/>
            <a:tailEnd/>
          </a:ln>
        </p:spPr>
        <p:txBody>
          <a:bodyPr wrap="none" anchor="ctr"/>
          <a:lstStyle/>
          <a:p>
            <a:endParaRPr lang="en-US"/>
          </a:p>
        </p:txBody>
      </p:sp>
      <p:sp>
        <p:nvSpPr>
          <p:cNvPr id="7179" name="Text Box 11"/>
          <p:cNvSpPr txBox="1">
            <a:spLocks noChangeArrowheads="1"/>
          </p:cNvSpPr>
          <p:nvPr/>
        </p:nvSpPr>
        <p:spPr bwMode="auto">
          <a:xfrm>
            <a:off x="990600" y="152400"/>
            <a:ext cx="7146925" cy="641350"/>
          </a:xfrm>
          <a:prstGeom prst="rect">
            <a:avLst/>
          </a:prstGeom>
          <a:noFill/>
          <a:ln w="9525">
            <a:noFill/>
            <a:miter lim="800000"/>
            <a:headEnd/>
            <a:tailEnd/>
          </a:ln>
          <a:effectLst>
            <a:outerShdw blurRad="50800" dist="50800" dir="5400000" algn="ctr" rotWithShape="0">
              <a:schemeClr val="tx1"/>
            </a:outerShdw>
          </a:effectLst>
        </p:spPr>
        <p:txBody>
          <a:bodyPr wrap="none">
            <a:spAutoFit/>
          </a:bodyPr>
          <a:lstStyle/>
          <a:p>
            <a:pPr eaLnBrk="1" hangingPunct="1"/>
            <a:r>
              <a:rPr lang="de-DE" sz="3600" b="1" dirty="0">
                <a:solidFill>
                  <a:srgbClr val="FF0000"/>
                </a:solidFill>
              </a:rPr>
              <a:t>Is ocean warming accelerating?</a:t>
            </a:r>
          </a:p>
        </p:txBody>
      </p:sp>
      <p:sp>
        <p:nvSpPr>
          <p:cNvPr id="695308" name="Text Box 12"/>
          <p:cNvSpPr txBox="1">
            <a:spLocks noChangeArrowheads="1"/>
          </p:cNvSpPr>
          <p:nvPr/>
        </p:nvSpPr>
        <p:spPr bwMode="auto">
          <a:xfrm>
            <a:off x="1905000" y="1828800"/>
            <a:ext cx="6857775" cy="461665"/>
          </a:xfrm>
          <a:prstGeom prst="rect">
            <a:avLst/>
          </a:prstGeom>
          <a:noFill/>
          <a:ln w="9525">
            <a:noFill/>
            <a:miter lim="800000"/>
            <a:headEnd/>
            <a:tailEnd/>
          </a:ln>
        </p:spPr>
        <p:txBody>
          <a:bodyPr wrap="none">
            <a:spAutoFit/>
          </a:bodyPr>
          <a:lstStyle/>
          <a:p>
            <a:pPr eaLnBrk="1" hangingPunct="1"/>
            <a:r>
              <a:rPr lang="de-DE" b="1" dirty="0">
                <a:solidFill>
                  <a:schemeClr val="bg1"/>
                </a:solidFill>
                <a:latin typeface="Arial" charset="0"/>
              </a:rPr>
              <a:t>No statement on acceleration </a:t>
            </a:r>
            <a:r>
              <a:rPr lang="de-DE" b="1" dirty="0" smtClean="0">
                <a:solidFill>
                  <a:schemeClr val="bg1"/>
                </a:solidFill>
                <a:latin typeface="Arial" charset="0"/>
              </a:rPr>
              <a:t>possible in AR4</a:t>
            </a:r>
            <a:endParaRPr lang="de-DE" b="1" dirty="0">
              <a:solidFill>
                <a:schemeClr val="bg1"/>
              </a:solidFill>
              <a:latin typeface="Arial" charset="0"/>
            </a:endParaRPr>
          </a:p>
        </p:txBody>
      </p:sp>
      <p:sp>
        <p:nvSpPr>
          <p:cNvPr id="695309" name="Line 13"/>
          <p:cNvSpPr>
            <a:spLocks noChangeShapeType="1"/>
          </p:cNvSpPr>
          <p:nvPr/>
        </p:nvSpPr>
        <p:spPr bwMode="auto">
          <a:xfrm>
            <a:off x="1371600" y="2133600"/>
            <a:ext cx="533400" cy="0"/>
          </a:xfrm>
          <a:prstGeom prst="line">
            <a:avLst/>
          </a:prstGeom>
          <a:noFill/>
          <a:ln w="38100">
            <a:solidFill>
              <a:schemeClr val="bg1"/>
            </a:solidFill>
            <a:round/>
            <a:headEnd/>
            <a:tailEnd type="triangle" w="med" len="med"/>
          </a:ln>
        </p:spPr>
        <p:txBody>
          <a:bodyPr/>
          <a:lstStyle/>
          <a:p>
            <a:endParaRPr lang="en-US"/>
          </a:p>
        </p:txBody>
      </p:sp>
      <p:sp>
        <p:nvSpPr>
          <p:cNvPr id="7182" name="Line 14"/>
          <p:cNvSpPr>
            <a:spLocks noChangeShapeType="1"/>
          </p:cNvSpPr>
          <p:nvPr/>
        </p:nvSpPr>
        <p:spPr bwMode="auto">
          <a:xfrm>
            <a:off x="0" y="838200"/>
            <a:ext cx="9144000" cy="0"/>
          </a:xfrm>
          <a:prstGeom prst="line">
            <a:avLst/>
          </a:prstGeom>
          <a:noFill/>
          <a:ln w="38100">
            <a:solidFill>
              <a:srgbClr val="FFFF00"/>
            </a:solidFill>
            <a:round/>
            <a:headEnd/>
            <a:tailEnd/>
          </a:ln>
        </p:spPr>
        <p:txBody>
          <a:bodyPr/>
          <a:lstStyle/>
          <a:p>
            <a:endParaRPr lang="en-US"/>
          </a:p>
        </p:txBody>
      </p:sp>
      <p:sp>
        <p:nvSpPr>
          <p:cNvPr id="15" name="Text Box 15"/>
          <p:cNvSpPr txBox="1">
            <a:spLocks noChangeArrowheads="1"/>
          </p:cNvSpPr>
          <p:nvPr/>
        </p:nvSpPr>
        <p:spPr bwMode="auto">
          <a:xfrm>
            <a:off x="6765925" y="2971800"/>
            <a:ext cx="2378075" cy="3416320"/>
          </a:xfrm>
          <a:prstGeom prst="rect">
            <a:avLst/>
          </a:prstGeom>
          <a:noFill/>
          <a:ln w="9525">
            <a:noFill/>
            <a:miter lim="800000"/>
            <a:headEnd/>
            <a:tailEnd/>
          </a:ln>
        </p:spPr>
        <p:txBody>
          <a:bodyPr>
            <a:spAutoFit/>
          </a:bodyPr>
          <a:lstStyle/>
          <a:p>
            <a:r>
              <a:rPr lang="en-US" dirty="0" smtClean="0">
                <a:solidFill>
                  <a:srgbClr val="FFFF00"/>
                </a:solidFill>
              </a:rPr>
              <a:t>Since then:</a:t>
            </a:r>
          </a:p>
          <a:p>
            <a:endParaRPr lang="en-US" dirty="0" smtClean="0">
              <a:solidFill>
                <a:srgbClr val="FFFF00"/>
              </a:solidFill>
            </a:endParaRPr>
          </a:p>
          <a:p>
            <a:r>
              <a:rPr lang="en-US" dirty="0" smtClean="0">
                <a:solidFill>
                  <a:srgbClr val="FFFF00"/>
                </a:solidFill>
              </a:rPr>
              <a:t>Argo </a:t>
            </a:r>
            <a:r>
              <a:rPr lang="en-US" dirty="0">
                <a:solidFill>
                  <a:srgbClr val="FFFF00"/>
                </a:solidFill>
              </a:rPr>
              <a:t>problems</a:t>
            </a:r>
          </a:p>
          <a:p>
            <a:endParaRPr lang="en-US" dirty="0">
              <a:solidFill>
                <a:srgbClr val="FFFF00"/>
              </a:solidFill>
            </a:endParaRPr>
          </a:p>
          <a:p>
            <a:endParaRPr lang="en-US" dirty="0">
              <a:solidFill>
                <a:srgbClr val="FFFF00"/>
              </a:solidFill>
            </a:endParaRPr>
          </a:p>
          <a:p>
            <a:r>
              <a:rPr lang="en-US" dirty="0">
                <a:solidFill>
                  <a:srgbClr val="FFFF00"/>
                </a:solidFill>
              </a:rPr>
              <a:t>XBT drop rate </a:t>
            </a:r>
            <a:r>
              <a:rPr lang="en-US" dirty="0" smtClean="0">
                <a:solidFill>
                  <a:srgbClr val="FFFF00"/>
                </a:solidFill>
              </a:rPr>
              <a:t>problems</a:t>
            </a:r>
          </a:p>
          <a:p>
            <a:endParaRPr lang="en-US" dirty="0">
              <a:solidFill>
                <a:srgbClr val="FFFF00"/>
              </a:solidFill>
            </a:endParaRPr>
          </a:p>
          <a:p>
            <a:r>
              <a:rPr lang="en-US" dirty="0" smtClean="0">
                <a:solidFill>
                  <a:srgbClr val="FFFF00"/>
                </a:solidFill>
              </a:rPr>
              <a:t>identified</a:t>
            </a:r>
            <a:endParaRPr lang="en-US" dirty="0">
              <a:solidFill>
                <a:srgbClr val="FFFF00"/>
              </a:solidFill>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52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530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95306"/>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2000"/>
                                  </p:stCondLst>
                                  <p:childTnLst>
                                    <p:set>
                                      <p:cBhvr>
                                        <p:cTn id="13" dur="1" fill="hold">
                                          <p:stCondLst>
                                            <p:cond delay="0"/>
                                          </p:stCondLst>
                                        </p:cTn>
                                        <p:tgtEl>
                                          <p:spTgt spid="695298">
                                            <p:txEl>
                                              <p:pRg st="1" end="1"/>
                                            </p:txEl>
                                          </p:spTgt>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2000"/>
                                  </p:stCondLst>
                                  <p:childTnLst>
                                    <p:set>
                                      <p:cBhvr>
                                        <p:cTn id="16" dur="1" fill="hold">
                                          <p:stCondLst>
                                            <p:cond delay="0"/>
                                          </p:stCondLst>
                                        </p:cTn>
                                        <p:tgtEl>
                                          <p:spTgt spid="695298">
                                            <p:txEl>
                                              <p:pRg st="2" end="2"/>
                                            </p:txEl>
                                          </p:spTgt>
                                        </p:tgtEl>
                                        <p:attrNameLst>
                                          <p:attrName>style.visibility</p:attrName>
                                        </p:attrNameLst>
                                      </p:cBhvr>
                                      <p:to>
                                        <p:strVal val="visible"/>
                                      </p:to>
                                    </p:set>
                                  </p:childTnLst>
                                </p:cTn>
                              </p:par>
                            </p:childTnLst>
                          </p:cTn>
                        </p:par>
                        <p:par>
                          <p:cTn id="17" fill="hold">
                            <p:stCondLst>
                              <p:cond delay="4000"/>
                            </p:stCondLst>
                            <p:childTnLst>
                              <p:par>
                                <p:cTn id="18" presetID="1" presetClass="entr" presetSubtype="0" fill="hold" grpId="0" nodeType="afterEffect">
                                  <p:stCondLst>
                                    <p:cond delay="2500"/>
                                  </p:stCondLst>
                                  <p:childTnLst>
                                    <p:set>
                                      <p:cBhvr>
                                        <p:cTn id="19" dur="1" fill="hold">
                                          <p:stCondLst>
                                            <p:cond delay="0"/>
                                          </p:stCondLst>
                                        </p:cTn>
                                        <p:tgtEl>
                                          <p:spTgt spid="695309"/>
                                        </p:tgtEl>
                                        <p:attrNameLst>
                                          <p:attrName>style.visibility</p:attrName>
                                        </p:attrNameLst>
                                      </p:cBhvr>
                                      <p:to>
                                        <p:strVal val="visible"/>
                                      </p:to>
                                    </p:set>
                                  </p:childTnLst>
                                </p:cTn>
                              </p:par>
                              <p:par>
                                <p:cTn id="20" presetID="1" presetClass="entr" presetSubtype="0" fill="hold" grpId="0" nodeType="withEffect">
                                  <p:stCondLst>
                                    <p:cond delay="2500"/>
                                  </p:stCondLst>
                                  <p:childTnLst>
                                    <p:set>
                                      <p:cBhvr>
                                        <p:cTn id="21" dur="1" fill="hold">
                                          <p:stCondLst>
                                            <p:cond delay="0"/>
                                          </p:stCondLst>
                                        </p:cTn>
                                        <p:tgtEl>
                                          <p:spTgt spid="69530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8" grpId="0" build="allAtOnce"/>
      <p:bldP spid="695305" grpId="0" animBg="1"/>
      <p:bldP spid="695306" grpId="0" animBg="1"/>
      <p:bldP spid="695308" grpId="0"/>
      <p:bldP spid="695309"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title"/>
          </p:nvPr>
        </p:nvSpPr>
        <p:spPr>
          <a:xfrm>
            <a:off x="457200" y="0"/>
            <a:ext cx="8229600" cy="685800"/>
          </a:xfrm>
        </p:spPr>
        <p:txBody>
          <a:bodyPr/>
          <a:lstStyle/>
          <a:p>
            <a:pPr eaLnBrk="1" hangingPunct="1"/>
            <a:r>
              <a:rPr lang="en-US" sz="4000" dirty="0" smtClean="0">
                <a:solidFill>
                  <a:schemeClr val="bg1"/>
                </a:solidFill>
                <a:latin typeface="Comic Sans MS" pitchFamily="66" charset="0"/>
              </a:rPr>
              <a:t>Revised </a:t>
            </a:r>
            <a:r>
              <a:rPr lang="en-US" sz="4000" b="1" dirty="0" smtClean="0">
                <a:solidFill>
                  <a:schemeClr val="bg1"/>
                </a:solidFill>
                <a:latin typeface="Comic Sans MS" pitchFamily="66" charset="0"/>
              </a:rPr>
              <a:t>ocean heat </a:t>
            </a:r>
            <a:r>
              <a:rPr lang="en-US" sz="4000" dirty="0" smtClean="0">
                <a:solidFill>
                  <a:schemeClr val="bg1"/>
                </a:solidFill>
                <a:latin typeface="Comic Sans MS" pitchFamily="66" charset="0"/>
              </a:rPr>
              <a:t>content</a:t>
            </a:r>
          </a:p>
        </p:txBody>
      </p:sp>
      <p:sp>
        <p:nvSpPr>
          <p:cNvPr id="20483" name="Rectangle 6"/>
          <p:cNvSpPr>
            <a:spLocks noChangeArrowheads="1"/>
          </p:cNvSpPr>
          <p:nvPr/>
        </p:nvSpPr>
        <p:spPr bwMode="auto">
          <a:xfrm>
            <a:off x="0" y="814388"/>
            <a:ext cx="9144000" cy="0"/>
          </a:xfrm>
          <a:prstGeom prst="rect">
            <a:avLst/>
          </a:prstGeom>
          <a:noFill/>
          <a:ln w="9525">
            <a:noFill/>
            <a:miter lim="800000"/>
            <a:headEnd/>
            <a:tailEnd/>
          </a:ln>
        </p:spPr>
        <p:txBody>
          <a:bodyPr wrap="none" anchor="ctr">
            <a:spAutoFit/>
          </a:bodyPr>
          <a:lstStyle/>
          <a:p>
            <a:endParaRPr lang="en-US">
              <a:latin typeface="Arial" charset="0"/>
            </a:endParaRPr>
          </a:p>
        </p:txBody>
      </p:sp>
      <p:pic>
        <p:nvPicPr>
          <p:cNvPr id="20484" name="Picture 5" descr="FigS08_comparison_with_Ishii_and_Domingues"/>
          <p:cNvPicPr>
            <a:picLocks noChangeAspect="1" noChangeArrowheads="1"/>
          </p:cNvPicPr>
          <p:nvPr/>
        </p:nvPicPr>
        <p:blipFill>
          <a:blip r:embed="rId2" cstate="print"/>
          <a:srcRect/>
          <a:stretch>
            <a:fillRect/>
          </a:stretch>
        </p:blipFill>
        <p:spPr bwMode="auto">
          <a:xfrm>
            <a:off x="609600" y="685800"/>
            <a:ext cx="7620000" cy="4419600"/>
          </a:xfrm>
          <a:prstGeom prst="rect">
            <a:avLst/>
          </a:prstGeom>
          <a:noFill/>
          <a:ln w="9525">
            <a:noFill/>
            <a:miter lim="800000"/>
            <a:headEnd/>
            <a:tailEnd/>
          </a:ln>
        </p:spPr>
      </p:pic>
      <p:cxnSp>
        <p:nvCxnSpPr>
          <p:cNvPr id="8" name="Straight Connector 7"/>
          <p:cNvCxnSpPr/>
          <p:nvPr/>
        </p:nvCxnSpPr>
        <p:spPr>
          <a:xfrm rot="5400000" flipH="1" flipV="1">
            <a:off x="7581900" y="1028700"/>
            <a:ext cx="228600" cy="152400"/>
          </a:xfrm>
          <a:prstGeom prst="line">
            <a:avLst/>
          </a:prstGeom>
          <a:ln w="38100">
            <a:solidFill>
              <a:srgbClr val="FF0000"/>
            </a:solidFill>
          </a:ln>
        </p:spPr>
        <p:style>
          <a:lnRef idx="1">
            <a:schemeClr val="dk1"/>
          </a:lnRef>
          <a:fillRef idx="0">
            <a:schemeClr val="dk1"/>
          </a:fillRef>
          <a:effectRef idx="0">
            <a:schemeClr val="dk1"/>
          </a:effectRef>
          <a:fontRef idx="minor">
            <a:schemeClr val="tx1"/>
          </a:fontRef>
        </p:style>
      </p:cxnSp>
      <p:sp>
        <p:nvSpPr>
          <p:cNvPr id="20486" name="TextBox 9"/>
          <p:cNvSpPr txBox="1">
            <a:spLocks noChangeArrowheads="1"/>
          </p:cNvSpPr>
          <p:nvPr/>
        </p:nvSpPr>
        <p:spPr bwMode="auto">
          <a:xfrm>
            <a:off x="2895600" y="4267200"/>
            <a:ext cx="2143125" cy="369888"/>
          </a:xfrm>
          <a:prstGeom prst="rect">
            <a:avLst/>
          </a:prstGeom>
          <a:noFill/>
          <a:ln w="9525">
            <a:noFill/>
            <a:miter lim="800000"/>
            <a:headEnd/>
            <a:tailEnd/>
          </a:ln>
        </p:spPr>
        <p:txBody>
          <a:bodyPr wrap="none">
            <a:spAutoFit/>
          </a:bodyPr>
          <a:lstStyle/>
          <a:p>
            <a:r>
              <a:rPr lang="en-US" dirty="0" err="1"/>
              <a:t>Levitus</a:t>
            </a:r>
            <a:r>
              <a:rPr lang="en-US" dirty="0"/>
              <a:t> et al 2009</a:t>
            </a:r>
          </a:p>
        </p:txBody>
      </p:sp>
      <p:sp>
        <p:nvSpPr>
          <p:cNvPr id="20488" name="TextBox 11"/>
          <p:cNvSpPr txBox="1">
            <a:spLocks noChangeArrowheads="1"/>
          </p:cNvSpPr>
          <p:nvPr/>
        </p:nvSpPr>
        <p:spPr bwMode="auto">
          <a:xfrm>
            <a:off x="6477000" y="3606145"/>
            <a:ext cx="1356462" cy="1118255"/>
          </a:xfrm>
          <a:prstGeom prst="rect">
            <a:avLst/>
          </a:prstGeom>
          <a:noFill/>
          <a:ln w="9525">
            <a:noFill/>
            <a:miter lim="800000"/>
            <a:headEnd/>
            <a:tailEnd/>
          </a:ln>
        </p:spPr>
        <p:txBody>
          <a:bodyPr wrap="none">
            <a:spAutoFit/>
          </a:bodyPr>
          <a:lstStyle/>
          <a:p>
            <a:r>
              <a:rPr lang="en-US" sz="2000" dirty="0" smtClean="0">
                <a:solidFill>
                  <a:srgbClr val="0033CC"/>
                </a:solidFill>
              </a:rPr>
              <a:t>0.8 W m</a:t>
            </a:r>
            <a:r>
              <a:rPr lang="en-US" sz="2000" baseline="30000" dirty="0" smtClean="0">
                <a:solidFill>
                  <a:srgbClr val="0033CC"/>
                </a:solidFill>
              </a:rPr>
              <a:t>-2</a:t>
            </a:r>
          </a:p>
          <a:p>
            <a:endParaRPr lang="en-US" sz="2000" baseline="30000" dirty="0" smtClean="0">
              <a:solidFill>
                <a:srgbClr val="0033CC"/>
              </a:solidFill>
            </a:endParaRPr>
          </a:p>
          <a:p>
            <a:endParaRPr lang="en-US" sz="2000" baseline="30000" dirty="0" smtClean="0">
              <a:solidFill>
                <a:srgbClr val="0033CC"/>
              </a:solidFill>
            </a:endParaRPr>
          </a:p>
          <a:p>
            <a:r>
              <a:rPr lang="en-US" sz="2000" dirty="0" smtClean="0">
                <a:solidFill>
                  <a:srgbClr val="0033CC"/>
                </a:solidFill>
              </a:rPr>
              <a:t>0.3 </a:t>
            </a:r>
            <a:r>
              <a:rPr lang="en-US" sz="2000" dirty="0">
                <a:solidFill>
                  <a:srgbClr val="0033CC"/>
                </a:solidFill>
              </a:rPr>
              <a:t>W m</a:t>
            </a:r>
            <a:r>
              <a:rPr lang="en-US" sz="2000" baseline="30000" dirty="0">
                <a:solidFill>
                  <a:srgbClr val="0033CC"/>
                </a:solidFill>
              </a:rPr>
              <a:t>-2</a:t>
            </a:r>
          </a:p>
        </p:txBody>
      </p:sp>
      <p:cxnSp>
        <p:nvCxnSpPr>
          <p:cNvPr id="9" name="Straight Connector 8"/>
          <p:cNvCxnSpPr/>
          <p:nvPr/>
        </p:nvCxnSpPr>
        <p:spPr>
          <a:xfrm flipV="1">
            <a:off x="5791200" y="4191000"/>
            <a:ext cx="1295400" cy="49743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flipH="1" flipV="1">
            <a:off x="5732985" y="3868215"/>
            <a:ext cx="878430" cy="762000"/>
          </a:xfrm>
          <a:prstGeom prst="line">
            <a:avLst/>
          </a:prstGeom>
          <a:ln w="38100">
            <a:solidFill>
              <a:srgbClr val="0033CC"/>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7162800" y="762000"/>
            <a:ext cx="731520" cy="393192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2"/>
          <p:cNvSpPr txBox="1">
            <a:spLocks noChangeArrowheads="1"/>
          </p:cNvSpPr>
          <p:nvPr/>
        </p:nvSpPr>
        <p:spPr bwMode="auto">
          <a:xfrm>
            <a:off x="228600" y="5334000"/>
            <a:ext cx="8610600" cy="1323439"/>
          </a:xfrm>
          <a:prstGeom prst="rect">
            <a:avLst/>
          </a:prstGeom>
          <a:noFill/>
          <a:ln w="9525">
            <a:noFill/>
            <a:miter lim="800000"/>
            <a:headEnd/>
            <a:tailEnd/>
          </a:ln>
        </p:spPr>
        <p:txBody>
          <a:bodyPr>
            <a:spAutoFit/>
          </a:bodyPr>
          <a:lstStyle/>
          <a:p>
            <a:r>
              <a:rPr lang="en-US" sz="2000" dirty="0">
                <a:solidFill>
                  <a:schemeClr val="bg1"/>
                </a:solidFill>
              </a:rPr>
              <a:t>Yearly time series of ocean heat content (10</a:t>
            </a:r>
            <a:r>
              <a:rPr lang="en-US" sz="2000" baseline="30000" dirty="0">
                <a:solidFill>
                  <a:schemeClr val="bg1"/>
                </a:solidFill>
              </a:rPr>
              <a:t>22</a:t>
            </a:r>
            <a:r>
              <a:rPr lang="en-US" sz="2000" dirty="0">
                <a:solidFill>
                  <a:schemeClr val="bg1"/>
                </a:solidFill>
              </a:rPr>
              <a:t> J) for the 0-700 m layer from </a:t>
            </a:r>
            <a:r>
              <a:rPr lang="en-US" sz="2000" dirty="0" err="1">
                <a:solidFill>
                  <a:schemeClr val="bg1"/>
                </a:solidFill>
              </a:rPr>
              <a:t>Levitus</a:t>
            </a:r>
            <a:r>
              <a:rPr lang="en-US" sz="2000" dirty="0">
                <a:solidFill>
                  <a:schemeClr val="bg1"/>
                </a:solidFill>
              </a:rPr>
              <a:t> et al (2009), </a:t>
            </a:r>
            <a:r>
              <a:rPr lang="en-US" sz="2000" dirty="0" err="1">
                <a:solidFill>
                  <a:schemeClr val="bg1"/>
                </a:solidFill>
              </a:rPr>
              <a:t>Domingues</a:t>
            </a:r>
            <a:r>
              <a:rPr lang="en-US" sz="2000" dirty="0">
                <a:solidFill>
                  <a:schemeClr val="bg1"/>
                </a:solidFill>
              </a:rPr>
              <a:t> et al.</a:t>
            </a:r>
            <a:r>
              <a:rPr lang="en-US" sz="2000" i="1" dirty="0">
                <a:solidFill>
                  <a:schemeClr val="bg1"/>
                </a:solidFill>
              </a:rPr>
              <a:t> </a:t>
            </a:r>
            <a:r>
              <a:rPr lang="en-US" sz="2000" dirty="0">
                <a:solidFill>
                  <a:schemeClr val="bg1"/>
                </a:solidFill>
              </a:rPr>
              <a:t>(2008) and Ishii and Kimoto  (2009) with a base period of 1957-1990. </a:t>
            </a:r>
            <a:r>
              <a:rPr lang="en-US" sz="2000" dirty="0" smtClean="0">
                <a:solidFill>
                  <a:schemeClr val="bg1"/>
                </a:solidFill>
              </a:rPr>
              <a:t>  Linear </a:t>
            </a:r>
            <a:r>
              <a:rPr lang="en-US" sz="2000" dirty="0">
                <a:solidFill>
                  <a:schemeClr val="bg1"/>
                </a:solidFill>
              </a:rPr>
              <a:t>trends for each series for 1969-2007 given in the upper portion of the figure. </a:t>
            </a:r>
          </a:p>
        </p:txBody>
      </p:sp>
    </p:spTree>
  </p:cSld>
  <p:clrMapOvr>
    <a:masterClrMapping/>
  </p:clrMapOvr>
  <p:transition>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Ocean heat content to 700 m</a:t>
            </a:r>
            <a:endParaRPr lang="en-US" dirty="0">
              <a:latin typeface="Comic Sans MS" pitchFamily="66" charset="0"/>
            </a:endParaRPr>
          </a:p>
        </p:txBody>
      </p:sp>
      <p:pic>
        <p:nvPicPr>
          <p:cNvPr id="1026" name="Picture 2"/>
          <p:cNvPicPr>
            <a:picLocks noChangeAspect="1" noChangeArrowheads="1"/>
          </p:cNvPicPr>
          <p:nvPr/>
        </p:nvPicPr>
        <p:blipFill>
          <a:blip r:embed="rId2" cstate="print"/>
          <a:srcRect/>
          <a:stretch>
            <a:fillRect/>
          </a:stretch>
        </p:blipFill>
        <p:spPr bwMode="auto">
          <a:xfrm>
            <a:off x="456482" y="1111196"/>
            <a:ext cx="8001718" cy="5377472"/>
          </a:xfrm>
          <a:prstGeom prst="rect">
            <a:avLst/>
          </a:prstGeom>
          <a:noFill/>
          <a:ln w="9525">
            <a:noFill/>
            <a:miter lim="800000"/>
            <a:headEnd/>
            <a:tailEnd/>
          </a:ln>
        </p:spPr>
      </p:pic>
      <p:sp>
        <p:nvSpPr>
          <p:cNvPr id="5" name="TextBox 4"/>
          <p:cNvSpPr txBox="1"/>
          <p:nvPr/>
        </p:nvSpPr>
        <p:spPr>
          <a:xfrm>
            <a:off x="4876800" y="6488668"/>
            <a:ext cx="3264035" cy="400110"/>
          </a:xfrm>
          <a:prstGeom prst="rect">
            <a:avLst/>
          </a:prstGeom>
          <a:noFill/>
        </p:spPr>
        <p:txBody>
          <a:bodyPr wrap="none" rtlCol="0">
            <a:spAutoFit/>
          </a:bodyPr>
          <a:lstStyle/>
          <a:p>
            <a:r>
              <a:rPr lang="en-US" sz="2000" dirty="0" smtClean="0">
                <a:solidFill>
                  <a:schemeClr val="bg1"/>
                </a:solidFill>
              </a:rPr>
              <a:t>Palmer et al OceanObs’09</a:t>
            </a:r>
            <a:endParaRPr lang="en-US" sz="2000" dirty="0">
              <a:solidFill>
                <a:schemeClr val="bg1"/>
              </a:solidFill>
            </a:endParaRPr>
          </a:p>
        </p:txBody>
      </p:sp>
    </p:spTree>
  </p:cSld>
  <p:clrMapOvr>
    <a:masterClrMapping/>
  </p:clrMapOvr>
  <p:transition>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510988"/>
          </a:xfrm>
        </p:spPr>
        <p:txBody>
          <a:bodyPr/>
          <a:lstStyle/>
          <a:p>
            <a:r>
              <a:rPr lang="en-US" sz="2800" dirty="0" smtClean="0">
                <a:latin typeface="Comic Sans MS" pitchFamily="66" charset="0"/>
              </a:rPr>
              <a:t>Lyman et al 2010 Nature</a:t>
            </a:r>
            <a:endParaRPr lang="en-US" sz="2800" dirty="0">
              <a:latin typeface="Comic Sans MS" pitchFamily="66" charset="0"/>
            </a:endParaRPr>
          </a:p>
        </p:txBody>
      </p:sp>
      <p:pic>
        <p:nvPicPr>
          <p:cNvPr id="4" name="Table Placeholder 3" descr="LymanFig2.png"/>
          <p:cNvPicPr>
            <a:picLocks noGrp="1" noChangeAspect="1"/>
          </p:cNvPicPr>
          <p:nvPr>
            <p:ph type="tbl" idx="1"/>
          </p:nvPr>
        </p:nvPicPr>
        <p:blipFill>
          <a:blip r:embed="rId2" cstate="print"/>
          <a:stretch>
            <a:fillRect/>
          </a:stretch>
        </p:blipFill>
        <p:spPr>
          <a:xfrm>
            <a:off x="1" y="510988"/>
            <a:ext cx="9144000" cy="6316190"/>
          </a:xfrm>
        </p:spPr>
      </p:pic>
    </p:spTree>
  </p:cSld>
  <p:clrMapOvr>
    <a:masterClrMapping/>
  </p:clrMapOvr>
  <p:transition>
    <p:pull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heat content 0-2000m</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685800" y="1038225"/>
            <a:ext cx="6334125" cy="4781550"/>
          </a:xfrm>
          <a:prstGeom prst="rect">
            <a:avLst/>
          </a:prstGeom>
          <a:noFill/>
          <a:ln w="9525">
            <a:noFill/>
            <a:miter lim="800000"/>
            <a:headEnd/>
            <a:tailEnd/>
          </a:ln>
        </p:spPr>
      </p:pic>
      <p:sp>
        <p:nvSpPr>
          <p:cNvPr id="5" name="TextBox 4"/>
          <p:cNvSpPr txBox="1"/>
          <p:nvPr/>
        </p:nvSpPr>
        <p:spPr>
          <a:xfrm>
            <a:off x="3886200" y="6488668"/>
            <a:ext cx="4139275" cy="400110"/>
          </a:xfrm>
          <a:prstGeom prst="rect">
            <a:avLst/>
          </a:prstGeom>
          <a:noFill/>
        </p:spPr>
        <p:txBody>
          <a:bodyPr wrap="none" rtlCol="0">
            <a:spAutoFit/>
          </a:bodyPr>
          <a:lstStyle/>
          <a:p>
            <a:r>
              <a:rPr lang="en-US" sz="2000" dirty="0" smtClean="0">
                <a:solidFill>
                  <a:schemeClr val="bg1"/>
                </a:solidFill>
              </a:rPr>
              <a:t>Von  </a:t>
            </a:r>
            <a:r>
              <a:rPr lang="en-US" sz="2000" dirty="0" err="1" smtClean="0">
                <a:solidFill>
                  <a:schemeClr val="bg1"/>
                </a:solidFill>
              </a:rPr>
              <a:t>Schuckmann</a:t>
            </a:r>
            <a:r>
              <a:rPr lang="en-US" sz="2000" dirty="0" smtClean="0">
                <a:solidFill>
                  <a:schemeClr val="bg1"/>
                </a:solidFill>
              </a:rPr>
              <a:t> et al JGR 2009</a:t>
            </a:r>
            <a:endParaRPr lang="en-US" sz="2000" dirty="0">
              <a:solidFill>
                <a:schemeClr val="bg1"/>
              </a:solidFill>
            </a:endParaRPr>
          </a:p>
        </p:txBody>
      </p:sp>
      <p:sp>
        <p:nvSpPr>
          <p:cNvPr id="6" name="TextBox 5"/>
          <p:cNvSpPr txBox="1"/>
          <p:nvPr/>
        </p:nvSpPr>
        <p:spPr>
          <a:xfrm>
            <a:off x="7361695" y="1332854"/>
            <a:ext cx="1782305" cy="5324535"/>
          </a:xfrm>
          <a:prstGeom prst="rect">
            <a:avLst/>
          </a:prstGeom>
          <a:noFill/>
        </p:spPr>
        <p:txBody>
          <a:bodyPr wrap="square" rtlCol="0">
            <a:spAutoFit/>
          </a:bodyPr>
          <a:lstStyle/>
          <a:p>
            <a:r>
              <a:rPr lang="en-US" sz="2000" b="1" dirty="0" smtClean="0">
                <a:solidFill>
                  <a:schemeClr val="bg1"/>
                </a:solidFill>
              </a:rPr>
              <a:t>OHC</a:t>
            </a:r>
          </a:p>
          <a:p>
            <a:r>
              <a:rPr lang="en-US" sz="2000" dirty="0" smtClean="0">
                <a:solidFill>
                  <a:schemeClr val="bg1"/>
                </a:solidFill>
              </a:rPr>
              <a:t>0.77 W m</a:t>
            </a:r>
            <a:r>
              <a:rPr lang="en-US" sz="2000" baseline="30000" dirty="0" smtClean="0">
                <a:solidFill>
                  <a:schemeClr val="bg1"/>
                </a:solidFill>
              </a:rPr>
              <a:t>-2</a:t>
            </a:r>
          </a:p>
          <a:p>
            <a:r>
              <a:rPr lang="en-US" sz="2000" dirty="0" smtClean="0">
                <a:solidFill>
                  <a:schemeClr val="bg1"/>
                </a:solidFill>
              </a:rPr>
              <a:t> </a:t>
            </a:r>
            <a:r>
              <a:rPr lang="en-US" sz="2000" dirty="0" err="1" smtClean="0">
                <a:solidFill>
                  <a:schemeClr val="bg1"/>
                </a:solidFill>
              </a:rPr>
              <a:t>gl</a:t>
            </a:r>
            <a:r>
              <a:rPr lang="en-US" sz="2000" dirty="0" smtClean="0">
                <a:solidFill>
                  <a:schemeClr val="bg1"/>
                </a:solidFill>
              </a:rPr>
              <a:t> ocean</a:t>
            </a:r>
          </a:p>
          <a:p>
            <a:r>
              <a:rPr lang="en-US" sz="2000" dirty="0" smtClean="0">
                <a:solidFill>
                  <a:schemeClr val="bg1"/>
                </a:solidFill>
              </a:rPr>
              <a:t>0.54 W m</a:t>
            </a:r>
            <a:r>
              <a:rPr lang="en-US" sz="2000" baseline="30000" dirty="0" smtClean="0">
                <a:solidFill>
                  <a:schemeClr val="bg1"/>
                </a:solidFill>
              </a:rPr>
              <a:t>-2</a:t>
            </a:r>
          </a:p>
          <a:p>
            <a:r>
              <a:rPr lang="en-US" sz="2000" dirty="0" smtClean="0">
                <a:solidFill>
                  <a:schemeClr val="bg1"/>
                </a:solidFill>
              </a:rPr>
              <a:t>Global</a:t>
            </a:r>
          </a:p>
          <a:p>
            <a:endParaRPr lang="en-US" sz="2000" dirty="0" smtClean="0">
              <a:solidFill>
                <a:schemeClr val="bg1"/>
              </a:solidFill>
            </a:endParaRPr>
          </a:p>
          <a:p>
            <a:endParaRPr lang="en-US" sz="2000" dirty="0" smtClean="0">
              <a:solidFill>
                <a:schemeClr val="bg1"/>
              </a:solidFill>
            </a:endParaRPr>
          </a:p>
          <a:p>
            <a:r>
              <a:rPr lang="en-US" sz="2000" dirty="0" smtClean="0">
                <a:solidFill>
                  <a:schemeClr val="bg1"/>
                </a:solidFill>
              </a:rPr>
              <a:t>Fresh water</a:t>
            </a:r>
          </a:p>
          <a:p>
            <a:endParaRPr lang="en-US" sz="2000" dirty="0" smtClean="0">
              <a:solidFill>
                <a:schemeClr val="bg1"/>
              </a:solidFill>
            </a:endParaRPr>
          </a:p>
          <a:p>
            <a:endParaRPr lang="en-US" sz="2000" dirty="0" smtClean="0">
              <a:solidFill>
                <a:schemeClr val="bg1"/>
              </a:solidFill>
            </a:endParaRPr>
          </a:p>
          <a:p>
            <a:endParaRPr lang="en-US" sz="2000" dirty="0" smtClean="0">
              <a:solidFill>
                <a:schemeClr val="bg1"/>
              </a:solidFill>
            </a:endParaRPr>
          </a:p>
          <a:p>
            <a:endParaRPr lang="en-US" dirty="0" smtClean="0">
              <a:solidFill>
                <a:schemeClr val="bg1"/>
              </a:solidFill>
            </a:endParaRPr>
          </a:p>
          <a:p>
            <a:r>
              <a:rPr lang="en-US" sz="2000" dirty="0" smtClean="0">
                <a:solidFill>
                  <a:schemeClr val="bg1"/>
                </a:solidFill>
              </a:rPr>
              <a:t>Sea level and thermosteric</a:t>
            </a:r>
          </a:p>
          <a:p>
            <a:r>
              <a:rPr lang="en-US" sz="2000" dirty="0" smtClean="0">
                <a:solidFill>
                  <a:schemeClr val="bg1"/>
                </a:solidFill>
              </a:rPr>
              <a:t>OHC</a:t>
            </a:r>
          </a:p>
          <a:p>
            <a:endParaRPr lang="en-US" dirty="0"/>
          </a:p>
        </p:txBody>
      </p:sp>
      <p:cxnSp>
        <p:nvCxnSpPr>
          <p:cNvPr id="8" name="Straight Connector 7"/>
          <p:cNvCxnSpPr/>
          <p:nvPr/>
        </p:nvCxnSpPr>
        <p:spPr bwMode="auto">
          <a:xfrm flipV="1">
            <a:off x="1524000" y="1572126"/>
            <a:ext cx="5495925" cy="465221"/>
          </a:xfrm>
          <a:prstGeom prst="line">
            <a:avLst/>
          </a:prstGeom>
          <a:solidFill>
            <a:schemeClr val="accent1"/>
          </a:solidFill>
          <a:ln w="25400" cap="flat" cmpd="sng" algn="ctr">
            <a:solidFill>
              <a:srgbClr val="C00000"/>
            </a:solidFill>
            <a:prstDash val="solid"/>
            <a:round/>
            <a:headEnd type="none" w="med" len="med"/>
            <a:tailEnd type="none" w="med" len="med"/>
          </a:ln>
          <a:effectLst/>
        </p:spPr>
      </p:cxnSp>
    </p:spTree>
  </p:cSld>
  <p:clrMapOvr>
    <a:masterClrMapping/>
  </p:clrMapOvr>
  <p:transition>
    <p:strips dir="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Ocean heat content 0-2000m</a:t>
            </a:r>
            <a:endParaRPr lang="en-US" dirty="0">
              <a:latin typeface="Comic Sans MS" pitchFamily="66" charset="0"/>
            </a:endParaRPr>
          </a:p>
        </p:txBody>
      </p:sp>
      <p:sp>
        <p:nvSpPr>
          <p:cNvPr id="5" name="TextBox 4"/>
          <p:cNvSpPr txBox="1"/>
          <p:nvPr/>
        </p:nvSpPr>
        <p:spPr>
          <a:xfrm>
            <a:off x="4800600" y="6488668"/>
            <a:ext cx="3741730" cy="369332"/>
          </a:xfrm>
          <a:prstGeom prst="rect">
            <a:avLst/>
          </a:prstGeom>
          <a:noFill/>
        </p:spPr>
        <p:txBody>
          <a:bodyPr wrap="none" rtlCol="0">
            <a:spAutoFit/>
          </a:bodyPr>
          <a:lstStyle/>
          <a:p>
            <a:r>
              <a:rPr lang="en-US" sz="1800" dirty="0" smtClean="0">
                <a:solidFill>
                  <a:schemeClr val="bg1"/>
                </a:solidFill>
              </a:rPr>
              <a:t>Von  </a:t>
            </a:r>
            <a:r>
              <a:rPr lang="en-US" sz="1800" dirty="0" err="1" smtClean="0">
                <a:solidFill>
                  <a:schemeClr val="bg1"/>
                </a:solidFill>
              </a:rPr>
              <a:t>Schuckmann</a:t>
            </a:r>
            <a:r>
              <a:rPr lang="en-US" sz="1800" dirty="0" smtClean="0">
                <a:solidFill>
                  <a:schemeClr val="bg1"/>
                </a:solidFill>
              </a:rPr>
              <a:t> et al JGR 2009</a:t>
            </a:r>
            <a:endParaRPr lang="en-US" sz="1800" dirty="0">
              <a:solidFill>
                <a:schemeClr val="bg1"/>
              </a:solidFill>
            </a:endParaRPr>
          </a:p>
        </p:txBody>
      </p:sp>
      <p:sp>
        <p:nvSpPr>
          <p:cNvPr id="6" name="TextBox 5"/>
          <p:cNvSpPr txBox="1"/>
          <p:nvPr/>
        </p:nvSpPr>
        <p:spPr>
          <a:xfrm>
            <a:off x="7361695" y="1332854"/>
            <a:ext cx="1782305" cy="4985980"/>
          </a:xfrm>
          <a:prstGeom prst="rect">
            <a:avLst/>
          </a:prstGeom>
          <a:noFill/>
        </p:spPr>
        <p:txBody>
          <a:bodyPr wrap="square" rtlCol="0">
            <a:spAutoFit/>
          </a:bodyPr>
          <a:lstStyle/>
          <a:p>
            <a:r>
              <a:rPr lang="en-US" sz="1800" b="1" dirty="0" smtClean="0">
                <a:solidFill>
                  <a:schemeClr val="bg1"/>
                </a:solidFill>
              </a:rPr>
              <a:t>SST (red)</a:t>
            </a:r>
          </a:p>
          <a:p>
            <a:r>
              <a:rPr lang="en-US" sz="1800" b="1" dirty="0" smtClean="0">
                <a:solidFill>
                  <a:schemeClr val="bg1"/>
                </a:solidFill>
              </a:rPr>
              <a:t>2003-2008 – 1990-2008</a:t>
            </a:r>
          </a:p>
          <a:p>
            <a:r>
              <a:rPr lang="en-US" sz="1800" b="1" dirty="0" smtClean="0">
                <a:solidFill>
                  <a:schemeClr val="bg1"/>
                </a:solidFill>
              </a:rPr>
              <a:t>10 m depth</a:t>
            </a:r>
          </a:p>
          <a:p>
            <a:r>
              <a:rPr lang="en-US" sz="1800" b="1" dirty="0" smtClean="0">
                <a:solidFill>
                  <a:schemeClr val="bg1"/>
                </a:solidFill>
              </a:rPr>
              <a:t>ARIVO –</a:t>
            </a:r>
          </a:p>
          <a:p>
            <a:r>
              <a:rPr lang="en-US" sz="1800" b="1" dirty="0" smtClean="0">
                <a:solidFill>
                  <a:schemeClr val="bg1"/>
                </a:solidFill>
              </a:rPr>
              <a:t>WOA05</a:t>
            </a:r>
          </a:p>
          <a:p>
            <a:endParaRPr lang="en-US" sz="1800" b="1" dirty="0" smtClean="0">
              <a:solidFill>
                <a:schemeClr val="bg1"/>
              </a:solidFill>
            </a:endParaRPr>
          </a:p>
          <a:p>
            <a:endParaRPr lang="en-US" sz="1800" b="1" dirty="0" smtClean="0">
              <a:solidFill>
                <a:schemeClr val="bg1"/>
              </a:solidFill>
            </a:endParaRPr>
          </a:p>
          <a:p>
            <a:endParaRPr lang="en-US" sz="1800" b="1" dirty="0" smtClean="0">
              <a:solidFill>
                <a:schemeClr val="bg1"/>
              </a:solidFill>
            </a:endParaRPr>
          </a:p>
          <a:p>
            <a:r>
              <a:rPr lang="en-US" sz="1800" b="1" dirty="0" smtClean="0">
                <a:solidFill>
                  <a:schemeClr val="bg1"/>
                </a:solidFill>
              </a:rPr>
              <a:t>Temps</a:t>
            </a:r>
          </a:p>
          <a:p>
            <a:endParaRPr lang="en-US" sz="1800" dirty="0" smtClean="0">
              <a:solidFill>
                <a:schemeClr val="bg1"/>
              </a:solidFill>
            </a:endParaRPr>
          </a:p>
          <a:p>
            <a:r>
              <a:rPr lang="en-US" sz="1800" dirty="0" smtClean="0">
                <a:solidFill>
                  <a:schemeClr val="bg1"/>
                </a:solidFill>
              </a:rPr>
              <a:t>Difference for 2003-2008</a:t>
            </a:r>
          </a:p>
          <a:p>
            <a:r>
              <a:rPr lang="en-US" sz="1800" dirty="0" smtClean="0">
                <a:solidFill>
                  <a:schemeClr val="bg1"/>
                </a:solidFill>
              </a:rPr>
              <a:t>From WOA05</a:t>
            </a:r>
          </a:p>
          <a:p>
            <a:r>
              <a:rPr lang="en-US" sz="1800" dirty="0" err="1" smtClean="0">
                <a:solidFill>
                  <a:schemeClr val="bg1"/>
                </a:solidFill>
              </a:rPr>
              <a:t>Levitus</a:t>
            </a:r>
            <a:r>
              <a:rPr lang="en-US" sz="1800" dirty="0" smtClean="0">
                <a:solidFill>
                  <a:schemeClr val="bg1"/>
                </a:solidFill>
              </a:rPr>
              <a:t> et al </a:t>
            </a:r>
          </a:p>
          <a:p>
            <a:endParaRPr lang="en-US" dirty="0" smtClean="0">
              <a:solidFill>
                <a:schemeClr val="bg1"/>
              </a:solidFill>
            </a:endParaRPr>
          </a:p>
          <a:p>
            <a:endParaRPr lang="en-US" dirty="0">
              <a:solidFill>
                <a:schemeClr val="bg1"/>
              </a:solidFill>
            </a:endParaRPr>
          </a:p>
        </p:txBody>
      </p:sp>
      <p:pic>
        <p:nvPicPr>
          <p:cNvPr id="3074" name="Picture 2"/>
          <p:cNvPicPr>
            <a:picLocks noChangeAspect="1" noChangeArrowheads="1"/>
          </p:cNvPicPr>
          <p:nvPr/>
        </p:nvPicPr>
        <p:blipFill>
          <a:blip r:embed="rId2" cstate="print"/>
          <a:srcRect/>
          <a:stretch>
            <a:fillRect/>
          </a:stretch>
        </p:blipFill>
        <p:spPr bwMode="auto">
          <a:xfrm>
            <a:off x="685800" y="1022158"/>
            <a:ext cx="6230463" cy="5466510"/>
          </a:xfrm>
          <a:prstGeom prst="rect">
            <a:avLst/>
          </a:prstGeom>
          <a:noFill/>
          <a:ln w="9525">
            <a:noFill/>
            <a:miter lim="800000"/>
            <a:headEnd/>
            <a:tailEnd/>
          </a:ln>
        </p:spPr>
      </p:pic>
      <p:cxnSp>
        <p:nvCxnSpPr>
          <p:cNvPr id="8" name="Straight Connector 7"/>
          <p:cNvCxnSpPr/>
          <p:nvPr/>
        </p:nvCxnSpPr>
        <p:spPr bwMode="auto">
          <a:xfrm>
            <a:off x="1665514" y="4033157"/>
            <a:ext cx="5250749" cy="32657"/>
          </a:xfrm>
          <a:prstGeom prst="line">
            <a:avLst/>
          </a:prstGeom>
          <a:solidFill>
            <a:schemeClr val="accent1"/>
          </a:solidFill>
          <a:ln w="19050" cap="flat" cmpd="sng" algn="ctr">
            <a:solidFill>
              <a:schemeClr val="tx1"/>
            </a:solidFill>
            <a:prstDash val="dash"/>
            <a:round/>
            <a:headEnd type="none" w="med" len="med"/>
            <a:tailEnd type="none" w="med" len="med"/>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Comments on Von </a:t>
            </a:r>
            <a:r>
              <a:rPr lang="en-US" dirty="0" err="1" smtClean="0">
                <a:latin typeface="Comic Sans MS" pitchFamily="66" charset="0"/>
              </a:rPr>
              <a:t>Schuckman</a:t>
            </a:r>
            <a:endParaRPr lang="en-US" dirty="0">
              <a:latin typeface="Comic Sans MS" pitchFamily="66" charset="0"/>
            </a:endParaRPr>
          </a:p>
        </p:txBody>
      </p:sp>
      <p:sp>
        <p:nvSpPr>
          <p:cNvPr id="5" name="TextBox 4"/>
          <p:cNvSpPr txBox="1"/>
          <p:nvPr/>
        </p:nvSpPr>
        <p:spPr>
          <a:xfrm>
            <a:off x="685800" y="1388507"/>
            <a:ext cx="8017933" cy="4555093"/>
          </a:xfrm>
          <a:prstGeom prst="rect">
            <a:avLst/>
          </a:prstGeom>
          <a:noFill/>
        </p:spPr>
        <p:txBody>
          <a:bodyPr wrap="square" rtlCol="0">
            <a:spAutoFit/>
          </a:bodyPr>
          <a:lstStyle/>
          <a:p>
            <a:pPr marL="338138" indent="-338138">
              <a:spcAft>
                <a:spcPts val="600"/>
              </a:spcAft>
              <a:buFont typeface="Wingdings" pitchFamily="2" charset="2"/>
              <a:buChar char="Ø"/>
            </a:pPr>
            <a:r>
              <a:rPr lang="en-US" sz="2400" dirty="0" smtClean="0">
                <a:solidFill>
                  <a:schemeClr val="bg1"/>
                </a:solidFill>
                <a:latin typeface="Comic Sans MS" pitchFamily="66" charset="0"/>
              </a:rPr>
              <a:t>VS did not provide 0-700 m OHC </a:t>
            </a:r>
            <a:r>
              <a:rPr lang="en-US" sz="2400" dirty="0" err="1" smtClean="0">
                <a:solidFill>
                  <a:schemeClr val="bg1"/>
                </a:solidFill>
                <a:latin typeface="Comic Sans MS" pitchFamily="66" charset="0"/>
              </a:rPr>
              <a:t>vs</a:t>
            </a:r>
            <a:r>
              <a:rPr lang="en-US" sz="2400" dirty="0" smtClean="0">
                <a:solidFill>
                  <a:schemeClr val="bg1"/>
                </a:solidFill>
                <a:latin typeface="Comic Sans MS" pitchFamily="66" charset="0"/>
              </a:rPr>
              <a:t> 0 to 2000m</a:t>
            </a:r>
          </a:p>
          <a:p>
            <a:pPr marL="338138" indent="-338138">
              <a:spcAft>
                <a:spcPts val="600"/>
              </a:spcAft>
              <a:buFont typeface="Wingdings" pitchFamily="2" charset="2"/>
              <a:buChar char="Ø"/>
            </a:pPr>
            <a:r>
              <a:rPr lang="en-US" sz="2400" dirty="0" smtClean="0">
                <a:solidFill>
                  <a:schemeClr val="bg1"/>
                </a:solidFill>
                <a:latin typeface="Comic Sans MS" pitchFamily="66" charset="0"/>
              </a:rPr>
              <a:t>Some floats are programmed to go only to 1000 m and do not go to 2000 m,  so that coverage decreases with depth</a:t>
            </a:r>
          </a:p>
          <a:p>
            <a:pPr marL="338138" indent="-338138">
              <a:spcAft>
                <a:spcPts val="600"/>
              </a:spcAft>
              <a:buFont typeface="Wingdings" pitchFamily="2" charset="2"/>
              <a:buChar char="Ø"/>
            </a:pPr>
            <a:r>
              <a:rPr lang="en-US" sz="2400" dirty="0" smtClean="0">
                <a:solidFill>
                  <a:schemeClr val="bg1"/>
                </a:solidFill>
                <a:latin typeface="Comic Sans MS" pitchFamily="66" charset="0"/>
              </a:rPr>
              <a:t>How come all the error bars are the same even though coverage is increasing?</a:t>
            </a:r>
          </a:p>
          <a:p>
            <a:pPr marL="338138" indent="-338138">
              <a:spcAft>
                <a:spcPts val="600"/>
              </a:spcAft>
              <a:buFont typeface="Wingdings" pitchFamily="2" charset="2"/>
              <a:buChar char="Ø"/>
            </a:pPr>
            <a:r>
              <a:rPr lang="en-US" sz="2400" dirty="0" smtClean="0">
                <a:solidFill>
                  <a:schemeClr val="bg1"/>
                </a:solidFill>
                <a:latin typeface="Comic Sans MS" pitchFamily="66" charset="0"/>
              </a:rPr>
              <a:t>How good is the quality of the sensors over this time?  Up to 30% report negative pressures at the surface.</a:t>
            </a:r>
          </a:p>
          <a:p>
            <a:endParaRPr lang="en-US" dirty="0" smtClean="0">
              <a:solidFill>
                <a:schemeClr val="bg1"/>
              </a:solidFill>
            </a:endParaRPr>
          </a:p>
          <a:p>
            <a:endParaRPr lang="en-US" dirty="0" smtClean="0">
              <a:solidFill>
                <a:schemeClr val="bg1"/>
              </a:solidFill>
            </a:endParaRPr>
          </a:p>
          <a:p>
            <a:endParaRPr lang="en-US" dirty="0"/>
          </a:p>
        </p:txBody>
      </p:sp>
    </p:spTree>
  </p:cSld>
  <p:clrMapOvr>
    <a:masterClrMapping/>
  </p:clrMapOvr>
  <p:transition>
    <p:strips/>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latin typeface="Comic Sans MS" pitchFamily="66" charset="0"/>
              </a:rPr>
              <a:t>Ocean heat content is increasing</a:t>
            </a:r>
            <a:endParaRPr lang="en-US" dirty="0">
              <a:latin typeface="Comic Sans MS" pitchFamily="66" charset="0"/>
            </a:endParaRPr>
          </a:p>
        </p:txBody>
      </p:sp>
      <p:pic>
        <p:nvPicPr>
          <p:cNvPr id="30723" name="Table Placeholder 3" descr="OHCv2.png"/>
          <p:cNvPicPr>
            <a:picLocks noGrp="1" noChangeAspect="1"/>
          </p:cNvPicPr>
          <p:nvPr>
            <p:ph type="tbl" idx="1"/>
          </p:nvPr>
        </p:nvPicPr>
        <p:blipFill>
          <a:blip r:embed="rId2" cstate="print"/>
          <a:srcRect/>
          <a:stretch>
            <a:fillRect/>
          </a:stretch>
        </p:blipFill>
        <p:spPr>
          <a:xfrm>
            <a:off x="141288" y="1355725"/>
            <a:ext cx="8861425" cy="4386263"/>
          </a:xfrm>
        </p:spPr>
      </p:pic>
      <p:sp>
        <p:nvSpPr>
          <p:cNvPr id="30724" name="TextBox 20"/>
          <p:cNvSpPr txBox="1">
            <a:spLocks noChangeArrowheads="1"/>
          </p:cNvSpPr>
          <p:nvPr/>
        </p:nvSpPr>
        <p:spPr bwMode="auto">
          <a:xfrm>
            <a:off x="327025" y="6022975"/>
            <a:ext cx="8648700" cy="647700"/>
          </a:xfrm>
          <a:prstGeom prst="rect">
            <a:avLst/>
          </a:prstGeom>
          <a:noFill/>
          <a:ln w="9525">
            <a:noFill/>
            <a:miter lim="800000"/>
            <a:headEnd/>
            <a:tailEnd/>
          </a:ln>
        </p:spPr>
        <p:txBody>
          <a:bodyPr wrap="none">
            <a:spAutoFit/>
          </a:bodyPr>
          <a:lstStyle/>
          <a:p>
            <a:pPr defTabSz="457200" eaLnBrk="1" hangingPunct="1"/>
            <a:r>
              <a:rPr lang="en-US" sz="1800">
                <a:solidFill>
                  <a:srgbClr val="FFFFFF"/>
                </a:solidFill>
                <a:latin typeface="Arial" charset="0"/>
              </a:rPr>
              <a:t>1. Lyman et al 2010	: to 700m</a:t>
            </a:r>
          </a:p>
          <a:p>
            <a:pPr defTabSz="457200" eaLnBrk="1" hangingPunct="1"/>
            <a:r>
              <a:rPr lang="en-US" sz="1800">
                <a:solidFill>
                  <a:srgbClr val="FFFFFF"/>
                </a:solidFill>
                <a:latin typeface="Arial" charset="0"/>
              </a:rPr>
              <a:t>8. von Schuckmann et al 2009	 :to 2000m			From Trenberth 2010 </a:t>
            </a:r>
            <a:r>
              <a:rPr lang="en-US" sz="1800" i="1">
                <a:solidFill>
                  <a:srgbClr val="FFFFFF"/>
                </a:solidFill>
                <a:latin typeface="Arial" charset="0"/>
              </a:rPr>
              <a:t>Nature</a:t>
            </a:r>
          </a:p>
        </p:txBody>
      </p:sp>
    </p:spTree>
  </p:cSld>
  <p:clrMapOvr>
    <a:masterClrMapping/>
  </p:clrMapOvr>
  <p:transition>
    <p:diamon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77506" name="Rectangle 2"/>
          <p:cNvSpPr>
            <a:spLocks noGrp="1" noChangeArrowheads="1"/>
          </p:cNvSpPr>
          <p:nvPr>
            <p:ph type="ctrTitle"/>
          </p:nvPr>
        </p:nvSpPr>
        <p:spPr>
          <a:xfrm>
            <a:off x="685800" y="685800"/>
            <a:ext cx="7772400" cy="1143000"/>
          </a:xfrm>
          <a:effectLst>
            <a:outerShdw dist="35921" dir="2700000" algn="ctr" rotWithShape="0">
              <a:srgbClr val="FF0000"/>
            </a:outerShdw>
          </a:effectLst>
        </p:spPr>
        <p:txBody>
          <a:bodyPr/>
          <a:lstStyle/>
          <a:p>
            <a:r>
              <a:rPr lang="en-US" b="1" dirty="0" smtClean="0">
                <a:solidFill>
                  <a:schemeClr val="bg1"/>
                </a:solidFill>
                <a:latin typeface="Comic Sans MS" pitchFamily="66" charset="0"/>
              </a:rPr>
              <a:t>Ocean </a:t>
            </a:r>
            <a:r>
              <a:rPr lang="en-US" b="1" dirty="0">
                <a:solidFill>
                  <a:schemeClr val="bg1"/>
                </a:solidFill>
                <a:latin typeface="Comic Sans MS" pitchFamily="66" charset="0"/>
              </a:rPr>
              <a:t>fresh </a:t>
            </a:r>
            <a:r>
              <a:rPr lang="en-US" b="1" dirty="0" smtClean="0">
                <a:solidFill>
                  <a:schemeClr val="bg1"/>
                </a:solidFill>
                <a:latin typeface="Comic Sans MS" pitchFamily="66" charset="0"/>
              </a:rPr>
              <a:t>water</a:t>
            </a:r>
            <a:endParaRPr lang="en-US" b="1" dirty="0">
              <a:solidFill>
                <a:schemeClr val="bg1"/>
              </a:solidFill>
              <a:latin typeface="Comic Sans MS" pitchFamily="66" charset="0"/>
            </a:endParaRPr>
          </a:p>
        </p:txBody>
      </p:sp>
      <p:sp>
        <p:nvSpPr>
          <p:cNvPr id="277507" name="Rectangle 3"/>
          <p:cNvSpPr>
            <a:spLocks noGrp="1" noChangeArrowheads="1"/>
          </p:cNvSpPr>
          <p:nvPr>
            <p:ph type="subTitle" idx="1"/>
          </p:nvPr>
        </p:nvSpPr>
        <p:spPr>
          <a:xfrm>
            <a:off x="1447800" y="2057400"/>
            <a:ext cx="6400800" cy="3505200"/>
          </a:xfrm>
          <a:effectLst>
            <a:outerShdw dist="35921" dir="2700000" algn="ctr" rotWithShape="0">
              <a:schemeClr val="bg1"/>
            </a:outerShdw>
          </a:effectLst>
        </p:spPr>
        <p:txBody>
          <a:bodyPr/>
          <a:lstStyle/>
          <a:p>
            <a:r>
              <a:rPr lang="en-US" b="1">
                <a:solidFill>
                  <a:srgbClr val="FF0000"/>
                </a:solidFill>
                <a:latin typeface="Comic Sans MS" pitchFamily="66" charset="0"/>
              </a:rPr>
              <a:t>Or</a:t>
            </a:r>
          </a:p>
          <a:p>
            <a:r>
              <a:rPr lang="en-US" b="1">
                <a:solidFill>
                  <a:srgbClr val="FF0000"/>
                </a:solidFill>
                <a:latin typeface="Comic Sans MS" pitchFamily="66" charset="0"/>
              </a:rPr>
              <a:t>The ocean salinity budget</a:t>
            </a:r>
          </a:p>
          <a:p>
            <a:endParaRPr lang="en-US" b="1">
              <a:solidFill>
                <a:srgbClr val="FF0000"/>
              </a:solidFill>
              <a:latin typeface="Comic Sans MS" pitchFamily="66" charset="0"/>
            </a:endParaRPr>
          </a:p>
          <a:p>
            <a:r>
              <a:rPr lang="en-US" b="1">
                <a:solidFill>
                  <a:srgbClr val="FF0000"/>
                </a:solidFill>
                <a:latin typeface="Comic Sans MS" pitchFamily="66" charset="0"/>
              </a:rPr>
              <a:t>The single most important role of the oceans in climate is that they are wet!</a:t>
            </a:r>
          </a:p>
        </p:txBody>
      </p:sp>
    </p:spTree>
  </p:cSld>
  <p:clrMapOvr>
    <a:masterClrMapping/>
  </p:clrMapOvr>
  <p:transition>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609600" y="76200"/>
            <a:ext cx="7772400" cy="419100"/>
          </a:xfrm>
        </p:spPr>
        <p:txBody>
          <a:bodyPr/>
          <a:lstStyle/>
          <a:p>
            <a:r>
              <a:rPr lang="en-US" sz="3600" u="sng">
                <a:solidFill>
                  <a:srgbClr val="FF3300"/>
                </a:solidFill>
                <a:latin typeface="Comic Sans MS" pitchFamily="66" charset="0"/>
              </a:rPr>
              <a:t>Role of Oceans</a:t>
            </a:r>
          </a:p>
        </p:txBody>
      </p:sp>
      <p:sp>
        <p:nvSpPr>
          <p:cNvPr id="369667" name="Rectangle 3"/>
          <p:cNvSpPr>
            <a:spLocks noGrp="1" noChangeArrowheads="1"/>
          </p:cNvSpPr>
          <p:nvPr>
            <p:ph type="body" idx="1"/>
          </p:nvPr>
        </p:nvSpPr>
        <p:spPr>
          <a:xfrm>
            <a:off x="457200" y="533400"/>
            <a:ext cx="8458200" cy="6096000"/>
          </a:xfrm>
          <a:effectLst>
            <a:outerShdw dist="17961" dir="2700000" algn="ctr" rotWithShape="0">
              <a:schemeClr val="tx1"/>
            </a:outerShdw>
          </a:effectLst>
        </p:spPr>
        <p:txBody>
          <a:bodyPr/>
          <a:lstStyle/>
          <a:p>
            <a:pPr marL="401638" indent="-401638">
              <a:lnSpc>
                <a:spcPct val="90000"/>
              </a:lnSpc>
              <a:buClr>
                <a:schemeClr val="tx1"/>
              </a:buClr>
              <a:buFont typeface="Wingdings" pitchFamily="2" charset="2"/>
              <a:buChar char="v"/>
            </a:pPr>
            <a:r>
              <a:rPr lang="en-US" sz="2400">
                <a:solidFill>
                  <a:schemeClr val="accent2"/>
                </a:solidFill>
                <a:latin typeface="Comic Sans MS" pitchFamily="66" charset="0"/>
              </a:rPr>
              <a:t>The oceans cover </a:t>
            </a:r>
            <a:r>
              <a:rPr lang="en-US" sz="2400">
                <a:solidFill>
                  <a:srgbClr val="FF3300"/>
                </a:solidFill>
                <a:latin typeface="Comic Sans MS" pitchFamily="66" charset="0"/>
              </a:rPr>
              <a:t>70.8% </a:t>
            </a:r>
            <a:r>
              <a:rPr lang="en-US" sz="2400">
                <a:solidFill>
                  <a:schemeClr val="accent2"/>
                </a:solidFill>
                <a:latin typeface="Comic Sans MS" pitchFamily="66" charset="0"/>
              </a:rPr>
              <a:t>of the Earth’s surface.</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The oceans are </a:t>
            </a:r>
            <a:r>
              <a:rPr lang="en-US" sz="2400" b="1">
                <a:solidFill>
                  <a:srgbClr val="FF3300"/>
                </a:solidFill>
                <a:latin typeface="Comic Sans MS" pitchFamily="66" charset="0"/>
              </a:rPr>
              <a:t>wet</a:t>
            </a:r>
            <a:r>
              <a:rPr lang="en-US" sz="2400">
                <a:solidFill>
                  <a:schemeClr val="accent2"/>
                </a:solidFill>
                <a:latin typeface="Comic Sans MS" pitchFamily="66" charset="0"/>
              </a:rPr>
              <a:t>: water vapor from the surface provides source for rainfall and thus latent heat energy to the atmosphere.</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The </a:t>
            </a:r>
            <a:r>
              <a:rPr lang="en-US" sz="2400">
                <a:solidFill>
                  <a:srgbClr val="FF3300"/>
                </a:solidFill>
                <a:latin typeface="Comic Sans MS" pitchFamily="66" charset="0"/>
              </a:rPr>
              <a:t>heat capacity</a:t>
            </a:r>
            <a:r>
              <a:rPr lang="en-US" sz="2400">
                <a:solidFill>
                  <a:schemeClr val="accent2"/>
                </a:solidFill>
                <a:latin typeface="Comic Sans MS" pitchFamily="66" charset="0"/>
              </a:rPr>
              <a:t> of the atmosphere is equivalent to that of 3.5 m of ocean. The oceans slowly adjust to climate changes and can sequester heat for years.</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The ocean is </a:t>
            </a:r>
            <a:r>
              <a:rPr lang="en-US" sz="2400">
                <a:solidFill>
                  <a:srgbClr val="FF3300"/>
                </a:solidFill>
                <a:latin typeface="Comic Sans MS" pitchFamily="66" charset="0"/>
              </a:rPr>
              <a:t>well mixed</a:t>
            </a:r>
            <a:r>
              <a:rPr lang="en-US" sz="2400">
                <a:solidFill>
                  <a:schemeClr val="accent2"/>
                </a:solidFill>
                <a:latin typeface="Comic Sans MS" pitchFamily="66" charset="0"/>
              </a:rPr>
              <a:t> to about 20 m depth in summer and over 100 m in winter. An overall average of 90 m would delay climate response by 6 years.</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Total ocean: mean depth </a:t>
            </a:r>
            <a:r>
              <a:rPr lang="en-US" sz="2400">
                <a:solidFill>
                  <a:srgbClr val="FF3300"/>
                </a:solidFill>
                <a:latin typeface="Comic Sans MS" pitchFamily="66" charset="0"/>
              </a:rPr>
              <a:t>3800 m</a:t>
            </a:r>
            <a:r>
              <a:rPr lang="en-US" sz="2400">
                <a:solidFill>
                  <a:schemeClr val="accent2"/>
                </a:solidFill>
                <a:latin typeface="Comic Sans MS" pitchFamily="66" charset="0"/>
              </a:rPr>
              <a:t>.</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Would add delay of 230 years if rapidly mixed. In reality, the response depends on rate of ventilation of water through the thermocline (vertical mixing). </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Estimate of </a:t>
            </a:r>
            <a:r>
              <a:rPr lang="en-US" sz="2400">
                <a:solidFill>
                  <a:srgbClr val="FF3300"/>
                </a:solidFill>
                <a:latin typeface="Comic Sans MS" pitchFamily="66" charset="0"/>
              </a:rPr>
              <a:t>delay</a:t>
            </a:r>
            <a:r>
              <a:rPr lang="en-US" sz="2400">
                <a:solidFill>
                  <a:schemeClr val="accent2"/>
                </a:solidFill>
                <a:latin typeface="Comic Sans MS" pitchFamily="66" charset="0"/>
              </a:rPr>
              <a:t> overall is 10 to 100 years.</a:t>
            </a:r>
          </a:p>
          <a:p>
            <a:pPr marL="401638" indent="-401638">
              <a:lnSpc>
                <a:spcPct val="90000"/>
              </a:lnSpc>
              <a:spcBef>
                <a:spcPts val="600"/>
              </a:spcBef>
              <a:buClr>
                <a:schemeClr val="tx1"/>
              </a:buClr>
              <a:buFont typeface="Wingdings" pitchFamily="2" charset="2"/>
              <a:buChar char="v"/>
            </a:pPr>
            <a:r>
              <a:rPr lang="en-US" sz="2400">
                <a:solidFill>
                  <a:schemeClr val="accent2"/>
                </a:solidFill>
                <a:latin typeface="Comic Sans MS" pitchFamily="66" charset="0"/>
              </a:rPr>
              <a:t>The ocean </a:t>
            </a:r>
            <a:r>
              <a:rPr lang="en-US" sz="2400">
                <a:solidFill>
                  <a:srgbClr val="FF3300"/>
                </a:solidFill>
                <a:latin typeface="Comic Sans MS" pitchFamily="66" charset="0"/>
              </a:rPr>
              <a:t>currents</a:t>
            </a:r>
            <a:r>
              <a:rPr lang="en-US" sz="2400">
                <a:solidFill>
                  <a:schemeClr val="accent2"/>
                </a:solidFill>
                <a:latin typeface="Comic Sans MS" pitchFamily="66" charset="0"/>
              </a:rPr>
              <a:t> redistribute heat, fresh water, and dissolved chemicals around the globe.</a:t>
            </a:r>
          </a:p>
        </p:txBody>
      </p:sp>
    </p:spTree>
  </p:cSld>
  <p:clrMapOvr>
    <a:masterClrMapping/>
  </p:clrMapOvr>
  <p:transition>
    <p:split orient="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6" name="Rectangle 4"/>
          <p:cNvSpPr>
            <a:spLocks noGrp="1" noChangeArrowheads="1"/>
          </p:cNvSpPr>
          <p:nvPr>
            <p:ph type="title"/>
          </p:nvPr>
        </p:nvSpPr>
        <p:spPr>
          <a:xfrm>
            <a:off x="609600" y="304800"/>
            <a:ext cx="7772400" cy="1143000"/>
          </a:xfrm>
          <a:effectLst>
            <a:outerShdw dist="35921" dir="2700000" algn="ctr" rotWithShape="0">
              <a:schemeClr val="bg1"/>
            </a:outerShdw>
          </a:effectLst>
        </p:spPr>
        <p:txBody>
          <a:bodyPr/>
          <a:lstStyle/>
          <a:p>
            <a:pPr>
              <a:defRPr/>
            </a:pPr>
            <a:r>
              <a:rPr lang="en-US" smtClean="0">
                <a:latin typeface="Comic Sans MS" pitchFamily="66" charset="0"/>
              </a:rPr>
              <a:t>Melting ice</a:t>
            </a:r>
          </a:p>
        </p:txBody>
      </p:sp>
      <p:sp>
        <p:nvSpPr>
          <p:cNvPr id="765957" name="Text Box 5"/>
          <p:cNvSpPr txBox="1">
            <a:spLocks noChangeArrowheads="1"/>
          </p:cNvSpPr>
          <p:nvPr/>
        </p:nvSpPr>
        <p:spPr bwMode="auto">
          <a:xfrm>
            <a:off x="304800" y="1447800"/>
            <a:ext cx="8610600" cy="4893647"/>
          </a:xfrm>
          <a:prstGeom prst="rect">
            <a:avLst/>
          </a:prstGeom>
          <a:noFill/>
          <a:ln w="9525">
            <a:noFill/>
            <a:miter lim="800000"/>
            <a:headEnd/>
            <a:tailEnd/>
          </a:ln>
          <a:effectLst>
            <a:outerShdw dist="35921" dir="2700000" algn="ctr" rotWithShape="0">
              <a:schemeClr val="tx1"/>
            </a:outerShdw>
          </a:effectLst>
        </p:spPr>
        <p:txBody>
          <a:bodyPr>
            <a:spAutoFit/>
          </a:bodyPr>
          <a:lstStyle/>
          <a:p>
            <a:pPr marL="457200" indent="-457200">
              <a:defRPr/>
            </a:pPr>
            <a:r>
              <a:rPr lang="en-US" dirty="0">
                <a:solidFill>
                  <a:schemeClr val="bg1"/>
                </a:solidFill>
              </a:rPr>
              <a:t>IPCC estimated melting ice contribution to SL rise was 1.2 mm/yr for 1992 to 2003.</a:t>
            </a:r>
          </a:p>
          <a:p>
            <a:pPr marL="457200" indent="-457200">
              <a:defRPr/>
            </a:pPr>
            <a:endParaRPr lang="en-US" dirty="0">
              <a:solidFill>
                <a:schemeClr val="bg1"/>
              </a:solidFill>
            </a:endParaRPr>
          </a:p>
          <a:p>
            <a:pPr marL="457200" indent="-457200">
              <a:buFont typeface="Wingdings" pitchFamily="2" charset="2"/>
              <a:buChar char="Ø"/>
              <a:defRPr/>
            </a:pPr>
            <a:r>
              <a:rPr lang="en-US" dirty="0">
                <a:solidFill>
                  <a:schemeClr val="bg1"/>
                </a:solidFill>
              </a:rPr>
              <a:t>How much is missed?</a:t>
            </a:r>
          </a:p>
          <a:p>
            <a:pPr marL="457200" indent="-457200">
              <a:buFont typeface="Wingdings" pitchFamily="2" charset="2"/>
              <a:buChar char="Ø"/>
              <a:defRPr/>
            </a:pPr>
            <a:r>
              <a:rPr lang="en-US" dirty="0">
                <a:solidFill>
                  <a:schemeClr val="bg1"/>
                </a:solidFill>
              </a:rPr>
              <a:t>Is the Antarctic and Greenland melt a transient </a:t>
            </a:r>
            <a:r>
              <a:rPr lang="en-US" dirty="0" smtClean="0">
                <a:solidFill>
                  <a:schemeClr val="bg1"/>
                </a:solidFill>
              </a:rPr>
              <a:t>or </a:t>
            </a:r>
            <a:r>
              <a:rPr lang="en-US" dirty="0">
                <a:solidFill>
                  <a:schemeClr val="bg1"/>
                </a:solidFill>
              </a:rPr>
              <a:t>not?</a:t>
            </a:r>
          </a:p>
          <a:p>
            <a:pPr marL="457200" indent="-457200">
              <a:buFont typeface="Wingdings" pitchFamily="2" charset="2"/>
              <a:buChar char="Ø"/>
              <a:defRPr/>
            </a:pPr>
            <a:r>
              <a:rPr lang="en-US" dirty="0">
                <a:solidFill>
                  <a:schemeClr val="bg1"/>
                </a:solidFill>
              </a:rPr>
              <a:t>Many glaciers </a:t>
            </a:r>
            <a:r>
              <a:rPr lang="en-US" dirty="0" smtClean="0">
                <a:solidFill>
                  <a:schemeClr val="bg1"/>
                </a:solidFill>
              </a:rPr>
              <a:t>are not </a:t>
            </a:r>
            <a:r>
              <a:rPr lang="en-US" dirty="0">
                <a:solidFill>
                  <a:schemeClr val="bg1"/>
                </a:solidFill>
              </a:rPr>
              <a:t>monitored</a:t>
            </a:r>
          </a:p>
          <a:p>
            <a:pPr marL="457200" indent="-457200">
              <a:buFont typeface="Wingdings" pitchFamily="2" charset="2"/>
              <a:buChar char="Ø"/>
              <a:defRPr/>
            </a:pPr>
            <a:r>
              <a:rPr lang="en-US" dirty="0">
                <a:solidFill>
                  <a:schemeClr val="bg1"/>
                </a:solidFill>
              </a:rPr>
              <a:t>Ocean warming may change basal melting: poorly known</a:t>
            </a:r>
          </a:p>
          <a:p>
            <a:pPr marL="457200" indent="-457200">
              <a:buFont typeface="Wingdings" pitchFamily="2" charset="2"/>
              <a:buChar char="Ø"/>
              <a:defRPr/>
            </a:pPr>
            <a:r>
              <a:rPr lang="en-US" dirty="0">
                <a:solidFill>
                  <a:schemeClr val="bg1"/>
                </a:solidFill>
              </a:rPr>
              <a:t>Ice sheets, buttressing by ice shelves poorly modeled</a:t>
            </a:r>
          </a:p>
          <a:p>
            <a:pPr marL="457200" indent="-457200">
              <a:buFont typeface="Wingdings" pitchFamily="2" charset="2"/>
              <a:buChar char="Ø"/>
              <a:defRPr/>
            </a:pPr>
            <a:r>
              <a:rPr lang="en-US" dirty="0">
                <a:solidFill>
                  <a:schemeClr val="bg1"/>
                </a:solidFill>
              </a:rPr>
              <a:t>Concern future SL rise underestimated</a:t>
            </a:r>
          </a:p>
          <a:p>
            <a:pPr marL="457200" indent="-457200">
              <a:buFont typeface="Wingdings" pitchFamily="2" charset="2"/>
              <a:buChar char="Ø"/>
              <a:defRPr/>
            </a:pPr>
            <a:r>
              <a:rPr lang="en-US" dirty="0">
                <a:solidFill>
                  <a:schemeClr val="bg1"/>
                </a:solidFill>
              </a:rPr>
              <a:t>Need process studies and improved models</a:t>
            </a:r>
          </a:p>
          <a:p>
            <a:pPr marL="457200" indent="-457200">
              <a:buFont typeface="Wingdings" pitchFamily="2" charset="2"/>
              <a:buChar char="Ø"/>
              <a:defRPr/>
            </a:pPr>
            <a:r>
              <a:rPr lang="en-US" dirty="0">
                <a:solidFill>
                  <a:schemeClr val="bg1"/>
                </a:solidFill>
              </a:rPr>
              <a:t>Changes salinity: fresh water budget</a:t>
            </a:r>
          </a:p>
          <a:p>
            <a:pPr marL="914400" lvl="1" indent="-457200">
              <a:buFont typeface="Wingdings" pitchFamily="2" charset="2"/>
              <a:buChar char="Ø"/>
              <a:defRPr/>
            </a:pPr>
            <a:r>
              <a:rPr lang="en-US" dirty="0">
                <a:solidFill>
                  <a:schemeClr val="bg1"/>
                </a:solidFill>
              </a:rPr>
              <a:t>affects ocean currents (MOC)</a:t>
            </a:r>
          </a:p>
          <a:p>
            <a:pPr marL="457200" indent="-457200">
              <a:buFont typeface="Wingdings" pitchFamily="2" charset="2"/>
              <a:buChar char="Ø"/>
              <a:defRPr/>
            </a:pPr>
            <a:endParaRPr lang="en-US" dirty="0">
              <a:solidFill>
                <a:schemeClr val="bg1"/>
              </a:solidFill>
            </a:endParaRPr>
          </a:p>
        </p:txBody>
      </p:sp>
    </p:spTree>
  </p:cSld>
  <p:clrMapOvr>
    <a:masterClrMapping/>
  </p:clrMapOvr>
  <p:transition>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0" y="0"/>
            <a:ext cx="9144000" cy="762000"/>
          </a:xfrm>
          <a:effectLst>
            <a:outerShdw dist="35921" dir="2700000" algn="ctr" rotWithShape="0">
              <a:schemeClr val="tx1"/>
            </a:outerShdw>
          </a:effectLst>
        </p:spPr>
        <p:txBody>
          <a:bodyPr/>
          <a:lstStyle/>
          <a:p>
            <a:r>
              <a:rPr lang="en-US" sz="2500">
                <a:solidFill>
                  <a:srgbClr val="FFFF00"/>
                </a:solidFill>
                <a:latin typeface="Comic Sans MS" pitchFamily="66" charset="0"/>
              </a:rPr>
              <a:t>Snow cover and Arctic sea ice are decreasing</a:t>
            </a:r>
          </a:p>
        </p:txBody>
      </p:sp>
      <p:sp>
        <p:nvSpPr>
          <p:cNvPr id="944131" name="Line 3"/>
          <p:cNvSpPr>
            <a:spLocks noChangeShapeType="1"/>
          </p:cNvSpPr>
          <p:nvPr/>
        </p:nvSpPr>
        <p:spPr bwMode="auto">
          <a:xfrm>
            <a:off x="0" y="838200"/>
            <a:ext cx="9144000" cy="0"/>
          </a:xfrm>
          <a:prstGeom prst="line">
            <a:avLst/>
          </a:prstGeom>
          <a:noFill/>
          <a:ln w="38100">
            <a:solidFill>
              <a:srgbClr val="FF0000"/>
            </a:solidFill>
            <a:round/>
            <a:headEnd/>
            <a:tailEnd/>
          </a:ln>
          <a:effectLst/>
        </p:spPr>
        <p:txBody>
          <a:bodyPr/>
          <a:lstStyle/>
          <a:p>
            <a:endParaRPr lang="en-US">
              <a:solidFill>
                <a:srgbClr val="000000"/>
              </a:solidFill>
            </a:endParaRPr>
          </a:p>
        </p:txBody>
      </p:sp>
      <p:sp>
        <p:nvSpPr>
          <p:cNvPr id="944134" name="Text Box 6"/>
          <p:cNvSpPr txBox="1">
            <a:spLocks noChangeArrowheads="1"/>
          </p:cNvSpPr>
          <p:nvPr/>
        </p:nvSpPr>
        <p:spPr bwMode="auto">
          <a:xfrm>
            <a:off x="5715000" y="838200"/>
            <a:ext cx="3429000" cy="3354765"/>
          </a:xfrm>
          <a:prstGeom prst="rect">
            <a:avLst/>
          </a:prstGeom>
          <a:noFill/>
          <a:ln w="38100">
            <a:solidFill>
              <a:srgbClr val="FF0000"/>
            </a:solidFill>
            <a:miter lim="800000"/>
            <a:headEnd/>
            <a:tailEnd/>
          </a:ln>
          <a:effectLst/>
        </p:spPr>
        <p:txBody>
          <a:bodyPr>
            <a:spAutoFit/>
          </a:bodyPr>
          <a:lstStyle/>
          <a:p>
            <a:pPr eaLnBrk="1" hangingPunct="1"/>
            <a:r>
              <a:rPr lang="en-US" b="1" dirty="0">
                <a:solidFill>
                  <a:srgbClr val="FFFFFF"/>
                </a:solidFill>
              </a:rPr>
              <a:t>Arctic sea ice </a:t>
            </a:r>
          </a:p>
          <a:p>
            <a:pPr eaLnBrk="1" hangingPunct="1"/>
            <a:r>
              <a:rPr lang="en-US" b="1" dirty="0">
                <a:solidFill>
                  <a:srgbClr val="FFFFFF"/>
                </a:solidFill>
              </a:rPr>
              <a:t>area decreased by 2.7% per decade</a:t>
            </a:r>
          </a:p>
          <a:p>
            <a:pPr eaLnBrk="1" hangingPunct="1"/>
            <a:r>
              <a:rPr lang="en-US" sz="2000" b="1" dirty="0">
                <a:solidFill>
                  <a:srgbClr val="FFFFFF"/>
                </a:solidFill>
              </a:rPr>
              <a:t>(Summer: -7.4%/decade)</a:t>
            </a:r>
          </a:p>
          <a:p>
            <a:pPr eaLnBrk="1" hangingPunct="1"/>
            <a:r>
              <a:rPr lang="en-US" b="1" dirty="0">
                <a:solidFill>
                  <a:srgbClr val="FFFFFF"/>
                </a:solidFill>
              </a:rPr>
              <a:t>up </a:t>
            </a:r>
            <a:r>
              <a:rPr lang="en-US" b="1" dirty="0" smtClean="0">
                <a:solidFill>
                  <a:srgbClr val="FFFFFF"/>
                </a:solidFill>
              </a:rPr>
              <a:t>to 2006:</a:t>
            </a:r>
            <a:endParaRPr lang="en-US" b="1" dirty="0">
              <a:solidFill>
                <a:srgbClr val="FFFFFF"/>
              </a:solidFill>
            </a:endParaRPr>
          </a:p>
          <a:p>
            <a:pPr eaLnBrk="1" hangingPunct="1"/>
            <a:r>
              <a:rPr lang="en-US" b="1" dirty="0">
                <a:solidFill>
                  <a:srgbClr val="FFFFFF"/>
                </a:solidFill>
              </a:rPr>
              <a:t>2007: 22% (10</a:t>
            </a:r>
            <a:r>
              <a:rPr lang="en-US" b="1" baseline="30000" dirty="0">
                <a:solidFill>
                  <a:srgbClr val="FFFFFF"/>
                </a:solidFill>
              </a:rPr>
              <a:t>6</a:t>
            </a:r>
            <a:r>
              <a:rPr lang="en-US" b="1" dirty="0">
                <a:solidFill>
                  <a:srgbClr val="FFFFFF"/>
                </a:solidFill>
              </a:rPr>
              <a:t> km</a:t>
            </a:r>
            <a:r>
              <a:rPr lang="en-US" b="1" baseline="30000" dirty="0">
                <a:solidFill>
                  <a:srgbClr val="FFFFFF"/>
                </a:solidFill>
              </a:rPr>
              <a:t>2</a:t>
            </a:r>
            <a:r>
              <a:rPr lang="en-US" b="1" dirty="0">
                <a:solidFill>
                  <a:srgbClr val="FFFFFF"/>
                </a:solidFill>
              </a:rPr>
              <a:t>) lower than 2005</a:t>
            </a:r>
          </a:p>
          <a:p>
            <a:pPr eaLnBrk="1" hangingPunct="1"/>
            <a:r>
              <a:rPr lang="en-US" b="1" dirty="0" smtClean="0">
                <a:solidFill>
                  <a:srgbClr val="FFFFFF"/>
                </a:solidFill>
              </a:rPr>
              <a:t>2008: </a:t>
            </a:r>
            <a:r>
              <a:rPr lang="en-US" b="1" dirty="0">
                <a:solidFill>
                  <a:srgbClr val="FFFFFF"/>
                </a:solidFill>
              </a:rPr>
              <a:t>second </a:t>
            </a:r>
            <a:r>
              <a:rPr lang="en-US" b="1" dirty="0" smtClean="0">
                <a:solidFill>
                  <a:srgbClr val="FFFFFF"/>
                </a:solidFill>
              </a:rPr>
              <a:t>lowest</a:t>
            </a:r>
          </a:p>
          <a:p>
            <a:pPr eaLnBrk="1" hangingPunct="1"/>
            <a:r>
              <a:rPr lang="en-US" b="1" dirty="0" smtClean="0">
                <a:solidFill>
                  <a:srgbClr val="FFFFFF"/>
                </a:solidFill>
              </a:rPr>
              <a:t>2010: third lowest</a:t>
            </a:r>
            <a:endParaRPr lang="en-US" b="1" dirty="0">
              <a:solidFill>
                <a:srgbClr val="FFFFFF"/>
              </a:solidFill>
            </a:endParaRPr>
          </a:p>
        </p:txBody>
      </p:sp>
      <p:pic>
        <p:nvPicPr>
          <p:cNvPr id="944136" name="Picture 8" descr="seaIce_ts08"/>
          <p:cNvPicPr>
            <a:picLocks noChangeArrowheads="1"/>
          </p:cNvPicPr>
          <p:nvPr/>
        </p:nvPicPr>
        <p:blipFill>
          <a:blip r:embed="rId2" cstate="print"/>
          <a:srcRect/>
          <a:stretch>
            <a:fillRect/>
          </a:stretch>
        </p:blipFill>
        <p:spPr bwMode="auto">
          <a:xfrm>
            <a:off x="152400" y="914400"/>
            <a:ext cx="5329238" cy="2771775"/>
          </a:xfrm>
          <a:prstGeom prst="rect">
            <a:avLst/>
          </a:prstGeom>
          <a:noFill/>
          <a:ln w="9525">
            <a:noFill/>
            <a:miter lim="800000"/>
            <a:headEnd/>
            <a:tailEnd/>
          </a:ln>
        </p:spPr>
      </p:pic>
      <p:sp>
        <p:nvSpPr>
          <p:cNvPr id="944137" name="Oval 9"/>
          <p:cNvSpPr>
            <a:spLocks noChangeArrowheads="1"/>
          </p:cNvSpPr>
          <p:nvPr/>
        </p:nvSpPr>
        <p:spPr bwMode="auto">
          <a:xfrm>
            <a:off x="4724400" y="2743200"/>
            <a:ext cx="838200" cy="609600"/>
          </a:xfrm>
          <a:prstGeom prst="ellipse">
            <a:avLst/>
          </a:prstGeom>
          <a:noFill/>
          <a:ln w="38100">
            <a:solidFill>
              <a:srgbClr val="FF0000"/>
            </a:solidFill>
            <a:round/>
            <a:headEnd/>
            <a:tailEnd/>
          </a:ln>
          <a:effectLst/>
        </p:spPr>
        <p:txBody>
          <a:bodyPr wrap="none" anchor="ctr"/>
          <a:lstStyle/>
          <a:p>
            <a:endParaRPr lang="en-US">
              <a:solidFill>
                <a:srgbClr val="000000"/>
              </a:solidFill>
            </a:endParaRPr>
          </a:p>
        </p:txBody>
      </p:sp>
      <p:cxnSp>
        <p:nvCxnSpPr>
          <p:cNvPr id="11" name="Straight Connector 10"/>
          <p:cNvCxnSpPr/>
          <p:nvPr/>
        </p:nvCxnSpPr>
        <p:spPr bwMode="auto">
          <a:xfrm rot="5400000">
            <a:off x="5003292" y="2887980"/>
            <a:ext cx="246888" cy="109728"/>
          </a:xfrm>
          <a:prstGeom prst="line">
            <a:avLst/>
          </a:prstGeom>
          <a:solidFill>
            <a:schemeClr val="accent1"/>
          </a:solidFill>
          <a:ln w="15875" cap="flat" cmpd="sng" algn="ctr">
            <a:solidFill>
              <a:schemeClr val="tx1"/>
            </a:solidFill>
            <a:prstDash val="solid"/>
            <a:round/>
            <a:headEnd type="diamond" w="med" len="med"/>
            <a:tailEnd type="none" w="med" len="med"/>
          </a:ln>
          <a:effectLst/>
        </p:spPr>
      </p:cxnSp>
      <p:cxnSp>
        <p:nvCxnSpPr>
          <p:cNvPr id="13" name="Straight Arrow Connector 12"/>
          <p:cNvCxnSpPr/>
          <p:nvPr/>
        </p:nvCxnSpPr>
        <p:spPr bwMode="auto">
          <a:xfrm rot="15600000" flipH="1">
            <a:off x="5129784" y="2853661"/>
            <a:ext cx="219456" cy="91440"/>
          </a:xfrm>
          <a:prstGeom prst="straightConnector1">
            <a:avLst/>
          </a:prstGeom>
          <a:solidFill>
            <a:schemeClr val="accent1"/>
          </a:solidFill>
          <a:ln w="15875" cap="flat" cmpd="sng" algn="ctr">
            <a:solidFill>
              <a:schemeClr val="tx1"/>
            </a:solidFill>
            <a:prstDash val="solid"/>
            <a:round/>
            <a:headEnd type="none" w="med" len="med"/>
            <a:tailEnd type="arrow"/>
          </a:ln>
          <a:effectLst/>
        </p:spPr>
      </p:cxnSp>
      <p:sp>
        <p:nvSpPr>
          <p:cNvPr id="12" name="Text Box 5"/>
          <p:cNvSpPr txBox="1">
            <a:spLocks noChangeArrowheads="1"/>
          </p:cNvSpPr>
          <p:nvPr/>
        </p:nvSpPr>
        <p:spPr bwMode="auto">
          <a:xfrm>
            <a:off x="533400" y="5334000"/>
            <a:ext cx="8382000" cy="1446550"/>
          </a:xfrm>
          <a:prstGeom prst="rect">
            <a:avLst/>
          </a:prstGeom>
          <a:noFill/>
          <a:ln w="38100">
            <a:solidFill>
              <a:srgbClr val="FF0000"/>
            </a:solidFill>
            <a:miter lim="800000"/>
            <a:headEnd/>
            <a:tailEnd/>
          </a:ln>
        </p:spPr>
        <p:txBody>
          <a:bodyPr>
            <a:spAutoFit/>
          </a:bodyPr>
          <a:lstStyle/>
          <a:p>
            <a:pPr>
              <a:spcBef>
                <a:spcPct val="20000"/>
              </a:spcBef>
              <a:buFontTx/>
              <a:buChar char="•"/>
            </a:pPr>
            <a:r>
              <a:rPr lang="en-US" sz="2000" b="1" dirty="0">
                <a:solidFill>
                  <a:schemeClr val="bg1"/>
                </a:solidFill>
              </a:rPr>
              <a:t>Greenland and Antarctica ice sheets and glaciers are </a:t>
            </a:r>
            <a:r>
              <a:rPr lang="en-US" sz="2000" b="1" dirty="0" smtClean="0">
                <a:solidFill>
                  <a:schemeClr val="bg1"/>
                </a:solidFill>
              </a:rPr>
              <a:t>shrinking: 	</a:t>
            </a:r>
            <a:r>
              <a:rPr lang="en-US" sz="2000" dirty="0" smtClean="0">
                <a:solidFill>
                  <a:schemeClr val="bg1"/>
                </a:solidFill>
              </a:rPr>
              <a:t>Accelerated </a:t>
            </a:r>
            <a:r>
              <a:rPr lang="en-US" sz="2000" dirty="0">
                <a:solidFill>
                  <a:schemeClr val="bg1"/>
                </a:solidFill>
              </a:rPr>
              <a:t>rate especially from 2002 to 2006</a:t>
            </a:r>
            <a:r>
              <a:rPr lang="en-US" sz="2000" dirty="0" smtClean="0">
                <a:solidFill>
                  <a:schemeClr val="bg1"/>
                </a:solidFill>
              </a:rPr>
              <a:t>? </a:t>
            </a:r>
          </a:p>
          <a:p>
            <a:pPr>
              <a:spcBef>
                <a:spcPct val="20000"/>
              </a:spcBef>
              <a:buFontTx/>
              <a:buChar char="•"/>
            </a:pPr>
            <a:r>
              <a:rPr lang="en-US" sz="2000" dirty="0" smtClean="0">
                <a:solidFill>
                  <a:schemeClr val="bg1"/>
                </a:solidFill>
              </a:rPr>
              <a:t>To melt 10</a:t>
            </a:r>
            <a:r>
              <a:rPr lang="en-US" sz="2000" baseline="30000" dirty="0" smtClean="0">
                <a:solidFill>
                  <a:schemeClr val="bg1"/>
                </a:solidFill>
              </a:rPr>
              <a:t>6</a:t>
            </a:r>
            <a:r>
              <a:rPr lang="en-US" sz="2000" dirty="0" smtClean="0">
                <a:solidFill>
                  <a:schemeClr val="bg1"/>
                </a:solidFill>
              </a:rPr>
              <a:t> km</a:t>
            </a:r>
            <a:r>
              <a:rPr lang="en-US" sz="2000" baseline="30000" dirty="0" smtClean="0">
                <a:solidFill>
                  <a:schemeClr val="bg1"/>
                </a:solidFill>
              </a:rPr>
              <a:t>2</a:t>
            </a:r>
            <a:r>
              <a:rPr lang="en-US" sz="2000" dirty="0" smtClean="0">
                <a:solidFill>
                  <a:schemeClr val="bg1"/>
                </a:solidFill>
              </a:rPr>
              <a:t> ice 1 m thick  (2007) to 10°C = 3.4x10</a:t>
            </a:r>
            <a:r>
              <a:rPr lang="en-US" sz="2000" baseline="30000" dirty="0" smtClean="0">
                <a:solidFill>
                  <a:schemeClr val="bg1"/>
                </a:solidFill>
              </a:rPr>
              <a:t>20</a:t>
            </a:r>
            <a:r>
              <a:rPr lang="en-US" sz="2000" dirty="0" smtClean="0">
                <a:solidFill>
                  <a:schemeClr val="bg1"/>
                </a:solidFill>
              </a:rPr>
              <a:t> J</a:t>
            </a:r>
          </a:p>
          <a:p>
            <a:pPr>
              <a:spcBef>
                <a:spcPct val="20000"/>
              </a:spcBef>
              <a:buFontTx/>
              <a:buChar char="•"/>
            </a:pPr>
            <a:r>
              <a:rPr lang="en-US" sz="2000" dirty="0" smtClean="0">
                <a:solidFill>
                  <a:schemeClr val="bg1"/>
                </a:solidFill>
              </a:rPr>
              <a:t>Globally per year since 2004 this is 0.02 W m</a:t>
            </a:r>
            <a:r>
              <a:rPr lang="en-US" sz="2000" baseline="30000" dirty="0" smtClean="0">
                <a:solidFill>
                  <a:schemeClr val="bg1"/>
                </a:solidFill>
              </a:rPr>
              <a:t>-2</a:t>
            </a:r>
            <a:endParaRPr lang="en-US" sz="2000" dirty="0">
              <a:solidFill>
                <a:schemeClr val="bg1"/>
              </a:solidFill>
            </a:endParaRPr>
          </a:p>
        </p:txBody>
      </p:sp>
      <p:pic>
        <p:nvPicPr>
          <p:cNvPr id="14" name="Picture 12" descr="Fig4-17"/>
          <p:cNvPicPr>
            <a:picLocks noChangeAspect="1" noChangeArrowheads="1"/>
          </p:cNvPicPr>
          <p:nvPr/>
        </p:nvPicPr>
        <p:blipFill>
          <a:blip r:embed="rId3" cstate="print"/>
          <a:srcRect/>
          <a:stretch>
            <a:fillRect/>
          </a:stretch>
        </p:blipFill>
        <p:spPr bwMode="auto">
          <a:xfrm>
            <a:off x="533400" y="3733800"/>
            <a:ext cx="923925" cy="1552575"/>
          </a:xfrm>
          <a:prstGeom prst="rect">
            <a:avLst/>
          </a:prstGeom>
          <a:noFill/>
          <a:ln w="9525">
            <a:noFill/>
            <a:miter lim="800000"/>
            <a:headEnd/>
            <a:tailEnd/>
          </a:ln>
        </p:spPr>
      </p:pic>
      <p:pic>
        <p:nvPicPr>
          <p:cNvPr id="15" name="Picture 13" descr="Fig4-19"/>
          <p:cNvPicPr>
            <a:picLocks noChangeAspect="1" noChangeArrowheads="1"/>
          </p:cNvPicPr>
          <p:nvPr/>
        </p:nvPicPr>
        <p:blipFill>
          <a:blip r:embed="rId4" cstate="print"/>
          <a:srcRect/>
          <a:stretch>
            <a:fillRect/>
          </a:stretch>
        </p:blipFill>
        <p:spPr bwMode="auto">
          <a:xfrm>
            <a:off x="1524000" y="3810000"/>
            <a:ext cx="1700213" cy="1476375"/>
          </a:xfrm>
          <a:prstGeom prst="rect">
            <a:avLst/>
          </a:prstGeom>
          <a:noFill/>
          <a:ln w="9525">
            <a:noFill/>
            <a:miter lim="800000"/>
            <a:headEnd/>
            <a:tailEnd/>
          </a:ln>
        </p:spPr>
      </p:pic>
      <p:pic>
        <p:nvPicPr>
          <p:cNvPr id="16" name="Picture 14" descr="MuirGlacierAlaska"/>
          <p:cNvPicPr>
            <a:picLocks noChangeAspect="1" noChangeArrowheads="1"/>
          </p:cNvPicPr>
          <p:nvPr/>
        </p:nvPicPr>
        <p:blipFill>
          <a:blip r:embed="rId5" cstate="print"/>
          <a:srcRect/>
          <a:stretch>
            <a:fillRect/>
          </a:stretch>
        </p:blipFill>
        <p:spPr bwMode="auto">
          <a:xfrm>
            <a:off x="5638800" y="4267200"/>
            <a:ext cx="2819400" cy="974725"/>
          </a:xfrm>
          <a:prstGeom prst="rect">
            <a:avLst/>
          </a:prstGeom>
          <a:noFill/>
          <a:ln w="9525">
            <a:noFill/>
            <a:miter lim="800000"/>
            <a:headEnd/>
            <a:tailEnd/>
          </a:ln>
        </p:spPr>
      </p:pic>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41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7"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8" name="Text Box 2"/>
          <p:cNvSpPr txBox="1">
            <a:spLocks noChangeArrowheads="1"/>
          </p:cNvSpPr>
          <p:nvPr/>
        </p:nvSpPr>
        <p:spPr bwMode="auto">
          <a:xfrm>
            <a:off x="6324600" y="6461125"/>
            <a:ext cx="2842445" cy="400110"/>
          </a:xfrm>
          <a:prstGeom prst="rect">
            <a:avLst/>
          </a:prstGeom>
          <a:noFill/>
          <a:ln w="12700">
            <a:noFill/>
            <a:miter lim="800000"/>
            <a:headEnd type="none" w="sm" len="sm"/>
            <a:tailEnd type="none" w="sm" len="sm"/>
          </a:ln>
          <a:effectLst/>
        </p:spPr>
        <p:txBody>
          <a:bodyPr wrap="none">
            <a:spAutoFit/>
          </a:bodyPr>
          <a:lstStyle/>
          <a:p>
            <a:r>
              <a:rPr lang="en-US" sz="2000" dirty="0" smtClean="0">
                <a:solidFill>
                  <a:srgbClr val="FF0000"/>
                </a:solidFill>
              </a:rPr>
              <a:t>Trenberth  et al 2007</a:t>
            </a:r>
          </a:p>
        </p:txBody>
      </p:sp>
      <p:pic>
        <p:nvPicPr>
          <p:cNvPr id="280580" name="Picture 4" descr="hydro"/>
          <p:cNvPicPr>
            <a:picLocks noChangeAspect="1" noChangeArrowheads="1"/>
          </p:cNvPicPr>
          <p:nvPr/>
        </p:nvPicPr>
        <p:blipFill>
          <a:blip r:embed="rId3" cstate="print">
            <a:lum bright="-6000"/>
          </a:blip>
          <a:srcRect/>
          <a:stretch>
            <a:fillRect/>
          </a:stretch>
        </p:blipFill>
        <p:spPr bwMode="auto">
          <a:xfrm>
            <a:off x="685800" y="327025"/>
            <a:ext cx="7881938" cy="6075363"/>
          </a:xfrm>
          <a:prstGeom prst="rect">
            <a:avLst/>
          </a:prstGeom>
          <a:noFill/>
          <a:ln w="9525">
            <a:noFill/>
            <a:miter lim="800000"/>
            <a:headEnd/>
            <a:tailEnd/>
          </a:ln>
        </p:spPr>
      </p:pic>
    </p:spTree>
  </p:cSld>
  <p:clrMapOvr>
    <a:masterClrMapping/>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8530" name="Picture 2" descr="EP"/>
          <p:cNvPicPr>
            <a:picLocks noChangeAspect="1" noChangeArrowheads="1"/>
          </p:cNvPicPr>
          <p:nvPr/>
        </p:nvPicPr>
        <p:blipFill>
          <a:blip r:embed="rId2" cstate="print"/>
          <a:srcRect l="6535" t="30302" r="9151" b="30302"/>
          <a:stretch>
            <a:fillRect/>
          </a:stretch>
        </p:blipFill>
        <p:spPr bwMode="auto">
          <a:xfrm>
            <a:off x="76200" y="1092200"/>
            <a:ext cx="9031288" cy="5461000"/>
          </a:xfrm>
          <a:prstGeom prst="rect">
            <a:avLst/>
          </a:prstGeom>
          <a:noFill/>
        </p:spPr>
      </p:pic>
      <p:sp>
        <p:nvSpPr>
          <p:cNvPr id="278531" name="Text Box 3"/>
          <p:cNvSpPr txBox="1">
            <a:spLocks noChangeArrowheads="1"/>
          </p:cNvSpPr>
          <p:nvPr/>
        </p:nvSpPr>
        <p:spPr bwMode="auto">
          <a:xfrm>
            <a:off x="822325" y="274638"/>
            <a:ext cx="7178675" cy="822325"/>
          </a:xfrm>
          <a:prstGeom prst="rect">
            <a:avLst/>
          </a:prstGeom>
          <a:noFill/>
          <a:ln w="9525">
            <a:noFill/>
            <a:miter lim="800000"/>
            <a:headEnd/>
            <a:tailEnd/>
          </a:ln>
          <a:effectLst/>
        </p:spPr>
        <p:txBody>
          <a:bodyPr>
            <a:spAutoFit/>
          </a:bodyPr>
          <a:lstStyle/>
          <a:p>
            <a:pPr eaLnBrk="1" hangingPunct="1"/>
            <a:r>
              <a:rPr lang="en-US" smtClean="0">
                <a:solidFill>
                  <a:srgbClr val="FF0000"/>
                </a:solidFill>
              </a:rPr>
              <a:t>Divergences of water fluxes from E-P estimates over the oceans; </a:t>
            </a:r>
            <a:r>
              <a:rPr lang="en-US" smtClean="0">
                <a:solidFill>
                  <a:srgbClr val="000000"/>
                </a:solidFill>
              </a:rPr>
              <a:t>values in Sv:</a:t>
            </a:r>
          </a:p>
        </p:txBody>
      </p:sp>
      <p:sp>
        <p:nvSpPr>
          <p:cNvPr id="278532" name="Text Box 4"/>
          <p:cNvSpPr txBox="1">
            <a:spLocks noChangeArrowheads="1"/>
          </p:cNvSpPr>
          <p:nvPr/>
        </p:nvSpPr>
        <p:spPr bwMode="auto">
          <a:xfrm>
            <a:off x="4419600" y="2667000"/>
            <a:ext cx="1531938" cy="2495550"/>
          </a:xfrm>
          <a:prstGeom prst="rect">
            <a:avLst/>
          </a:prstGeom>
          <a:noFill/>
          <a:ln w="28575">
            <a:noFill/>
            <a:miter lim="800000"/>
            <a:headEnd/>
            <a:tailEnd/>
          </a:ln>
          <a:effectLst/>
        </p:spPr>
        <p:txBody>
          <a:bodyPr wrap="none">
            <a:spAutoFit/>
          </a:bodyPr>
          <a:lstStyle/>
          <a:p>
            <a:pPr eaLnBrk="1" hangingPunct="1"/>
            <a:r>
              <a:rPr lang="en-US" b="1" smtClean="0">
                <a:solidFill>
                  <a:srgbClr val="000000"/>
                </a:solidFill>
              </a:rPr>
              <a:t>-0.2</a:t>
            </a:r>
          </a:p>
          <a:p>
            <a:pPr eaLnBrk="1" hangingPunct="1"/>
            <a:endParaRPr lang="en-US" sz="1400" b="1" smtClean="0">
              <a:solidFill>
                <a:srgbClr val="000000"/>
              </a:solidFill>
            </a:endParaRPr>
          </a:p>
          <a:p>
            <a:pPr eaLnBrk="1" hangingPunct="1"/>
            <a:r>
              <a:rPr lang="en-US" b="1" smtClean="0">
                <a:solidFill>
                  <a:srgbClr val="000000"/>
                </a:solidFill>
              </a:rPr>
              <a:t>-0.1</a:t>
            </a:r>
          </a:p>
          <a:p>
            <a:pPr eaLnBrk="1" hangingPunct="1"/>
            <a:endParaRPr lang="en-US" b="1" smtClean="0">
              <a:solidFill>
                <a:srgbClr val="000000"/>
              </a:solidFill>
            </a:endParaRPr>
          </a:p>
          <a:p>
            <a:pPr eaLnBrk="1" hangingPunct="1"/>
            <a:r>
              <a:rPr lang="en-US" b="1" smtClean="0">
                <a:solidFill>
                  <a:srgbClr val="000000"/>
                </a:solidFill>
              </a:rPr>
              <a:t>      0.5</a:t>
            </a:r>
          </a:p>
          <a:p>
            <a:pPr eaLnBrk="1" hangingPunct="1"/>
            <a:endParaRPr lang="en-US" b="1" smtClean="0">
              <a:solidFill>
                <a:srgbClr val="000000"/>
              </a:solidFill>
            </a:endParaRPr>
          </a:p>
          <a:p>
            <a:pPr eaLnBrk="1" hangingPunct="1"/>
            <a:r>
              <a:rPr lang="en-US" b="1" smtClean="0">
                <a:solidFill>
                  <a:srgbClr val="000000"/>
                </a:solidFill>
              </a:rPr>
              <a:t>     -0.1</a:t>
            </a:r>
          </a:p>
        </p:txBody>
      </p:sp>
      <p:sp>
        <p:nvSpPr>
          <p:cNvPr id="278533" name="Text Box 5"/>
          <p:cNvSpPr txBox="1">
            <a:spLocks noChangeArrowheads="1"/>
          </p:cNvSpPr>
          <p:nvPr/>
        </p:nvSpPr>
        <p:spPr bwMode="auto">
          <a:xfrm>
            <a:off x="2133600" y="3917950"/>
            <a:ext cx="873125" cy="1187450"/>
          </a:xfrm>
          <a:prstGeom prst="rect">
            <a:avLst/>
          </a:prstGeom>
          <a:noFill/>
          <a:ln w="28575">
            <a:noFill/>
            <a:miter lim="800000"/>
            <a:headEnd/>
            <a:tailEnd/>
          </a:ln>
          <a:effectLst/>
        </p:spPr>
        <p:txBody>
          <a:bodyPr wrap="none">
            <a:spAutoFit/>
          </a:bodyPr>
          <a:lstStyle/>
          <a:p>
            <a:pPr eaLnBrk="1" hangingPunct="1"/>
            <a:r>
              <a:rPr lang="en-US" b="1" smtClean="0">
                <a:solidFill>
                  <a:srgbClr val="000000"/>
                </a:solidFill>
              </a:rPr>
              <a:t> 0.5</a:t>
            </a:r>
          </a:p>
          <a:p>
            <a:pPr eaLnBrk="1" hangingPunct="1"/>
            <a:endParaRPr lang="en-US" b="1" smtClean="0">
              <a:solidFill>
                <a:srgbClr val="000000"/>
              </a:solidFill>
            </a:endParaRPr>
          </a:p>
          <a:p>
            <a:pPr eaLnBrk="1" hangingPunct="1"/>
            <a:r>
              <a:rPr lang="en-US" b="1" smtClean="0">
                <a:solidFill>
                  <a:srgbClr val="000000"/>
                </a:solidFill>
              </a:rPr>
              <a:t>-0.0</a:t>
            </a:r>
          </a:p>
        </p:txBody>
      </p:sp>
      <p:sp>
        <p:nvSpPr>
          <p:cNvPr id="278534" name="Text Box 6"/>
          <p:cNvSpPr txBox="1">
            <a:spLocks noChangeArrowheads="1"/>
          </p:cNvSpPr>
          <p:nvPr/>
        </p:nvSpPr>
        <p:spPr bwMode="auto">
          <a:xfrm>
            <a:off x="7604125" y="2636838"/>
            <a:ext cx="1082675" cy="2495550"/>
          </a:xfrm>
          <a:prstGeom prst="rect">
            <a:avLst/>
          </a:prstGeom>
          <a:noFill/>
          <a:ln w="28575">
            <a:noFill/>
            <a:miter lim="800000"/>
            <a:headEnd/>
            <a:tailEnd/>
          </a:ln>
          <a:effectLst/>
        </p:spPr>
        <p:txBody>
          <a:bodyPr wrap="none">
            <a:spAutoFit/>
          </a:bodyPr>
          <a:lstStyle/>
          <a:p>
            <a:pPr eaLnBrk="1" hangingPunct="1"/>
            <a:r>
              <a:rPr lang="en-US" b="1" smtClean="0">
                <a:solidFill>
                  <a:srgbClr val="000000"/>
                </a:solidFill>
              </a:rPr>
              <a:t>0.1</a:t>
            </a:r>
          </a:p>
          <a:p>
            <a:pPr eaLnBrk="1" hangingPunct="1"/>
            <a:endParaRPr lang="en-US" sz="1400" b="1" smtClean="0">
              <a:solidFill>
                <a:srgbClr val="000000"/>
              </a:solidFill>
            </a:endParaRPr>
          </a:p>
          <a:p>
            <a:pPr eaLnBrk="1" hangingPunct="1"/>
            <a:r>
              <a:rPr lang="en-US" b="1" smtClean="0">
                <a:solidFill>
                  <a:srgbClr val="000000"/>
                </a:solidFill>
              </a:rPr>
              <a:t>0.4   </a:t>
            </a:r>
          </a:p>
          <a:p>
            <a:pPr eaLnBrk="1" hangingPunct="1"/>
            <a:endParaRPr lang="en-US" b="1" smtClean="0">
              <a:solidFill>
                <a:srgbClr val="000000"/>
              </a:solidFill>
            </a:endParaRPr>
          </a:p>
          <a:p>
            <a:pPr eaLnBrk="1" hangingPunct="1"/>
            <a:r>
              <a:rPr lang="en-US" b="1" smtClean="0">
                <a:solidFill>
                  <a:srgbClr val="000000"/>
                </a:solidFill>
              </a:rPr>
              <a:t>   0.5</a:t>
            </a:r>
          </a:p>
          <a:p>
            <a:pPr eaLnBrk="1" hangingPunct="1"/>
            <a:endParaRPr lang="en-US" b="1" smtClean="0">
              <a:solidFill>
                <a:srgbClr val="000000"/>
              </a:solidFill>
            </a:endParaRPr>
          </a:p>
          <a:p>
            <a:pPr eaLnBrk="1" hangingPunct="1"/>
            <a:r>
              <a:rPr lang="en-US" b="1" smtClean="0">
                <a:solidFill>
                  <a:srgbClr val="000000"/>
                </a:solidFill>
              </a:rPr>
              <a:t> -0.2</a:t>
            </a:r>
          </a:p>
        </p:txBody>
      </p:sp>
      <p:sp>
        <p:nvSpPr>
          <p:cNvPr id="278535" name="Line 7"/>
          <p:cNvSpPr>
            <a:spLocks noChangeShapeType="1"/>
          </p:cNvSpPr>
          <p:nvPr/>
        </p:nvSpPr>
        <p:spPr bwMode="auto">
          <a:xfrm>
            <a:off x="3581400" y="3152775"/>
            <a:ext cx="4876800" cy="0"/>
          </a:xfrm>
          <a:prstGeom prst="line">
            <a:avLst/>
          </a:prstGeom>
          <a:noFill/>
          <a:ln w="28575">
            <a:solidFill>
              <a:schemeClr val="tx1"/>
            </a:solidFill>
            <a:round/>
            <a:headEnd/>
            <a:tailEnd/>
          </a:ln>
          <a:effectLst/>
        </p:spPr>
        <p:txBody>
          <a:bodyPr>
            <a:spAutoFit/>
          </a:bodyPr>
          <a:lstStyle/>
          <a:p>
            <a:pPr eaLnBrk="1" hangingPunct="1"/>
            <a:endParaRPr lang="en-US" smtClean="0">
              <a:solidFill>
                <a:srgbClr val="000000"/>
              </a:solidFill>
            </a:endParaRPr>
          </a:p>
        </p:txBody>
      </p:sp>
      <p:sp>
        <p:nvSpPr>
          <p:cNvPr id="278536" name="Line 8"/>
          <p:cNvSpPr>
            <a:spLocks noChangeShapeType="1"/>
          </p:cNvSpPr>
          <p:nvPr/>
        </p:nvSpPr>
        <p:spPr bwMode="auto">
          <a:xfrm>
            <a:off x="838200" y="4495800"/>
            <a:ext cx="7924800" cy="0"/>
          </a:xfrm>
          <a:prstGeom prst="line">
            <a:avLst/>
          </a:prstGeom>
          <a:noFill/>
          <a:ln w="28575">
            <a:solidFill>
              <a:schemeClr val="tx1"/>
            </a:solidFill>
            <a:round/>
            <a:headEnd/>
            <a:tailEnd/>
          </a:ln>
          <a:effectLst/>
        </p:spPr>
        <p:txBody>
          <a:bodyPr>
            <a:spAutoFit/>
          </a:bodyPr>
          <a:lstStyle/>
          <a:p>
            <a:pPr eaLnBrk="1" hangingPunct="1"/>
            <a:endParaRPr lang="en-US" smtClean="0">
              <a:solidFill>
                <a:srgbClr val="000000"/>
              </a:solidFill>
            </a:endParaRPr>
          </a:p>
        </p:txBody>
      </p:sp>
      <p:sp>
        <p:nvSpPr>
          <p:cNvPr id="278537" name="Line 9"/>
          <p:cNvSpPr>
            <a:spLocks noChangeShapeType="1"/>
          </p:cNvSpPr>
          <p:nvPr/>
        </p:nvSpPr>
        <p:spPr bwMode="auto">
          <a:xfrm>
            <a:off x="3352800" y="3829050"/>
            <a:ext cx="5410200" cy="0"/>
          </a:xfrm>
          <a:prstGeom prst="line">
            <a:avLst/>
          </a:prstGeom>
          <a:noFill/>
          <a:ln w="28575">
            <a:solidFill>
              <a:schemeClr val="tx1"/>
            </a:solidFill>
            <a:round/>
            <a:headEnd/>
            <a:tailEnd/>
          </a:ln>
          <a:effectLst/>
        </p:spPr>
        <p:txBody>
          <a:bodyPr>
            <a:spAutoFit/>
          </a:bodyPr>
          <a:lstStyle/>
          <a:p>
            <a:pPr eaLnBrk="1" hangingPunct="1"/>
            <a:endParaRPr lang="en-US" smtClean="0">
              <a:solidFill>
                <a:srgbClr val="000000"/>
              </a:solidFill>
            </a:endParaRPr>
          </a:p>
        </p:txBody>
      </p:sp>
    </p:spTree>
  </p:cSld>
  <p:clrMapOvr>
    <a:masterClrMapping/>
  </p:clrMapOvr>
  <p:transition>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0275" name="Text Box 3"/>
          <p:cNvSpPr txBox="1">
            <a:spLocks noChangeArrowheads="1"/>
          </p:cNvSpPr>
          <p:nvPr/>
        </p:nvSpPr>
        <p:spPr bwMode="auto">
          <a:xfrm>
            <a:off x="304800" y="5029200"/>
            <a:ext cx="8001000" cy="1598613"/>
          </a:xfrm>
          <a:prstGeom prst="rect">
            <a:avLst/>
          </a:prstGeom>
          <a:noFill/>
          <a:ln w="9525">
            <a:noFill/>
            <a:miter lim="800000"/>
            <a:headEnd/>
            <a:tailEnd/>
          </a:ln>
          <a:effectLst/>
        </p:spPr>
        <p:txBody>
          <a:bodyPr>
            <a:spAutoFit/>
          </a:bodyPr>
          <a:lstStyle/>
          <a:p>
            <a:pPr eaLnBrk="1" hangingPunct="1"/>
            <a:endParaRPr lang="en-US" sz="900" smtClean="0">
              <a:solidFill>
                <a:srgbClr val="3333CC"/>
              </a:solidFill>
            </a:endParaRPr>
          </a:p>
          <a:p>
            <a:pPr eaLnBrk="1" hangingPunct="1"/>
            <a:r>
              <a:rPr lang="en-US" smtClean="0">
                <a:solidFill>
                  <a:srgbClr val="3333CC"/>
                </a:solidFill>
              </a:rPr>
              <a:t>New estimate of fresh water transport in ocean from new values of E-P over ocean plus new river discharge estimates from Dai and Trenberth (2002)</a:t>
            </a:r>
          </a:p>
          <a:p>
            <a:pPr eaLnBrk="1" hangingPunct="1"/>
            <a:r>
              <a:rPr lang="en-US" sz="1800" smtClean="0">
                <a:solidFill>
                  <a:srgbClr val="3333CC"/>
                </a:solidFill>
              </a:rPr>
              <a:t>Holfort and Siedler (2001) get –0.55 Sv at 30°S.</a:t>
            </a:r>
          </a:p>
        </p:txBody>
      </p:sp>
      <p:pic>
        <p:nvPicPr>
          <p:cNvPr id="310276" name="Picture 4" descr="oFreshw"/>
          <p:cNvPicPr>
            <a:picLocks noChangeAspect="1" noChangeArrowheads="1"/>
          </p:cNvPicPr>
          <p:nvPr/>
        </p:nvPicPr>
        <p:blipFill>
          <a:blip r:embed="rId2" cstate="print">
            <a:lum bright="-14000" contrast="26000"/>
          </a:blip>
          <a:srcRect/>
          <a:stretch>
            <a:fillRect/>
          </a:stretch>
        </p:blipFill>
        <p:spPr bwMode="auto">
          <a:xfrm>
            <a:off x="228600" y="381000"/>
            <a:ext cx="8686800" cy="4667250"/>
          </a:xfrm>
          <a:prstGeom prst="rect">
            <a:avLst/>
          </a:prstGeom>
          <a:noFill/>
        </p:spPr>
      </p:pic>
    </p:spTree>
  </p:cSld>
  <p:clrMapOvr>
    <a:masterClrMapping/>
  </p:clrMapOvr>
  <p:transition>
    <p:checke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326" r="3534"/>
          <a:stretch>
            <a:fillRect/>
          </a:stretch>
        </p:blipFill>
        <p:spPr bwMode="auto">
          <a:xfrm>
            <a:off x="304803" y="152405"/>
            <a:ext cx="3627147" cy="3181826"/>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95800" y="152400"/>
            <a:ext cx="4429125" cy="3581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3326" r="3534" b="4092"/>
          <a:stretch>
            <a:fillRect/>
          </a:stretch>
        </p:blipFill>
        <p:spPr bwMode="auto">
          <a:xfrm>
            <a:off x="304800" y="3352800"/>
            <a:ext cx="3627147" cy="3036096"/>
          </a:xfrm>
          <a:prstGeom prst="rect">
            <a:avLst/>
          </a:prstGeom>
          <a:noFill/>
          <a:ln w="9525">
            <a:noFill/>
            <a:miter lim="800000"/>
            <a:headEnd/>
            <a:tailEnd/>
          </a:ln>
        </p:spPr>
      </p:pic>
      <p:sp>
        <p:nvSpPr>
          <p:cNvPr id="5" name="TextBox 4"/>
          <p:cNvSpPr txBox="1"/>
          <p:nvPr/>
        </p:nvSpPr>
        <p:spPr>
          <a:xfrm>
            <a:off x="4343400" y="4191000"/>
            <a:ext cx="4663456" cy="1846659"/>
          </a:xfrm>
          <a:prstGeom prst="rect">
            <a:avLst/>
          </a:prstGeom>
          <a:noFill/>
        </p:spPr>
        <p:txBody>
          <a:bodyPr wrap="none" rtlCol="0">
            <a:spAutoFit/>
          </a:bodyPr>
          <a:lstStyle/>
          <a:p>
            <a:r>
              <a:rPr lang="en-US" dirty="0" smtClean="0">
                <a:solidFill>
                  <a:schemeClr val="accent3"/>
                </a:solidFill>
              </a:rPr>
              <a:t>A. Mean salinity 1951-2000</a:t>
            </a:r>
          </a:p>
          <a:p>
            <a:r>
              <a:rPr lang="en-US" dirty="0" smtClean="0">
                <a:solidFill>
                  <a:schemeClr val="accent3"/>
                </a:solidFill>
              </a:rPr>
              <a:t>C. Mean E-P 1980-1993 m</a:t>
            </a:r>
            <a:r>
              <a:rPr lang="en-US" baseline="30000" dirty="0" smtClean="0">
                <a:solidFill>
                  <a:schemeClr val="accent3"/>
                </a:solidFill>
              </a:rPr>
              <a:t>3</a:t>
            </a:r>
            <a:r>
              <a:rPr lang="en-US" dirty="0" smtClean="0">
                <a:solidFill>
                  <a:schemeClr val="accent3"/>
                </a:solidFill>
              </a:rPr>
              <a:t>/yr</a:t>
            </a:r>
          </a:p>
          <a:p>
            <a:r>
              <a:rPr lang="en-US" dirty="0" smtClean="0">
                <a:solidFill>
                  <a:schemeClr val="accent3"/>
                </a:solidFill>
              </a:rPr>
              <a:t>B. Linear trends </a:t>
            </a:r>
            <a:r>
              <a:rPr lang="en-US" dirty="0" err="1" smtClean="0">
                <a:solidFill>
                  <a:schemeClr val="accent3"/>
                </a:solidFill>
              </a:rPr>
              <a:t>pss</a:t>
            </a:r>
            <a:r>
              <a:rPr lang="en-US" dirty="0" smtClean="0">
                <a:solidFill>
                  <a:schemeClr val="accent3"/>
                </a:solidFill>
              </a:rPr>
              <a:t>/50yr (top)</a:t>
            </a:r>
          </a:p>
          <a:p>
            <a:endParaRPr lang="en-US" dirty="0" smtClean="0">
              <a:solidFill>
                <a:schemeClr val="accent3"/>
              </a:solidFill>
            </a:endParaRPr>
          </a:p>
          <a:p>
            <a:r>
              <a:rPr lang="en-US" sz="1800" dirty="0" err="1" smtClean="0">
                <a:solidFill>
                  <a:schemeClr val="accent3"/>
                </a:solidFill>
              </a:rPr>
              <a:t>Durack</a:t>
            </a:r>
            <a:r>
              <a:rPr lang="en-US" sz="1800" dirty="0" smtClean="0">
                <a:solidFill>
                  <a:schemeClr val="accent3"/>
                </a:solidFill>
              </a:rPr>
              <a:t> and </a:t>
            </a:r>
            <a:r>
              <a:rPr lang="en-US" sz="1800" dirty="0" err="1" smtClean="0">
                <a:solidFill>
                  <a:schemeClr val="accent3"/>
                </a:solidFill>
              </a:rPr>
              <a:t>Wijffels</a:t>
            </a:r>
            <a:r>
              <a:rPr lang="en-US" sz="1800" dirty="0" smtClean="0">
                <a:solidFill>
                  <a:schemeClr val="accent3"/>
                </a:solidFill>
              </a:rPr>
              <a:t> 2010 JC</a:t>
            </a:r>
            <a:endParaRPr lang="en-US" sz="1800" dirty="0">
              <a:solidFill>
                <a:schemeClr val="accent3"/>
              </a:solidFill>
            </a:endParaRPr>
          </a:p>
        </p:txBody>
      </p:sp>
    </p:spTree>
  </p:cSld>
  <p:clrMapOvr>
    <a:masterClrMapping/>
  </p:clrMapOvr>
  <p:transition>
    <p:wipe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0999" y="228600"/>
            <a:ext cx="4988477" cy="37338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943600" y="152400"/>
            <a:ext cx="2971800" cy="5918638"/>
          </a:xfrm>
          <a:prstGeom prst="rect">
            <a:avLst/>
          </a:prstGeom>
          <a:noFill/>
          <a:ln w="9525">
            <a:noFill/>
            <a:miter lim="800000"/>
            <a:headEnd/>
            <a:tailEnd/>
          </a:ln>
        </p:spPr>
      </p:pic>
      <p:sp>
        <p:nvSpPr>
          <p:cNvPr id="4" name="TextBox 3"/>
          <p:cNvSpPr txBox="1"/>
          <p:nvPr/>
        </p:nvSpPr>
        <p:spPr>
          <a:xfrm>
            <a:off x="228600" y="4267200"/>
            <a:ext cx="8840882" cy="2215991"/>
          </a:xfrm>
          <a:prstGeom prst="rect">
            <a:avLst/>
          </a:prstGeom>
          <a:noFill/>
        </p:spPr>
        <p:txBody>
          <a:bodyPr wrap="none" rtlCol="0">
            <a:spAutoFit/>
          </a:bodyPr>
          <a:lstStyle/>
          <a:p>
            <a:r>
              <a:rPr lang="en-US" dirty="0" smtClean="0">
                <a:solidFill>
                  <a:schemeClr val="accent3"/>
                </a:solidFill>
              </a:rPr>
              <a:t>Linear trends </a:t>
            </a:r>
            <a:r>
              <a:rPr lang="en-US" dirty="0" err="1" smtClean="0">
                <a:solidFill>
                  <a:schemeClr val="accent3"/>
                </a:solidFill>
              </a:rPr>
              <a:t>pss</a:t>
            </a:r>
            <a:r>
              <a:rPr lang="en-US" dirty="0" smtClean="0">
                <a:solidFill>
                  <a:schemeClr val="accent3"/>
                </a:solidFill>
              </a:rPr>
              <a:t>/50yr </a:t>
            </a:r>
          </a:p>
          <a:p>
            <a:endParaRPr lang="en-US" dirty="0" smtClean="0">
              <a:solidFill>
                <a:schemeClr val="accent3"/>
              </a:solidFill>
            </a:endParaRPr>
          </a:p>
          <a:p>
            <a:r>
              <a:rPr lang="en-US" sz="1800" dirty="0" err="1" smtClean="0">
                <a:solidFill>
                  <a:schemeClr val="accent3"/>
                </a:solidFill>
              </a:rPr>
              <a:t>Durack</a:t>
            </a:r>
            <a:r>
              <a:rPr lang="en-US" sz="1800" dirty="0" smtClean="0">
                <a:solidFill>
                  <a:schemeClr val="accent3"/>
                </a:solidFill>
              </a:rPr>
              <a:t> and </a:t>
            </a:r>
            <a:r>
              <a:rPr lang="en-US" sz="1800" dirty="0" err="1" smtClean="0">
                <a:solidFill>
                  <a:schemeClr val="accent3"/>
                </a:solidFill>
              </a:rPr>
              <a:t>Wijffels</a:t>
            </a:r>
            <a:r>
              <a:rPr lang="en-US" sz="1800" dirty="0" smtClean="0">
                <a:solidFill>
                  <a:schemeClr val="accent3"/>
                </a:solidFill>
              </a:rPr>
              <a:t> 2010 JC</a:t>
            </a:r>
          </a:p>
          <a:p>
            <a:endParaRPr lang="en-US" sz="1800" dirty="0" smtClean="0">
              <a:solidFill>
                <a:schemeClr val="accent3"/>
              </a:solidFill>
            </a:endParaRPr>
          </a:p>
          <a:p>
            <a:endParaRPr lang="en-US" sz="1800" dirty="0" smtClean="0">
              <a:solidFill>
                <a:schemeClr val="accent3"/>
              </a:solidFill>
            </a:endParaRPr>
          </a:p>
          <a:p>
            <a:endParaRPr lang="en-US" sz="1800" dirty="0" smtClean="0">
              <a:solidFill>
                <a:schemeClr val="accent3"/>
              </a:solidFill>
            </a:endParaRPr>
          </a:p>
          <a:p>
            <a:r>
              <a:rPr lang="en-US" sz="1800" dirty="0" err="1" smtClean="0">
                <a:solidFill>
                  <a:schemeClr val="accent3"/>
                </a:solidFill>
              </a:rPr>
              <a:t>Subduction</a:t>
            </a:r>
            <a:r>
              <a:rPr lang="en-US" sz="1800" dirty="0" smtClean="0">
                <a:solidFill>
                  <a:schemeClr val="accent3"/>
                </a:solidFill>
              </a:rPr>
              <a:t> on </a:t>
            </a:r>
            <a:r>
              <a:rPr lang="en-US" sz="1800" dirty="0" err="1" smtClean="0">
                <a:solidFill>
                  <a:schemeClr val="accent3"/>
                </a:solidFill>
              </a:rPr>
              <a:t>isopycnals</a:t>
            </a:r>
            <a:r>
              <a:rPr lang="en-US" sz="1800" dirty="0" smtClean="0">
                <a:solidFill>
                  <a:schemeClr val="accent3"/>
                </a:solidFill>
              </a:rPr>
              <a:t> appears to account for much of the subsurface changes</a:t>
            </a:r>
            <a:endParaRPr lang="en-US" sz="1800" dirty="0">
              <a:solidFill>
                <a:schemeClr val="accent3"/>
              </a:solidFill>
            </a:endParaRPr>
          </a:p>
        </p:txBody>
      </p:sp>
    </p:spTree>
  </p:cSld>
  <p:clrMapOvr>
    <a:masterClrMapping/>
  </p:clrMapOvr>
  <p:transition>
    <p:pull dir="d"/>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6" name="Picture 2" descr="Fig_5"/>
          <p:cNvPicPr>
            <a:picLocks noChangeAspect="1" noChangeArrowheads="1"/>
          </p:cNvPicPr>
          <p:nvPr/>
        </p:nvPicPr>
        <p:blipFill>
          <a:blip r:embed="rId2" cstate="print"/>
          <a:srcRect/>
          <a:stretch>
            <a:fillRect/>
          </a:stretch>
        </p:blipFill>
        <p:spPr bwMode="auto">
          <a:xfrm>
            <a:off x="0" y="1196975"/>
            <a:ext cx="5580063" cy="4464050"/>
          </a:xfrm>
          <a:prstGeom prst="rect">
            <a:avLst/>
          </a:prstGeom>
          <a:noFill/>
        </p:spPr>
      </p:pic>
      <p:sp>
        <p:nvSpPr>
          <p:cNvPr id="431107" name="Text Box 3"/>
          <p:cNvSpPr txBox="1">
            <a:spLocks noChangeArrowheads="1"/>
          </p:cNvSpPr>
          <p:nvPr/>
        </p:nvSpPr>
        <p:spPr bwMode="auto">
          <a:xfrm>
            <a:off x="755650" y="260350"/>
            <a:ext cx="7777163" cy="579438"/>
          </a:xfrm>
          <a:prstGeom prst="rect">
            <a:avLst/>
          </a:prstGeom>
          <a:noFill/>
          <a:ln w="9525">
            <a:noFill/>
            <a:miter lim="800000"/>
            <a:headEnd/>
            <a:tailEnd/>
          </a:ln>
          <a:effectLst/>
        </p:spPr>
        <p:txBody>
          <a:bodyPr>
            <a:spAutoFit/>
          </a:bodyPr>
          <a:lstStyle/>
          <a:p>
            <a:pPr algn="ctr" eaLnBrk="1" hangingPunct="1">
              <a:spcBef>
                <a:spcPct val="50000"/>
              </a:spcBef>
            </a:pPr>
            <a:r>
              <a:rPr lang="en-GB" sz="3200" b="1" smtClean="0">
                <a:solidFill>
                  <a:srgbClr val="FF3300"/>
                </a:solidFill>
              </a:rPr>
              <a:t>Sea level is rising in 20</a:t>
            </a:r>
            <a:r>
              <a:rPr lang="en-GB" sz="3200" b="1" baseline="30000" smtClean="0">
                <a:solidFill>
                  <a:srgbClr val="FF3300"/>
                </a:solidFill>
              </a:rPr>
              <a:t>th</a:t>
            </a:r>
            <a:r>
              <a:rPr lang="en-GB" sz="3200" b="1" smtClean="0">
                <a:solidFill>
                  <a:srgbClr val="FF3300"/>
                </a:solidFill>
              </a:rPr>
              <a:t> century</a:t>
            </a:r>
            <a:endParaRPr lang="en-US" sz="3200" b="1" smtClean="0">
              <a:solidFill>
                <a:srgbClr val="FF3300"/>
              </a:solidFill>
            </a:endParaRPr>
          </a:p>
        </p:txBody>
      </p:sp>
      <p:sp>
        <p:nvSpPr>
          <p:cNvPr id="431108" name="Rectangle 4"/>
          <p:cNvSpPr>
            <a:spLocks noChangeArrowheads="1"/>
          </p:cNvSpPr>
          <p:nvPr/>
        </p:nvSpPr>
        <p:spPr bwMode="auto">
          <a:xfrm>
            <a:off x="1558925" y="277813"/>
            <a:ext cx="7127875" cy="1139825"/>
          </a:xfrm>
          <a:prstGeom prst="rect">
            <a:avLst/>
          </a:prstGeom>
          <a:noFill/>
          <a:ln w="9525">
            <a:noFill/>
            <a:miter lim="800000"/>
            <a:headEnd/>
            <a:tailEnd/>
          </a:ln>
          <a:effectLst/>
        </p:spPr>
        <p:txBody>
          <a:bodyPr/>
          <a:lstStyle/>
          <a:p>
            <a:pPr algn="ctr" eaLnBrk="1" hangingPunct="1"/>
            <a:endParaRPr lang="en-US" sz="4000" smtClean="0">
              <a:solidFill>
                <a:srgbClr val="000000"/>
              </a:solidFill>
              <a:latin typeface="Times New Roman" pitchFamily="18" charset="0"/>
            </a:endParaRPr>
          </a:p>
        </p:txBody>
      </p:sp>
      <p:sp>
        <p:nvSpPr>
          <p:cNvPr id="431109" name="Text Box 5"/>
          <p:cNvSpPr txBox="1">
            <a:spLocks noChangeArrowheads="1"/>
          </p:cNvSpPr>
          <p:nvPr/>
        </p:nvSpPr>
        <p:spPr bwMode="auto">
          <a:xfrm rot="5400000">
            <a:off x="7247732" y="2756693"/>
            <a:ext cx="184150" cy="366713"/>
          </a:xfrm>
          <a:prstGeom prst="rect">
            <a:avLst/>
          </a:prstGeom>
          <a:noFill/>
          <a:ln w="9525">
            <a:noFill/>
            <a:miter lim="800000"/>
            <a:headEnd/>
            <a:tailEnd/>
          </a:ln>
          <a:effectLst/>
        </p:spPr>
        <p:txBody>
          <a:bodyPr wrap="none">
            <a:spAutoFit/>
          </a:bodyPr>
          <a:lstStyle/>
          <a:p>
            <a:pPr eaLnBrk="1" hangingPunct="1"/>
            <a:endParaRPr lang="en-US" sz="1800" smtClean="0">
              <a:solidFill>
                <a:srgbClr val="000000"/>
              </a:solidFill>
              <a:latin typeface="Arial" charset="0"/>
            </a:endParaRPr>
          </a:p>
        </p:txBody>
      </p:sp>
      <p:sp>
        <p:nvSpPr>
          <p:cNvPr id="431110" name="Text Box 6"/>
          <p:cNvSpPr txBox="1">
            <a:spLocks noChangeArrowheads="1"/>
          </p:cNvSpPr>
          <p:nvPr/>
        </p:nvSpPr>
        <p:spPr bwMode="auto">
          <a:xfrm>
            <a:off x="107950" y="4149725"/>
            <a:ext cx="3600450" cy="366713"/>
          </a:xfrm>
          <a:prstGeom prst="rect">
            <a:avLst/>
          </a:prstGeom>
          <a:noFill/>
          <a:ln w="9525">
            <a:noFill/>
            <a:miter lim="800000"/>
            <a:headEnd/>
            <a:tailEnd/>
          </a:ln>
          <a:effectLst/>
        </p:spPr>
        <p:txBody>
          <a:bodyPr>
            <a:spAutoFit/>
          </a:bodyPr>
          <a:lstStyle/>
          <a:p>
            <a:pPr marL="457200" indent="-457200" eaLnBrk="1" hangingPunct="1">
              <a:spcBef>
                <a:spcPct val="50000"/>
              </a:spcBef>
              <a:buFontTx/>
              <a:buChar char="•"/>
            </a:pPr>
            <a:endParaRPr lang="en-US" sz="1800" smtClean="0">
              <a:solidFill>
                <a:srgbClr val="000000"/>
              </a:solidFill>
              <a:latin typeface="Helvetica" pitchFamily="34" charset="0"/>
            </a:endParaRPr>
          </a:p>
        </p:txBody>
      </p:sp>
      <p:sp>
        <p:nvSpPr>
          <p:cNvPr id="431111" name="Text Box 7"/>
          <p:cNvSpPr txBox="1">
            <a:spLocks noChangeArrowheads="1"/>
          </p:cNvSpPr>
          <p:nvPr/>
        </p:nvSpPr>
        <p:spPr bwMode="auto">
          <a:xfrm>
            <a:off x="5435600" y="1484313"/>
            <a:ext cx="3844925" cy="1616075"/>
          </a:xfrm>
          <a:prstGeom prst="rect">
            <a:avLst/>
          </a:prstGeom>
          <a:noFill/>
          <a:ln w="9525">
            <a:noFill/>
            <a:miter lim="800000"/>
            <a:headEnd/>
            <a:tailEnd/>
          </a:ln>
          <a:effectLst/>
        </p:spPr>
        <p:txBody>
          <a:bodyPr wrap="none">
            <a:spAutoFit/>
          </a:bodyPr>
          <a:lstStyle/>
          <a:p>
            <a:pPr eaLnBrk="1" hangingPunct="1"/>
            <a:r>
              <a:rPr lang="en-US" sz="2000" smtClean="0">
                <a:solidFill>
                  <a:srgbClr val="000000"/>
                </a:solidFill>
              </a:rPr>
              <a:t>Rates of sea level rise:</a:t>
            </a:r>
          </a:p>
          <a:p>
            <a:pPr eaLnBrk="1" hangingPunct="1">
              <a:buFontTx/>
              <a:buChar char="•"/>
            </a:pPr>
            <a:r>
              <a:rPr lang="en-US" sz="2000" smtClean="0">
                <a:solidFill>
                  <a:srgbClr val="000000"/>
                </a:solidFill>
              </a:rPr>
              <a:t>1.8 ± 0.5 mm yr</a:t>
            </a:r>
            <a:r>
              <a:rPr lang="en-US" sz="2000" baseline="30000" smtClean="0">
                <a:solidFill>
                  <a:srgbClr val="000000"/>
                </a:solidFill>
              </a:rPr>
              <a:t>-1</a:t>
            </a:r>
            <a:r>
              <a:rPr lang="en-US" sz="2000" smtClean="0">
                <a:solidFill>
                  <a:srgbClr val="000000"/>
                </a:solidFill>
              </a:rPr>
              <a:t>, 1961-2003</a:t>
            </a:r>
          </a:p>
          <a:p>
            <a:pPr eaLnBrk="1" hangingPunct="1">
              <a:buFontTx/>
              <a:buChar char="•"/>
            </a:pPr>
            <a:r>
              <a:rPr lang="en-US" sz="2000" smtClean="0">
                <a:solidFill>
                  <a:srgbClr val="000000"/>
                </a:solidFill>
              </a:rPr>
              <a:t>1.7 ± 0.5 mm yr</a:t>
            </a:r>
            <a:r>
              <a:rPr lang="en-US" sz="2000" baseline="30000" smtClean="0">
                <a:solidFill>
                  <a:srgbClr val="000000"/>
                </a:solidFill>
              </a:rPr>
              <a:t>-1</a:t>
            </a:r>
            <a:r>
              <a:rPr lang="en-US" sz="2000" smtClean="0">
                <a:solidFill>
                  <a:srgbClr val="000000"/>
                </a:solidFill>
              </a:rPr>
              <a:t>, 20</a:t>
            </a:r>
            <a:r>
              <a:rPr lang="en-US" sz="2000" baseline="30000" smtClean="0">
                <a:solidFill>
                  <a:srgbClr val="000000"/>
                </a:solidFill>
              </a:rPr>
              <a:t>th</a:t>
            </a:r>
            <a:r>
              <a:rPr lang="en-US" sz="2000" smtClean="0">
                <a:solidFill>
                  <a:srgbClr val="000000"/>
                </a:solidFill>
              </a:rPr>
              <a:t> Century</a:t>
            </a:r>
          </a:p>
          <a:p>
            <a:pPr eaLnBrk="1" hangingPunct="1">
              <a:buFontTx/>
              <a:buChar char="•"/>
            </a:pPr>
            <a:r>
              <a:rPr lang="en-US" sz="2000" smtClean="0">
                <a:solidFill>
                  <a:srgbClr val="000000"/>
                </a:solidFill>
              </a:rPr>
              <a:t>3.1 ± 0.7 mm yr</a:t>
            </a:r>
            <a:r>
              <a:rPr lang="en-US" sz="2000" baseline="30000" smtClean="0">
                <a:solidFill>
                  <a:srgbClr val="000000"/>
                </a:solidFill>
              </a:rPr>
              <a:t>-1</a:t>
            </a:r>
            <a:r>
              <a:rPr lang="en-US" sz="2000" smtClean="0">
                <a:solidFill>
                  <a:srgbClr val="000000"/>
                </a:solidFill>
              </a:rPr>
              <a:t>, 1993-2003 </a:t>
            </a:r>
          </a:p>
          <a:p>
            <a:pPr eaLnBrk="1" hangingPunct="1">
              <a:buFontTx/>
              <a:buChar char="•"/>
            </a:pPr>
            <a:endParaRPr lang="en-US" sz="2000" smtClean="0">
              <a:solidFill>
                <a:srgbClr val="000000"/>
              </a:solidFill>
            </a:endParaRPr>
          </a:p>
        </p:txBody>
      </p:sp>
      <p:sp>
        <p:nvSpPr>
          <p:cNvPr id="431112" name="Line 8"/>
          <p:cNvSpPr>
            <a:spLocks noChangeShapeType="1"/>
          </p:cNvSpPr>
          <p:nvPr/>
        </p:nvSpPr>
        <p:spPr bwMode="auto">
          <a:xfrm>
            <a:off x="0" y="838200"/>
            <a:ext cx="9144000" cy="0"/>
          </a:xfrm>
          <a:prstGeom prst="line">
            <a:avLst/>
          </a:prstGeom>
          <a:noFill/>
          <a:ln w="38100">
            <a:solidFill>
              <a:srgbClr val="0000FF"/>
            </a:solidFill>
            <a:round/>
            <a:headEnd/>
            <a:tailEnd/>
          </a:ln>
          <a:effectLst/>
        </p:spPr>
        <p:txBody>
          <a:bodyPr/>
          <a:lstStyle/>
          <a:p>
            <a:pPr eaLnBrk="1" hangingPunct="1"/>
            <a:endParaRPr lang="en-US" smtClean="0">
              <a:solidFill>
                <a:srgbClr val="000000"/>
              </a:solidFill>
            </a:endParaRPr>
          </a:p>
        </p:txBody>
      </p:sp>
      <p:sp>
        <p:nvSpPr>
          <p:cNvPr id="431113" name="Text Box 9"/>
          <p:cNvSpPr txBox="1">
            <a:spLocks noChangeArrowheads="1"/>
          </p:cNvSpPr>
          <p:nvPr/>
        </p:nvSpPr>
        <p:spPr bwMode="auto">
          <a:xfrm>
            <a:off x="5508625" y="2997200"/>
            <a:ext cx="3703638" cy="762000"/>
          </a:xfrm>
          <a:prstGeom prst="rect">
            <a:avLst/>
          </a:prstGeom>
          <a:noFill/>
          <a:ln w="9525">
            <a:noFill/>
            <a:miter lim="800000"/>
            <a:headEnd/>
            <a:tailEnd/>
          </a:ln>
          <a:effectLst/>
        </p:spPr>
        <p:txBody>
          <a:bodyPr wrap="none">
            <a:spAutoFit/>
          </a:bodyPr>
          <a:lstStyle/>
          <a:p>
            <a:pPr eaLnBrk="1" hangingPunct="1"/>
            <a:r>
              <a:rPr lang="en-US" sz="2000" smtClean="0">
                <a:solidFill>
                  <a:srgbClr val="000000"/>
                </a:solidFill>
              </a:rPr>
              <a:t>Sea level rise:</a:t>
            </a:r>
          </a:p>
          <a:p>
            <a:pPr eaLnBrk="1" hangingPunct="1">
              <a:buFontTx/>
              <a:buChar char="•"/>
            </a:pPr>
            <a:r>
              <a:rPr lang="en-US" sz="2000" smtClean="0">
                <a:solidFill>
                  <a:srgbClr val="000000"/>
                </a:solidFill>
              </a:rPr>
              <a:t>0.17m ±</a:t>
            </a:r>
            <a:r>
              <a:rPr lang="en-US" smtClean="0">
                <a:solidFill>
                  <a:srgbClr val="000000"/>
                </a:solidFill>
              </a:rPr>
              <a:t> </a:t>
            </a:r>
            <a:r>
              <a:rPr lang="en-US" sz="2000" smtClean="0">
                <a:solidFill>
                  <a:srgbClr val="000000"/>
                </a:solidFill>
              </a:rPr>
              <a:t>0.05 m 20</a:t>
            </a:r>
            <a:r>
              <a:rPr lang="en-US" sz="2000" baseline="30000" smtClean="0">
                <a:solidFill>
                  <a:srgbClr val="000000"/>
                </a:solidFill>
              </a:rPr>
              <a:t>th</a:t>
            </a:r>
            <a:r>
              <a:rPr lang="en-US" sz="2000" smtClean="0">
                <a:solidFill>
                  <a:srgbClr val="000000"/>
                </a:solidFill>
              </a:rPr>
              <a:t> Century </a:t>
            </a:r>
          </a:p>
        </p:txBody>
      </p:sp>
      <p:sp>
        <p:nvSpPr>
          <p:cNvPr id="431114" name="Line 10"/>
          <p:cNvSpPr>
            <a:spLocks noChangeShapeType="1"/>
          </p:cNvSpPr>
          <p:nvPr/>
        </p:nvSpPr>
        <p:spPr bwMode="auto">
          <a:xfrm flipV="1">
            <a:off x="762000" y="3200400"/>
            <a:ext cx="3200400" cy="914400"/>
          </a:xfrm>
          <a:prstGeom prst="line">
            <a:avLst/>
          </a:prstGeom>
          <a:noFill/>
          <a:ln w="38100">
            <a:solidFill>
              <a:srgbClr val="CC00CC"/>
            </a:solidFill>
            <a:round/>
            <a:headEnd/>
            <a:tailEnd/>
          </a:ln>
          <a:effectLst/>
        </p:spPr>
        <p:txBody>
          <a:bodyPr/>
          <a:lstStyle/>
          <a:p>
            <a:pPr eaLnBrk="1" hangingPunct="1"/>
            <a:endParaRPr lang="en-US" smtClean="0">
              <a:solidFill>
                <a:srgbClr val="000000"/>
              </a:solidFill>
            </a:endParaRPr>
          </a:p>
        </p:txBody>
      </p:sp>
      <p:sp>
        <p:nvSpPr>
          <p:cNvPr id="431115" name="Line 11"/>
          <p:cNvSpPr>
            <a:spLocks noChangeShapeType="1"/>
          </p:cNvSpPr>
          <p:nvPr/>
        </p:nvSpPr>
        <p:spPr bwMode="auto">
          <a:xfrm flipV="1">
            <a:off x="2286000" y="1752600"/>
            <a:ext cx="3048000" cy="2209800"/>
          </a:xfrm>
          <a:prstGeom prst="line">
            <a:avLst/>
          </a:prstGeom>
          <a:noFill/>
          <a:ln w="38100">
            <a:solidFill>
              <a:srgbClr val="CC00CC"/>
            </a:solidFill>
            <a:round/>
            <a:headEnd/>
            <a:tailEnd/>
          </a:ln>
          <a:effectLst/>
        </p:spPr>
        <p:txBody>
          <a:bodyPr/>
          <a:lstStyle/>
          <a:p>
            <a:pPr eaLnBrk="1" hangingPunct="1"/>
            <a:endParaRPr lang="en-US" smtClean="0">
              <a:solidFill>
                <a:srgbClr val="000000"/>
              </a:solidFill>
            </a:endParaRPr>
          </a:p>
        </p:txBody>
      </p:sp>
      <p:sp>
        <p:nvSpPr>
          <p:cNvPr id="431116" name="Line 12"/>
          <p:cNvSpPr>
            <a:spLocks noChangeShapeType="1"/>
          </p:cNvSpPr>
          <p:nvPr/>
        </p:nvSpPr>
        <p:spPr bwMode="auto">
          <a:xfrm flipV="1">
            <a:off x="4495800" y="1676400"/>
            <a:ext cx="762000" cy="914400"/>
          </a:xfrm>
          <a:prstGeom prst="line">
            <a:avLst/>
          </a:prstGeom>
          <a:noFill/>
          <a:ln w="38100">
            <a:solidFill>
              <a:srgbClr val="CC00CC"/>
            </a:solidFill>
            <a:round/>
            <a:headEnd/>
            <a:tailEnd/>
          </a:ln>
          <a:effectLst/>
        </p:spPr>
        <p:txBody>
          <a:bodyPr/>
          <a:lstStyle/>
          <a:p>
            <a:pPr eaLnBrk="1" hangingPunct="1"/>
            <a:endParaRPr lang="en-US" smtClean="0">
              <a:solidFill>
                <a:srgbClr val="000000"/>
              </a:solidFill>
            </a:endParaRPr>
          </a:p>
        </p:txBody>
      </p:sp>
    </p:spTree>
  </p:cSld>
  <p:clrMapOvr>
    <a:masterClrMapping/>
  </p:clrMapOvr>
  <p:transition>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431114"/>
                                        </p:tgtEl>
                                        <p:attrNameLst>
                                          <p:attrName>style.visibility</p:attrName>
                                        </p:attrNameLst>
                                      </p:cBhvr>
                                      <p:to>
                                        <p:strVal val="visible"/>
                                      </p:to>
                                    </p:set>
                                    <p:animEffect transition="in" filter="barn(inHorizontal)">
                                      <p:cBhvr>
                                        <p:cTn id="7" dur="500"/>
                                        <p:tgtEl>
                                          <p:spTgt spid="431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1115"/>
                                        </p:tgtEl>
                                        <p:attrNameLst>
                                          <p:attrName>style.visibility</p:attrName>
                                        </p:attrNameLst>
                                      </p:cBhvr>
                                      <p:to>
                                        <p:strVal val="visible"/>
                                      </p:to>
                                    </p:set>
                                    <p:animEffect transition="in" filter="wipe(down)">
                                      <p:cBhvr>
                                        <p:cTn id="12" dur="500"/>
                                        <p:tgtEl>
                                          <p:spTgt spid="4311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1116"/>
                                        </p:tgtEl>
                                        <p:attrNameLst>
                                          <p:attrName>style.visibility</p:attrName>
                                        </p:attrNameLst>
                                      </p:cBhvr>
                                      <p:to>
                                        <p:strVal val="visible"/>
                                      </p:to>
                                    </p:set>
                                    <p:animEffect transition="in" filter="wipe(down)">
                                      <p:cBhvr>
                                        <p:cTn id="17" dur="500"/>
                                        <p:tgtEl>
                                          <p:spTgt spid="431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1114" grpId="0" animBg="1"/>
      <p:bldP spid="431115" grpId="0" animBg="1"/>
      <p:bldP spid="4311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Grp="1" noChangeArrowheads="1"/>
          </p:cNvSpPr>
          <p:nvPr>
            <p:ph type="title"/>
          </p:nvPr>
        </p:nvSpPr>
        <p:spPr bwMode="auto">
          <a:xfrm>
            <a:off x="457200" y="369083"/>
            <a:ext cx="8229600" cy="954107"/>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defRPr/>
            </a:pPr>
            <a:r>
              <a:rPr lang="en-US" sz="3200" b="1" dirty="0">
                <a:solidFill>
                  <a:srgbClr val="FFFF00"/>
                </a:solidFill>
                <a:latin typeface="Comic Sans MS" pitchFamily="66" charset="0"/>
              </a:rPr>
              <a:t>Sea level is rising:</a:t>
            </a:r>
            <a:r>
              <a:rPr lang="en-US" sz="3200" b="1" dirty="0">
                <a:solidFill>
                  <a:schemeClr val="bg1"/>
                </a:solidFill>
                <a:latin typeface="Comic Sans MS" pitchFamily="66" charset="0"/>
              </a:rPr>
              <a:t> </a:t>
            </a:r>
          </a:p>
          <a:p>
            <a:pPr algn="ctr">
              <a:defRPr/>
            </a:pPr>
            <a:r>
              <a:rPr lang="en-US" sz="2400" b="1" dirty="0">
                <a:solidFill>
                  <a:schemeClr val="bg1"/>
                </a:solidFill>
                <a:latin typeface="Comic Sans MS" pitchFamily="66" charset="0"/>
              </a:rPr>
              <a:t>from ocean expansion and melting glaciers</a:t>
            </a:r>
            <a:endParaRPr lang="en-US" sz="4000" b="1" dirty="0">
              <a:solidFill>
                <a:schemeClr val="bg1"/>
              </a:solidFill>
              <a:latin typeface="Comic Sans MS" pitchFamily="66" charset="0"/>
            </a:endParaRPr>
          </a:p>
        </p:txBody>
      </p:sp>
      <p:sp>
        <p:nvSpPr>
          <p:cNvPr id="7" name="Text Box 4"/>
          <p:cNvSpPr txBox="1">
            <a:spLocks noGrp="1" noChangeArrowheads="1"/>
          </p:cNvSpPr>
          <p:nvPr>
            <p:ph idx="1"/>
          </p:nvPr>
        </p:nvSpPr>
        <p:spPr bwMode="auto">
          <a:xfrm>
            <a:off x="6400800" y="1905000"/>
            <a:ext cx="2590800" cy="3896451"/>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buNone/>
              <a:defRPr/>
            </a:pPr>
            <a:r>
              <a:rPr lang="en-US" sz="2000" b="1" dirty="0">
                <a:solidFill>
                  <a:schemeClr val="bg1"/>
                </a:solidFill>
                <a:latin typeface="Comic Sans MS" pitchFamily="66" charset="0"/>
              </a:rPr>
              <a:t>Since </a:t>
            </a:r>
            <a:r>
              <a:rPr lang="en-US" sz="2000" b="1" dirty="0" smtClean="0">
                <a:solidFill>
                  <a:schemeClr val="bg1"/>
                </a:solidFill>
                <a:latin typeface="Comic Sans MS" pitchFamily="66" charset="0"/>
              </a:rPr>
              <a:t>1992 Global </a:t>
            </a:r>
            <a:r>
              <a:rPr lang="en-US" sz="2000" b="1" dirty="0">
                <a:solidFill>
                  <a:schemeClr val="bg1"/>
                </a:solidFill>
                <a:latin typeface="Comic Sans MS" pitchFamily="66" charset="0"/>
              </a:rPr>
              <a:t>sea level </a:t>
            </a:r>
            <a:r>
              <a:rPr lang="en-US" sz="2000" b="1" dirty="0" smtClean="0">
                <a:solidFill>
                  <a:schemeClr val="bg1"/>
                </a:solidFill>
                <a:latin typeface="Comic Sans MS" pitchFamily="66" charset="0"/>
              </a:rPr>
              <a:t>has </a:t>
            </a:r>
            <a:r>
              <a:rPr lang="en-US" sz="2000" b="1" dirty="0">
                <a:solidFill>
                  <a:schemeClr val="bg1"/>
                </a:solidFill>
                <a:latin typeface="Comic Sans MS" pitchFamily="66" charset="0"/>
              </a:rPr>
              <a:t>risen </a:t>
            </a:r>
            <a:r>
              <a:rPr lang="en-US" sz="2000" b="1" dirty="0" smtClean="0">
                <a:solidFill>
                  <a:schemeClr val="bg1"/>
                </a:solidFill>
                <a:latin typeface="Comic Sans MS" pitchFamily="66" charset="0"/>
              </a:rPr>
              <a:t>55 </a:t>
            </a:r>
            <a:r>
              <a:rPr lang="en-US" sz="2000" b="1" dirty="0">
                <a:solidFill>
                  <a:schemeClr val="bg1"/>
                </a:solidFill>
                <a:latin typeface="Comic Sans MS" pitchFamily="66" charset="0"/>
              </a:rPr>
              <a:t>mm </a:t>
            </a:r>
            <a:r>
              <a:rPr lang="en-US" sz="2000" b="1" dirty="0" smtClean="0">
                <a:solidFill>
                  <a:schemeClr val="bg1"/>
                </a:solidFill>
                <a:latin typeface="Comic Sans MS" pitchFamily="66" charset="0"/>
              </a:rPr>
              <a:t>(2.2 </a:t>
            </a:r>
            <a:r>
              <a:rPr lang="en-US" sz="2000" b="1" dirty="0">
                <a:solidFill>
                  <a:schemeClr val="bg1"/>
                </a:solidFill>
                <a:latin typeface="Comic Sans MS" pitchFamily="66" charset="0"/>
              </a:rPr>
              <a:t>inches)</a:t>
            </a:r>
          </a:p>
          <a:p>
            <a:pPr>
              <a:defRPr/>
            </a:pPr>
            <a:endParaRPr lang="en-US" sz="2000" b="1" dirty="0">
              <a:solidFill>
                <a:schemeClr val="bg1"/>
              </a:solidFill>
              <a:latin typeface="Comic Sans MS" pitchFamily="66" charset="0"/>
            </a:endParaRPr>
          </a:p>
          <a:p>
            <a:pPr>
              <a:buNone/>
              <a:defRPr/>
            </a:pPr>
            <a:r>
              <a:rPr lang="en-US" sz="2000" b="1" dirty="0">
                <a:solidFill>
                  <a:schemeClr val="bg1"/>
                </a:solidFill>
                <a:latin typeface="Comic Sans MS" pitchFamily="66" charset="0"/>
              </a:rPr>
              <a:t>To 2003</a:t>
            </a:r>
            <a:r>
              <a:rPr lang="en-US" sz="2000" b="1" dirty="0" smtClean="0">
                <a:solidFill>
                  <a:schemeClr val="bg1"/>
                </a:solidFill>
                <a:latin typeface="Comic Sans MS" pitchFamily="66" charset="0"/>
              </a:rPr>
              <a:t>:  </a:t>
            </a:r>
            <a:r>
              <a:rPr lang="en-US" sz="2000" b="1" dirty="0">
                <a:solidFill>
                  <a:schemeClr val="bg1"/>
                </a:solidFill>
                <a:latin typeface="Comic Sans MS" pitchFamily="66" charset="0"/>
              </a:rPr>
              <a:t>60% from </a:t>
            </a:r>
            <a:r>
              <a:rPr lang="en-US" sz="2000" b="1" dirty="0" smtClean="0">
                <a:solidFill>
                  <a:schemeClr val="bg1"/>
                </a:solidFill>
                <a:latin typeface="Comic Sans MS" pitchFamily="66" charset="0"/>
              </a:rPr>
              <a:t>expansion </a:t>
            </a:r>
            <a:r>
              <a:rPr lang="en-US" sz="2000" b="1" dirty="0">
                <a:solidFill>
                  <a:schemeClr val="bg1"/>
                </a:solidFill>
                <a:latin typeface="Comic Sans MS" pitchFamily="66" charset="0"/>
              </a:rPr>
              <a:t>as  ocean temperatures rise, </a:t>
            </a:r>
            <a:r>
              <a:rPr lang="en-US" sz="2000" b="1" dirty="0" smtClean="0">
                <a:solidFill>
                  <a:schemeClr val="bg1"/>
                </a:solidFill>
                <a:latin typeface="Comic Sans MS" pitchFamily="66" charset="0"/>
              </a:rPr>
              <a:t>40</a:t>
            </a:r>
            <a:r>
              <a:rPr lang="en-US" sz="2000" b="1" dirty="0">
                <a:solidFill>
                  <a:schemeClr val="bg1"/>
                </a:solidFill>
                <a:latin typeface="Comic Sans MS" pitchFamily="66" charset="0"/>
              </a:rPr>
              <a:t>% from melting glaciers</a:t>
            </a:r>
          </a:p>
          <a:p>
            <a:pPr>
              <a:defRPr/>
            </a:pPr>
            <a:endParaRPr lang="en-US" sz="1600" dirty="0" smtClean="0">
              <a:solidFill>
                <a:srgbClr val="FF0000"/>
              </a:solidFill>
              <a:latin typeface="Comic Sans MS" pitchFamily="66" charset="0"/>
            </a:endParaRPr>
          </a:p>
        </p:txBody>
      </p:sp>
      <p:sp>
        <p:nvSpPr>
          <p:cNvPr id="8" name="Line 2"/>
          <p:cNvSpPr>
            <a:spLocks noChangeShapeType="1"/>
          </p:cNvSpPr>
          <p:nvPr/>
        </p:nvSpPr>
        <p:spPr bwMode="auto">
          <a:xfrm>
            <a:off x="0" y="1371600"/>
            <a:ext cx="9144000" cy="0"/>
          </a:xfrm>
          <a:prstGeom prst="line">
            <a:avLst/>
          </a:prstGeom>
          <a:noFill/>
          <a:ln w="38100">
            <a:solidFill>
              <a:srgbClr val="FF0000"/>
            </a:solidFill>
            <a:round/>
            <a:headEnd/>
            <a:tailEnd/>
          </a:ln>
        </p:spPr>
        <p:txBody>
          <a:bodyPr/>
          <a:lstStyle/>
          <a:p>
            <a:endParaRPr lang="en-US">
              <a:solidFill>
                <a:srgbClr val="000000"/>
              </a:solidFill>
            </a:endParaRPr>
          </a:p>
        </p:txBody>
      </p:sp>
      <p:sp>
        <p:nvSpPr>
          <p:cNvPr id="10" name="TextBox 9"/>
          <p:cNvSpPr txBox="1"/>
          <p:nvPr/>
        </p:nvSpPr>
        <p:spPr>
          <a:xfrm>
            <a:off x="228600" y="6488668"/>
            <a:ext cx="8164415" cy="369332"/>
          </a:xfrm>
          <a:prstGeom prst="rect">
            <a:avLst/>
          </a:prstGeom>
          <a:noFill/>
        </p:spPr>
        <p:txBody>
          <a:bodyPr wrap="none" rtlCol="0">
            <a:spAutoFit/>
          </a:bodyPr>
          <a:lstStyle/>
          <a:p>
            <a:r>
              <a:rPr lang="en-US" sz="1800" dirty="0" smtClean="0">
                <a:solidFill>
                  <a:srgbClr val="FFFFFF"/>
                </a:solidFill>
              </a:rPr>
              <a:t>AVISO:  from TOPEX, Jason 1, Jason 2.  Ann cy removed, IB, GIA applied</a:t>
            </a:r>
            <a:endParaRPr lang="en-US" sz="1800" dirty="0">
              <a:solidFill>
                <a:srgbClr val="FFFFFF"/>
              </a:solidFill>
            </a:endParaRPr>
          </a:p>
        </p:txBody>
      </p:sp>
      <p:pic>
        <p:nvPicPr>
          <p:cNvPr id="153601" name="Picture 1"/>
          <p:cNvPicPr>
            <a:picLocks noChangeAspect="1" noChangeArrowheads="1"/>
          </p:cNvPicPr>
          <p:nvPr/>
        </p:nvPicPr>
        <p:blipFill>
          <a:blip r:embed="rId2" cstate="print"/>
          <a:srcRect/>
          <a:stretch>
            <a:fillRect/>
          </a:stretch>
        </p:blipFill>
        <p:spPr bwMode="auto">
          <a:xfrm>
            <a:off x="0" y="1738563"/>
            <a:ext cx="6477000" cy="4662237"/>
          </a:xfrm>
          <a:prstGeom prst="rect">
            <a:avLst/>
          </a:prstGeom>
          <a:noFill/>
          <a:ln w="9525">
            <a:noFill/>
            <a:miter lim="800000"/>
            <a:headEnd/>
            <a:tailEnd/>
          </a:ln>
        </p:spPr>
      </p:pic>
      <p:sp>
        <p:nvSpPr>
          <p:cNvPr id="11" name="TextBox 10"/>
          <p:cNvSpPr txBox="1"/>
          <p:nvPr/>
        </p:nvSpPr>
        <p:spPr>
          <a:xfrm>
            <a:off x="-15240" y="1752600"/>
            <a:ext cx="548640" cy="4478149"/>
          </a:xfrm>
          <a:prstGeom prst="rect">
            <a:avLst/>
          </a:prstGeom>
          <a:solidFill>
            <a:schemeClr val="bg1"/>
          </a:solidFill>
        </p:spPr>
        <p:txBody>
          <a:bodyPr wrap="square" rtlCol="0">
            <a:spAutoFit/>
          </a:bodyPr>
          <a:lstStyle/>
          <a:p>
            <a:r>
              <a:rPr lang="en-US" sz="1500" dirty="0" smtClean="0">
                <a:solidFill>
                  <a:srgbClr val="000000"/>
                </a:solidFill>
              </a:rPr>
              <a:t> </a:t>
            </a:r>
          </a:p>
          <a:p>
            <a:endParaRPr lang="en-US" sz="1500" dirty="0" smtClean="0">
              <a:solidFill>
                <a:srgbClr val="000000"/>
              </a:solidFill>
            </a:endParaRPr>
          </a:p>
          <a:p>
            <a:r>
              <a:rPr lang="en-US" sz="1500" dirty="0" smtClean="0">
                <a:solidFill>
                  <a:srgbClr val="000000"/>
                </a:solidFill>
              </a:rPr>
              <a:t> 40</a:t>
            </a:r>
          </a:p>
          <a:p>
            <a:endParaRPr lang="en-US" sz="1500" dirty="0" smtClean="0">
              <a:solidFill>
                <a:srgbClr val="000000"/>
              </a:solidFill>
            </a:endParaRPr>
          </a:p>
          <a:p>
            <a:r>
              <a:rPr lang="en-US" sz="1500" dirty="0" smtClean="0">
                <a:solidFill>
                  <a:srgbClr val="000000"/>
                </a:solidFill>
              </a:rPr>
              <a:t> 30</a:t>
            </a:r>
          </a:p>
          <a:p>
            <a:endParaRPr lang="en-US" sz="1500" dirty="0" smtClean="0">
              <a:solidFill>
                <a:srgbClr val="000000"/>
              </a:solidFill>
            </a:endParaRPr>
          </a:p>
          <a:p>
            <a:r>
              <a:rPr lang="en-US" sz="1500" dirty="0" smtClean="0">
                <a:solidFill>
                  <a:srgbClr val="000000"/>
                </a:solidFill>
              </a:rPr>
              <a:t> 20</a:t>
            </a:r>
          </a:p>
          <a:p>
            <a:endParaRPr lang="en-US" sz="1500" dirty="0" smtClean="0">
              <a:solidFill>
                <a:srgbClr val="000000"/>
              </a:solidFill>
            </a:endParaRPr>
          </a:p>
          <a:p>
            <a:r>
              <a:rPr lang="en-US" sz="1500" dirty="0" smtClean="0">
                <a:solidFill>
                  <a:srgbClr val="000000"/>
                </a:solidFill>
              </a:rPr>
              <a:t> 10</a:t>
            </a:r>
          </a:p>
          <a:p>
            <a:r>
              <a:rPr lang="en-US" sz="1500" dirty="0" smtClean="0">
                <a:solidFill>
                  <a:srgbClr val="000000"/>
                </a:solidFill>
              </a:rPr>
              <a:t>mm</a:t>
            </a:r>
          </a:p>
          <a:p>
            <a:r>
              <a:rPr lang="en-US" sz="1500" dirty="0" smtClean="0">
                <a:solidFill>
                  <a:srgbClr val="000000"/>
                </a:solidFill>
              </a:rPr>
              <a:t>  0</a:t>
            </a:r>
          </a:p>
          <a:p>
            <a:endParaRPr lang="en-US" sz="1500" dirty="0" smtClean="0">
              <a:solidFill>
                <a:srgbClr val="000000"/>
              </a:solidFill>
            </a:endParaRPr>
          </a:p>
          <a:p>
            <a:r>
              <a:rPr lang="en-US" sz="1500" dirty="0" smtClean="0">
                <a:solidFill>
                  <a:srgbClr val="000000"/>
                </a:solidFill>
              </a:rPr>
              <a:t>-10</a:t>
            </a:r>
          </a:p>
          <a:p>
            <a:endParaRPr lang="en-US" sz="1500" dirty="0" smtClean="0">
              <a:solidFill>
                <a:srgbClr val="000000"/>
              </a:solidFill>
            </a:endParaRPr>
          </a:p>
          <a:p>
            <a:r>
              <a:rPr lang="en-US" sz="1500" dirty="0" smtClean="0">
                <a:solidFill>
                  <a:srgbClr val="000000"/>
                </a:solidFill>
              </a:rPr>
              <a:t>-20</a:t>
            </a:r>
          </a:p>
          <a:p>
            <a:endParaRPr lang="en-US" sz="1500" dirty="0" smtClean="0">
              <a:solidFill>
                <a:srgbClr val="000000"/>
              </a:solidFill>
            </a:endParaRPr>
          </a:p>
          <a:p>
            <a:r>
              <a:rPr lang="en-US" sz="1500" dirty="0" smtClean="0">
                <a:solidFill>
                  <a:srgbClr val="000000"/>
                </a:solidFill>
              </a:rPr>
              <a:t>-30</a:t>
            </a:r>
          </a:p>
          <a:p>
            <a:endParaRPr lang="en-US" sz="1500" dirty="0" smtClean="0">
              <a:solidFill>
                <a:srgbClr val="000000"/>
              </a:solidFill>
            </a:endParaRPr>
          </a:p>
          <a:p>
            <a:r>
              <a:rPr lang="en-US" sz="1500" dirty="0" smtClean="0">
                <a:solidFill>
                  <a:srgbClr val="000000"/>
                </a:solidFill>
              </a:rPr>
              <a:t>-40</a:t>
            </a:r>
            <a:endParaRPr lang="en-US" sz="1500" dirty="0">
              <a:solidFill>
                <a:srgbClr val="000000"/>
              </a:solidFill>
            </a:endParaRPr>
          </a:p>
        </p:txBody>
      </p:sp>
    </p:spTree>
  </p:cSld>
  <p:clrMapOvr>
    <a:masterClrMapping/>
  </p:clrMapOvr>
  <p:transition>
    <p:circl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1676400" y="2514600"/>
          <a:ext cx="6385949" cy="4040187"/>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685800" y="609600"/>
            <a:ext cx="8076250" cy="830997"/>
          </a:xfrm>
          <a:prstGeom prst="rect">
            <a:avLst/>
          </a:prstGeom>
          <a:noFill/>
          <a:effectLst>
            <a:outerShdw blurRad="50800" dist="50800" dir="5400000" algn="ctr" rotWithShape="0">
              <a:schemeClr val="tx1"/>
            </a:outerShdw>
          </a:effectLst>
        </p:spPr>
        <p:txBody>
          <a:bodyPr wrap="none" rtlCol="0">
            <a:spAutoFit/>
          </a:bodyPr>
          <a:lstStyle/>
          <a:p>
            <a:r>
              <a:rPr lang="en-US" sz="4800" dirty="0" smtClean="0">
                <a:solidFill>
                  <a:srgbClr val="FFFF00"/>
                </a:solidFill>
              </a:rPr>
              <a:t>What about 2003 to 2008?</a:t>
            </a:r>
            <a:endParaRPr lang="en-US" sz="4800" dirty="0">
              <a:solidFill>
                <a:srgbClr val="FFFF00"/>
              </a:solidFill>
            </a:endParaRPr>
          </a:p>
        </p:txBody>
      </p:sp>
      <p:sp>
        <p:nvSpPr>
          <p:cNvPr id="8" name="TextBox 7"/>
          <p:cNvSpPr txBox="1"/>
          <p:nvPr/>
        </p:nvSpPr>
        <p:spPr>
          <a:xfrm>
            <a:off x="3124200" y="5715000"/>
            <a:ext cx="4213013" cy="461665"/>
          </a:xfrm>
          <a:prstGeom prst="rect">
            <a:avLst/>
          </a:prstGeom>
          <a:noFill/>
        </p:spPr>
        <p:txBody>
          <a:bodyPr wrap="none" rtlCol="0">
            <a:spAutoFit/>
          </a:bodyPr>
          <a:lstStyle/>
          <a:p>
            <a:r>
              <a:rPr lang="en-US" dirty="0" smtClean="0"/>
              <a:t>1997            2003        2008</a:t>
            </a:r>
            <a:endParaRPr lang="en-US" dirty="0"/>
          </a:p>
        </p:txBody>
      </p:sp>
      <p:cxnSp>
        <p:nvCxnSpPr>
          <p:cNvPr id="10" name="Straight Arrow Connector 9"/>
          <p:cNvCxnSpPr/>
          <p:nvPr/>
        </p:nvCxnSpPr>
        <p:spPr>
          <a:xfrm>
            <a:off x="5181600" y="3886200"/>
            <a:ext cx="1828800" cy="533400"/>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514600" y="2057400"/>
            <a:ext cx="5123518" cy="461665"/>
          </a:xfrm>
          <a:prstGeom prst="rect">
            <a:avLst/>
          </a:prstGeom>
          <a:noFill/>
        </p:spPr>
        <p:txBody>
          <a:bodyPr wrap="none" rtlCol="0">
            <a:spAutoFit/>
          </a:bodyPr>
          <a:lstStyle/>
          <a:p>
            <a:r>
              <a:rPr lang="en-US" dirty="0" smtClean="0">
                <a:solidFill>
                  <a:srgbClr val="FFFF00"/>
                </a:solidFill>
              </a:rPr>
              <a:t>Global mean surface temperatures</a:t>
            </a:r>
            <a:endParaRPr lang="en-US" dirty="0">
              <a:solidFill>
                <a:srgbClr val="FFFF00"/>
              </a:solidFill>
            </a:endParaRPr>
          </a:p>
        </p:txBody>
      </p:sp>
    </p:spTree>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3" name="Text Box 3"/>
          <p:cNvSpPr txBox="1">
            <a:spLocks noChangeArrowheads="1"/>
          </p:cNvSpPr>
          <p:nvPr/>
        </p:nvSpPr>
        <p:spPr bwMode="auto">
          <a:xfrm>
            <a:off x="1270000" y="284163"/>
            <a:ext cx="5619750" cy="944562"/>
          </a:xfrm>
          <a:prstGeom prst="rect">
            <a:avLst/>
          </a:prstGeom>
          <a:noFill/>
          <a:ln w="9525">
            <a:noFill/>
            <a:miter lim="800000"/>
            <a:headEnd/>
            <a:tailEnd/>
          </a:ln>
          <a:effectLst/>
        </p:spPr>
        <p:txBody>
          <a:bodyPr wrap="none">
            <a:spAutoFit/>
          </a:bodyPr>
          <a:lstStyle/>
          <a:p>
            <a:pPr algn="ctr"/>
            <a:r>
              <a:rPr lang="en-US" sz="3200" b="1" smtClean="0">
                <a:solidFill>
                  <a:srgbClr val="3333CC"/>
                </a:solidFill>
              </a:rPr>
              <a:t>The great ocean conveyer:</a:t>
            </a:r>
            <a:r>
              <a:rPr lang="en-US" b="1" smtClean="0">
                <a:solidFill>
                  <a:srgbClr val="3333CC"/>
                </a:solidFill>
              </a:rPr>
              <a:t> </a:t>
            </a:r>
          </a:p>
          <a:p>
            <a:pPr algn="ctr"/>
            <a:r>
              <a:rPr lang="en-US" b="1" smtClean="0">
                <a:solidFill>
                  <a:srgbClr val="3333CC"/>
                </a:solidFill>
              </a:rPr>
              <a:t>of heat, freshwater and salts</a:t>
            </a:r>
          </a:p>
        </p:txBody>
      </p:sp>
      <p:pic>
        <p:nvPicPr>
          <p:cNvPr id="404484" name="Picture 4" descr="thc"/>
          <p:cNvPicPr>
            <a:picLocks noChangeAspect="1" noChangeArrowheads="1"/>
          </p:cNvPicPr>
          <p:nvPr/>
        </p:nvPicPr>
        <p:blipFill>
          <a:blip r:embed="rId2" cstate="print"/>
          <a:srcRect/>
          <a:stretch>
            <a:fillRect/>
          </a:stretch>
        </p:blipFill>
        <p:spPr bwMode="auto">
          <a:xfrm>
            <a:off x="76200" y="1828800"/>
            <a:ext cx="9067800" cy="4583113"/>
          </a:xfrm>
          <a:prstGeom prst="rect">
            <a:avLst/>
          </a:prstGeom>
          <a:noFill/>
        </p:spPr>
      </p:pic>
    </p:spTree>
  </p:cSld>
  <p:clrMapOvr>
    <a:masterClrMapping/>
  </p:clrMapOvr>
  <p:transition>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endParaRPr lang="en-US"/>
          </a:p>
        </p:txBody>
      </p:sp>
      <p:pic>
        <p:nvPicPr>
          <p:cNvPr id="35843" name="Picture 2"/>
          <p:cNvPicPr>
            <a:picLocks noGrp="1" noChangeAspect="1" noChangeArrowheads="1"/>
          </p:cNvPicPr>
          <p:nvPr>
            <p:ph type="tbl" idx="1"/>
          </p:nvPr>
        </p:nvPicPr>
        <p:blipFill>
          <a:blip r:embed="rId2" cstate="print"/>
          <a:srcRect/>
          <a:stretch>
            <a:fillRect/>
          </a:stretch>
        </p:blipFill>
        <p:spPr>
          <a:xfrm>
            <a:off x="0" y="0"/>
            <a:ext cx="9151938" cy="6699250"/>
          </a:xfrm>
        </p:spPr>
      </p:pic>
      <p:sp>
        <p:nvSpPr>
          <p:cNvPr id="35844" name="TextBox 4"/>
          <p:cNvSpPr txBox="1">
            <a:spLocks noChangeArrowheads="1"/>
          </p:cNvSpPr>
          <p:nvPr/>
        </p:nvSpPr>
        <p:spPr bwMode="auto">
          <a:xfrm>
            <a:off x="5662613" y="6519863"/>
            <a:ext cx="3481387" cy="338137"/>
          </a:xfrm>
          <a:prstGeom prst="rect">
            <a:avLst/>
          </a:prstGeom>
          <a:solidFill>
            <a:schemeClr val="bg1"/>
          </a:solidFill>
          <a:ln w="9525">
            <a:noFill/>
            <a:miter lim="800000"/>
            <a:headEnd/>
            <a:tailEnd/>
          </a:ln>
        </p:spPr>
        <p:txBody>
          <a:bodyPr wrap="none">
            <a:spAutoFit/>
          </a:bodyPr>
          <a:lstStyle/>
          <a:p>
            <a:pPr defTabSz="457200" eaLnBrk="1" hangingPunct="1"/>
            <a:r>
              <a:rPr lang="en-US" sz="1600">
                <a:solidFill>
                  <a:srgbClr val="000000"/>
                </a:solidFill>
                <a:latin typeface="Arial" charset="0"/>
              </a:rPr>
              <a:t>Trenberth and Fasullo </a:t>
            </a:r>
            <a:r>
              <a:rPr lang="en-US" sz="1600" i="1">
                <a:solidFill>
                  <a:srgbClr val="000000"/>
                </a:solidFill>
                <a:latin typeface="Arial" charset="0"/>
              </a:rPr>
              <a:t>Science</a:t>
            </a:r>
            <a:r>
              <a:rPr lang="en-US" sz="1600">
                <a:solidFill>
                  <a:srgbClr val="000000"/>
                </a:solidFill>
                <a:latin typeface="Arial" charset="0"/>
              </a:rPr>
              <a:t> 2010</a:t>
            </a:r>
          </a:p>
        </p:txBody>
      </p:sp>
      <p:sp>
        <p:nvSpPr>
          <p:cNvPr id="5" name="Rectangle 4"/>
          <p:cNvSpPr>
            <a:spLocks noChangeArrowheads="1"/>
          </p:cNvSpPr>
          <p:nvPr/>
        </p:nvSpPr>
        <p:spPr bwMode="auto">
          <a:xfrm>
            <a:off x="0" y="0"/>
            <a:ext cx="9144000" cy="3538538"/>
          </a:xfrm>
          <a:prstGeom prst="rect">
            <a:avLst/>
          </a:prstGeom>
          <a:solidFill>
            <a:srgbClr val="FFFFCC"/>
          </a:solidFill>
          <a:ln w="9525" algn="ctr">
            <a:solidFill>
              <a:schemeClr val="tx1"/>
            </a:solidFill>
            <a:round/>
            <a:headEnd/>
            <a:tailEnd/>
          </a:ln>
        </p:spPr>
        <p:txBody>
          <a:bodyPr/>
          <a:lstStyle/>
          <a:p>
            <a:endParaRPr lang="en-US"/>
          </a:p>
          <a:p>
            <a:endParaRPr lang="en-US"/>
          </a:p>
          <a:p>
            <a:r>
              <a:rPr lang="en-US"/>
              <a:t>	Can we track energy since 1993 when we have had good 	sea level measurements?</a:t>
            </a:r>
          </a:p>
        </p:txBody>
      </p:sp>
    </p:spTree>
  </p:cSld>
  <p:clrMapOvr>
    <a:masterClrMapping/>
  </p:clrMapOvr>
  <p:transition>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76200"/>
            <a:ext cx="8229600" cy="792163"/>
          </a:xfrm>
          <a:effectLst>
            <a:outerShdw dist="35921" dir="2700000" algn="ctr" rotWithShape="0">
              <a:srgbClr val="CC0000"/>
            </a:outerShdw>
          </a:effectLst>
        </p:spPr>
        <p:txBody>
          <a:bodyPr/>
          <a:lstStyle/>
          <a:p>
            <a:pPr eaLnBrk="1" hangingPunct="1">
              <a:defRPr/>
            </a:pPr>
            <a:r>
              <a:rPr lang="en-US" dirty="0" smtClean="0">
                <a:solidFill>
                  <a:srgbClr val="FFFF00"/>
                </a:solidFill>
                <a:latin typeface="Comic Sans MS" pitchFamily="66" charset="0"/>
              </a:rPr>
              <a:t>Where does energy go?</a:t>
            </a:r>
          </a:p>
        </p:txBody>
      </p:sp>
      <p:graphicFrame>
        <p:nvGraphicFramePr>
          <p:cNvPr id="7" name="Object 5"/>
          <p:cNvGraphicFramePr>
            <a:graphicFrameLocks noGrp="1" noChangeAspect="1"/>
          </p:cNvGraphicFramePr>
          <p:nvPr>
            <p:ph idx="1"/>
          </p:nvPr>
        </p:nvGraphicFramePr>
        <p:xfrm>
          <a:off x="93663" y="939800"/>
          <a:ext cx="9050337" cy="5461000"/>
        </p:xfrm>
        <a:graphic>
          <a:graphicData uri="http://schemas.openxmlformats.org/drawingml/2006/chart">
            <c:chart xmlns:c="http://schemas.openxmlformats.org/drawingml/2006/chart" xmlns:r="http://schemas.openxmlformats.org/officeDocument/2006/relationships" r:id="rId2"/>
          </a:graphicData>
        </a:graphic>
      </p:graphicFrame>
      <p:sp>
        <p:nvSpPr>
          <p:cNvPr id="3076" name="Text Box 7"/>
          <p:cNvSpPr txBox="1">
            <a:spLocks noChangeArrowheads="1"/>
          </p:cNvSpPr>
          <p:nvPr/>
        </p:nvSpPr>
        <p:spPr bwMode="auto">
          <a:xfrm>
            <a:off x="6477000" y="5867400"/>
            <a:ext cx="1719263" cy="366713"/>
          </a:xfrm>
          <a:prstGeom prst="rect">
            <a:avLst/>
          </a:prstGeom>
          <a:noFill/>
          <a:ln w="9525">
            <a:noFill/>
            <a:miter lim="800000"/>
            <a:headEnd/>
            <a:tailEnd/>
          </a:ln>
        </p:spPr>
        <p:txBody>
          <a:bodyPr wrap="none">
            <a:spAutoFit/>
          </a:bodyPr>
          <a:lstStyle/>
          <a:p>
            <a:r>
              <a:rPr lang="en-US" dirty="0"/>
              <a:t>10</a:t>
            </a:r>
            <a:r>
              <a:rPr lang="en-US" baseline="30000" dirty="0"/>
              <a:t>20</a:t>
            </a:r>
            <a:r>
              <a:rPr lang="en-US" dirty="0"/>
              <a:t> Joules/yr</a:t>
            </a:r>
          </a:p>
        </p:txBody>
      </p:sp>
      <p:sp>
        <p:nvSpPr>
          <p:cNvPr id="6" name="Rectangle 5"/>
          <p:cNvSpPr/>
          <p:nvPr/>
        </p:nvSpPr>
        <p:spPr>
          <a:xfrm>
            <a:off x="4648200" y="1600200"/>
            <a:ext cx="1581150" cy="4022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6324600" y="6488668"/>
            <a:ext cx="1947969" cy="369332"/>
          </a:xfrm>
          <a:prstGeom prst="rect">
            <a:avLst/>
          </a:prstGeom>
          <a:noFill/>
        </p:spPr>
        <p:txBody>
          <a:bodyPr wrap="none" rtlCol="0">
            <a:spAutoFit/>
          </a:bodyPr>
          <a:lstStyle/>
          <a:p>
            <a:r>
              <a:rPr lang="en-US" sz="1800" dirty="0" err="1" smtClean="0">
                <a:solidFill>
                  <a:schemeClr val="bg1"/>
                </a:solidFill>
              </a:rPr>
              <a:t>Trenberth</a:t>
            </a:r>
            <a:r>
              <a:rPr lang="en-US" sz="1800" dirty="0" smtClean="0">
                <a:solidFill>
                  <a:schemeClr val="bg1"/>
                </a:solidFill>
              </a:rPr>
              <a:t> 2009</a:t>
            </a:r>
            <a:endParaRPr lang="en-US" sz="1800" dirty="0">
              <a:solidFill>
                <a:schemeClr val="bg1"/>
              </a:solidFill>
            </a:endParaRPr>
          </a:p>
        </p:txBody>
      </p:sp>
      <p:sp>
        <p:nvSpPr>
          <p:cNvPr id="10" name="Lightning Bolt 9"/>
          <p:cNvSpPr/>
          <p:nvPr/>
        </p:nvSpPr>
        <p:spPr bwMode="auto">
          <a:xfrm>
            <a:off x="5486400" y="1295400"/>
            <a:ext cx="381000" cy="2209800"/>
          </a:xfrm>
          <a:prstGeom prst="lightningBolt">
            <a:avLst/>
          </a:prstGeom>
          <a:solidFill>
            <a:srgbClr val="CC66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Comic Sans MS" pitchFamily="66"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1" presetClass="entr" presetSubtype="0" fill="hold" grpId="0" nodeType="clickEffect">
                                  <p:stCondLst>
                                    <p:cond delay="0"/>
                                  </p:stCondLst>
                                  <p:childTnLst>
                                    <p:set>
                                      <p:cBhvr>
                                        <p:cTn id="11" dur="2000">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06.png"/>
          <p:cNvPicPr/>
          <p:nvPr/>
        </p:nvPicPr>
        <p:blipFill>
          <a:blip r:embed="rId2" cstate="print"/>
          <a:stretch>
            <a:fillRect/>
          </a:stretch>
        </p:blipFill>
        <p:spPr>
          <a:xfrm>
            <a:off x="533400" y="685800"/>
            <a:ext cx="8153400" cy="5257800"/>
          </a:xfrm>
          <a:prstGeom prst="rect">
            <a:avLst/>
          </a:prstGeom>
        </p:spPr>
      </p:pic>
      <p:sp>
        <p:nvSpPr>
          <p:cNvPr id="10" name="TextBox 9"/>
          <p:cNvSpPr txBox="1"/>
          <p:nvPr/>
        </p:nvSpPr>
        <p:spPr>
          <a:xfrm>
            <a:off x="381000" y="6019800"/>
            <a:ext cx="8534400" cy="707886"/>
          </a:xfrm>
          <a:prstGeom prst="rect">
            <a:avLst/>
          </a:prstGeom>
          <a:solidFill>
            <a:srgbClr val="99CCFF"/>
          </a:solidFill>
        </p:spPr>
        <p:txBody>
          <a:bodyPr wrap="square" rtlCol="0">
            <a:spAutoFit/>
          </a:bodyPr>
          <a:lstStyle/>
          <a:p>
            <a:r>
              <a:rPr lang="en-US" sz="2000" dirty="0" smtClean="0">
                <a:solidFill>
                  <a:srgbClr val="000000"/>
                </a:solidFill>
              </a:rPr>
              <a:t>In CCSM4, during periods with no </a:t>
            </a:r>
            <a:r>
              <a:rPr lang="en-US" sz="2000" dirty="0" err="1" smtClean="0">
                <a:solidFill>
                  <a:srgbClr val="000000"/>
                </a:solidFill>
              </a:rPr>
              <a:t>sfc</a:t>
            </a:r>
            <a:r>
              <a:rPr lang="en-US" sz="2000" dirty="0" smtClean="0">
                <a:solidFill>
                  <a:srgbClr val="000000"/>
                </a:solidFill>
              </a:rPr>
              <a:t> T rise, the energy imbalance at TOA remains about 1 W m</a:t>
            </a:r>
            <a:r>
              <a:rPr lang="en-US" sz="2000" baseline="30000" dirty="0" smtClean="0">
                <a:solidFill>
                  <a:srgbClr val="000000"/>
                </a:solidFill>
              </a:rPr>
              <a:t>-2</a:t>
            </a:r>
            <a:r>
              <a:rPr lang="en-US" sz="2000" dirty="0" smtClean="0">
                <a:solidFill>
                  <a:srgbClr val="000000"/>
                </a:solidFill>
              </a:rPr>
              <a:t> warming. So where does the heat go?</a:t>
            </a:r>
            <a:endParaRPr lang="en-US" sz="2000" dirty="0">
              <a:solidFill>
                <a:srgbClr val="000000"/>
              </a:solidFill>
            </a:endParaRPr>
          </a:p>
        </p:txBody>
      </p:sp>
      <p:sp>
        <p:nvSpPr>
          <p:cNvPr id="11" name="TextBox 10"/>
          <p:cNvSpPr txBox="1"/>
          <p:nvPr/>
        </p:nvSpPr>
        <p:spPr>
          <a:xfrm>
            <a:off x="2362200" y="228600"/>
            <a:ext cx="4116833" cy="461665"/>
          </a:xfrm>
          <a:prstGeom prst="rect">
            <a:avLst/>
          </a:prstGeom>
          <a:solidFill>
            <a:srgbClr val="99CCFF"/>
          </a:solidFill>
        </p:spPr>
        <p:txBody>
          <a:bodyPr wrap="none" rtlCol="0">
            <a:spAutoFit/>
          </a:bodyPr>
          <a:lstStyle/>
          <a:p>
            <a:r>
              <a:rPr lang="en-US" b="1" dirty="0" smtClean="0">
                <a:solidFill>
                  <a:srgbClr val="3333CC"/>
                </a:solidFill>
              </a:rPr>
              <a:t>Missing energy in CCSM4?</a:t>
            </a:r>
            <a:endParaRPr lang="en-US" b="1" dirty="0">
              <a:solidFill>
                <a:srgbClr val="3333CC"/>
              </a:solidFill>
            </a:endParaRPr>
          </a:p>
        </p:txBody>
      </p:sp>
      <p:pic>
        <p:nvPicPr>
          <p:cNvPr id="14" name="Picture 13" descr="cooling_intervals_ccsm4_rcp4.5.001.png"/>
          <p:cNvPicPr/>
          <p:nvPr/>
        </p:nvPicPr>
        <p:blipFill>
          <a:blip r:embed="rId3" cstate="print"/>
          <a:stretch>
            <a:fillRect/>
          </a:stretch>
        </p:blipFill>
        <p:spPr>
          <a:xfrm>
            <a:off x="5562600" y="3200400"/>
            <a:ext cx="2910757" cy="1861868"/>
          </a:xfrm>
          <a:prstGeom prst="rect">
            <a:avLst/>
          </a:prstGeom>
        </p:spPr>
      </p:pic>
    </p:spTree>
  </p:cSld>
  <p:clrMapOvr>
    <a:masterClrMapping/>
  </p:clrMapOvr>
  <p:transition>
    <p:wedg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g07_v3.png"/>
          <p:cNvPicPr>
            <a:picLocks noChangeAspect="1"/>
          </p:cNvPicPr>
          <p:nvPr/>
        </p:nvPicPr>
        <p:blipFill>
          <a:blip r:embed="rId2" cstate="print"/>
          <a:stretch>
            <a:fillRect/>
          </a:stretch>
        </p:blipFill>
        <p:spPr>
          <a:xfrm>
            <a:off x="228600" y="152400"/>
            <a:ext cx="7230304" cy="6629400"/>
          </a:xfrm>
          <a:prstGeom prst="rect">
            <a:avLst/>
          </a:prstGeom>
        </p:spPr>
      </p:pic>
      <p:sp>
        <p:nvSpPr>
          <p:cNvPr id="3" name="Rectangle 2"/>
          <p:cNvSpPr/>
          <p:nvPr/>
        </p:nvSpPr>
        <p:spPr bwMode="auto">
          <a:xfrm>
            <a:off x="228600" y="228600"/>
            <a:ext cx="7391400" cy="28956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2"/>
              </a:solidFill>
              <a:effectLst/>
              <a:latin typeface="Comic Sans MS" pitchFamily="66" charset="0"/>
            </a:endParaRPr>
          </a:p>
        </p:txBody>
      </p:sp>
      <p:sp>
        <p:nvSpPr>
          <p:cNvPr id="4" name="TextBox 3"/>
          <p:cNvSpPr txBox="1"/>
          <p:nvPr/>
        </p:nvSpPr>
        <p:spPr>
          <a:xfrm>
            <a:off x="6781801" y="3810000"/>
            <a:ext cx="2362200" cy="2308324"/>
          </a:xfrm>
          <a:prstGeom prst="rect">
            <a:avLst/>
          </a:prstGeom>
          <a:noFill/>
        </p:spPr>
        <p:txBody>
          <a:bodyPr wrap="square" rtlCol="0">
            <a:spAutoFit/>
          </a:bodyPr>
          <a:lstStyle/>
          <a:p>
            <a:r>
              <a:rPr lang="en-US" dirty="0" smtClean="0"/>
              <a:t>Stasis also in upper OHC; but not for full depth ocean:  heat below 700 m</a:t>
            </a:r>
            <a:endParaRPr lang="en-US" dirty="0"/>
          </a:p>
        </p:txBody>
      </p:sp>
      <p:sp>
        <p:nvSpPr>
          <p:cNvPr id="5" name="TextBox 4"/>
          <p:cNvSpPr txBox="1"/>
          <p:nvPr/>
        </p:nvSpPr>
        <p:spPr>
          <a:xfrm>
            <a:off x="228600" y="152400"/>
            <a:ext cx="8534400" cy="707886"/>
          </a:xfrm>
          <a:prstGeom prst="rect">
            <a:avLst/>
          </a:prstGeom>
          <a:solidFill>
            <a:srgbClr val="99CCFF"/>
          </a:solidFill>
        </p:spPr>
        <p:txBody>
          <a:bodyPr wrap="square" rtlCol="0">
            <a:spAutoFit/>
          </a:bodyPr>
          <a:lstStyle/>
          <a:p>
            <a:r>
              <a:rPr lang="en-US" sz="2000" dirty="0" smtClean="0"/>
              <a:t>In CCSM4, during periods with no </a:t>
            </a:r>
            <a:r>
              <a:rPr lang="en-US" sz="2000" dirty="0" err="1" smtClean="0"/>
              <a:t>sfc</a:t>
            </a:r>
            <a:r>
              <a:rPr lang="en-US" sz="2000" dirty="0" smtClean="0"/>
              <a:t> T rise, the energy goes into the deep ocean, somehow.</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4" presetClass="exit" presetSubtype="16" fill="hold" grpId="1" nodeType="withEffect">
                                  <p:stCondLst>
                                    <p:cond delay="0"/>
                                  </p:stCondLst>
                                  <p:childTnLst>
                                    <p:animEffect transition="out" filter="box(in)">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mic Sans MS" pitchFamily="66" charset="0"/>
              </a:rPr>
              <a:t>Where does the heat go?</a:t>
            </a:r>
            <a:endParaRPr lang="en-US" dirty="0">
              <a:latin typeface="Comic Sans MS" pitchFamily="66" charset="0"/>
            </a:endParaRPr>
          </a:p>
        </p:txBody>
      </p:sp>
      <p:sp>
        <p:nvSpPr>
          <p:cNvPr id="3" name="Content Placeholder 2"/>
          <p:cNvSpPr>
            <a:spLocks noGrp="1"/>
          </p:cNvSpPr>
          <p:nvPr>
            <p:ph idx="1"/>
          </p:nvPr>
        </p:nvSpPr>
        <p:spPr>
          <a:xfrm>
            <a:off x="685800" y="1066800"/>
            <a:ext cx="7772400" cy="4572000"/>
          </a:xfrm>
        </p:spPr>
        <p:txBody>
          <a:bodyPr/>
          <a:lstStyle/>
          <a:p>
            <a:pPr>
              <a:buNone/>
            </a:pPr>
            <a:r>
              <a:rPr lang="en-US" sz="2000" dirty="0" smtClean="0">
                <a:solidFill>
                  <a:schemeClr val="bg1"/>
                </a:solidFill>
                <a:latin typeface="Comic Sans MS" pitchFamily="66" charset="0"/>
              </a:rPr>
              <a:t>Questions regarding the mechanisms driving variability in deep ocean heat content remain. Both the CCSM4 and observations suggest that ENSO plays a necessary, if not sufficient, role. Strong recent ENSO events, including the El Niño of 1997/98 and the La Niña of 2007/08 exert a strong influence on trends in global temperature computed across this period. </a:t>
            </a:r>
          </a:p>
          <a:p>
            <a:pPr>
              <a:buNone/>
            </a:pPr>
            <a:endParaRPr lang="en-US" sz="2000" dirty="0" smtClean="0">
              <a:solidFill>
                <a:schemeClr val="bg1"/>
              </a:solidFill>
              <a:latin typeface="Comic Sans MS" pitchFamily="66" charset="0"/>
            </a:endParaRPr>
          </a:p>
          <a:p>
            <a:pPr>
              <a:buNone/>
            </a:pPr>
            <a:r>
              <a:rPr lang="en-US" sz="2000" dirty="0" smtClean="0">
                <a:solidFill>
                  <a:schemeClr val="bg1"/>
                </a:solidFill>
                <a:latin typeface="Comic Sans MS" pitchFamily="66" charset="0"/>
              </a:rPr>
              <a:t>Similarly, cooling decades from the CCSM4 are bounded by El Niño events at their initiation and La Niña events are their termination. Yet other intervals bounded by El Niño and La Niña are not accompanied by significant cooling. Our current work focuses on understanding this variable association between ENSO and global temperature trends.</a:t>
            </a:r>
            <a:endParaRPr lang="en-US" sz="2000" dirty="0">
              <a:solidFill>
                <a:schemeClr val="bg1"/>
              </a:solidFill>
              <a:latin typeface="Comic Sans MS" pitchFamily="66" charset="0"/>
            </a:endParaRPr>
          </a:p>
        </p:txBody>
      </p:sp>
      <p:sp>
        <p:nvSpPr>
          <p:cNvPr id="6" name="Slide Number Placeholder 5"/>
          <p:cNvSpPr>
            <a:spLocks noGrp="1"/>
          </p:cNvSpPr>
          <p:nvPr>
            <p:ph type="sldNum" sz="quarter" idx="12"/>
          </p:nvPr>
        </p:nvSpPr>
        <p:spPr/>
        <p:txBody>
          <a:bodyPr/>
          <a:lstStyle/>
          <a:p>
            <a:pPr>
              <a:defRPr/>
            </a:pPr>
            <a:fld id="{91CCA7FE-F1EB-46E0-B996-A0529DDBCE3A}" type="slidenum">
              <a:rPr lang="en-US" smtClean="0">
                <a:solidFill>
                  <a:srgbClr val="000000"/>
                </a:solidFill>
              </a:rPr>
              <a:pPr>
                <a:defRPr/>
              </a:pPr>
              <a:t>54</a:t>
            </a:fld>
            <a:endParaRPr lang="en-US">
              <a:solidFill>
                <a:srgbClr val="000000"/>
              </a:solidFill>
            </a:endParaRPr>
          </a:p>
        </p:txBody>
      </p:sp>
    </p:spTree>
  </p:cSld>
  <p:clrMapOvr>
    <a:masterClrMapping/>
  </p:clrMapOvr>
  <p:transition>
    <p:blinds dir="ver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title"/>
          </p:nvPr>
        </p:nvSpPr>
        <p:spPr>
          <a:xfrm>
            <a:off x="0" y="109537"/>
            <a:ext cx="9144000" cy="728663"/>
          </a:xfrm>
        </p:spPr>
        <p:txBody>
          <a:bodyPr/>
          <a:lstStyle/>
          <a:p>
            <a:pPr eaLnBrk="1" hangingPunct="1">
              <a:lnSpc>
                <a:spcPts val="25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b="1" u="sng" dirty="0" smtClean="0">
                <a:latin typeface="Comic Sans MS" pitchFamily="66" charset="0"/>
              </a:rPr>
              <a:t>Evolution of recent ENSO</a:t>
            </a:r>
            <a:r>
              <a:rPr lang="en-GB" sz="1400" b="1" u="sng" dirty="0" smtClean="0">
                <a:latin typeface="Comic Sans MS" pitchFamily="66" charset="0"/>
              </a:rPr>
              <a:t/>
            </a:r>
            <a:br>
              <a:rPr lang="en-GB" sz="1400" b="1" u="sng" dirty="0" smtClean="0">
                <a:latin typeface="Comic Sans MS" pitchFamily="66" charset="0"/>
              </a:rPr>
            </a:br>
            <a:r>
              <a:rPr lang="en-GB" sz="1800" b="1" dirty="0" smtClean="0">
                <a:latin typeface="Comic Sans MS" pitchFamily="66" charset="0"/>
              </a:rPr>
              <a:t> Equatorial Pacific SST (ºC), 0-300m Heat Content (ºC)</a:t>
            </a:r>
            <a:r>
              <a:rPr lang="en-GB" sz="1800" b="1" dirty="0" smtClean="0">
                <a:latin typeface="Comic Sans MS" pitchFamily="66" charset="0"/>
                <a:ea typeface="宋体" pitchFamily="2" charset="-122"/>
              </a:rPr>
              <a:t> </a:t>
            </a:r>
            <a:r>
              <a:rPr lang="en-GB" sz="1800" b="1" u="sng" dirty="0" smtClean="0">
                <a:latin typeface="Comic Sans MS" pitchFamily="66" charset="0"/>
                <a:ea typeface="宋体" pitchFamily="2" charset="-122"/>
              </a:rPr>
              <a:t/>
            </a:r>
            <a:br>
              <a:rPr lang="en-GB" sz="1800" b="1" u="sng" dirty="0" smtClean="0">
                <a:latin typeface="Comic Sans MS" pitchFamily="66" charset="0"/>
                <a:ea typeface="宋体" pitchFamily="2" charset="-122"/>
              </a:rPr>
            </a:br>
            <a:endParaRPr lang="en-GB" sz="1800" b="1" u="sng" dirty="0" smtClean="0">
              <a:latin typeface="Comic Sans MS" pitchFamily="66" charset="0"/>
              <a:ea typeface="宋体" pitchFamily="2" charset="-122"/>
            </a:endParaRPr>
          </a:p>
        </p:txBody>
      </p:sp>
      <p:pic>
        <p:nvPicPr>
          <p:cNvPr id="40967" name="Picture 14" descr="http://origin.cpc.ncep.noaa.gov/products/GODAS/ocean_briefing_new/pent_oisst_heat_u850_pac_eq_xt.gif"/>
          <p:cNvPicPr>
            <a:picLocks noChangeAspect="1" noChangeArrowheads="1"/>
          </p:cNvPicPr>
          <p:nvPr/>
        </p:nvPicPr>
        <p:blipFill>
          <a:blip r:embed="rId3" cstate="print"/>
          <a:srcRect r="30890"/>
          <a:stretch>
            <a:fillRect/>
          </a:stretch>
        </p:blipFill>
        <p:spPr bwMode="auto">
          <a:xfrm>
            <a:off x="0" y="2390775"/>
            <a:ext cx="4116387" cy="4467225"/>
          </a:xfrm>
          <a:prstGeom prst="rect">
            <a:avLst/>
          </a:prstGeom>
          <a:noFill/>
          <a:ln w="9525">
            <a:noFill/>
            <a:miter lim="800000"/>
            <a:headEnd/>
            <a:tailEnd/>
          </a:ln>
        </p:spPr>
      </p:pic>
      <p:pic>
        <p:nvPicPr>
          <p:cNvPr id="14" name="Picture 20" descr="http://origin.cpc.ncep.noaa.gov/products/GODAS/ocean_briefing_new/mnth_nino_4yr.gif"/>
          <p:cNvPicPr>
            <a:picLocks noChangeAspect="1" noChangeArrowheads="1"/>
          </p:cNvPicPr>
          <p:nvPr/>
        </p:nvPicPr>
        <p:blipFill>
          <a:blip r:embed="rId4" cstate="print"/>
          <a:srcRect/>
          <a:stretch>
            <a:fillRect/>
          </a:stretch>
        </p:blipFill>
        <p:spPr bwMode="auto">
          <a:xfrm>
            <a:off x="0" y="1066800"/>
            <a:ext cx="4114800" cy="1295400"/>
          </a:xfrm>
          <a:prstGeom prst="rect">
            <a:avLst/>
          </a:prstGeom>
          <a:noFill/>
          <a:ln w="9525">
            <a:noFill/>
            <a:miter lim="800000"/>
            <a:headEnd/>
            <a:tailEnd/>
          </a:ln>
        </p:spPr>
      </p:pic>
      <p:pic>
        <p:nvPicPr>
          <p:cNvPr id="15" name="Picture 2" descr="http://origin.cpc.ncep.noaa.gov/products/GODAS/ocean_briefing_new/mnth_temp_tempdiff_glb_eq_xz.gif"/>
          <p:cNvPicPr>
            <a:picLocks noChangeAspect="1" noChangeArrowheads="1"/>
          </p:cNvPicPr>
          <p:nvPr/>
        </p:nvPicPr>
        <p:blipFill>
          <a:blip r:embed="rId5" cstate="print"/>
          <a:srcRect/>
          <a:stretch>
            <a:fillRect/>
          </a:stretch>
        </p:blipFill>
        <p:spPr bwMode="auto">
          <a:xfrm>
            <a:off x="4038600" y="1371600"/>
            <a:ext cx="5105400" cy="2667000"/>
          </a:xfrm>
          <a:prstGeom prst="rect">
            <a:avLst/>
          </a:prstGeom>
          <a:noFill/>
          <a:ln w="9525">
            <a:noFill/>
            <a:miter lim="800000"/>
            <a:headEnd/>
            <a:tailEnd/>
          </a:ln>
        </p:spPr>
      </p:pic>
      <p:grpSp>
        <p:nvGrpSpPr>
          <p:cNvPr id="26" name="Group 25"/>
          <p:cNvGrpSpPr/>
          <p:nvPr/>
        </p:nvGrpSpPr>
        <p:grpSpPr>
          <a:xfrm>
            <a:off x="4114800" y="3928646"/>
            <a:ext cx="5002398" cy="2929354"/>
            <a:chOff x="4114800" y="3928646"/>
            <a:chExt cx="5002398" cy="2929354"/>
          </a:xfrm>
        </p:grpSpPr>
        <p:grpSp>
          <p:nvGrpSpPr>
            <p:cNvPr id="24" name="Group 23"/>
            <p:cNvGrpSpPr/>
            <p:nvPr/>
          </p:nvGrpSpPr>
          <p:grpSpPr>
            <a:xfrm>
              <a:off x="4114800" y="4038600"/>
              <a:ext cx="5002398" cy="2819400"/>
              <a:chOff x="4114800" y="4038600"/>
              <a:chExt cx="5002398" cy="2819400"/>
            </a:xfrm>
          </p:grpSpPr>
          <p:pic>
            <p:nvPicPr>
              <p:cNvPr id="16" name="Picture 3"/>
              <p:cNvPicPr>
                <a:picLocks noChangeArrowheads="1"/>
              </p:cNvPicPr>
              <p:nvPr/>
            </p:nvPicPr>
            <p:blipFill>
              <a:blip r:embed="rId6" cstate="print"/>
              <a:srcRect t="4133" r="61224" b="7381"/>
              <a:stretch>
                <a:fillRect/>
              </a:stretch>
            </p:blipFill>
            <p:spPr bwMode="auto">
              <a:xfrm>
                <a:off x="5867400" y="4038600"/>
                <a:ext cx="3249798" cy="2819400"/>
              </a:xfrm>
              <a:prstGeom prst="rect">
                <a:avLst/>
              </a:prstGeom>
              <a:noFill/>
              <a:ln w="9525">
                <a:noFill/>
                <a:miter lim="800000"/>
                <a:headEnd/>
                <a:tailEnd/>
              </a:ln>
            </p:spPr>
          </p:pic>
          <p:pic>
            <p:nvPicPr>
              <p:cNvPr id="17" name="Picture 4"/>
              <p:cNvPicPr>
                <a:picLocks noChangeArrowheads="1"/>
              </p:cNvPicPr>
              <p:nvPr/>
            </p:nvPicPr>
            <p:blipFill>
              <a:blip r:embed="rId7" cstate="print"/>
              <a:srcRect l="1482" t="4961" r="61456" b="7040"/>
              <a:stretch>
                <a:fillRect/>
              </a:stretch>
            </p:blipFill>
            <p:spPr bwMode="auto">
              <a:xfrm>
                <a:off x="4114800" y="4038600"/>
                <a:ext cx="2468880" cy="2819400"/>
              </a:xfrm>
              <a:prstGeom prst="rect">
                <a:avLst/>
              </a:prstGeom>
              <a:noFill/>
              <a:ln w="9525">
                <a:noFill/>
                <a:miter lim="800000"/>
                <a:headEnd/>
                <a:tailEnd/>
              </a:ln>
            </p:spPr>
          </p:pic>
        </p:grpSp>
        <p:grpSp>
          <p:nvGrpSpPr>
            <p:cNvPr id="25" name="Group 24"/>
            <p:cNvGrpSpPr/>
            <p:nvPr/>
          </p:nvGrpSpPr>
          <p:grpSpPr>
            <a:xfrm>
              <a:off x="4876800" y="3928646"/>
              <a:ext cx="3962400" cy="2624554"/>
              <a:chOff x="4876800" y="3928646"/>
              <a:chExt cx="3962400" cy="2624554"/>
            </a:xfrm>
          </p:grpSpPr>
          <p:sp>
            <p:nvSpPr>
              <p:cNvPr id="18" name="TextBox 3"/>
              <p:cNvSpPr txBox="1">
                <a:spLocks noChangeArrowheads="1"/>
              </p:cNvSpPr>
              <p:nvPr/>
            </p:nvSpPr>
            <p:spPr bwMode="auto">
              <a:xfrm>
                <a:off x="4876800" y="3931920"/>
                <a:ext cx="1905000" cy="338554"/>
              </a:xfrm>
              <a:prstGeom prst="rect">
                <a:avLst/>
              </a:prstGeom>
              <a:noFill/>
              <a:ln w="9525">
                <a:noFill/>
                <a:miter lim="800000"/>
                <a:headEnd/>
                <a:tailEnd/>
              </a:ln>
            </p:spPr>
            <p:txBody>
              <a:bodyPr wrap="square">
                <a:spAutoFit/>
              </a:bodyPr>
              <a:lstStyle/>
              <a:p>
                <a:r>
                  <a:rPr lang="en-US" sz="1600" dirty="0" smtClean="0">
                    <a:solidFill>
                      <a:srgbClr val="FF0000"/>
                    </a:solidFill>
                  </a:rPr>
                  <a:t>Indian: 2S-2N</a:t>
                </a:r>
                <a:endParaRPr lang="en-US" sz="1600" dirty="0">
                  <a:solidFill>
                    <a:srgbClr val="FF0000"/>
                  </a:solidFill>
                </a:endParaRPr>
              </a:p>
            </p:txBody>
          </p:sp>
          <p:sp>
            <p:nvSpPr>
              <p:cNvPr id="19" name="TextBox 7"/>
              <p:cNvSpPr txBox="1">
                <a:spLocks noChangeArrowheads="1"/>
              </p:cNvSpPr>
              <p:nvPr/>
            </p:nvSpPr>
            <p:spPr bwMode="auto">
              <a:xfrm>
                <a:off x="7010400" y="3928646"/>
                <a:ext cx="1828800" cy="338554"/>
              </a:xfrm>
              <a:prstGeom prst="rect">
                <a:avLst/>
              </a:prstGeom>
              <a:noFill/>
              <a:ln w="9525">
                <a:noFill/>
                <a:miter lim="800000"/>
                <a:headEnd/>
                <a:tailEnd/>
              </a:ln>
            </p:spPr>
            <p:txBody>
              <a:bodyPr wrap="square">
                <a:spAutoFit/>
              </a:bodyPr>
              <a:lstStyle/>
              <a:p>
                <a:r>
                  <a:rPr lang="en-US" sz="1600" dirty="0" smtClean="0">
                    <a:solidFill>
                      <a:srgbClr val="FF0000"/>
                    </a:solidFill>
                  </a:rPr>
                  <a:t>Pacific: </a:t>
                </a:r>
                <a:r>
                  <a:rPr lang="en-US" sz="1600" dirty="0">
                    <a:solidFill>
                      <a:srgbClr val="FF0000"/>
                    </a:solidFill>
                  </a:rPr>
                  <a:t>2S-2N</a:t>
                </a:r>
              </a:p>
            </p:txBody>
          </p:sp>
          <p:sp>
            <p:nvSpPr>
              <p:cNvPr id="20" name="Line 36"/>
              <p:cNvSpPr>
                <a:spLocks noChangeShapeType="1"/>
              </p:cNvSpPr>
              <p:nvPr/>
            </p:nvSpPr>
            <p:spPr bwMode="auto">
              <a:xfrm flipH="1">
                <a:off x="5562600" y="4191000"/>
                <a:ext cx="2971800" cy="304800"/>
              </a:xfrm>
              <a:prstGeom prst="line">
                <a:avLst/>
              </a:prstGeom>
              <a:noFill/>
              <a:ln w="28575">
                <a:solidFill>
                  <a:srgbClr val="CC0000"/>
                </a:solidFill>
                <a:round/>
                <a:headEnd/>
                <a:tailEnd type="triangle" w="med" len="med"/>
              </a:ln>
            </p:spPr>
            <p:txBody>
              <a:bodyPr/>
              <a:lstStyle/>
              <a:p>
                <a:endParaRPr lang="en-US"/>
              </a:p>
            </p:txBody>
          </p:sp>
          <p:sp>
            <p:nvSpPr>
              <p:cNvPr id="21" name="Line 36"/>
              <p:cNvSpPr>
                <a:spLocks noChangeShapeType="1"/>
              </p:cNvSpPr>
              <p:nvPr/>
            </p:nvSpPr>
            <p:spPr bwMode="auto">
              <a:xfrm flipH="1">
                <a:off x="5562600" y="4648200"/>
                <a:ext cx="2895600" cy="304800"/>
              </a:xfrm>
              <a:prstGeom prst="line">
                <a:avLst/>
              </a:prstGeom>
              <a:noFill/>
              <a:ln w="28575">
                <a:solidFill>
                  <a:srgbClr val="0000FF"/>
                </a:solidFill>
                <a:round/>
                <a:headEnd/>
                <a:tailEnd type="triangle" w="med" len="med"/>
              </a:ln>
            </p:spPr>
            <p:txBody>
              <a:bodyPr/>
              <a:lstStyle/>
              <a:p>
                <a:endParaRPr lang="en-US"/>
              </a:p>
            </p:txBody>
          </p:sp>
          <p:sp>
            <p:nvSpPr>
              <p:cNvPr id="22" name="Line 36"/>
              <p:cNvSpPr>
                <a:spLocks noChangeShapeType="1"/>
              </p:cNvSpPr>
              <p:nvPr/>
            </p:nvSpPr>
            <p:spPr bwMode="auto">
              <a:xfrm flipH="1">
                <a:off x="5334000" y="5867400"/>
                <a:ext cx="2819400" cy="228600"/>
              </a:xfrm>
              <a:prstGeom prst="line">
                <a:avLst/>
              </a:prstGeom>
              <a:noFill/>
              <a:ln w="28575">
                <a:solidFill>
                  <a:srgbClr val="CC0000"/>
                </a:solidFill>
                <a:round/>
                <a:headEnd/>
                <a:tailEnd type="triangle" w="med" len="med"/>
              </a:ln>
            </p:spPr>
            <p:txBody>
              <a:bodyPr/>
              <a:lstStyle/>
              <a:p>
                <a:endParaRPr lang="en-US"/>
              </a:p>
            </p:txBody>
          </p:sp>
          <p:sp>
            <p:nvSpPr>
              <p:cNvPr id="23" name="Line 36"/>
              <p:cNvSpPr>
                <a:spLocks noChangeShapeType="1"/>
              </p:cNvSpPr>
              <p:nvPr/>
            </p:nvSpPr>
            <p:spPr bwMode="auto">
              <a:xfrm flipH="1">
                <a:off x="5029200" y="6324600"/>
                <a:ext cx="2895600" cy="228600"/>
              </a:xfrm>
              <a:prstGeom prst="line">
                <a:avLst/>
              </a:prstGeom>
              <a:noFill/>
              <a:ln w="28575">
                <a:solidFill>
                  <a:srgbClr val="0000FF"/>
                </a:solidFill>
                <a:round/>
                <a:headEnd/>
                <a:tailEnd type="triangle" w="med" len="med"/>
              </a:ln>
            </p:spPr>
            <p:txBody>
              <a:bodyPr/>
              <a:lstStyle/>
              <a:p>
                <a:endParaRPr lang="en-US"/>
              </a:p>
            </p:txBody>
          </p:sp>
        </p:gr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0967"/>
                                        </p:tgtEl>
                                        <p:attrNameLst>
                                          <p:attrName>style.visibility</p:attrName>
                                        </p:attrNameLst>
                                      </p:cBhvr>
                                      <p:to>
                                        <p:strVal val="visible"/>
                                      </p:to>
                                    </p:set>
                                    <p:animEffect transition="in" filter="wipe(up)">
                                      <p:cBhvr>
                                        <p:cTn id="7" dur="500"/>
                                        <p:tgtEl>
                                          <p:spTgt spid="409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effectLst>
            <a:outerShdw dist="35921" dir="2700000" algn="ctr" rotWithShape="0">
              <a:schemeClr val="bg1"/>
            </a:outerShdw>
          </a:effectLst>
        </p:spPr>
        <p:txBody>
          <a:bodyPr/>
          <a:lstStyle/>
          <a:p>
            <a:pPr>
              <a:defRPr/>
            </a:pPr>
            <a:r>
              <a:rPr lang="en-US" smtClean="0">
                <a:latin typeface="Comic Sans MS" pitchFamily="66" charset="0"/>
              </a:rPr>
              <a:t>Other issues</a:t>
            </a:r>
          </a:p>
        </p:txBody>
      </p:sp>
      <p:sp>
        <p:nvSpPr>
          <p:cNvPr id="33795" name="Rectangle 3"/>
          <p:cNvSpPr>
            <a:spLocks noGrp="1" noChangeArrowheads="1"/>
          </p:cNvSpPr>
          <p:nvPr>
            <p:ph type="body" idx="1"/>
          </p:nvPr>
        </p:nvSpPr>
        <p:spPr/>
        <p:txBody>
          <a:bodyPr/>
          <a:lstStyle/>
          <a:p>
            <a:r>
              <a:rPr lang="en-US" dirty="0" smtClean="0">
                <a:solidFill>
                  <a:schemeClr val="bg1"/>
                </a:solidFill>
                <a:latin typeface="Comic Sans MS" pitchFamily="66" charset="0"/>
              </a:rPr>
              <a:t>Ocean carbon</a:t>
            </a:r>
          </a:p>
          <a:p>
            <a:r>
              <a:rPr lang="en-US" dirty="0" smtClean="0">
                <a:solidFill>
                  <a:schemeClr val="bg1"/>
                </a:solidFill>
                <a:latin typeface="Comic Sans MS" pitchFamily="66" charset="0"/>
              </a:rPr>
              <a:t>Acidification</a:t>
            </a:r>
          </a:p>
          <a:p>
            <a:r>
              <a:rPr lang="en-US" dirty="0" smtClean="0">
                <a:solidFill>
                  <a:schemeClr val="bg1"/>
                </a:solidFill>
                <a:latin typeface="Comic Sans MS" pitchFamily="66" charset="0"/>
              </a:rPr>
              <a:t>Ocean color</a:t>
            </a:r>
          </a:p>
        </p:txBody>
      </p:sp>
    </p:spTree>
  </p:cSld>
  <p:clrMapOvr>
    <a:masterClrMapping/>
  </p:clrMapOvr>
  <p:transition>
    <p:wipe dir="u"/>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6"/>
          <p:cNvSpPr txBox="1">
            <a:spLocks noChangeArrowheads="1"/>
          </p:cNvSpPr>
          <p:nvPr/>
        </p:nvSpPr>
        <p:spPr bwMode="auto">
          <a:xfrm>
            <a:off x="344488" y="107950"/>
            <a:ext cx="8426450" cy="830263"/>
          </a:xfrm>
          <a:prstGeom prst="rect">
            <a:avLst/>
          </a:prstGeom>
          <a:noFill/>
          <a:ln w="12700" cap="sq">
            <a:noFill/>
            <a:miter lim="800000"/>
            <a:headEnd type="none" w="sm" len="sm"/>
            <a:tailEnd type="none" w="sm" len="sm"/>
          </a:ln>
        </p:spPr>
        <p:txBody>
          <a:bodyPr>
            <a:spAutoFit/>
          </a:bodyPr>
          <a:lstStyle/>
          <a:p>
            <a:pPr algn="ctr"/>
            <a:r>
              <a:rPr lang="en-US" sz="2400">
                <a:solidFill>
                  <a:schemeClr val="bg1"/>
                </a:solidFill>
              </a:rPr>
              <a:t>Carbon Inventories of Reservoirs that Naturally Exchange Carbon on Time Scales of Decades to Centuries</a:t>
            </a:r>
          </a:p>
        </p:txBody>
      </p:sp>
      <p:pic>
        <p:nvPicPr>
          <p:cNvPr id="2051" name="Picture 7"/>
          <p:cNvPicPr>
            <a:picLocks noChangeAspect="1" noChangeArrowheads="1"/>
          </p:cNvPicPr>
          <p:nvPr/>
        </p:nvPicPr>
        <p:blipFill>
          <a:blip r:embed="rId2" cstate="print"/>
          <a:srcRect l="16467" t="21538" r="7750" b="15385"/>
          <a:stretch>
            <a:fillRect/>
          </a:stretch>
        </p:blipFill>
        <p:spPr bwMode="auto">
          <a:xfrm>
            <a:off x="160338" y="981075"/>
            <a:ext cx="8788400" cy="4605338"/>
          </a:xfrm>
          <a:prstGeom prst="rect">
            <a:avLst/>
          </a:prstGeom>
          <a:noFill/>
          <a:ln w="12700" cap="sq" algn="ctr">
            <a:noFill/>
            <a:miter lim="800000"/>
            <a:headEnd/>
            <a:tailEnd/>
          </a:ln>
        </p:spPr>
      </p:pic>
      <p:sp>
        <p:nvSpPr>
          <p:cNvPr id="2052" name="TextBox 36"/>
          <p:cNvSpPr txBox="1">
            <a:spLocks noChangeArrowheads="1"/>
          </p:cNvSpPr>
          <p:nvPr/>
        </p:nvSpPr>
        <p:spPr bwMode="auto">
          <a:xfrm>
            <a:off x="1423988" y="3994150"/>
            <a:ext cx="2047875" cy="1076325"/>
          </a:xfrm>
          <a:prstGeom prst="rect">
            <a:avLst/>
          </a:prstGeom>
          <a:noFill/>
          <a:ln w="9525">
            <a:noFill/>
            <a:miter lim="800000"/>
            <a:headEnd/>
            <a:tailEnd/>
          </a:ln>
        </p:spPr>
        <p:txBody>
          <a:bodyPr wrap="none">
            <a:spAutoFit/>
          </a:bodyPr>
          <a:lstStyle/>
          <a:p>
            <a:pPr algn="ctr"/>
            <a:r>
              <a:rPr lang="en-US" sz="3200" dirty="0">
                <a:solidFill>
                  <a:srgbClr val="FFFF00"/>
                </a:solidFill>
                <a:latin typeface="Calibri" pitchFamily="34" charset="0"/>
              </a:rPr>
              <a:t>Ocean</a:t>
            </a:r>
          </a:p>
          <a:p>
            <a:pPr algn="ctr"/>
            <a:r>
              <a:rPr lang="en-US" sz="3200" dirty="0">
                <a:solidFill>
                  <a:srgbClr val="FFFF00"/>
                </a:solidFill>
                <a:latin typeface="Calibri" pitchFamily="34" charset="0"/>
              </a:rPr>
              <a:t>38,136 </a:t>
            </a:r>
            <a:r>
              <a:rPr lang="en-US" sz="3200" dirty="0" err="1">
                <a:solidFill>
                  <a:srgbClr val="FFFF00"/>
                </a:solidFill>
                <a:latin typeface="Calibri" pitchFamily="34" charset="0"/>
              </a:rPr>
              <a:t>PgC</a:t>
            </a:r>
            <a:endParaRPr lang="en-US" sz="3200" dirty="0">
              <a:solidFill>
                <a:srgbClr val="FFFF00"/>
              </a:solidFill>
              <a:latin typeface="Calibri" pitchFamily="34" charset="0"/>
            </a:endParaRPr>
          </a:p>
        </p:txBody>
      </p:sp>
      <p:sp>
        <p:nvSpPr>
          <p:cNvPr id="2053" name="TextBox 38"/>
          <p:cNvSpPr txBox="1">
            <a:spLocks noChangeArrowheads="1"/>
          </p:cNvSpPr>
          <p:nvPr/>
        </p:nvSpPr>
        <p:spPr bwMode="auto">
          <a:xfrm>
            <a:off x="5008563" y="2076450"/>
            <a:ext cx="2536825" cy="585788"/>
          </a:xfrm>
          <a:prstGeom prst="rect">
            <a:avLst/>
          </a:prstGeom>
          <a:noFill/>
          <a:ln w="9525">
            <a:noFill/>
            <a:miter lim="800000"/>
            <a:headEnd/>
            <a:tailEnd/>
          </a:ln>
        </p:spPr>
        <p:txBody>
          <a:bodyPr wrap="none">
            <a:spAutoFit/>
          </a:bodyPr>
          <a:lstStyle/>
          <a:p>
            <a:r>
              <a:rPr lang="en-US" sz="3200">
                <a:latin typeface="Calibri" pitchFamily="34" charset="0"/>
              </a:rPr>
              <a:t>Soil=2300 PgC</a:t>
            </a:r>
          </a:p>
        </p:txBody>
      </p:sp>
      <p:sp>
        <p:nvSpPr>
          <p:cNvPr id="2054" name="TextBox 39"/>
          <p:cNvSpPr txBox="1">
            <a:spLocks noChangeArrowheads="1"/>
          </p:cNvSpPr>
          <p:nvPr/>
        </p:nvSpPr>
        <p:spPr bwMode="auto">
          <a:xfrm>
            <a:off x="5129213" y="2676525"/>
            <a:ext cx="2425700" cy="523875"/>
          </a:xfrm>
          <a:prstGeom prst="rect">
            <a:avLst/>
          </a:prstGeom>
          <a:noFill/>
          <a:ln w="9525">
            <a:noFill/>
            <a:miter lim="800000"/>
            <a:headEnd/>
            <a:tailEnd/>
          </a:ln>
        </p:spPr>
        <p:txBody>
          <a:bodyPr wrap="none">
            <a:spAutoFit/>
          </a:bodyPr>
          <a:lstStyle/>
          <a:p>
            <a:r>
              <a:rPr lang="en-US" sz="2800">
                <a:latin typeface="Calibri" pitchFamily="34" charset="0"/>
              </a:rPr>
              <a:t>Plants=650 PgC</a:t>
            </a:r>
          </a:p>
        </p:txBody>
      </p:sp>
      <p:sp>
        <p:nvSpPr>
          <p:cNvPr id="2055" name="TextBox 40"/>
          <p:cNvSpPr txBox="1">
            <a:spLocks noChangeArrowheads="1"/>
          </p:cNvSpPr>
          <p:nvPr/>
        </p:nvSpPr>
        <p:spPr bwMode="auto">
          <a:xfrm>
            <a:off x="5129213" y="3021013"/>
            <a:ext cx="2236787" cy="523875"/>
          </a:xfrm>
          <a:prstGeom prst="rect">
            <a:avLst/>
          </a:prstGeom>
          <a:noFill/>
          <a:ln w="9525">
            <a:noFill/>
            <a:miter lim="800000"/>
            <a:headEnd/>
            <a:tailEnd/>
          </a:ln>
        </p:spPr>
        <p:txBody>
          <a:bodyPr wrap="none">
            <a:spAutoFit/>
          </a:bodyPr>
          <a:lstStyle/>
          <a:p>
            <a:r>
              <a:rPr lang="en-US" sz="2800">
                <a:latin typeface="Calibri" pitchFamily="34" charset="0"/>
              </a:rPr>
              <a:t>Atm.=775 PgC</a:t>
            </a:r>
          </a:p>
        </p:txBody>
      </p:sp>
      <p:sp>
        <p:nvSpPr>
          <p:cNvPr id="2056" name="TextBox 41"/>
          <p:cNvSpPr txBox="1">
            <a:spLocks noChangeArrowheads="1"/>
          </p:cNvSpPr>
          <p:nvPr/>
        </p:nvSpPr>
        <p:spPr bwMode="auto">
          <a:xfrm>
            <a:off x="7772400" y="2389188"/>
            <a:ext cx="1071563" cy="1200150"/>
          </a:xfrm>
          <a:prstGeom prst="rect">
            <a:avLst/>
          </a:prstGeom>
          <a:noFill/>
          <a:ln w="9525">
            <a:noFill/>
            <a:miter lim="800000"/>
            <a:headEnd/>
            <a:tailEnd/>
          </a:ln>
        </p:spPr>
        <p:txBody>
          <a:bodyPr wrap="none">
            <a:spAutoFit/>
          </a:bodyPr>
          <a:lstStyle/>
          <a:p>
            <a:r>
              <a:rPr lang="en-US" sz="2400">
                <a:latin typeface="Calibri" pitchFamily="34" charset="0"/>
              </a:rPr>
              <a:t>Preind.</a:t>
            </a:r>
          </a:p>
          <a:p>
            <a:r>
              <a:rPr lang="en-US" sz="2400">
                <a:latin typeface="Calibri" pitchFamily="34" charset="0"/>
              </a:rPr>
              <a:t>Atm. C</a:t>
            </a:r>
          </a:p>
          <a:p>
            <a:r>
              <a:rPr lang="en-US" sz="2400">
                <a:latin typeface="Calibri" pitchFamily="34" charset="0"/>
              </a:rPr>
              <a:t>=76%</a:t>
            </a:r>
          </a:p>
        </p:txBody>
      </p:sp>
      <p:sp>
        <p:nvSpPr>
          <p:cNvPr id="2057" name="TextBox 42"/>
          <p:cNvSpPr txBox="1">
            <a:spLocks noChangeArrowheads="1"/>
          </p:cNvSpPr>
          <p:nvPr/>
        </p:nvSpPr>
        <p:spPr bwMode="auto">
          <a:xfrm>
            <a:off x="1784350" y="1700213"/>
            <a:ext cx="1797050" cy="830262"/>
          </a:xfrm>
          <a:prstGeom prst="rect">
            <a:avLst/>
          </a:prstGeom>
          <a:noFill/>
          <a:ln w="9525">
            <a:noFill/>
            <a:miter lim="800000"/>
            <a:headEnd/>
            <a:tailEnd/>
          </a:ln>
        </p:spPr>
        <p:txBody>
          <a:bodyPr wrap="none">
            <a:spAutoFit/>
          </a:bodyPr>
          <a:lstStyle/>
          <a:p>
            <a:r>
              <a:rPr lang="en-US" sz="2400" dirty="0">
                <a:solidFill>
                  <a:srgbClr val="FFFF00"/>
                </a:solidFill>
                <a:latin typeface="Calibri" pitchFamily="34" charset="0"/>
              </a:rPr>
              <a:t>Ocean </a:t>
            </a:r>
            <a:r>
              <a:rPr lang="en-US" sz="2400" dirty="0" err="1">
                <a:solidFill>
                  <a:srgbClr val="FFFF00"/>
                </a:solidFill>
                <a:latin typeface="Calibri" pitchFamily="34" charset="0"/>
              </a:rPr>
              <a:t>Anth</a:t>
            </a:r>
            <a:r>
              <a:rPr lang="en-US" sz="2400" dirty="0">
                <a:solidFill>
                  <a:srgbClr val="FFFF00"/>
                </a:solidFill>
                <a:latin typeface="Calibri" pitchFamily="34" charset="0"/>
              </a:rPr>
              <a:t>. </a:t>
            </a:r>
          </a:p>
          <a:p>
            <a:r>
              <a:rPr lang="en-US" sz="2400" dirty="0">
                <a:solidFill>
                  <a:srgbClr val="FFFF00"/>
                </a:solidFill>
                <a:latin typeface="Calibri" pitchFamily="34" charset="0"/>
              </a:rPr>
              <a:t>C=0.35%</a:t>
            </a:r>
          </a:p>
        </p:txBody>
      </p:sp>
      <p:cxnSp>
        <p:nvCxnSpPr>
          <p:cNvPr id="44" name="Curved Connector 43"/>
          <p:cNvCxnSpPr/>
          <p:nvPr/>
        </p:nvCxnSpPr>
        <p:spPr bwMode="auto">
          <a:xfrm>
            <a:off x="3013075" y="2233613"/>
            <a:ext cx="823913" cy="200025"/>
          </a:xfrm>
          <a:prstGeom prst="curvedConnector3">
            <a:avLst>
              <a:gd name="adj1" fmla="val 50000"/>
            </a:avLst>
          </a:prstGeom>
          <a:solidFill>
            <a:schemeClr val="accent1"/>
          </a:solidFill>
          <a:ln w="25400" cap="sq" cmpd="sng" algn="ctr">
            <a:solidFill>
              <a:schemeClr val="accent4">
                <a:lumMod val="10000"/>
              </a:schemeClr>
            </a:solidFill>
            <a:prstDash val="solid"/>
            <a:round/>
            <a:headEnd type="none" w="med" len="med"/>
            <a:tailEnd type="arrow"/>
          </a:ln>
          <a:effectLst/>
        </p:spPr>
      </p:cxnSp>
      <p:sp>
        <p:nvSpPr>
          <p:cNvPr id="2059" name="TextBox 44"/>
          <p:cNvSpPr txBox="1">
            <a:spLocks noChangeArrowheads="1"/>
          </p:cNvSpPr>
          <p:nvPr/>
        </p:nvSpPr>
        <p:spPr bwMode="auto">
          <a:xfrm>
            <a:off x="849313" y="5740400"/>
            <a:ext cx="7454900" cy="862013"/>
          </a:xfrm>
          <a:prstGeom prst="rect">
            <a:avLst/>
          </a:prstGeom>
          <a:noFill/>
          <a:ln w="9525">
            <a:noFill/>
            <a:miter lim="800000"/>
            <a:headEnd/>
            <a:tailEnd/>
          </a:ln>
        </p:spPr>
        <p:txBody>
          <a:bodyPr>
            <a:spAutoFit/>
          </a:bodyPr>
          <a:lstStyle/>
          <a:p>
            <a:pPr marL="225425" indent="-225425">
              <a:spcAft>
                <a:spcPts val="1200"/>
              </a:spcAft>
              <a:buFont typeface="Arial" charset="0"/>
              <a:buChar char="•"/>
            </a:pPr>
            <a:r>
              <a:rPr lang="en-US" sz="2000" dirty="0">
                <a:solidFill>
                  <a:schemeClr val="bg1"/>
                </a:solidFill>
              </a:rPr>
              <a:t>Oceans contain ~90% of carbon in this 4 component system </a:t>
            </a:r>
          </a:p>
          <a:p>
            <a:pPr marL="225425" indent="-225425">
              <a:spcAft>
                <a:spcPts val="1200"/>
              </a:spcAft>
              <a:buFont typeface="Arial" charset="0"/>
              <a:buChar char="•"/>
            </a:pPr>
            <a:r>
              <a:rPr lang="en-US" sz="2000" dirty="0">
                <a:solidFill>
                  <a:schemeClr val="bg1"/>
                </a:solidFill>
              </a:rPr>
              <a:t>anthropogenic component is difficult to detect</a:t>
            </a:r>
          </a:p>
        </p:txBody>
      </p:sp>
      <p:sp>
        <p:nvSpPr>
          <p:cNvPr id="2060" name="TextBox 45"/>
          <p:cNvSpPr txBox="1">
            <a:spLocks noChangeArrowheads="1"/>
          </p:cNvSpPr>
          <p:nvPr/>
        </p:nvSpPr>
        <p:spPr bwMode="auto">
          <a:xfrm>
            <a:off x="7810500" y="3822700"/>
            <a:ext cx="1031875" cy="622300"/>
          </a:xfrm>
          <a:prstGeom prst="rect">
            <a:avLst/>
          </a:prstGeom>
          <a:noFill/>
          <a:ln w="9525">
            <a:noFill/>
            <a:miter lim="800000"/>
            <a:headEnd/>
            <a:tailEnd/>
          </a:ln>
        </p:spPr>
        <p:txBody>
          <a:bodyPr wrap="none">
            <a:spAutoFit/>
          </a:bodyPr>
          <a:lstStyle/>
          <a:p>
            <a:pPr>
              <a:lnSpc>
                <a:spcPts val="2000"/>
              </a:lnSpc>
            </a:pPr>
            <a:r>
              <a:rPr lang="en-US" sz="2400">
                <a:latin typeface="Calibri" pitchFamily="34" charset="0"/>
              </a:rPr>
              <a:t>Anth. </a:t>
            </a:r>
          </a:p>
          <a:p>
            <a:pPr>
              <a:lnSpc>
                <a:spcPts val="2000"/>
              </a:lnSpc>
            </a:pPr>
            <a:r>
              <a:rPr lang="en-US" sz="2400">
                <a:latin typeface="Calibri" pitchFamily="34" charset="0"/>
              </a:rPr>
              <a:t>C=24%</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2" cstate="print"/>
          <a:srcRect l="6660" t="6425" r="3329" b="11566"/>
          <a:stretch>
            <a:fillRect/>
          </a:stretch>
        </p:blipFill>
        <p:spPr bwMode="auto">
          <a:xfrm>
            <a:off x="1422400" y="1293813"/>
            <a:ext cx="6303963" cy="3721100"/>
          </a:xfrm>
          <a:prstGeom prst="rect">
            <a:avLst/>
          </a:prstGeom>
          <a:noFill/>
          <a:ln w="9525">
            <a:noFill/>
            <a:miter lim="800000"/>
            <a:headEnd/>
            <a:tailEnd/>
          </a:ln>
        </p:spPr>
      </p:pic>
      <p:sp>
        <p:nvSpPr>
          <p:cNvPr id="3075" name="TextBox 4"/>
          <p:cNvSpPr txBox="1">
            <a:spLocks noChangeArrowheads="1"/>
          </p:cNvSpPr>
          <p:nvPr/>
        </p:nvSpPr>
        <p:spPr bwMode="auto">
          <a:xfrm>
            <a:off x="1589088" y="165100"/>
            <a:ext cx="6085320" cy="461665"/>
          </a:xfrm>
          <a:prstGeom prst="rect">
            <a:avLst/>
          </a:prstGeom>
          <a:noFill/>
          <a:ln w="9525">
            <a:noFill/>
            <a:miter lim="800000"/>
            <a:headEnd/>
            <a:tailEnd/>
          </a:ln>
        </p:spPr>
        <p:txBody>
          <a:bodyPr wrap="none">
            <a:spAutoFit/>
          </a:bodyPr>
          <a:lstStyle/>
          <a:p>
            <a:r>
              <a:rPr lang="en-US" b="1" dirty="0">
                <a:solidFill>
                  <a:srgbClr val="FFFF00"/>
                </a:solidFill>
              </a:rPr>
              <a:t>A</a:t>
            </a:r>
            <a:r>
              <a:rPr lang="en-US" sz="2400" b="1" dirty="0" smtClean="0">
                <a:solidFill>
                  <a:srgbClr val="FFFF00"/>
                </a:solidFill>
              </a:rPr>
              <a:t>nnual </a:t>
            </a:r>
            <a:r>
              <a:rPr lang="en-US" sz="2400" b="1" dirty="0">
                <a:solidFill>
                  <a:srgbClr val="FFFF00"/>
                </a:solidFill>
              </a:rPr>
              <a:t>mean air-sea CO</a:t>
            </a:r>
            <a:r>
              <a:rPr lang="en-US" sz="2400" b="1" baseline="-25000" dirty="0">
                <a:solidFill>
                  <a:srgbClr val="FFFF00"/>
                </a:solidFill>
              </a:rPr>
              <a:t>2</a:t>
            </a:r>
            <a:r>
              <a:rPr lang="en-US" sz="2400" b="1" dirty="0">
                <a:solidFill>
                  <a:srgbClr val="FFFF00"/>
                </a:solidFill>
              </a:rPr>
              <a:t> flux for 2000</a:t>
            </a:r>
          </a:p>
        </p:txBody>
      </p:sp>
      <p:sp>
        <p:nvSpPr>
          <p:cNvPr id="3076" name="TextBox 5"/>
          <p:cNvSpPr txBox="1">
            <a:spLocks noChangeArrowheads="1"/>
          </p:cNvSpPr>
          <p:nvPr/>
        </p:nvSpPr>
        <p:spPr bwMode="auto">
          <a:xfrm>
            <a:off x="1952625" y="609600"/>
            <a:ext cx="5503863" cy="708025"/>
          </a:xfrm>
          <a:prstGeom prst="rect">
            <a:avLst/>
          </a:prstGeom>
          <a:noFill/>
          <a:ln w="9525">
            <a:noFill/>
            <a:miter lim="800000"/>
            <a:headEnd/>
            <a:tailEnd/>
          </a:ln>
        </p:spPr>
        <p:txBody>
          <a:bodyPr wrap="none">
            <a:spAutoFit/>
          </a:bodyPr>
          <a:lstStyle/>
          <a:p>
            <a:pPr algn="ctr"/>
            <a:r>
              <a:rPr lang="en-US" sz="2000" dirty="0">
                <a:solidFill>
                  <a:schemeClr val="bg1"/>
                </a:solidFill>
              </a:rPr>
              <a:t>Based on 3 million measurements since 1970</a:t>
            </a:r>
          </a:p>
          <a:p>
            <a:pPr algn="ctr"/>
            <a:r>
              <a:rPr lang="en-US" sz="2000" dirty="0">
                <a:solidFill>
                  <a:schemeClr val="bg1"/>
                </a:solidFill>
              </a:rPr>
              <a:t>Global flux is 1.4 Pg C/yr </a:t>
            </a:r>
          </a:p>
        </p:txBody>
      </p:sp>
      <p:sp>
        <p:nvSpPr>
          <p:cNvPr id="3077" name="TextBox 6"/>
          <p:cNvSpPr txBox="1">
            <a:spLocks noChangeArrowheads="1"/>
          </p:cNvSpPr>
          <p:nvPr/>
        </p:nvSpPr>
        <p:spPr bwMode="auto">
          <a:xfrm>
            <a:off x="2844800" y="5192713"/>
            <a:ext cx="3571875" cy="307975"/>
          </a:xfrm>
          <a:prstGeom prst="rect">
            <a:avLst/>
          </a:prstGeom>
          <a:noFill/>
          <a:ln w="9525">
            <a:noFill/>
            <a:miter lim="800000"/>
            <a:headEnd/>
            <a:tailEnd/>
          </a:ln>
        </p:spPr>
        <p:txBody>
          <a:bodyPr wrap="none">
            <a:spAutoFit/>
          </a:bodyPr>
          <a:lstStyle/>
          <a:p>
            <a:r>
              <a:rPr lang="en-US" sz="1400">
                <a:solidFill>
                  <a:schemeClr val="bg1"/>
                </a:solidFill>
              </a:rPr>
              <a:t>Takahashi et al., Deep Sea Res. II, 2009</a:t>
            </a:r>
          </a:p>
        </p:txBody>
      </p:sp>
      <p:pic>
        <p:nvPicPr>
          <p:cNvPr id="3078" name="Picture 6"/>
          <p:cNvPicPr>
            <a:picLocks noChangeAspect="1" noChangeArrowheads="1"/>
          </p:cNvPicPr>
          <p:nvPr/>
        </p:nvPicPr>
        <p:blipFill>
          <a:blip r:embed="rId3" cstate="print"/>
          <a:srcRect/>
          <a:stretch>
            <a:fillRect/>
          </a:stretch>
        </p:blipFill>
        <p:spPr bwMode="auto">
          <a:xfrm>
            <a:off x="1420813" y="4494213"/>
            <a:ext cx="6397625" cy="700087"/>
          </a:xfrm>
          <a:prstGeom prst="rect">
            <a:avLst/>
          </a:prstGeom>
          <a:noFill/>
          <a:ln w="9525">
            <a:noFill/>
            <a:miter lim="800000"/>
            <a:headEnd/>
            <a:tailEnd/>
          </a:ln>
        </p:spPr>
      </p:pic>
      <p:pic>
        <p:nvPicPr>
          <p:cNvPr id="3079" name="Picture 7"/>
          <p:cNvPicPr>
            <a:picLocks noChangeAspect="1" noChangeArrowheads="1"/>
          </p:cNvPicPr>
          <p:nvPr/>
        </p:nvPicPr>
        <p:blipFill>
          <a:blip r:embed="rId4" cstate="print"/>
          <a:srcRect/>
          <a:stretch>
            <a:fillRect/>
          </a:stretch>
        </p:blipFill>
        <p:spPr bwMode="auto">
          <a:xfrm>
            <a:off x="58738" y="5472113"/>
            <a:ext cx="2873375" cy="1284287"/>
          </a:xfrm>
          <a:prstGeom prst="rect">
            <a:avLst/>
          </a:prstGeom>
          <a:noFill/>
          <a:ln w="25400">
            <a:solidFill>
              <a:srgbClr val="000000"/>
            </a:solidFill>
            <a:miter lim="800000"/>
            <a:headEnd/>
            <a:tailEnd/>
          </a:ln>
        </p:spPr>
      </p:pic>
      <p:pic>
        <p:nvPicPr>
          <p:cNvPr id="3080" name="Picture 15"/>
          <p:cNvPicPr>
            <a:picLocks noChangeAspect="1" noChangeArrowheads="1"/>
          </p:cNvPicPr>
          <p:nvPr/>
        </p:nvPicPr>
        <p:blipFill>
          <a:blip r:embed="rId5" cstate="print"/>
          <a:srcRect t="10817" b="12640"/>
          <a:stretch>
            <a:fillRect/>
          </a:stretch>
        </p:blipFill>
        <p:spPr bwMode="auto">
          <a:xfrm>
            <a:off x="6154738" y="5456238"/>
            <a:ext cx="2887662" cy="1330325"/>
          </a:xfrm>
          <a:prstGeom prst="rect">
            <a:avLst/>
          </a:prstGeom>
          <a:noFill/>
          <a:ln w="25400">
            <a:solidFill>
              <a:srgbClr val="000000"/>
            </a:solidFill>
            <a:miter lim="800000"/>
            <a:headEnd/>
            <a:tailEnd/>
          </a:ln>
        </p:spPr>
      </p:pic>
      <p:pic>
        <p:nvPicPr>
          <p:cNvPr id="3081" name="Picture 16"/>
          <p:cNvPicPr>
            <a:picLocks noChangeAspect="1" noChangeArrowheads="1"/>
          </p:cNvPicPr>
          <p:nvPr/>
        </p:nvPicPr>
        <p:blipFill>
          <a:blip r:embed="rId6" cstate="print"/>
          <a:srcRect/>
          <a:stretch>
            <a:fillRect/>
          </a:stretch>
        </p:blipFill>
        <p:spPr bwMode="auto">
          <a:xfrm>
            <a:off x="3109913" y="5516563"/>
            <a:ext cx="2841625" cy="1196975"/>
          </a:xfrm>
          <a:prstGeom prst="rect">
            <a:avLst/>
          </a:prstGeom>
          <a:noFill/>
          <a:ln w="25400">
            <a:solidFill>
              <a:srgbClr val="000000"/>
            </a:solidFill>
            <a:miter lim="800000"/>
            <a:headEnd/>
            <a:tailEnd/>
          </a:ln>
        </p:spPr>
      </p:pic>
      <p:pic>
        <p:nvPicPr>
          <p:cNvPr id="3082" name="Picture 15"/>
          <p:cNvPicPr>
            <a:picLocks noChangeAspect="1" noChangeArrowheads="1"/>
          </p:cNvPicPr>
          <p:nvPr/>
        </p:nvPicPr>
        <p:blipFill>
          <a:blip r:embed="rId7" cstate="print"/>
          <a:srcRect/>
          <a:stretch>
            <a:fillRect/>
          </a:stretch>
        </p:blipFill>
        <p:spPr bwMode="auto">
          <a:xfrm>
            <a:off x="101600" y="1268413"/>
            <a:ext cx="1235075" cy="1690687"/>
          </a:xfrm>
          <a:prstGeom prst="rect">
            <a:avLst/>
          </a:prstGeom>
          <a:noFill/>
          <a:ln w="25400">
            <a:solidFill>
              <a:srgbClr val="000000"/>
            </a:solidFill>
            <a:miter lim="800000"/>
            <a:headEnd/>
            <a:tailEnd/>
          </a:ln>
        </p:spPr>
      </p:pic>
      <p:pic>
        <p:nvPicPr>
          <p:cNvPr id="3083" name="Picture 16"/>
          <p:cNvPicPr>
            <a:picLocks noChangeAspect="1" noChangeArrowheads="1"/>
          </p:cNvPicPr>
          <p:nvPr/>
        </p:nvPicPr>
        <p:blipFill>
          <a:blip r:embed="rId8" cstate="print"/>
          <a:srcRect/>
          <a:stretch>
            <a:fillRect/>
          </a:stretch>
        </p:blipFill>
        <p:spPr bwMode="auto">
          <a:xfrm>
            <a:off x="87313" y="3495675"/>
            <a:ext cx="1247775" cy="1606550"/>
          </a:xfrm>
          <a:prstGeom prst="rect">
            <a:avLst/>
          </a:prstGeom>
          <a:noFill/>
          <a:ln w="25400">
            <a:solidFill>
              <a:srgbClr val="000000"/>
            </a:solidFill>
            <a:miter lim="800000"/>
            <a:headEnd/>
            <a:tailEnd/>
          </a:ln>
        </p:spPr>
      </p:pic>
      <p:pic>
        <p:nvPicPr>
          <p:cNvPr id="3084" name="Picture 17"/>
          <p:cNvPicPr>
            <a:picLocks noChangeAspect="1" noChangeArrowheads="1"/>
          </p:cNvPicPr>
          <p:nvPr/>
        </p:nvPicPr>
        <p:blipFill>
          <a:blip r:embed="rId9" cstate="print"/>
          <a:srcRect/>
          <a:stretch>
            <a:fillRect/>
          </a:stretch>
        </p:blipFill>
        <p:spPr bwMode="auto">
          <a:xfrm>
            <a:off x="7904163" y="1312863"/>
            <a:ext cx="1154112" cy="1695450"/>
          </a:xfrm>
          <a:prstGeom prst="rect">
            <a:avLst/>
          </a:prstGeom>
          <a:noFill/>
          <a:ln w="25400">
            <a:solidFill>
              <a:srgbClr val="000000"/>
            </a:solidFill>
            <a:miter lim="800000"/>
            <a:headEnd/>
            <a:tailEnd/>
          </a:ln>
        </p:spPr>
      </p:pic>
      <p:pic>
        <p:nvPicPr>
          <p:cNvPr id="3085" name="Picture 18"/>
          <p:cNvPicPr>
            <a:picLocks noChangeAspect="1" noChangeArrowheads="1"/>
          </p:cNvPicPr>
          <p:nvPr/>
        </p:nvPicPr>
        <p:blipFill>
          <a:blip r:embed="rId10" cstate="print"/>
          <a:srcRect/>
          <a:stretch>
            <a:fillRect/>
          </a:stretch>
        </p:blipFill>
        <p:spPr bwMode="auto">
          <a:xfrm>
            <a:off x="7850188" y="3289300"/>
            <a:ext cx="1176337" cy="1889125"/>
          </a:xfrm>
          <a:prstGeom prst="rect">
            <a:avLst/>
          </a:prstGeom>
          <a:noFill/>
          <a:ln w="254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62" name="Picture 2" descr="fig1"/>
          <p:cNvPicPr>
            <a:picLocks noChangeAspect="1" noChangeArrowheads="1"/>
          </p:cNvPicPr>
          <p:nvPr/>
        </p:nvPicPr>
        <p:blipFill>
          <a:blip r:embed="rId3" cstate="print"/>
          <a:srcRect l="13657" b="7129"/>
          <a:stretch>
            <a:fillRect/>
          </a:stretch>
        </p:blipFill>
        <p:spPr bwMode="auto">
          <a:xfrm>
            <a:off x="1511808" y="1339850"/>
            <a:ext cx="5690616" cy="4694238"/>
          </a:xfrm>
          <a:prstGeom prst="rect">
            <a:avLst/>
          </a:prstGeom>
          <a:noFill/>
        </p:spPr>
      </p:pic>
      <p:sp>
        <p:nvSpPr>
          <p:cNvPr id="2037763" name="Text Box 3"/>
          <p:cNvSpPr txBox="1">
            <a:spLocks noChangeArrowheads="1"/>
          </p:cNvSpPr>
          <p:nvPr/>
        </p:nvSpPr>
        <p:spPr bwMode="auto">
          <a:xfrm>
            <a:off x="4974336" y="3479803"/>
            <a:ext cx="2514600" cy="366713"/>
          </a:xfrm>
          <a:prstGeom prst="rect">
            <a:avLst/>
          </a:prstGeom>
          <a:noFill/>
          <a:ln w="9525">
            <a:noFill/>
            <a:miter lim="800000"/>
            <a:headEnd/>
            <a:tailEnd/>
          </a:ln>
          <a:effectLst/>
        </p:spPr>
        <p:txBody>
          <a:bodyPr>
            <a:spAutoFit/>
          </a:bodyPr>
          <a:lstStyle/>
          <a:p>
            <a:pPr algn="ctr" eaLnBrk="1" hangingPunct="1">
              <a:spcBef>
                <a:spcPct val="50000"/>
              </a:spcBef>
            </a:pPr>
            <a:r>
              <a:rPr lang="en-GB" sz="1800" smtClean="0">
                <a:solidFill>
                  <a:srgbClr val="000000"/>
                </a:solidFill>
                <a:latin typeface="Arial Narrow" pitchFamily="34" charset="0"/>
              </a:rPr>
              <a:t>atmospheric CO</a:t>
            </a:r>
            <a:r>
              <a:rPr lang="en-GB" sz="1800" baseline="-25000" smtClean="0">
                <a:solidFill>
                  <a:srgbClr val="000000"/>
                </a:solidFill>
                <a:latin typeface="Arial Narrow" pitchFamily="34" charset="0"/>
              </a:rPr>
              <a:t>2</a:t>
            </a:r>
            <a:endParaRPr lang="en-US" sz="1800" baseline="-25000" smtClean="0">
              <a:solidFill>
                <a:srgbClr val="000000"/>
              </a:solidFill>
              <a:latin typeface="Arial Narrow" pitchFamily="34" charset="0"/>
            </a:endParaRPr>
          </a:p>
        </p:txBody>
      </p:sp>
      <p:sp>
        <p:nvSpPr>
          <p:cNvPr id="2037764" name="Text Box 4"/>
          <p:cNvSpPr txBox="1">
            <a:spLocks noChangeArrowheads="1"/>
          </p:cNvSpPr>
          <p:nvPr/>
        </p:nvSpPr>
        <p:spPr bwMode="auto">
          <a:xfrm>
            <a:off x="5759196" y="4946653"/>
            <a:ext cx="1223772" cy="366713"/>
          </a:xfrm>
          <a:prstGeom prst="rect">
            <a:avLst/>
          </a:prstGeom>
          <a:noFill/>
          <a:ln w="9525">
            <a:noFill/>
            <a:miter lim="800000"/>
            <a:headEnd/>
            <a:tailEnd/>
          </a:ln>
          <a:effectLst/>
        </p:spPr>
        <p:txBody>
          <a:bodyPr>
            <a:spAutoFit/>
          </a:bodyPr>
          <a:lstStyle/>
          <a:p>
            <a:pPr algn="ctr" eaLnBrk="1" hangingPunct="1">
              <a:spcBef>
                <a:spcPct val="50000"/>
              </a:spcBef>
            </a:pPr>
            <a:r>
              <a:rPr lang="en-GB" sz="1800" smtClean="0">
                <a:solidFill>
                  <a:srgbClr val="000000"/>
                </a:solidFill>
                <a:latin typeface="Arial Narrow" pitchFamily="34" charset="0"/>
              </a:rPr>
              <a:t>ocean</a:t>
            </a:r>
            <a:endParaRPr lang="en-US" sz="1800" smtClean="0">
              <a:solidFill>
                <a:srgbClr val="000000"/>
              </a:solidFill>
              <a:latin typeface="Arial Narrow" pitchFamily="34" charset="0"/>
            </a:endParaRPr>
          </a:p>
        </p:txBody>
      </p:sp>
      <p:sp>
        <p:nvSpPr>
          <p:cNvPr id="2037765" name="Text Box 5"/>
          <p:cNvSpPr txBox="1">
            <a:spLocks noChangeArrowheads="1"/>
          </p:cNvSpPr>
          <p:nvPr/>
        </p:nvSpPr>
        <p:spPr bwMode="auto">
          <a:xfrm>
            <a:off x="6048756" y="4335463"/>
            <a:ext cx="1243584" cy="366712"/>
          </a:xfrm>
          <a:prstGeom prst="rect">
            <a:avLst/>
          </a:prstGeom>
          <a:noFill/>
          <a:ln w="9525">
            <a:noFill/>
            <a:miter lim="800000"/>
            <a:headEnd/>
            <a:tailEnd/>
          </a:ln>
          <a:effectLst/>
        </p:spPr>
        <p:txBody>
          <a:bodyPr>
            <a:spAutoFit/>
          </a:bodyPr>
          <a:lstStyle/>
          <a:p>
            <a:pPr algn="ctr" eaLnBrk="1" hangingPunct="1">
              <a:spcBef>
                <a:spcPct val="50000"/>
              </a:spcBef>
            </a:pPr>
            <a:r>
              <a:rPr lang="en-GB" sz="1800" smtClean="0">
                <a:solidFill>
                  <a:srgbClr val="000000"/>
                </a:solidFill>
                <a:latin typeface="Arial Narrow" pitchFamily="34" charset="0"/>
              </a:rPr>
              <a:t>land</a:t>
            </a:r>
            <a:endParaRPr lang="en-US" sz="1800" smtClean="0">
              <a:solidFill>
                <a:srgbClr val="000000"/>
              </a:solidFill>
              <a:latin typeface="Arial Narrow" pitchFamily="34" charset="0"/>
            </a:endParaRPr>
          </a:p>
        </p:txBody>
      </p:sp>
      <p:sp>
        <p:nvSpPr>
          <p:cNvPr id="2037766" name="Text Box 6"/>
          <p:cNvSpPr txBox="1">
            <a:spLocks noChangeArrowheads="1"/>
          </p:cNvSpPr>
          <p:nvPr/>
        </p:nvSpPr>
        <p:spPr bwMode="auto">
          <a:xfrm>
            <a:off x="4037078" y="1712913"/>
            <a:ext cx="2514600" cy="366712"/>
          </a:xfrm>
          <a:prstGeom prst="rect">
            <a:avLst/>
          </a:prstGeom>
          <a:noFill/>
          <a:ln w="9525">
            <a:noFill/>
            <a:miter lim="800000"/>
            <a:headEnd/>
            <a:tailEnd/>
          </a:ln>
          <a:effectLst/>
        </p:spPr>
        <p:txBody>
          <a:bodyPr>
            <a:spAutoFit/>
          </a:bodyPr>
          <a:lstStyle/>
          <a:p>
            <a:pPr algn="ctr" eaLnBrk="1" hangingPunct="1">
              <a:spcBef>
                <a:spcPct val="50000"/>
              </a:spcBef>
            </a:pPr>
            <a:r>
              <a:rPr lang="en-GB" sz="1800" smtClean="0">
                <a:solidFill>
                  <a:srgbClr val="000000"/>
                </a:solidFill>
                <a:latin typeface="Arial Narrow" pitchFamily="34" charset="0"/>
              </a:rPr>
              <a:t>fossil fuel emissions</a:t>
            </a:r>
            <a:endParaRPr lang="en-US" sz="1800" smtClean="0">
              <a:solidFill>
                <a:srgbClr val="000000"/>
              </a:solidFill>
              <a:latin typeface="Arial Narrow" pitchFamily="34" charset="0"/>
            </a:endParaRPr>
          </a:p>
        </p:txBody>
      </p:sp>
      <p:sp>
        <p:nvSpPr>
          <p:cNvPr id="2037767" name="Text Box 7"/>
          <p:cNvSpPr txBox="1">
            <a:spLocks noChangeArrowheads="1"/>
          </p:cNvSpPr>
          <p:nvPr/>
        </p:nvSpPr>
        <p:spPr bwMode="auto">
          <a:xfrm>
            <a:off x="5076446" y="2859088"/>
            <a:ext cx="2514600" cy="366712"/>
          </a:xfrm>
          <a:prstGeom prst="rect">
            <a:avLst/>
          </a:prstGeom>
          <a:noFill/>
          <a:ln w="9525">
            <a:noFill/>
            <a:miter lim="800000"/>
            <a:headEnd/>
            <a:tailEnd/>
          </a:ln>
          <a:effectLst/>
        </p:spPr>
        <p:txBody>
          <a:bodyPr>
            <a:spAutoFit/>
          </a:bodyPr>
          <a:lstStyle/>
          <a:p>
            <a:pPr algn="ctr" eaLnBrk="1" hangingPunct="1">
              <a:spcBef>
                <a:spcPct val="50000"/>
              </a:spcBef>
            </a:pPr>
            <a:r>
              <a:rPr lang="en-GB" sz="1800" smtClean="0">
                <a:solidFill>
                  <a:srgbClr val="000000"/>
                </a:solidFill>
                <a:latin typeface="Arial Narrow" pitchFamily="34" charset="0"/>
              </a:rPr>
              <a:t>deforestation</a:t>
            </a:r>
            <a:endParaRPr lang="en-US" sz="1800" smtClean="0">
              <a:solidFill>
                <a:srgbClr val="000000"/>
              </a:solidFill>
              <a:latin typeface="Arial Narrow" pitchFamily="34" charset="0"/>
            </a:endParaRPr>
          </a:p>
        </p:txBody>
      </p:sp>
      <p:sp>
        <p:nvSpPr>
          <p:cNvPr id="2037768" name="Text Box 8"/>
          <p:cNvSpPr txBox="1">
            <a:spLocks noChangeArrowheads="1"/>
          </p:cNvSpPr>
          <p:nvPr/>
        </p:nvSpPr>
        <p:spPr bwMode="auto">
          <a:xfrm>
            <a:off x="7380732" y="2073278"/>
            <a:ext cx="1546860" cy="954107"/>
          </a:xfrm>
          <a:prstGeom prst="rect">
            <a:avLst/>
          </a:prstGeom>
          <a:noFill/>
          <a:ln w="9525">
            <a:noFill/>
            <a:miter lim="800000"/>
            <a:headEnd/>
            <a:tailEnd/>
          </a:ln>
          <a:effectLst/>
        </p:spPr>
        <p:txBody>
          <a:bodyPr>
            <a:spAutoFit/>
          </a:bodyPr>
          <a:lstStyle/>
          <a:p>
            <a:r>
              <a:rPr lang="en-AU" sz="2800" smtClean="0">
                <a:solidFill>
                  <a:srgbClr val="000000"/>
                </a:solidFill>
                <a:latin typeface="ＭＳ Ｐゴシック" pitchFamily="34" charset="-128"/>
              </a:rPr>
              <a:t>7.5 PgC/y</a:t>
            </a:r>
          </a:p>
        </p:txBody>
      </p:sp>
      <p:sp>
        <p:nvSpPr>
          <p:cNvPr id="2037769" name="Text Box 9"/>
          <p:cNvSpPr txBox="1">
            <a:spLocks noChangeArrowheads="1"/>
          </p:cNvSpPr>
          <p:nvPr/>
        </p:nvSpPr>
        <p:spPr bwMode="auto">
          <a:xfrm>
            <a:off x="7380733" y="3105151"/>
            <a:ext cx="617477" cy="523220"/>
          </a:xfrm>
          <a:prstGeom prst="rect">
            <a:avLst/>
          </a:prstGeom>
          <a:noFill/>
          <a:ln w="9525">
            <a:noFill/>
            <a:miter lim="800000"/>
            <a:headEnd/>
            <a:tailEnd/>
          </a:ln>
          <a:effectLst/>
        </p:spPr>
        <p:txBody>
          <a:bodyPr wrap="none">
            <a:spAutoFit/>
          </a:bodyPr>
          <a:lstStyle/>
          <a:p>
            <a:r>
              <a:rPr lang="en-AU" sz="2800" smtClean="0">
                <a:solidFill>
                  <a:srgbClr val="000000"/>
                </a:solidFill>
                <a:latin typeface="ＭＳ Ｐゴシック" pitchFamily="34" charset="-128"/>
              </a:rPr>
              <a:t>1.5</a:t>
            </a:r>
          </a:p>
        </p:txBody>
      </p:sp>
      <p:sp>
        <p:nvSpPr>
          <p:cNvPr id="2037770" name="Text Box 10"/>
          <p:cNvSpPr txBox="1">
            <a:spLocks noChangeArrowheads="1"/>
          </p:cNvSpPr>
          <p:nvPr/>
        </p:nvSpPr>
        <p:spPr bwMode="auto">
          <a:xfrm>
            <a:off x="7380733" y="3751263"/>
            <a:ext cx="617477" cy="523220"/>
          </a:xfrm>
          <a:prstGeom prst="rect">
            <a:avLst/>
          </a:prstGeom>
          <a:noFill/>
          <a:ln w="9525">
            <a:noFill/>
            <a:miter lim="800000"/>
            <a:headEnd/>
            <a:tailEnd/>
          </a:ln>
          <a:effectLst/>
        </p:spPr>
        <p:txBody>
          <a:bodyPr wrap="none">
            <a:spAutoFit/>
          </a:bodyPr>
          <a:lstStyle/>
          <a:p>
            <a:r>
              <a:rPr lang="en-AU" sz="2800" smtClean="0">
                <a:solidFill>
                  <a:srgbClr val="000000"/>
                </a:solidFill>
                <a:latin typeface="ＭＳ Ｐゴシック" pitchFamily="34" charset="-128"/>
              </a:rPr>
              <a:t>4.2</a:t>
            </a:r>
          </a:p>
        </p:txBody>
      </p:sp>
      <p:sp>
        <p:nvSpPr>
          <p:cNvPr id="2037771" name="Text Box 11"/>
          <p:cNvSpPr txBox="1">
            <a:spLocks noChangeArrowheads="1"/>
          </p:cNvSpPr>
          <p:nvPr/>
        </p:nvSpPr>
        <p:spPr bwMode="auto">
          <a:xfrm>
            <a:off x="7380733" y="5010151"/>
            <a:ext cx="617477" cy="523220"/>
          </a:xfrm>
          <a:prstGeom prst="rect">
            <a:avLst/>
          </a:prstGeom>
          <a:noFill/>
          <a:ln w="9525">
            <a:noFill/>
            <a:miter lim="800000"/>
            <a:headEnd/>
            <a:tailEnd/>
          </a:ln>
          <a:effectLst/>
        </p:spPr>
        <p:txBody>
          <a:bodyPr wrap="none">
            <a:spAutoFit/>
          </a:bodyPr>
          <a:lstStyle/>
          <a:p>
            <a:r>
              <a:rPr lang="en-AU" sz="2800" smtClean="0">
                <a:solidFill>
                  <a:srgbClr val="000000"/>
                </a:solidFill>
                <a:latin typeface="ＭＳ Ｐゴシック" pitchFamily="34" charset="-128"/>
              </a:rPr>
              <a:t>2.3</a:t>
            </a:r>
          </a:p>
        </p:txBody>
      </p:sp>
      <p:sp>
        <p:nvSpPr>
          <p:cNvPr id="2037772" name="Text Box 12"/>
          <p:cNvSpPr txBox="1">
            <a:spLocks noChangeArrowheads="1"/>
          </p:cNvSpPr>
          <p:nvPr/>
        </p:nvSpPr>
        <p:spPr bwMode="auto">
          <a:xfrm>
            <a:off x="7380733" y="4470401"/>
            <a:ext cx="617477" cy="523220"/>
          </a:xfrm>
          <a:prstGeom prst="rect">
            <a:avLst/>
          </a:prstGeom>
          <a:noFill/>
          <a:ln w="9525">
            <a:noFill/>
            <a:miter lim="800000"/>
            <a:headEnd/>
            <a:tailEnd/>
          </a:ln>
          <a:effectLst/>
        </p:spPr>
        <p:txBody>
          <a:bodyPr wrap="none">
            <a:spAutoFit/>
          </a:bodyPr>
          <a:lstStyle/>
          <a:p>
            <a:r>
              <a:rPr lang="en-AU" sz="2800" smtClean="0">
                <a:solidFill>
                  <a:srgbClr val="000000"/>
                </a:solidFill>
                <a:latin typeface="ＭＳ Ｐゴシック" pitchFamily="34" charset="-128"/>
              </a:rPr>
              <a:t>2.6</a:t>
            </a:r>
          </a:p>
        </p:txBody>
      </p:sp>
      <p:sp>
        <p:nvSpPr>
          <p:cNvPr id="2037773" name="Text Box 13"/>
          <p:cNvSpPr txBox="1">
            <a:spLocks noChangeArrowheads="1"/>
          </p:cNvSpPr>
          <p:nvPr/>
        </p:nvSpPr>
        <p:spPr bwMode="auto">
          <a:xfrm>
            <a:off x="7344158" y="1281113"/>
            <a:ext cx="1800493" cy="523220"/>
          </a:xfrm>
          <a:prstGeom prst="rect">
            <a:avLst/>
          </a:prstGeom>
          <a:noFill/>
          <a:ln w="9525">
            <a:noFill/>
            <a:miter lim="800000"/>
            <a:headEnd/>
            <a:tailEnd/>
          </a:ln>
          <a:effectLst/>
        </p:spPr>
        <p:txBody>
          <a:bodyPr wrap="none">
            <a:spAutoFit/>
          </a:bodyPr>
          <a:lstStyle/>
          <a:p>
            <a:r>
              <a:rPr lang="en-AU" sz="2800" smtClean="0">
                <a:solidFill>
                  <a:srgbClr val="000000"/>
                </a:solidFill>
                <a:latin typeface="ＭＳ Ｐゴシック" pitchFamily="34" charset="-128"/>
              </a:rPr>
              <a:t>2000-2007</a:t>
            </a:r>
          </a:p>
        </p:txBody>
      </p:sp>
      <p:sp>
        <p:nvSpPr>
          <p:cNvPr id="2037774" name="Text Box 14"/>
          <p:cNvSpPr txBox="1">
            <a:spLocks noChangeArrowheads="1"/>
          </p:cNvSpPr>
          <p:nvPr/>
        </p:nvSpPr>
        <p:spPr bwMode="auto">
          <a:xfrm rot="16200000">
            <a:off x="-482440" y="3202933"/>
            <a:ext cx="2626040" cy="461665"/>
          </a:xfrm>
          <a:prstGeom prst="rect">
            <a:avLst/>
          </a:prstGeom>
          <a:noFill/>
          <a:ln w="9525">
            <a:noFill/>
            <a:miter lim="800000"/>
            <a:headEnd/>
            <a:tailEnd/>
          </a:ln>
          <a:effectLst/>
        </p:spPr>
        <p:txBody>
          <a:bodyPr wrap="none">
            <a:spAutoFit/>
          </a:bodyPr>
          <a:lstStyle/>
          <a:p>
            <a:r>
              <a:rPr lang="en-AU" smtClean="0">
                <a:solidFill>
                  <a:srgbClr val="000000"/>
                </a:solidFill>
                <a:latin typeface="ＭＳ Ｐゴシック" pitchFamily="34" charset="-128"/>
              </a:rPr>
              <a:t>CO</a:t>
            </a:r>
            <a:r>
              <a:rPr lang="en-AU" baseline="-25000" smtClean="0">
                <a:solidFill>
                  <a:srgbClr val="000000"/>
                </a:solidFill>
                <a:latin typeface="ＭＳ Ｐゴシック" pitchFamily="34" charset="-128"/>
              </a:rPr>
              <a:t>2</a:t>
            </a:r>
            <a:r>
              <a:rPr lang="en-AU" smtClean="0">
                <a:solidFill>
                  <a:srgbClr val="000000"/>
                </a:solidFill>
                <a:latin typeface="ＭＳ Ｐゴシック" pitchFamily="34" charset="-128"/>
              </a:rPr>
              <a:t> flux (Pg C y</a:t>
            </a:r>
            <a:r>
              <a:rPr lang="en-AU" baseline="30000" smtClean="0">
                <a:solidFill>
                  <a:srgbClr val="000000"/>
                </a:solidFill>
                <a:latin typeface="ＭＳ Ｐゴシック" pitchFamily="34" charset="-128"/>
              </a:rPr>
              <a:t>-1</a:t>
            </a:r>
            <a:r>
              <a:rPr lang="en-AU" smtClean="0">
                <a:solidFill>
                  <a:srgbClr val="000000"/>
                </a:solidFill>
                <a:latin typeface="ＭＳ Ｐゴシック" pitchFamily="34" charset="-128"/>
              </a:rPr>
              <a:t>)</a:t>
            </a:r>
          </a:p>
        </p:txBody>
      </p:sp>
      <p:sp>
        <p:nvSpPr>
          <p:cNvPr id="2037775" name="Text Box 15"/>
          <p:cNvSpPr txBox="1">
            <a:spLocks noChangeArrowheads="1"/>
          </p:cNvSpPr>
          <p:nvPr/>
        </p:nvSpPr>
        <p:spPr bwMode="auto">
          <a:xfrm rot="16200000">
            <a:off x="984587" y="3965545"/>
            <a:ext cx="639919" cy="400110"/>
          </a:xfrm>
          <a:prstGeom prst="rect">
            <a:avLst/>
          </a:prstGeom>
          <a:noFill/>
          <a:ln w="9525">
            <a:noFill/>
            <a:miter lim="800000"/>
            <a:headEnd/>
            <a:tailEnd/>
          </a:ln>
          <a:effectLst/>
        </p:spPr>
        <p:txBody>
          <a:bodyPr wrap="none">
            <a:spAutoFit/>
          </a:bodyPr>
          <a:lstStyle/>
          <a:p>
            <a:r>
              <a:rPr lang="en-AU" sz="2000" smtClean="0">
                <a:solidFill>
                  <a:srgbClr val="000000"/>
                </a:solidFill>
                <a:latin typeface="ＭＳ Ｐゴシック" pitchFamily="34" charset="-128"/>
              </a:rPr>
              <a:t>Sink</a:t>
            </a:r>
          </a:p>
        </p:txBody>
      </p:sp>
      <p:sp>
        <p:nvSpPr>
          <p:cNvPr id="2037776" name="Text Box 16"/>
          <p:cNvSpPr txBox="1">
            <a:spLocks noChangeArrowheads="1"/>
          </p:cNvSpPr>
          <p:nvPr/>
        </p:nvSpPr>
        <p:spPr bwMode="auto">
          <a:xfrm rot="16200000">
            <a:off x="836151" y="2693164"/>
            <a:ext cx="942887" cy="400110"/>
          </a:xfrm>
          <a:prstGeom prst="rect">
            <a:avLst/>
          </a:prstGeom>
          <a:noFill/>
          <a:ln w="9525">
            <a:noFill/>
            <a:miter lim="800000"/>
            <a:headEnd/>
            <a:tailEnd/>
          </a:ln>
          <a:effectLst/>
        </p:spPr>
        <p:txBody>
          <a:bodyPr wrap="none">
            <a:spAutoFit/>
          </a:bodyPr>
          <a:lstStyle/>
          <a:p>
            <a:r>
              <a:rPr lang="en-AU" sz="2000" smtClean="0">
                <a:solidFill>
                  <a:srgbClr val="000000"/>
                </a:solidFill>
                <a:latin typeface="ＭＳ Ｐゴシック" pitchFamily="34" charset="-128"/>
              </a:rPr>
              <a:t>Source</a:t>
            </a:r>
          </a:p>
        </p:txBody>
      </p:sp>
      <p:sp>
        <p:nvSpPr>
          <p:cNvPr id="2037777" name="Text Box 17"/>
          <p:cNvSpPr txBox="1">
            <a:spLocks noChangeArrowheads="1"/>
          </p:cNvSpPr>
          <p:nvPr/>
        </p:nvSpPr>
        <p:spPr bwMode="auto">
          <a:xfrm>
            <a:off x="3924301" y="5889627"/>
            <a:ext cx="1242648" cy="461665"/>
          </a:xfrm>
          <a:prstGeom prst="rect">
            <a:avLst/>
          </a:prstGeom>
          <a:noFill/>
          <a:ln w="9525">
            <a:noFill/>
            <a:miter lim="800000"/>
            <a:headEnd/>
            <a:tailEnd/>
          </a:ln>
          <a:effectLst/>
        </p:spPr>
        <p:txBody>
          <a:bodyPr wrap="none">
            <a:spAutoFit/>
          </a:bodyPr>
          <a:lstStyle/>
          <a:p>
            <a:r>
              <a:rPr lang="en-AU" smtClean="0">
                <a:solidFill>
                  <a:srgbClr val="000000"/>
                </a:solidFill>
                <a:latin typeface="ＭＳ Ｐゴシック" pitchFamily="34" charset="-128"/>
              </a:rPr>
              <a:t>Time (y)</a:t>
            </a:r>
          </a:p>
        </p:txBody>
      </p:sp>
      <p:sp>
        <p:nvSpPr>
          <p:cNvPr id="2037778" name="Text Box 18"/>
          <p:cNvSpPr txBox="1">
            <a:spLocks noChangeArrowheads="1"/>
          </p:cNvSpPr>
          <p:nvPr/>
        </p:nvSpPr>
        <p:spPr bwMode="auto">
          <a:xfrm>
            <a:off x="821438" y="49213"/>
            <a:ext cx="8626079" cy="584775"/>
          </a:xfrm>
          <a:prstGeom prst="rect">
            <a:avLst/>
          </a:prstGeom>
          <a:noFill/>
          <a:ln w="9525">
            <a:noFill/>
            <a:miter lim="800000"/>
            <a:headEnd/>
            <a:tailEnd/>
          </a:ln>
          <a:effectLst/>
        </p:spPr>
        <p:txBody>
          <a:bodyPr wrap="none">
            <a:spAutoFit/>
          </a:bodyPr>
          <a:lstStyle/>
          <a:p>
            <a:r>
              <a:rPr lang="en-AU" sz="3200" smtClean="0">
                <a:solidFill>
                  <a:srgbClr val="FFFFFF"/>
                </a:solidFill>
                <a:latin typeface="ＭＳ Ｐゴシック" pitchFamily="34" charset="-128"/>
              </a:rPr>
              <a:t>Human Perturbation of the Global Carbon Budget</a:t>
            </a:r>
          </a:p>
        </p:txBody>
      </p:sp>
      <p:sp>
        <p:nvSpPr>
          <p:cNvPr id="2037779" name="Rectangle 19"/>
          <p:cNvSpPr>
            <a:spLocks noChangeArrowheads="1"/>
          </p:cNvSpPr>
          <p:nvPr/>
        </p:nvSpPr>
        <p:spPr bwMode="auto">
          <a:xfrm>
            <a:off x="286512" y="14289"/>
            <a:ext cx="8641080" cy="1100137"/>
          </a:xfrm>
          <a:prstGeom prst="rect">
            <a:avLst/>
          </a:prstGeom>
          <a:noFill/>
          <a:ln w="9525">
            <a:noFill/>
            <a:miter lim="800000"/>
            <a:headEnd/>
            <a:tailEnd/>
          </a:ln>
          <a:effectLst/>
        </p:spPr>
        <p:txBody>
          <a:bodyPr lIns="92075" tIns="46038" rIns="92075" bIns="46038" anchor="b"/>
          <a:lstStyle/>
          <a:p>
            <a:r>
              <a:rPr lang="en-US" sz="2800" smtClean="0">
                <a:solidFill>
                  <a:srgbClr val="000000"/>
                </a:solidFill>
                <a:latin typeface="Arial" pitchFamily="34" charset="0"/>
              </a:rPr>
              <a:t>Global CO</a:t>
            </a:r>
            <a:r>
              <a:rPr lang="en-US" sz="2800" baseline="-25000" smtClean="0">
                <a:solidFill>
                  <a:srgbClr val="000000"/>
                </a:solidFill>
                <a:latin typeface="Arial" pitchFamily="34" charset="0"/>
              </a:rPr>
              <a:t>2</a:t>
            </a:r>
            <a:r>
              <a:rPr lang="en-US" sz="2800" smtClean="0">
                <a:solidFill>
                  <a:srgbClr val="000000"/>
                </a:solidFill>
                <a:latin typeface="Arial" pitchFamily="34" charset="0"/>
              </a:rPr>
              <a:t> budget 1850-2006</a:t>
            </a:r>
            <a:endParaRPr lang="en-AU" sz="2800" smtClean="0">
              <a:solidFill>
                <a:srgbClr val="000000"/>
              </a:solidFill>
              <a:latin typeface="Arial" pitchFamily="34" charset="0"/>
            </a:endParaRPr>
          </a:p>
        </p:txBody>
      </p:sp>
      <p:sp>
        <p:nvSpPr>
          <p:cNvPr id="2037780" name="Text Box 20"/>
          <p:cNvSpPr txBox="1">
            <a:spLocks noChangeArrowheads="1"/>
          </p:cNvSpPr>
          <p:nvPr/>
        </p:nvSpPr>
        <p:spPr bwMode="auto">
          <a:xfrm>
            <a:off x="0" y="6400800"/>
            <a:ext cx="2982468" cy="457200"/>
          </a:xfrm>
          <a:prstGeom prst="rect">
            <a:avLst/>
          </a:prstGeom>
          <a:noFill/>
          <a:ln w="25400" algn="ctr">
            <a:noFill/>
            <a:miter lim="800000"/>
            <a:headEnd type="none" w="sm" len="sm"/>
            <a:tailEnd type="none" w="lg" len="lg"/>
          </a:ln>
          <a:effectLst/>
        </p:spPr>
        <p:txBody>
          <a:bodyPr>
            <a:spAutoFit/>
          </a:bodyPr>
          <a:lstStyle/>
          <a:p>
            <a:r>
              <a:rPr lang="en-US" sz="1200" b="1" smtClean="0">
                <a:solidFill>
                  <a:srgbClr val="0000FF"/>
                </a:solidFill>
                <a:latin typeface="Arial" pitchFamily="34" charset="0"/>
              </a:rPr>
              <a:t>Canadell et al. (2007)</a:t>
            </a:r>
          </a:p>
          <a:p>
            <a:r>
              <a:rPr lang="en-US" sz="1200" b="1" smtClean="0">
                <a:solidFill>
                  <a:srgbClr val="0000FF"/>
                </a:solidFill>
                <a:latin typeface="Arial" pitchFamily="34" charset="0"/>
              </a:rPr>
              <a:t>Global Carbon Project (2008)</a:t>
            </a:r>
          </a:p>
        </p:txBody>
      </p:sp>
      <p:pic>
        <p:nvPicPr>
          <p:cNvPr id="2037781" name="Picture 21" descr="4COLOR"/>
          <p:cNvPicPr>
            <a:picLocks noChangeAspect="1" noChangeArrowheads="1"/>
          </p:cNvPicPr>
          <p:nvPr/>
        </p:nvPicPr>
        <p:blipFill>
          <a:blip r:embed="rId4" cstate="print">
            <a:lum contrast="18000"/>
          </a:blip>
          <a:srcRect/>
          <a:stretch>
            <a:fillRect/>
          </a:stretch>
        </p:blipFill>
        <p:spPr bwMode="auto">
          <a:xfrm>
            <a:off x="8142732" y="114302"/>
            <a:ext cx="908304" cy="86677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a:xfrm>
            <a:off x="609600" y="152400"/>
            <a:ext cx="7772400" cy="476250"/>
          </a:xfrm>
        </p:spPr>
        <p:txBody>
          <a:bodyPr/>
          <a:lstStyle/>
          <a:p>
            <a:r>
              <a:rPr lang="en-US" sz="3600" u="sng">
                <a:solidFill>
                  <a:srgbClr val="FF3300"/>
                </a:solidFill>
                <a:latin typeface="Comic Sans MS" pitchFamily="66" charset="0"/>
              </a:rPr>
              <a:t>Role of Land</a:t>
            </a:r>
          </a:p>
        </p:txBody>
      </p:sp>
      <p:sp>
        <p:nvSpPr>
          <p:cNvPr id="371715" name="Rectangle 3"/>
          <p:cNvSpPr>
            <a:spLocks noGrp="1" noChangeArrowheads="1"/>
          </p:cNvSpPr>
          <p:nvPr>
            <p:ph type="body" idx="1"/>
          </p:nvPr>
        </p:nvSpPr>
        <p:spPr>
          <a:xfrm>
            <a:off x="152400" y="3581400"/>
            <a:ext cx="8686800" cy="3276600"/>
          </a:xfrm>
        </p:spPr>
        <p:txBody>
          <a:bodyPr/>
          <a:lstStyle/>
          <a:p>
            <a:pPr>
              <a:buFont typeface="Wingdings" pitchFamily="2" charset="2"/>
              <a:buChar char="Ø"/>
            </a:pPr>
            <a:r>
              <a:rPr lang="en-US" sz="2400" b="1">
                <a:solidFill>
                  <a:srgbClr val="996633"/>
                </a:solidFill>
                <a:latin typeface="Comic Sans MS" pitchFamily="66" charset="0"/>
              </a:rPr>
              <a:t>Land has enormous variety of features: topography, soils, vegetation, slopes, water capacity.</a:t>
            </a:r>
          </a:p>
          <a:p>
            <a:pPr>
              <a:buFont typeface="Wingdings" pitchFamily="2" charset="2"/>
              <a:buChar char="Ø"/>
            </a:pPr>
            <a:r>
              <a:rPr lang="en-US" sz="2400" b="1">
                <a:solidFill>
                  <a:srgbClr val="996633"/>
                </a:solidFill>
                <a:latin typeface="Comic Sans MS" pitchFamily="66" charset="0"/>
              </a:rPr>
              <a:t>Land systems are highly heterogeneous and on small spatial scales.</a:t>
            </a:r>
          </a:p>
          <a:p>
            <a:pPr>
              <a:buFont typeface="Wingdings" pitchFamily="2" charset="2"/>
              <a:buChar char="Ø"/>
            </a:pPr>
            <a:r>
              <a:rPr lang="en-US" sz="2400" b="1">
                <a:solidFill>
                  <a:srgbClr val="996633"/>
                </a:solidFill>
                <a:latin typeface="Comic Sans MS" pitchFamily="66" charset="0"/>
              </a:rPr>
              <a:t>Changes in soil moisture affect disposition of heat: 	rise in temperature versus evaporation.</a:t>
            </a:r>
          </a:p>
          <a:p>
            <a:pPr>
              <a:buFont typeface="Wingdings" pitchFamily="2" charset="2"/>
              <a:buChar char="Ø"/>
            </a:pPr>
            <a:r>
              <a:rPr lang="en-US" sz="2400" b="1">
                <a:solidFill>
                  <a:srgbClr val="996633"/>
                </a:solidFill>
                <a:latin typeface="Comic Sans MS" pitchFamily="66" charset="0"/>
              </a:rPr>
              <a:t>Changes in land and vegetation affect climate through albedo, roughness and evapotranspiration.</a:t>
            </a:r>
          </a:p>
        </p:txBody>
      </p:sp>
      <p:sp>
        <p:nvSpPr>
          <p:cNvPr id="371716" name="Text Box 4"/>
          <p:cNvSpPr txBox="1">
            <a:spLocks noChangeArrowheads="1"/>
          </p:cNvSpPr>
          <p:nvPr/>
        </p:nvSpPr>
        <p:spPr bwMode="auto">
          <a:xfrm>
            <a:off x="152400" y="608013"/>
            <a:ext cx="8686800" cy="3360737"/>
          </a:xfrm>
          <a:prstGeom prst="rect">
            <a:avLst/>
          </a:prstGeom>
          <a:noFill/>
          <a:ln w="9525">
            <a:noFill/>
            <a:miter lim="800000"/>
            <a:headEnd/>
            <a:tailEnd/>
          </a:ln>
          <a:effectLst/>
        </p:spPr>
        <p:txBody>
          <a:bodyPr>
            <a:spAutoFit/>
          </a:bodyPr>
          <a:lstStyle/>
          <a:p>
            <a:pPr>
              <a:lnSpc>
                <a:spcPct val="90000"/>
              </a:lnSpc>
              <a:spcBef>
                <a:spcPct val="20000"/>
              </a:spcBef>
              <a:buClr>
                <a:srgbClr val="FF0000"/>
              </a:buClr>
              <a:buFont typeface="Wingdings" pitchFamily="2" charset="2"/>
              <a:buChar char="Ø"/>
            </a:pPr>
            <a:r>
              <a:rPr lang="en-US" b="1" smtClean="0">
                <a:solidFill>
                  <a:srgbClr val="996633"/>
                </a:solidFill>
              </a:rPr>
              <a:t>Heat penetration into land with annual cycle is ~2 m.</a:t>
            </a:r>
          </a:p>
          <a:p>
            <a:pPr>
              <a:lnSpc>
                <a:spcPct val="90000"/>
              </a:lnSpc>
              <a:spcBef>
                <a:spcPct val="20000"/>
              </a:spcBef>
              <a:buClr>
                <a:srgbClr val="FF0000"/>
              </a:buClr>
              <a:buFont typeface="Wingdings" pitchFamily="2" charset="2"/>
              <a:buChar char="Ø"/>
            </a:pPr>
            <a:r>
              <a:rPr lang="en-US" b="1" smtClean="0">
                <a:solidFill>
                  <a:srgbClr val="996633"/>
                </a:solidFill>
              </a:rPr>
              <a:t>Heat capacity of land is much less than water:</a:t>
            </a:r>
          </a:p>
          <a:p>
            <a:pPr lvl="1">
              <a:lnSpc>
                <a:spcPct val="90000"/>
              </a:lnSpc>
              <a:spcBef>
                <a:spcPct val="20000"/>
              </a:spcBef>
              <a:buClr>
                <a:srgbClr val="FF0000"/>
              </a:buClr>
              <a:buFont typeface="Wingdings" pitchFamily="2" charset="2"/>
              <a:buChar char="Ø"/>
            </a:pPr>
            <a:r>
              <a:rPr lang="en-US" sz="2000" b="1" smtClean="0">
                <a:solidFill>
                  <a:srgbClr val="996633"/>
                </a:solidFill>
              </a:rPr>
              <a:t>Specific heat of land 4</a:t>
            </a:r>
            <a:r>
              <a:rPr lang="en-US" sz="2000" b="1" smtClean="0">
                <a:solidFill>
                  <a:srgbClr val="996633"/>
                </a:solidFill>
                <a:cs typeface="Tahoma" pitchFamily="34" charset="0"/>
              </a:rPr>
              <a:t>½</a:t>
            </a:r>
            <a:r>
              <a:rPr lang="en-US" sz="2000" b="1" smtClean="0">
                <a:solidFill>
                  <a:srgbClr val="996633"/>
                </a:solidFill>
              </a:rPr>
              <a:t> less than sea water</a:t>
            </a:r>
          </a:p>
          <a:p>
            <a:pPr lvl="1">
              <a:lnSpc>
                <a:spcPct val="90000"/>
              </a:lnSpc>
              <a:spcBef>
                <a:spcPct val="20000"/>
              </a:spcBef>
              <a:buClr>
                <a:srgbClr val="FF0000"/>
              </a:buClr>
              <a:buFont typeface="Wingdings" pitchFamily="2" charset="2"/>
              <a:buChar char="Ø"/>
            </a:pPr>
            <a:r>
              <a:rPr lang="en-US" sz="2000" b="1" smtClean="0">
                <a:solidFill>
                  <a:srgbClr val="996633"/>
                </a:solidFill>
              </a:rPr>
              <a:t>For moist soil maybe factor of 2</a:t>
            </a:r>
          </a:p>
          <a:p>
            <a:pPr>
              <a:lnSpc>
                <a:spcPct val="90000"/>
              </a:lnSpc>
              <a:spcBef>
                <a:spcPct val="20000"/>
              </a:spcBef>
              <a:buClr>
                <a:srgbClr val="FF0000"/>
              </a:buClr>
              <a:buFont typeface="Wingdings" pitchFamily="2" charset="2"/>
              <a:buChar char="Ø"/>
            </a:pPr>
            <a:r>
              <a:rPr lang="en-US" b="1" smtClean="0">
                <a:solidFill>
                  <a:srgbClr val="996633"/>
                </a:solidFill>
              </a:rPr>
              <a:t> Land plays lesser role than oceans in storing heat. </a:t>
            </a:r>
          </a:p>
          <a:p>
            <a:pPr>
              <a:lnSpc>
                <a:spcPct val="90000"/>
              </a:lnSpc>
              <a:spcBef>
                <a:spcPct val="20000"/>
              </a:spcBef>
              <a:buClr>
                <a:srgbClr val="FF0000"/>
              </a:buClr>
              <a:buFont typeface="Wingdings" pitchFamily="2" charset="2"/>
              <a:buNone/>
            </a:pPr>
            <a:r>
              <a:rPr lang="en-US" sz="2000" b="1" smtClean="0">
                <a:solidFill>
                  <a:srgbClr val="000000"/>
                </a:solidFill>
              </a:rPr>
              <a:t>Consequently:</a:t>
            </a:r>
          </a:p>
          <a:p>
            <a:pPr>
              <a:lnSpc>
                <a:spcPct val="90000"/>
              </a:lnSpc>
              <a:spcBef>
                <a:spcPct val="20000"/>
              </a:spcBef>
              <a:buClr>
                <a:srgbClr val="FF0000"/>
              </a:buClr>
              <a:buFont typeface="Wingdings" pitchFamily="2" charset="2"/>
              <a:buChar char="Ø"/>
            </a:pPr>
            <a:r>
              <a:rPr lang="en-US" b="1" smtClean="0">
                <a:solidFill>
                  <a:srgbClr val="996633"/>
                </a:solidFill>
              </a:rPr>
              <a:t> Surface air temperature changes over land are large 	and occur much faster than over the oceans.</a:t>
            </a:r>
          </a:p>
          <a:p>
            <a:pPr>
              <a:lnSpc>
                <a:spcPct val="90000"/>
              </a:lnSpc>
              <a:spcBef>
                <a:spcPct val="20000"/>
              </a:spcBef>
              <a:buClr>
                <a:srgbClr val="FF0000"/>
              </a:buClr>
              <a:buFont typeface="Wingdings" pitchFamily="2" charset="2"/>
              <a:buChar char="Ø"/>
            </a:pPr>
            <a:endParaRPr lang="en-US" b="1" smtClean="0">
              <a:solidFill>
                <a:srgbClr val="996633"/>
              </a:solidFill>
            </a:endParaRPr>
          </a:p>
        </p:txBody>
      </p:sp>
    </p:spTree>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71715">
                                            <p:txEl>
                                              <p:pRg st="0" end="0"/>
                                            </p:txEl>
                                          </p:spTgt>
                                        </p:tgtEl>
                                        <p:attrNameLst>
                                          <p:attrName>style.visibility</p:attrName>
                                        </p:attrNameLst>
                                      </p:cBhvr>
                                      <p:to>
                                        <p:strVal val="visible"/>
                                      </p:to>
                                    </p:set>
                                    <p:animEffect transition="in" filter="checkerboard(across)">
                                      <p:cBhvr>
                                        <p:cTn id="7" dur="500"/>
                                        <p:tgtEl>
                                          <p:spTgt spid="3717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71715">
                                            <p:txEl>
                                              <p:pRg st="1" end="1"/>
                                            </p:txEl>
                                          </p:spTgt>
                                        </p:tgtEl>
                                        <p:attrNameLst>
                                          <p:attrName>style.visibility</p:attrName>
                                        </p:attrNameLst>
                                      </p:cBhvr>
                                      <p:to>
                                        <p:strVal val="visible"/>
                                      </p:to>
                                    </p:set>
                                    <p:animEffect transition="in" filter="checkerboard(across)">
                                      <p:cBhvr>
                                        <p:cTn id="12" dur="500"/>
                                        <p:tgtEl>
                                          <p:spTgt spid="3717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71715">
                                            <p:txEl>
                                              <p:pRg st="2" end="2"/>
                                            </p:txEl>
                                          </p:spTgt>
                                        </p:tgtEl>
                                        <p:attrNameLst>
                                          <p:attrName>style.visibility</p:attrName>
                                        </p:attrNameLst>
                                      </p:cBhvr>
                                      <p:to>
                                        <p:strVal val="visible"/>
                                      </p:to>
                                    </p:set>
                                    <p:animEffect transition="in" filter="checkerboard(across)">
                                      <p:cBhvr>
                                        <p:cTn id="17" dur="500"/>
                                        <p:tgtEl>
                                          <p:spTgt spid="3717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71715">
                                            <p:txEl>
                                              <p:pRg st="3" end="3"/>
                                            </p:txEl>
                                          </p:spTgt>
                                        </p:tgtEl>
                                        <p:attrNameLst>
                                          <p:attrName>style.visibility</p:attrName>
                                        </p:attrNameLst>
                                      </p:cBhvr>
                                      <p:to>
                                        <p:strVal val="visible"/>
                                      </p:to>
                                    </p:set>
                                    <p:animEffect transition="in" filter="checkerboard(across)">
                                      <p:cBhvr>
                                        <p:cTn id="22" dur="500"/>
                                        <p:tgtEl>
                                          <p:spTgt spid="3717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Text Box 2"/>
          <p:cNvSpPr txBox="1">
            <a:spLocks noChangeArrowheads="1"/>
          </p:cNvSpPr>
          <p:nvPr/>
        </p:nvSpPr>
        <p:spPr bwMode="auto">
          <a:xfrm>
            <a:off x="228600" y="2767013"/>
            <a:ext cx="8915400" cy="3805237"/>
          </a:xfrm>
          <a:prstGeom prst="rect">
            <a:avLst/>
          </a:prstGeom>
          <a:noFill/>
          <a:ln w="9525">
            <a:noFill/>
            <a:miter lim="800000"/>
            <a:headEnd/>
            <a:tailEnd/>
          </a:ln>
          <a:effectLst/>
        </p:spPr>
        <p:txBody>
          <a:bodyPr>
            <a:spAutoFit/>
          </a:bodyPr>
          <a:lstStyle/>
          <a:p>
            <a:r>
              <a:rPr lang="en-US" smtClean="0">
                <a:solidFill>
                  <a:srgbClr val="000000"/>
                </a:solidFill>
              </a:rPr>
              <a:t>Several models now can simulate major changes like the  Sub-Sahara African drought beginning in the 1960s, the 1930’s “Dust Bowl” era in North America, </a:t>
            </a:r>
            <a:r>
              <a:rPr lang="en-US" smtClean="0">
                <a:solidFill>
                  <a:srgbClr val="3333CC"/>
                </a:solidFill>
              </a:rPr>
              <a:t>given global SSTs</a:t>
            </a:r>
            <a:r>
              <a:rPr lang="en-US" smtClean="0">
                <a:solidFill>
                  <a:srgbClr val="000000"/>
                </a:solidFill>
              </a:rPr>
              <a:t>.</a:t>
            </a:r>
          </a:p>
          <a:p>
            <a:endParaRPr lang="en-US" smtClean="0">
              <a:solidFill>
                <a:srgbClr val="000000"/>
              </a:solidFill>
            </a:endParaRPr>
          </a:p>
          <a:p>
            <a:r>
              <a:rPr lang="en-US" smtClean="0">
                <a:solidFill>
                  <a:srgbClr val="FF4949"/>
                </a:solidFill>
              </a:rPr>
              <a:t>Can coupled models predict these evolutions?</a:t>
            </a:r>
            <a:r>
              <a:rPr lang="en-US" smtClean="0">
                <a:solidFill>
                  <a:srgbClr val="000000"/>
                </a:solidFill>
              </a:rPr>
              <a:t> (Not so far). But there is hope that they will improve.</a:t>
            </a:r>
          </a:p>
          <a:p>
            <a:r>
              <a:rPr lang="en-US" smtClean="0">
                <a:solidFill>
                  <a:srgbClr val="000000"/>
                </a:solidFill>
              </a:rPr>
              <a:t>In any case models should show some skill simply 	       based on the current state, </a:t>
            </a:r>
            <a:r>
              <a:rPr lang="en-US" smtClean="0">
                <a:solidFill>
                  <a:srgbClr val="E40000"/>
                </a:solidFill>
              </a:rPr>
              <a:t>when</a:t>
            </a:r>
            <a:r>
              <a:rPr lang="en-US" smtClean="0">
                <a:solidFill>
                  <a:srgbClr val="000000"/>
                </a:solidFill>
              </a:rPr>
              <a:t> it becomes well 	       known and properly assimilated into models: </a:t>
            </a:r>
          </a:p>
          <a:p>
            <a:r>
              <a:rPr lang="en-US" sz="2800" b="1" smtClean="0">
                <a:solidFill>
                  <a:srgbClr val="3333CC"/>
                </a:solidFill>
              </a:rPr>
              <a:t>Need better observing system!</a:t>
            </a:r>
          </a:p>
        </p:txBody>
      </p:sp>
      <p:sp>
        <p:nvSpPr>
          <p:cNvPr id="386051" name="Text Box 3"/>
          <p:cNvSpPr txBox="1">
            <a:spLocks noChangeArrowheads="1"/>
          </p:cNvSpPr>
          <p:nvPr/>
        </p:nvSpPr>
        <p:spPr bwMode="auto">
          <a:xfrm>
            <a:off x="390525" y="288925"/>
            <a:ext cx="8537575" cy="2344738"/>
          </a:xfrm>
          <a:prstGeom prst="rect">
            <a:avLst/>
          </a:prstGeom>
          <a:noFill/>
          <a:ln w="9525">
            <a:noFill/>
            <a:miter lim="800000"/>
            <a:headEnd/>
            <a:tailEnd/>
          </a:ln>
          <a:effectLst/>
        </p:spPr>
        <p:txBody>
          <a:bodyPr>
            <a:spAutoFit/>
          </a:bodyPr>
          <a:lstStyle/>
          <a:p>
            <a:r>
              <a:rPr lang="en-US" smtClean="0">
                <a:solidFill>
                  <a:srgbClr val="000000"/>
                </a:solidFill>
              </a:rPr>
              <a:t>The </a:t>
            </a:r>
            <a:r>
              <a:rPr lang="en-US" sz="2800" b="1" smtClean="0">
                <a:solidFill>
                  <a:srgbClr val="E40000"/>
                </a:solidFill>
              </a:rPr>
              <a:t>challenge</a:t>
            </a:r>
            <a:r>
              <a:rPr lang="en-US" smtClean="0">
                <a:solidFill>
                  <a:srgbClr val="000000"/>
                </a:solidFill>
              </a:rPr>
              <a:t> is to better determine the </a:t>
            </a:r>
            <a:r>
              <a:rPr lang="en-US" b="1" smtClean="0">
                <a:solidFill>
                  <a:srgbClr val="E40000"/>
                </a:solidFill>
              </a:rPr>
              <a:t>heat budget</a:t>
            </a:r>
            <a:r>
              <a:rPr lang="en-US" smtClean="0">
                <a:solidFill>
                  <a:srgbClr val="000000"/>
                </a:solidFill>
              </a:rPr>
              <a:t> at the </a:t>
            </a:r>
            <a:r>
              <a:rPr lang="en-US" b="1" smtClean="0">
                <a:solidFill>
                  <a:srgbClr val="009900"/>
                </a:solidFill>
              </a:rPr>
              <a:t>surface of the Earth </a:t>
            </a:r>
            <a:r>
              <a:rPr lang="en-US" smtClean="0">
                <a:solidFill>
                  <a:srgbClr val="000000"/>
                </a:solidFill>
              </a:rPr>
              <a:t>on a continuing basis:</a:t>
            </a:r>
          </a:p>
          <a:p>
            <a:r>
              <a:rPr lang="en-US" smtClean="0">
                <a:solidFill>
                  <a:srgbClr val="000000"/>
                </a:solidFill>
              </a:rPr>
              <a:t>Provides for changes in </a:t>
            </a:r>
            <a:r>
              <a:rPr lang="en-US" b="1" smtClean="0">
                <a:solidFill>
                  <a:srgbClr val="3333CC"/>
                </a:solidFill>
              </a:rPr>
              <a:t>heat storage of oceans</a:t>
            </a:r>
            <a:r>
              <a:rPr lang="en-US" smtClean="0">
                <a:solidFill>
                  <a:srgbClr val="000000"/>
                </a:solidFill>
              </a:rPr>
              <a:t>, glacier and ice sheet melt, changes in SSTs and associated changes in atmospheric circulation, some aspects of which should be</a:t>
            </a:r>
            <a:r>
              <a:rPr lang="en-US" b="1" smtClean="0">
                <a:solidFill>
                  <a:srgbClr val="3333CC"/>
                </a:solidFill>
              </a:rPr>
              <a:t> predictable</a:t>
            </a:r>
            <a:r>
              <a:rPr lang="en-US" smtClean="0">
                <a:solidFill>
                  <a:srgbClr val="000000"/>
                </a:solidFill>
              </a:rPr>
              <a:t> on decadal time scales.</a:t>
            </a:r>
            <a:endParaRPr lang="en-US" smtClean="0">
              <a:solidFill>
                <a:srgbClr val="000000"/>
              </a:solidFill>
              <a:latin typeface="Arial" charset="0"/>
            </a:endParaRPr>
          </a:p>
        </p:txBody>
      </p:sp>
      <p:pic>
        <p:nvPicPr>
          <p:cNvPr id="386052" name="Picture 4"/>
          <p:cNvPicPr>
            <a:picLocks noChangeAspect="1" noChangeArrowheads="1"/>
          </p:cNvPicPr>
          <p:nvPr/>
        </p:nvPicPr>
        <p:blipFill>
          <a:blip r:embed="rId2" cstate="print"/>
          <a:srcRect/>
          <a:stretch>
            <a:fillRect/>
          </a:stretch>
        </p:blipFill>
        <p:spPr bwMode="auto">
          <a:xfrm>
            <a:off x="7462838" y="5178425"/>
            <a:ext cx="1579562" cy="1514475"/>
          </a:xfrm>
          <a:prstGeom prst="rect">
            <a:avLst/>
          </a:prstGeom>
          <a:noFill/>
          <a:ln w="38100">
            <a:solidFill>
              <a:srgbClr val="000099"/>
            </a:solidFill>
            <a:miter lim="800000"/>
            <a:headEnd/>
            <a:tailEnd/>
          </a:ln>
          <a:effectLst/>
        </p:spPr>
      </p:pic>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86050">
                                            <p:txEl>
                                              <p:pRg st="0" end="0"/>
                                            </p:txEl>
                                          </p:spTgt>
                                        </p:tgtEl>
                                        <p:attrNameLst>
                                          <p:attrName>style.visibility</p:attrName>
                                        </p:attrNameLst>
                                      </p:cBhvr>
                                      <p:to>
                                        <p:strVal val="visible"/>
                                      </p:to>
                                    </p:set>
                                    <p:animEffect transition="in" filter="barn(inHorizontal)">
                                      <p:cBhvr>
                                        <p:cTn id="7" dur="500"/>
                                        <p:tgtEl>
                                          <p:spTgt spid="3860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386050">
                                            <p:txEl>
                                              <p:pRg st="2" end="2"/>
                                            </p:txEl>
                                          </p:spTgt>
                                        </p:tgtEl>
                                        <p:attrNameLst>
                                          <p:attrName>style.visibility</p:attrName>
                                        </p:attrNameLst>
                                      </p:cBhvr>
                                      <p:to>
                                        <p:strVal val="visible"/>
                                      </p:to>
                                    </p:set>
                                    <p:animEffect transition="in" filter="barn(inHorizontal)">
                                      <p:cBhvr>
                                        <p:cTn id="12" dur="500"/>
                                        <p:tgtEl>
                                          <p:spTgt spid="3860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386050">
                                            <p:txEl>
                                              <p:pRg st="3" end="3"/>
                                            </p:txEl>
                                          </p:spTgt>
                                        </p:tgtEl>
                                        <p:attrNameLst>
                                          <p:attrName>style.visibility</p:attrName>
                                        </p:attrNameLst>
                                      </p:cBhvr>
                                      <p:to>
                                        <p:strVal val="visible"/>
                                      </p:to>
                                    </p:set>
                                    <p:animEffect transition="in" filter="barn(inHorizontal)">
                                      <p:cBhvr>
                                        <p:cTn id="17" dur="500"/>
                                        <p:tgtEl>
                                          <p:spTgt spid="3860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386050">
                                            <p:txEl>
                                              <p:pRg st="4" end="4"/>
                                            </p:txEl>
                                          </p:spTgt>
                                        </p:tgtEl>
                                        <p:attrNameLst>
                                          <p:attrName>style.visibility</p:attrName>
                                        </p:attrNameLst>
                                      </p:cBhvr>
                                      <p:to>
                                        <p:strVal val="visible"/>
                                      </p:to>
                                    </p:set>
                                    <p:animEffect transition="in" filter="barn(inHorizontal)">
                                      <p:cBhvr>
                                        <p:cTn id="22" dur="500"/>
                                        <p:tgtEl>
                                          <p:spTgt spid="386050">
                                            <p:txEl>
                                              <p:pRg st="4" end="4"/>
                                            </p:txEl>
                                          </p:spTgt>
                                        </p:tgtEl>
                                      </p:cBhvr>
                                    </p:animEffect>
                                  </p:childTnLst>
                                </p:cTn>
                              </p:par>
                            </p:childTnLst>
                          </p:cTn>
                        </p:par>
                        <p:par>
                          <p:cTn id="23" fill="hold">
                            <p:stCondLst>
                              <p:cond delay="500"/>
                            </p:stCondLst>
                            <p:childTnLst>
                              <p:par>
                                <p:cTn id="24" presetID="2" presetClass="entr" presetSubtype="4" fill="hold" nodeType="afterEffect">
                                  <p:stCondLst>
                                    <p:cond delay="500"/>
                                  </p:stCondLst>
                                  <p:childTnLst>
                                    <p:set>
                                      <p:cBhvr>
                                        <p:cTn id="25" dur="1" fill="hold">
                                          <p:stCondLst>
                                            <p:cond delay="0"/>
                                          </p:stCondLst>
                                        </p:cTn>
                                        <p:tgtEl>
                                          <p:spTgt spid="386052"/>
                                        </p:tgtEl>
                                        <p:attrNameLst>
                                          <p:attrName>style.visibility</p:attrName>
                                        </p:attrNameLst>
                                      </p:cBhvr>
                                      <p:to>
                                        <p:strVal val="visible"/>
                                      </p:to>
                                    </p:set>
                                    <p:anim calcmode="lin" valueType="num">
                                      <p:cBhvr additive="base">
                                        <p:cTn id="26" dur="500" fill="hold"/>
                                        <p:tgtEl>
                                          <p:spTgt spid="386052"/>
                                        </p:tgtEl>
                                        <p:attrNameLst>
                                          <p:attrName>ppt_x</p:attrName>
                                        </p:attrNameLst>
                                      </p:cBhvr>
                                      <p:tavLst>
                                        <p:tav tm="0">
                                          <p:val>
                                            <p:strVal val="#ppt_x"/>
                                          </p:val>
                                        </p:tav>
                                        <p:tav tm="100000">
                                          <p:val>
                                            <p:strVal val="#ppt_x"/>
                                          </p:val>
                                        </p:tav>
                                      </p:tavLst>
                                    </p:anim>
                                    <p:anim calcmode="lin" valueType="num">
                                      <p:cBhvr additive="base">
                                        <p:cTn id="27" dur="500" fill="hold"/>
                                        <p:tgtEl>
                                          <p:spTgt spid="386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0"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11200" y="171450"/>
            <a:ext cx="7772400" cy="514350"/>
          </a:xfrm>
        </p:spPr>
        <p:txBody>
          <a:bodyPr/>
          <a:lstStyle/>
          <a:p>
            <a:r>
              <a:rPr lang="en-US" sz="2800" b="1" u="sng" dirty="0" smtClean="0">
                <a:solidFill>
                  <a:srgbClr val="FF3300"/>
                </a:solidFill>
                <a:latin typeface="Comic Sans MS" pitchFamily="66" charset="0"/>
              </a:rPr>
              <a:t>Role of Ice</a:t>
            </a:r>
          </a:p>
        </p:txBody>
      </p:sp>
      <p:sp>
        <p:nvSpPr>
          <p:cNvPr id="23555" name="Rectangle 3"/>
          <p:cNvSpPr>
            <a:spLocks noGrp="1" noChangeArrowheads="1"/>
          </p:cNvSpPr>
          <p:nvPr>
            <p:ph type="body" idx="1"/>
          </p:nvPr>
        </p:nvSpPr>
        <p:spPr>
          <a:xfrm>
            <a:off x="228600" y="742950"/>
            <a:ext cx="8915400" cy="4133850"/>
          </a:xfrm>
        </p:spPr>
        <p:txBody>
          <a:bodyPr/>
          <a:lstStyle/>
          <a:p>
            <a:pPr marL="231775" indent="-231775">
              <a:buFontTx/>
              <a:buNone/>
            </a:pPr>
            <a:r>
              <a:rPr lang="en-US" sz="2000" b="1" smtClean="0">
                <a:latin typeface="Comic Sans MS" pitchFamily="66" charset="0"/>
                <a:cs typeface="Times New Roman" pitchFamily="18" charset="0"/>
              </a:rPr>
              <a:t>Major ice sheets, e.g., Antarctica and Greenland. Penetration of heat occurs primarily through conduction.</a:t>
            </a:r>
          </a:p>
          <a:p>
            <a:pPr marL="231775" indent="-231775">
              <a:buFontTx/>
              <a:buNone/>
            </a:pPr>
            <a:r>
              <a:rPr lang="en-US" sz="1800" b="1" smtClean="0">
                <a:latin typeface="Comic Sans MS" pitchFamily="66" charset="0"/>
                <a:cs typeface="Times New Roman" pitchFamily="18" charset="0"/>
                <a:sym typeface="Symbol" pitchFamily="18" charset="2"/>
              </a:rPr>
              <a:t></a:t>
            </a:r>
            <a:r>
              <a:rPr lang="en-US" sz="1800" b="1" smtClean="0">
                <a:latin typeface="Comic Sans MS" pitchFamily="66" charset="0"/>
                <a:cs typeface="Times New Roman" pitchFamily="18" charset="0"/>
              </a:rPr>
              <a:t> </a:t>
            </a:r>
            <a:r>
              <a:rPr lang="en-US" sz="2000" b="1" smtClean="0">
                <a:latin typeface="Comic Sans MS" pitchFamily="66" charset="0"/>
                <a:cs typeface="Times New Roman" pitchFamily="18" charset="0"/>
              </a:rPr>
              <a:t>The mass involved in changes from year to year is small but important on century time scales.</a:t>
            </a:r>
          </a:p>
          <a:p>
            <a:pPr marL="231775" indent="-231775">
              <a:buFontTx/>
              <a:buNone/>
            </a:pPr>
            <a:r>
              <a:rPr lang="en-US" sz="2000" b="1" smtClean="0">
                <a:latin typeface="Comic Sans MS" pitchFamily="66" charset="0"/>
                <a:cs typeface="Times New Roman" pitchFamily="18" charset="0"/>
              </a:rPr>
              <a:t>Unlike land, ice melts </a:t>
            </a:r>
            <a:r>
              <a:rPr lang="en-US" sz="2000" b="1" smtClean="0">
                <a:latin typeface="Comic Sans MS" pitchFamily="66" charset="0"/>
                <a:cs typeface="Times New Roman" pitchFamily="18" charset="0"/>
                <a:sym typeface="Symbol" pitchFamily="18" charset="2"/>
              </a:rPr>
              <a:t></a:t>
            </a:r>
            <a:r>
              <a:rPr lang="en-US" sz="2000" b="1" smtClean="0">
                <a:latin typeface="Comic Sans MS" pitchFamily="66" charset="0"/>
                <a:cs typeface="Times New Roman" pitchFamily="18" charset="0"/>
              </a:rPr>
              <a:t> changes in sea level on longer time-scales.</a:t>
            </a:r>
          </a:p>
          <a:p>
            <a:pPr marL="231775" indent="-231775">
              <a:buFontTx/>
              <a:buNone/>
            </a:pPr>
            <a:endParaRPr lang="en-US" sz="1400" b="1" smtClean="0">
              <a:latin typeface="Comic Sans MS" pitchFamily="66" charset="0"/>
              <a:cs typeface="Times New Roman" pitchFamily="18" charset="0"/>
            </a:endParaRPr>
          </a:p>
          <a:p>
            <a:pPr marL="231775" indent="-231775">
              <a:buFontTx/>
              <a:buNone/>
            </a:pPr>
            <a:r>
              <a:rPr lang="en-US" sz="1800" b="1" smtClean="0">
                <a:solidFill>
                  <a:srgbClr val="FF3300"/>
                </a:solidFill>
                <a:latin typeface="Comic Sans MS" pitchFamily="66" charset="0"/>
                <a:cs typeface="Times New Roman" pitchFamily="18" charset="0"/>
              </a:rPr>
              <a:t>Ice volumes:   28,000,000 km</a:t>
            </a:r>
            <a:r>
              <a:rPr lang="en-US" sz="1800" b="1" baseline="30000" smtClean="0">
                <a:solidFill>
                  <a:srgbClr val="FF3300"/>
                </a:solidFill>
                <a:latin typeface="Comic Sans MS" pitchFamily="66" charset="0"/>
                <a:cs typeface="Times New Roman" pitchFamily="18" charset="0"/>
              </a:rPr>
              <a:t>3</a:t>
            </a:r>
            <a:r>
              <a:rPr lang="en-US" sz="1800" b="1" smtClean="0">
                <a:latin typeface="Comic Sans MS" pitchFamily="66" charset="0"/>
                <a:cs typeface="Times New Roman" pitchFamily="18" charset="0"/>
              </a:rPr>
              <a:t> water is in ice sheets, ice caps and glaciers.</a:t>
            </a:r>
          </a:p>
          <a:p>
            <a:pPr marL="231775" indent="-231775">
              <a:buFontTx/>
              <a:buNone/>
            </a:pPr>
            <a:r>
              <a:rPr lang="en-US" sz="1800" b="1" smtClean="0">
                <a:latin typeface="Comic Sans MS" pitchFamily="66" charset="0"/>
                <a:cs typeface="Times New Roman" pitchFamily="18" charset="0"/>
              </a:rPr>
              <a:t>Most is in the Antarctic ice sheet which, if melted, would increase sea level by </a:t>
            </a:r>
            <a:r>
              <a:rPr lang="en-US" sz="1800" b="1" smtClean="0">
                <a:latin typeface="Comic Sans MS" pitchFamily="66" charset="0"/>
                <a:cs typeface="Times New Roman" pitchFamily="18" charset="0"/>
                <a:sym typeface="Symbol" pitchFamily="18" charset="2"/>
              </a:rPr>
              <a:t></a:t>
            </a:r>
            <a:r>
              <a:rPr lang="en-US" sz="1800" b="1" smtClean="0">
                <a:solidFill>
                  <a:srgbClr val="FF3300"/>
                </a:solidFill>
                <a:latin typeface="Comic Sans MS" pitchFamily="66" charset="0"/>
                <a:cs typeface="Times New Roman" pitchFamily="18" charset="0"/>
              </a:rPr>
              <a:t>65 m</a:t>
            </a:r>
            <a:r>
              <a:rPr lang="en-US" sz="1800" b="1" smtClean="0">
                <a:latin typeface="Comic Sans MS" pitchFamily="66" charset="0"/>
                <a:cs typeface="Times New Roman" pitchFamily="18" charset="0"/>
              </a:rPr>
              <a:t>, vs Greenland </a:t>
            </a:r>
            <a:r>
              <a:rPr lang="en-US" sz="1800" b="1" smtClean="0">
                <a:solidFill>
                  <a:srgbClr val="FF3300"/>
                </a:solidFill>
                <a:latin typeface="Comic Sans MS" pitchFamily="66" charset="0"/>
                <a:cs typeface="Times New Roman" pitchFamily="18" charset="0"/>
              </a:rPr>
              <a:t>7 m</a:t>
            </a:r>
            <a:r>
              <a:rPr lang="en-US" sz="1800" b="1" smtClean="0">
                <a:latin typeface="Comic Sans MS" pitchFamily="66" charset="0"/>
                <a:cs typeface="Times New Roman" pitchFamily="18" charset="0"/>
              </a:rPr>
              <a:t> and the other glaciers and ice caps </a:t>
            </a:r>
            <a:r>
              <a:rPr lang="en-US" sz="1800" b="1" smtClean="0">
                <a:solidFill>
                  <a:srgbClr val="FF3300"/>
                </a:solidFill>
                <a:latin typeface="Comic Sans MS" pitchFamily="66" charset="0"/>
                <a:cs typeface="Times New Roman" pitchFamily="18" charset="0"/>
              </a:rPr>
              <a:t>0.35 m</a:t>
            </a:r>
            <a:r>
              <a:rPr lang="en-US" sz="1800" b="1" smtClean="0">
                <a:latin typeface="Comic Sans MS" pitchFamily="66" charset="0"/>
                <a:cs typeface="Times New Roman" pitchFamily="18" charset="0"/>
              </a:rPr>
              <a:t>.</a:t>
            </a:r>
          </a:p>
          <a:p>
            <a:pPr marL="231775" indent="-231775">
              <a:buFontTx/>
              <a:buNone/>
            </a:pPr>
            <a:r>
              <a:rPr lang="en-US" sz="1800" b="1" smtClean="0">
                <a:latin typeface="Comic Sans MS" pitchFamily="66" charset="0"/>
                <a:cs typeface="Times New Roman" pitchFamily="18" charset="0"/>
              </a:rPr>
              <a:t> In Arctic: sea ice ~ 3-4 m thick</a:t>
            </a:r>
          </a:p>
          <a:p>
            <a:pPr marL="231775" indent="-231775">
              <a:buFontTx/>
              <a:buNone/>
            </a:pPr>
            <a:r>
              <a:rPr lang="en-US" sz="1800" b="1" smtClean="0">
                <a:latin typeface="Comic Sans MS" pitchFamily="66" charset="0"/>
                <a:cs typeface="Times New Roman" pitchFamily="18" charset="0"/>
              </a:rPr>
              <a:t> Around Antarctic: ~ 1-2 m thick</a:t>
            </a:r>
            <a:endParaRPr lang="en-US" sz="1400" b="1" smtClean="0">
              <a:latin typeface="Comic Sans MS" pitchFamily="66" charset="0"/>
              <a:cs typeface="Times New Roman" pitchFamily="18" charset="0"/>
            </a:endParaRPr>
          </a:p>
        </p:txBody>
      </p:sp>
      <p:sp>
        <p:nvSpPr>
          <p:cNvPr id="547844" name="Text Box 4"/>
          <p:cNvSpPr txBox="1">
            <a:spLocks noChangeArrowheads="1"/>
          </p:cNvSpPr>
          <p:nvPr/>
        </p:nvSpPr>
        <p:spPr bwMode="auto">
          <a:xfrm>
            <a:off x="212725" y="4343400"/>
            <a:ext cx="8778875" cy="2316163"/>
          </a:xfrm>
          <a:prstGeom prst="rect">
            <a:avLst/>
          </a:prstGeom>
          <a:noFill/>
          <a:ln w="9525">
            <a:noFill/>
            <a:miter lim="800000"/>
            <a:headEnd/>
            <a:tailEnd/>
          </a:ln>
          <a:effectLst>
            <a:outerShdw dist="17961" dir="2700000" algn="ctr" rotWithShape="0">
              <a:schemeClr val="tx1"/>
            </a:outerShdw>
          </a:effectLst>
        </p:spPr>
        <p:txBody>
          <a:bodyPr>
            <a:spAutoFit/>
          </a:bodyPr>
          <a:lstStyle/>
          <a:p>
            <a:pPr eaLnBrk="0" hangingPunct="0">
              <a:lnSpc>
                <a:spcPct val="90000"/>
              </a:lnSpc>
              <a:spcBef>
                <a:spcPct val="20000"/>
              </a:spcBef>
              <a:buClr>
                <a:srgbClr val="FF0000"/>
              </a:buClr>
              <a:defRPr/>
            </a:pPr>
            <a:r>
              <a:rPr lang="en-US" sz="2000" b="1" dirty="0">
                <a:solidFill>
                  <a:srgbClr val="0099CC"/>
                </a:solidFill>
                <a:cs typeface="Times New Roman" pitchFamily="18" charset="0"/>
              </a:rPr>
              <a:t>Ice is bright</a:t>
            </a:r>
            <a:r>
              <a:rPr lang="en-US" sz="2000" dirty="0">
                <a:solidFill>
                  <a:srgbClr val="0099CC"/>
                </a:solidFill>
                <a:cs typeface="Times New Roman" pitchFamily="18" charset="0"/>
              </a:rPr>
              <a:t>: reflects the solar radiation </a:t>
            </a:r>
            <a:r>
              <a:rPr lang="en-US" sz="2000" dirty="0">
                <a:solidFill>
                  <a:srgbClr val="0099CC"/>
                </a:solidFill>
                <a:cs typeface="Times New Roman" pitchFamily="18" charset="0"/>
                <a:sym typeface="Symbol" pitchFamily="18" charset="2"/>
              </a:rPr>
              <a:t></a:t>
            </a:r>
            <a:r>
              <a:rPr lang="en-US" sz="2000" dirty="0">
                <a:solidFill>
                  <a:srgbClr val="0099CC"/>
                </a:solidFill>
                <a:cs typeface="Times New Roman" pitchFamily="18" charset="0"/>
              </a:rPr>
              <a:t> ice-</a:t>
            </a:r>
            <a:r>
              <a:rPr lang="en-US" sz="2000" dirty="0" err="1">
                <a:solidFill>
                  <a:srgbClr val="0099CC"/>
                </a:solidFill>
                <a:cs typeface="Times New Roman" pitchFamily="18" charset="0"/>
              </a:rPr>
              <a:t>albedo</a:t>
            </a:r>
            <a:r>
              <a:rPr lang="en-US" sz="2000" dirty="0">
                <a:solidFill>
                  <a:srgbClr val="0099CC"/>
                </a:solidFill>
                <a:cs typeface="Times New Roman" pitchFamily="18" charset="0"/>
              </a:rPr>
              <a:t> feedback</a:t>
            </a:r>
          </a:p>
          <a:p>
            <a:pPr eaLnBrk="0" hangingPunct="0">
              <a:lnSpc>
                <a:spcPct val="90000"/>
              </a:lnSpc>
              <a:spcBef>
                <a:spcPct val="20000"/>
              </a:spcBef>
              <a:buClr>
                <a:srgbClr val="FF0000"/>
              </a:buClr>
              <a:defRPr/>
            </a:pPr>
            <a:r>
              <a:rPr lang="en-US" sz="2000" dirty="0">
                <a:solidFill>
                  <a:srgbClr val="0099CC"/>
                </a:solidFill>
                <a:cs typeface="Times New Roman" pitchFamily="18" charset="0"/>
              </a:rPr>
              <a:t>Ice </a:t>
            </a:r>
            <a:r>
              <a:rPr lang="en-US" sz="2000" dirty="0">
                <a:solidFill>
                  <a:srgbClr val="0099CC"/>
                </a:solidFill>
                <a:cs typeface="Times New Roman" pitchFamily="18" charset="0"/>
                <a:sym typeface="Symbol" pitchFamily="18" charset="2"/>
              </a:rPr>
              <a:t></a:t>
            </a:r>
            <a:r>
              <a:rPr lang="en-US" sz="2000" dirty="0">
                <a:solidFill>
                  <a:srgbClr val="0099CC"/>
                </a:solidFill>
                <a:cs typeface="Times New Roman" pitchFamily="18" charset="0"/>
              </a:rPr>
              <a:t>  </a:t>
            </a:r>
            <a:r>
              <a:rPr lang="en-US" sz="2000" dirty="0">
                <a:solidFill>
                  <a:srgbClr val="0099CC"/>
                </a:solidFill>
                <a:cs typeface="Times New Roman" pitchFamily="18" charset="0"/>
                <a:sym typeface="Symbol" pitchFamily="18" charset="2"/>
              </a:rPr>
              <a:t></a:t>
            </a:r>
            <a:r>
              <a:rPr lang="en-US" sz="2000" dirty="0">
                <a:solidFill>
                  <a:srgbClr val="0099CC"/>
                </a:solidFill>
                <a:cs typeface="Times New Roman" pitchFamily="18" charset="0"/>
              </a:rPr>
              <a:t> radiation reflected </a:t>
            </a:r>
            <a:r>
              <a:rPr lang="en-US" sz="2000" dirty="0">
                <a:solidFill>
                  <a:srgbClr val="0099CC"/>
                </a:solidFill>
                <a:cs typeface="Times New Roman" pitchFamily="18" charset="0"/>
                <a:sym typeface="Symbol" pitchFamily="18" charset="2"/>
              </a:rPr>
              <a:t></a:t>
            </a:r>
            <a:r>
              <a:rPr lang="en-US" sz="2000" dirty="0">
                <a:solidFill>
                  <a:srgbClr val="0099CC"/>
                </a:solidFill>
                <a:cs typeface="Times New Roman" pitchFamily="18" charset="0"/>
              </a:rPr>
              <a:t> cooler </a:t>
            </a:r>
            <a:r>
              <a:rPr lang="en-US" sz="2000" dirty="0">
                <a:solidFill>
                  <a:srgbClr val="0099CC"/>
                </a:solidFill>
                <a:cs typeface="Times New Roman" pitchFamily="18" charset="0"/>
                <a:sym typeface="Symbol" pitchFamily="18" charset="2"/>
              </a:rPr>
              <a:t></a:t>
            </a:r>
            <a:r>
              <a:rPr lang="en-US" sz="2000" dirty="0">
                <a:solidFill>
                  <a:srgbClr val="0099CC"/>
                </a:solidFill>
                <a:cs typeface="Times New Roman" pitchFamily="18" charset="0"/>
              </a:rPr>
              <a:t> Ice </a:t>
            </a:r>
            <a:r>
              <a:rPr lang="en-US" sz="2000" dirty="0">
                <a:solidFill>
                  <a:srgbClr val="0099CC"/>
                </a:solidFill>
                <a:cs typeface="Times New Roman" pitchFamily="18" charset="0"/>
                <a:sym typeface="Symbol" pitchFamily="18" charset="2"/>
              </a:rPr>
              <a:t></a:t>
            </a:r>
            <a:r>
              <a:rPr lang="en-US" sz="2000" dirty="0">
                <a:cs typeface="Times New Roman" pitchFamily="18" charset="0"/>
              </a:rPr>
              <a:t> </a:t>
            </a:r>
          </a:p>
          <a:p>
            <a:pPr eaLnBrk="0" hangingPunct="0">
              <a:lnSpc>
                <a:spcPct val="90000"/>
              </a:lnSpc>
              <a:spcBef>
                <a:spcPct val="20000"/>
              </a:spcBef>
              <a:buClr>
                <a:srgbClr val="FF0000"/>
              </a:buClr>
              <a:defRPr/>
            </a:pPr>
            <a:r>
              <a:rPr lang="en-US" sz="2000" dirty="0">
                <a:solidFill>
                  <a:srgbClr val="9900FF"/>
                </a:solidFill>
                <a:cs typeface="Times New Roman" pitchFamily="18" charset="0"/>
              </a:rPr>
              <a:t>The West Antarctic Ice Sheet (WAIS) partly grounded below sea level. </a:t>
            </a:r>
          </a:p>
          <a:p>
            <a:pPr eaLnBrk="0" hangingPunct="0">
              <a:lnSpc>
                <a:spcPct val="90000"/>
              </a:lnSpc>
              <a:spcBef>
                <a:spcPct val="20000"/>
              </a:spcBef>
              <a:buClr>
                <a:srgbClr val="FF0000"/>
              </a:buClr>
              <a:buFont typeface="Symbol" pitchFamily="18" charset="2"/>
              <a:buChar char="Þ"/>
              <a:defRPr/>
            </a:pPr>
            <a:r>
              <a:rPr lang="en-US" sz="2000" dirty="0">
                <a:solidFill>
                  <a:srgbClr val="9900FF"/>
                </a:solidFill>
                <a:cs typeface="Times New Roman" pitchFamily="18" charset="0"/>
              </a:rPr>
              <a:t> Warming could alter grounding of the ice sheet, making it float, and vulnerable to rapid (i.e. centuries) disintegration. </a:t>
            </a:r>
          </a:p>
          <a:p>
            <a:pPr eaLnBrk="0" hangingPunct="0">
              <a:lnSpc>
                <a:spcPct val="90000"/>
              </a:lnSpc>
              <a:spcBef>
                <a:spcPct val="20000"/>
              </a:spcBef>
              <a:buClr>
                <a:srgbClr val="FF0000"/>
              </a:buClr>
              <a:buFont typeface="Symbol" pitchFamily="18" charset="2"/>
              <a:buChar char="Þ"/>
              <a:defRPr/>
            </a:pPr>
            <a:r>
              <a:rPr lang="en-US" sz="2000" dirty="0">
                <a:solidFill>
                  <a:srgbClr val="9900FF"/>
                </a:solidFill>
                <a:cs typeface="Times New Roman" pitchFamily="18" charset="0"/>
              </a:rPr>
              <a:t> rise in sea level of 4-6 m.</a:t>
            </a:r>
          </a:p>
          <a:p>
            <a:pPr eaLnBrk="0" hangingPunct="0">
              <a:lnSpc>
                <a:spcPct val="90000"/>
              </a:lnSpc>
              <a:spcBef>
                <a:spcPct val="20000"/>
              </a:spcBef>
              <a:buClr>
                <a:srgbClr val="FF0000"/>
              </a:buClr>
              <a:defRPr/>
            </a:pPr>
            <a:r>
              <a:rPr lang="en-US" sz="2000" dirty="0">
                <a:solidFill>
                  <a:srgbClr val="9900FF"/>
                </a:solidFill>
                <a:cs typeface="Times New Roman" pitchFamily="18" charset="0"/>
              </a:rPr>
              <a:t>May be </a:t>
            </a:r>
            <a:r>
              <a:rPr lang="en-US" sz="2000" b="1" dirty="0">
                <a:solidFill>
                  <a:srgbClr val="9900FF"/>
                </a:solidFill>
                <a:cs typeface="Times New Roman" pitchFamily="18" charset="0"/>
              </a:rPr>
              <a:t>irreversible</a:t>
            </a:r>
            <a:r>
              <a:rPr lang="en-US" sz="2000" dirty="0">
                <a:solidFill>
                  <a:srgbClr val="9900FF"/>
                </a:solidFill>
                <a:cs typeface="Times New Roman" pitchFamily="18" charset="0"/>
              </a:rPr>
              <a:t> if collapse begins.</a:t>
            </a:r>
            <a:endParaRPr lang="en-US" dirty="0">
              <a:cs typeface="+mn-cs"/>
            </a:endParaRPr>
          </a:p>
        </p:txBody>
      </p:sp>
      <p:pic>
        <p:nvPicPr>
          <p:cNvPr id="5" name="Picture 4" descr="antarctica.jpg"/>
          <p:cNvPicPr>
            <a:picLocks noChangeAspect="1"/>
          </p:cNvPicPr>
          <p:nvPr/>
        </p:nvPicPr>
        <p:blipFill>
          <a:blip r:embed="rId2" cstate="print"/>
          <a:srcRect/>
          <a:stretch>
            <a:fillRect/>
          </a:stretch>
        </p:blipFill>
        <p:spPr bwMode="auto">
          <a:xfrm>
            <a:off x="4953000" y="3714750"/>
            <a:ext cx="4191000" cy="3143250"/>
          </a:xfrm>
          <a:prstGeom prst="rect">
            <a:avLst/>
          </a:prstGeom>
          <a:noFill/>
          <a:ln w="9525">
            <a:noFill/>
            <a:miter lim="800000"/>
            <a:headEnd/>
            <a:tailEnd/>
          </a:ln>
        </p:spPr>
      </p:pic>
    </p:spTree>
  </p:cSld>
  <p:clrMapOvr>
    <a:masterClrMapping/>
  </p:clrMapOvr>
  <p:transition>
    <p:pull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6" presetClass="entr" presetSubtype="26" fill="hold" grpId="0" nodeType="withEffect">
                                  <p:stCondLst>
                                    <p:cond delay="0"/>
                                  </p:stCondLst>
                                  <p:childTnLst>
                                    <p:set>
                                      <p:cBhvr>
                                        <p:cTn id="9" dur="1" fill="hold">
                                          <p:stCondLst>
                                            <p:cond delay="0"/>
                                          </p:stCondLst>
                                        </p:cTn>
                                        <p:tgtEl>
                                          <p:spTgt spid="547844"/>
                                        </p:tgtEl>
                                        <p:attrNameLst>
                                          <p:attrName>style.visibility</p:attrName>
                                        </p:attrNameLst>
                                      </p:cBhvr>
                                      <p:to>
                                        <p:strVal val="visible"/>
                                      </p:to>
                                    </p:set>
                                    <p:animEffect transition="in" filter="barn(inHorizontal)">
                                      <p:cBhvr>
                                        <p:cTn id="10" dur="500"/>
                                        <p:tgtEl>
                                          <p:spTgt spid="547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4"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52400" y="941487"/>
            <a:ext cx="8763000" cy="685800"/>
          </a:xfrm>
          <a:prstGeom prst="rect">
            <a:avLst/>
          </a:prstGeom>
          <a:solidFill>
            <a:srgbClr val="CCECFF"/>
          </a:solidFill>
          <a:ln w="9525">
            <a:noFill/>
            <a:miter lim="800000"/>
            <a:headEnd/>
            <a:tailEnd/>
          </a:ln>
          <a:effectLst/>
        </p:spPr>
        <p:txBody>
          <a:bodyPr anchor="ctr"/>
          <a:lstStyle/>
          <a:p>
            <a:pPr algn="ctr"/>
            <a:r>
              <a:rPr lang="en-US" sz="3600" b="1" dirty="0" smtClean="0"/>
              <a:t>El Niño-Southern Oscillation </a:t>
            </a:r>
            <a:r>
              <a:rPr lang="en-US" sz="3600" b="1" dirty="0" smtClean="0">
                <a:effectLst>
                  <a:outerShdw blurRad="38100" dist="38100" dir="2700000" algn="tl">
                    <a:srgbClr val="C0C0C0"/>
                  </a:outerShdw>
                </a:effectLst>
              </a:rPr>
              <a:t>ENSO</a:t>
            </a:r>
            <a:endParaRPr lang="en-US" sz="3600" b="1" dirty="0">
              <a:effectLst>
                <a:outerShdw blurRad="38100" dist="38100" dir="2700000" algn="tl">
                  <a:srgbClr val="C0C0C0"/>
                </a:outerShdw>
              </a:effectLst>
            </a:endParaRPr>
          </a:p>
        </p:txBody>
      </p:sp>
      <p:sp>
        <p:nvSpPr>
          <p:cNvPr id="20483" name="Text Box 3"/>
          <p:cNvSpPr txBox="1">
            <a:spLocks noChangeArrowheads="1"/>
          </p:cNvSpPr>
          <p:nvPr/>
        </p:nvSpPr>
        <p:spPr bwMode="auto">
          <a:xfrm>
            <a:off x="457200" y="1779687"/>
            <a:ext cx="8305800" cy="4708981"/>
          </a:xfrm>
          <a:prstGeom prst="rect">
            <a:avLst/>
          </a:prstGeom>
          <a:noFill/>
          <a:ln w="9525">
            <a:noFill/>
            <a:miter lim="800000"/>
            <a:headEnd/>
            <a:tailEnd/>
          </a:ln>
          <a:effectLst/>
        </p:spPr>
        <p:txBody>
          <a:bodyPr wrap="square">
            <a:spAutoFit/>
          </a:bodyPr>
          <a:lstStyle/>
          <a:p>
            <a:pPr marL="342900" indent="-342900" algn="ctr">
              <a:spcBef>
                <a:spcPct val="50000"/>
              </a:spcBef>
            </a:pPr>
            <a:r>
              <a:rPr lang="en-US" b="1" dirty="0" smtClean="0">
                <a:solidFill>
                  <a:schemeClr val="accent2"/>
                </a:solidFill>
              </a:rPr>
              <a:t>Some phenomena would not otherwise occur: </a:t>
            </a:r>
          </a:p>
          <a:p>
            <a:pPr marL="342900" indent="-342900">
              <a:spcBef>
                <a:spcPct val="50000"/>
              </a:spcBef>
            </a:pPr>
            <a:r>
              <a:rPr lang="en-US" b="1" dirty="0" smtClean="0">
                <a:solidFill>
                  <a:schemeClr val="accent2"/>
                </a:solidFill>
              </a:rPr>
              <a:t>ENSO is a </a:t>
            </a:r>
            <a:r>
              <a:rPr lang="en-US" b="1" dirty="0">
                <a:solidFill>
                  <a:schemeClr val="accent2"/>
                </a:solidFill>
              </a:rPr>
              <a:t>natural mode of the coupled ocean-atmosphere system</a:t>
            </a:r>
          </a:p>
          <a:p>
            <a:pPr marL="342900" indent="-342900">
              <a:lnSpc>
                <a:spcPct val="105000"/>
              </a:lnSpc>
              <a:spcBef>
                <a:spcPct val="10000"/>
              </a:spcBef>
            </a:pPr>
            <a:r>
              <a:rPr lang="en-US" b="1" dirty="0">
                <a:solidFill>
                  <a:srgbClr val="FF3300"/>
                </a:solidFill>
              </a:rPr>
              <a:t>ENSO:</a:t>
            </a:r>
            <a:r>
              <a:rPr lang="en-US" b="1" dirty="0">
                <a:solidFill>
                  <a:schemeClr val="tx1"/>
                </a:solidFill>
              </a:rPr>
              <a:t> EN </a:t>
            </a:r>
            <a:r>
              <a:rPr lang="en-US" b="1" dirty="0" smtClean="0">
                <a:solidFill>
                  <a:schemeClr val="tx1"/>
                </a:solidFill>
              </a:rPr>
              <a:t>(ocean) and SO (atmosphere) </a:t>
            </a:r>
            <a:r>
              <a:rPr lang="en-US" b="1" dirty="0">
                <a:solidFill>
                  <a:schemeClr val="tx1"/>
                </a:solidFill>
              </a:rPr>
              <a:t>together: </a:t>
            </a:r>
          </a:p>
          <a:p>
            <a:pPr marL="342900" indent="-342900">
              <a:lnSpc>
                <a:spcPct val="105000"/>
              </a:lnSpc>
              <a:spcBef>
                <a:spcPct val="10000"/>
              </a:spcBef>
            </a:pPr>
            <a:r>
              <a:rPr lang="en-US" b="1" dirty="0">
                <a:solidFill>
                  <a:schemeClr val="tx1"/>
                </a:solidFill>
              </a:rPr>
              <a:t>	 Refers to whole cycle of warming and cooling.</a:t>
            </a:r>
            <a:r>
              <a:rPr lang="en-US" b="1" dirty="0">
                <a:solidFill>
                  <a:srgbClr val="FF0000"/>
                </a:solidFill>
              </a:rPr>
              <a:t> </a:t>
            </a:r>
          </a:p>
          <a:p>
            <a:pPr marL="342900" indent="-342900">
              <a:lnSpc>
                <a:spcPct val="105000"/>
              </a:lnSpc>
              <a:spcBef>
                <a:spcPct val="10000"/>
              </a:spcBef>
            </a:pPr>
            <a:r>
              <a:rPr lang="en-US" b="1" dirty="0">
                <a:solidFill>
                  <a:srgbClr val="FF0000"/>
                </a:solidFill>
              </a:rPr>
              <a:t>ENSO</a:t>
            </a:r>
            <a:r>
              <a:rPr lang="en-US" b="1" dirty="0">
                <a:solidFill>
                  <a:schemeClr val="tx2"/>
                </a:solidFill>
              </a:rPr>
              <a:t> events have been going on for centuries (records in corals, and in </a:t>
            </a:r>
            <a:r>
              <a:rPr lang="en-US" b="1" dirty="0" smtClean="0">
                <a:solidFill>
                  <a:schemeClr val="tx2"/>
                </a:solidFill>
              </a:rPr>
              <a:t>glacial ice in S. </a:t>
            </a:r>
            <a:r>
              <a:rPr lang="en-US" b="1" dirty="0">
                <a:solidFill>
                  <a:schemeClr val="tx2"/>
                </a:solidFill>
              </a:rPr>
              <a:t>America)</a:t>
            </a:r>
          </a:p>
          <a:p>
            <a:pPr marL="280988" indent="-280988">
              <a:lnSpc>
                <a:spcPct val="105000"/>
              </a:lnSpc>
              <a:spcBef>
                <a:spcPct val="10000"/>
              </a:spcBef>
            </a:pPr>
            <a:r>
              <a:rPr lang="en-US" b="1" dirty="0">
                <a:solidFill>
                  <a:srgbClr val="FF0000"/>
                </a:solidFill>
              </a:rPr>
              <a:t>ENSO</a:t>
            </a:r>
            <a:r>
              <a:rPr lang="en-US" b="1" dirty="0">
                <a:solidFill>
                  <a:schemeClr val="tx2"/>
                </a:solidFill>
              </a:rPr>
              <a:t> arises from air-sea interactions in the tropical </a:t>
            </a:r>
            <a:r>
              <a:rPr lang="en-US" b="1" dirty="0" smtClean="0">
                <a:solidFill>
                  <a:schemeClr val="tx2"/>
                </a:solidFill>
              </a:rPr>
              <a:t>Pacific</a:t>
            </a:r>
          </a:p>
          <a:p>
            <a:pPr marL="280988" indent="-280988">
              <a:lnSpc>
                <a:spcPct val="105000"/>
              </a:lnSpc>
              <a:spcBef>
                <a:spcPct val="10000"/>
              </a:spcBef>
            </a:pPr>
            <a:r>
              <a:rPr lang="en-US" b="1" dirty="0" smtClean="0">
                <a:solidFill>
                  <a:srgbClr val="FF3300"/>
                </a:solidFill>
              </a:rPr>
              <a:t>El Niño: </a:t>
            </a:r>
            <a:r>
              <a:rPr lang="en-US" b="1" dirty="0" smtClean="0">
                <a:solidFill>
                  <a:srgbClr val="FF0033"/>
                </a:solidFill>
              </a:rPr>
              <a:t>warm phase, </a:t>
            </a:r>
            <a:r>
              <a:rPr lang="en-US" b="1" dirty="0" smtClean="0">
                <a:solidFill>
                  <a:srgbClr val="0000FF"/>
                </a:solidFill>
              </a:rPr>
              <a:t>La Niña: cold phase</a:t>
            </a:r>
            <a:endParaRPr lang="en-US" b="1" dirty="0" smtClean="0"/>
          </a:p>
          <a:p>
            <a:pPr marL="280988" indent="-280988">
              <a:lnSpc>
                <a:spcPct val="105000"/>
              </a:lnSpc>
              <a:spcBef>
                <a:spcPct val="10000"/>
              </a:spcBef>
            </a:pPr>
            <a:r>
              <a:rPr lang="en-US" b="1" dirty="0" smtClean="0"/>
              <a:t>EN events occur about every 3-7 years</a:t>
            </a:r>
            <a:endParaRPr lang="en-US" b="1" dirty="0">
              <a:solidFill>
                <a:schemeClr val="tx2"/>
              </a:solidFill>
            </a:endParaRPr>
          </a:p>
        </p:txBody>
      </p:sp>
      <p:sp>
        <p:nvSpPr>
          <p:cNvPr id="5" name="TextBox 4"/>
          <p:cNvSpPr txBox="1"/>
          <p:nvPr/>
        </p:nvSpPr>
        <p:spPr>
          <a:xfrm>
            <a:off x="2362200" y="228600"/>
            <a:ext cx="2951449" cy="523220"/>
          </a:xfrm>
          <a:prstGeom prst="rect">
            <a:avLst/>
          </a:prstGeom>
          <a:noFill/>
        </p:spPr>
        <p:txBody>
          <a:bodyPr wrap="none" rtlCol="0">
            <a:spAutoFit/>
          </a:bodyPr>
          <a:lstStyle/>
          <a:p>
            <a:r>
              <a:rPr lang="en-US" sz="2800" b="1" u="sng" dirty="0" smtClean="0">
                <a:solidFill>
                  <a:srgbClr val="FF0000"/>
                </a:solidFill>
              </a:rPr>
              <a:t>Role of Coupling</a:t>
            </a:r>
            <a:endParaRPr lang="en-US" sz="2800" b="1" u="sng" dirty="0">
              <a:solidFill>
                <a:srgbClr val="FF0000"/>
              </a:solidFill>
            </a:endParaRPr>
          </a:p>
        </p:txBody>
      </p:sp>
    </p:spTree>
  </p:cSld>
  <p:clrMapOvr>
    <a:masterClrMapping/>
  </p:clrMapOvr>
  <p:transition>
    <p:pull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5" descr="earthrad2"/>
          <p:cNvPicPr>
            <a:picLocks noChangeAspect="1" noChangeArrowheads="1"/>
          </p:cNvPicPr>
          <p:nvPr/>
        </p:nvPicPr>
        <p:blipFill>
          <a:blip r:embed="rId2" cstate="print"/>
          <a:srcRect b="4286"/>
          <a:stretch>
            <a:fillRect/>
          </a:stretch>
        </p:blipFill>
        <p:spPr bwMode="auto">
          <a:xfrm>
            <a:off x="762000" y="2193925"/>
            <a:ext cx="7086600" cy="4606925"/>
          </a:xfrm>
          <a:prstGeom prst="rect">
            <a:avLst/>
          </a:prstGeom>
          <a:noFill/>
          <a:ln w="9525">
            <a:noFill/>
            <a:miter lim="800000"/>
            <a:headEnd/>
            <a:tailEnd/>
          </a:ln>
        </p:spPr>
      </p:pic>
      <p:sp>
        <p:nvSpPr>
          <p:cNvPr id="10243" name="Text Box 2"/>
          <p:cNvSpPr txBox="1">
            <a:spLocks noChangeArrowheads="1"/>
          </p:cNvSpPr>
          <p:nvPr/>
        </p:nvSpPr>
        <p:spPr bwMode="auto">
          <a:xfrm>
            <a:off x="441325" y="152400"/>
            <a:ext cx="8474075" cy="2154238"/>
          </a:xfrm>
          <a:prstGeom prst="rect">
            <a:avLst/>
          </a:prstGeom>
          <a:noFill/>
          <a:ln w="9525">
            <a:noFill/>
            <a:miter lim="800000"/>
            <a:headEnd/>
            <a:tailEnd/>
          </a:ln>
        </p:spPr>
        <p:txBody>
          <a:bodyPr>
            <a:spAutoFit/>
          </a:bodyPr>
          <a:lstStyle/>
          <a:p>
            <a:pPr marL="565150" indent="-565150"/>
            <a:r>
              <a:rPr lang="en-US" sz="4000" b="1">
                <a:solidFill>
                  <a:srgbClr val="FF0000"/>
                </a:solidFill>
              </a:rPr>
              <a:t>Energy on Earth </a:t>
            </a:r>
          </a:p>
          <a:p>
            <a:pPr marL="565150" indent="-565150"/>
            <a:endParaRPr lang="en-US" sz="1200">
              <a:cs typeface="Times New Roman" pitchFamily="18" charset="0"/>
            </a:endParaRPr>
          </a:p>
          <a:p>
            <a:pPr marL="565150" indent="-565150">
              <a:spcAft>
                <a:spcPts val="600"/>
              </a:spcAft>
            </a:pPr>
            <a:r>
              <a:rPr lang="en-US" sz="1800" b="1">
                <a:cs typeface="Times New Roman" pitchFamily="18" charset="0"/>
              </a:rPr>
              <a:t>The main external influence on planet Earth is from radiation.</a:t>
            </a:r>
          </a:p>
          <a:p>
            <a:pPr marL="565150" indent="-565150">
              <a:spcAft>
                <a:spcPts val="600"/>
              </a:spcAft>
            </a:pPr>
            <a:r>
              <a:rPr lang="en-US" sz="1800" b="1">
                <a:cs typeface="Times New Roman" pitchFamily="18" charset="0"/>
              </a:rPr>
              <a:t>Incoming solar shortwave radiation is unevenly distributed owing to the geometry of the Earth-sun system, and the rotation of the Earth.</a:t>
            </a:r>
          </a:p>
          <a:p>
            <a:pPr marL="565150" indent="-565150">
              <a:spcAft>
                <a:spcPts val="600"/>
              </a:spcAft>
            </a:pPr>
            <a:r>
              <a:rPr lang="en-US" sz="1800" b="1">
                <a:cs typeface="Times New Roman" pitchFamily="18" charset="0"/>
              </a:rPr>
              <a:t>Outgoing longwave radiation is more uniform.</a:t>
            </a:r>
          </a:p>
        </p:txBody>
      </p:sp>
    </p:spTree>
  </p:cSld>
  <p:clrMapOvr>
    <a:masterClrMapping/>
  </p:clrMapOvr>
  <p:transition>
    <p:blinds/>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4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
      <a:dk1>
        <a:srgbClr val="000000"/>
      </a:dk1>
      <a:lt1>
        <a:srgbClr val="FFFFFF"/>
      </a:lt1>
      <a:dk2>
        <a:srgbClr val="081D58"/>
      </a:dk2>
      <a:lt2>
        <a:srgbClr val="919191"/>
      </a:lt2>
      <a:accent1>
        <a:srgbClr val="FC0128"/>
      </a:accent1>
      <a:accent2>
        <a:srgbClr val="FC0128"/>
      </a:accent2>
      <a:accent3>
        <a:srgbClr val="FFFFFF"/>
      </a:accent3>
      <a:accent4>
        <a:srgbClr val="000000"/>
      </a:accent4>
      <a:accent5>
        <a:srgbClr val="FDAAAC"/>
      </a:accent5>
      <a:accent6>
        <a:srgbClr val="E40123"/>
      </a:accent6>
      <a:hlink>
        <a:srgbClr val="00DFCA"/>
      </a:hlink>
      <a:folHlink>
        <a:srgbClr val="EAEC5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15282</TotalTime>
  <Words>2358</Words>
  <Application>Microsoft Office PowerPoint</Application>
  <PresentationFormat>On-screen Show (4:3)</PresentationFormat>
  <Paragraphs>389</Paragraphs>
  <Slides>60</Slides>
  <Notes>3</Notes>
  <HiddenSlides>0</HiddenSlides>
  <MMClips>4</MMClips>
  <ScaleCrop>false</ScaleCrop>
  <HeadingPairs>
    <vt:vector size="6" baseType="variant">
      <vt:variant>
        <vt:lpstr>Theme</vt:lpstr>
      </vt:variant>
      <vt:variant>
        <vt:i4>28</vt:i4>
      </vt:variant>
      <vt:variant>
        <vt:lpstr>Embedded OLE Servers</vt:lpstr>
      </vt:variant>
      <vt:variant>
        <vt:i4>1</vt:i4>
      </vt:variant>
      <vt:variant>
        <vt:lpstr>Slide Titles</vt:lpstr>
      </vt:variant>
      <vt:variant>
        <vt:i4>60</vt:i4>
      </vt:variant>
    </vt:vector>
  </HeadingPairs>
  <TitlesOfParts>
    <vt:vector size="89" baseType="lpstr">
      <vt:lpstr>Default Design</vt:lpstr>
      <vt:lpstr>1_Default Design</vt:lpstr>
      <vt:lpstr>2_Default Design</vt:lpstr>
      <vt:lpstr>3_Default Design</vt:lpstr>
      <vt:lpstr>4_Default Design</vt:lpstr>
      <vt:lpstr>5_Default Design</vt:lpstr>
      <vt:lpstr>6_Default Design</vt:lpstr>
      <vt:lpstr>7_Default Design</vt:lpstr>
      <vt:lpstr>8_Default Design</vt:lpstr>
      <vt:lpstr>9_Default Design</vt:lpstr>
      <vt:lpstr>11_Default Design</vt:lpstr>
      <vt:lpstr>12_Default Design</vt:lpstr>
      <vt:lpstr>13_Default Design</vt:lpstr>
      <vt:lpstr>14_Default Design</vt:lpstr>
      <vt:lpstr>18_Default Design</vt:lpstr>
      <vt:lpstr>23_Default Design</vt:lpstr>
      <vt:lpstr>24_Default Design</vt:lpstr>
      <vt:lpstr>25_Default Design</vt:lpstr>
      <vt:lpstr>26_Default Design</vt:lpstr>
      <vt:lpstr>29_Default Design</vt:lpstr>
      <vt:lpstr>34_Default Design</vt:lpstr>
      <vt:lpstr>42_Default Design</vt:lpstr>
      <vt:lpstr>43_Default Design</vt:lpstr>
      <vt:lpstr>44_Default Design</vt:lpstr>
      <vt:lpstr>54_Default Design</vt:lpstr>
      <vt:lpstr>55_Default Design</vt:lpstr>
      <vt:lpstr>10_Default Design</vt:lpstr>
      <vt:lpstr>Blank Presentation</vt:lpstr>
      <vt:lpstr>Clip</vt:lpstr>
      <vt:lpstr>Slide 1</vt:lpstr>
      <vt:lpstr>The role of the climate system</vt:lpstr>
      <vt:lpstr>The role of the atmosphere</vt:lpstr>
      <vt:lpstr>Role of Oceans</vt:lpstr>
      <vt:lpstr>Slide 5</vt:lpstr>
      <vt:lpstr>Role of Land</vt:lpstr>
      <vt:lpstr>Role of Ice</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The changing climate</vt:lpstr>
      <vt:lpstr>Slide 21</vt:lpstr>
      <vt:lpstr>Slide 22</vt:lpstr>
      <vt:lpstr>Global temperature and carbon dioxide: anomalies through 2010</vt:lpstr>
      <vt:lpstr>Slide 24</vt:lpstr>
      <vt:lpstr>Slide 25</vt:lpstr>
      <vt:lpstr>Slide 26</vt:lpstr>
      <vt:lpstr>Ocean heat content and sea level  Global warming from increasing greenhouse gases creates an imbalance in radiation at the Top-Of-Atmosphere: now order 0.9 W m-2. Where does this heat go?</vt:lpstr>
      <vt:lpstr>Slide 28</vt:lpstr>
      <vt:lpstr>Slide 29</vt:lpstr>
      <vt:lpstr>Slide 30</vt:lpstr>
      <vt:lpstr>Slide 31</vt:lpstr>
      <vt:lpstr>Revised ocean heat content</vt:lpstr>
      <vt:lpstr>Ocean heat content to 700 m</vt:lpstr>
      <vt:lpstr>Lyman et al 2010 Nature</vt:lpstr>
      <vt:lpstr>Ocean heat content 0-2000m</vt:lpstr>
      <vt:lpstr>Ocean heat content 0-2000m</vt:lpstr>
      <vt:lpstr>Comments on Von Schuckman</vt:lpstr>
      <vt:lpstr>Ocean heat content is increasing</vt:lpstr>
      <vt:lpstr>Ocean fresh water</vt:lpstr>
      <vt:lpstr>Melting ice</vt:lpstr>
      <vt:lpstr>Snow cover and Arctic sea ice are decreasing</vt:lpstr>
      <vt:lpstr>Slide 42</vt:lpstr>
      <vt:lpstr>Slide 43</vt:lpstr>
      <vt:lpstr>Slide 44</vt:lpstr>
      <vt:lpstr>Slide 45</vt:lpstr>
      <vt:lpstr>Slide 46</vt:lpstr>
      <vt:lpstr>Slide 47</vt:lpstr>
      <vt:lpstr>Sea level is rising:  from ocean expansion and melting glaciers</vt:lpstr>
      <vt:lpstr>Slide 49</vt:lpstr>
      <vt:lpstr>Slide 50</vt:lpstr>
      <vt:lpstr>Where does energy go?</vt:lpstr>
      <vt:lpstr>Slide 52</vt:lpstr>
      <vt:lpstr>Slide 53</vt:lpstr>
      <vt:lpstr>Where does the heat go?</vt:lpstr>
      <vt:lpstr>Evolution of recent ENSO  Equatorial Pacific SST (ºC), 0-300m Heat Content (ºC)  </vt:lpstr>
      <vt:lpstr>Other issues</vt:lpstr>
      <vt:lpstr>Slide 57</vt:lpstr>
      <vt:lpstr>Slide 58</vt:lpstr>
      <vt:lpstr>Slide 59</vt:lpstr>
      <vt:lpstr>Slide 60</vt:lpstr>
    </vt:vector>
  </TitlesOfParts>
  <Company>NCAR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Trenberth</dc:creator>
  <cp:lastModifiedBy>trenbert</cp:lastModifiedBy>
  <cp:revision>753</cp:revision>
  <cp:lastPrinted>2001-03-14T21:23:44Z</cp:lastPrinted>
  <dcterms:created xsi:type="dcterms:W3CDTF">2000-10-11T17:33:40Z</dcterms:created>
  <dcterms:modified xsi:type="dcterms:W3CDTF">2011-03-22T14:54:44Z</dcterms:modified>
</cp:coreProperties>
</file>