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99" r:id="rId2"/>
    <p:sldMasterId id="2147483709" r:id="rId3"/>
    <p:sldMasterId id="2147483721" r:id="rId4"/>
    <p:sldMasterId id="2147483723" r:id="rId5"/>
    <p:sldMasterId id="2147483725" r:id="rId6"/>
    <p:sldMasterId id="2147483729" r:id="rId7"/>
    <p:sldMasterId id="2147483731" r:id="rId8"/>
    <p:sldMasterId id="2147483733" r:id="rId9"/>
    <p:sldMasterId id="2147483735" r:id="rId10"/>
    <p:sldMasterId id="2147483737" r:id="rId11"/>
    <p:sldMasterId id="2147483739" r:id="rId12"/>
    <p:sldMasterId id="2147483741" r:id="rId13"/>
    <p:sldMasterId id="2147483747" r:id="rId14"/>
    <p:sldMasterId id="2147483749" r:id="rId15"/>
    <p:sldMasterId id="2147483753" r:id="rId16"/>
    <p:sldMasterId id="2147483755" r:id="rId17"/>
    <p:sldMasterId id="2147483757" r:id="rId18"/>
    <p:sldMasterId id="2147483765" r:id="rId19"/>
    <p:sldMasterId id="2147483767" r:id="rId20"/>
  </p:sldMasterIdLst>
  <p:notesMasterIdLst>
    <p:notesMasterId r:id="rId88"/>
  </p:notesMasterIdLst>
  <p:handoutMasterIdLst>
    <p:handoutMasterId r:id="rId89"/>
  </p:handoutMasterIdLst>
  <p:sldIdLst>
    <p:sldId id="636" r:id="rId21"/>
    <p:sldId id="695" r:id="rId22"/>
    <p:sldId id="661" r:id="rId23"/>
    <p:sldId id="744" r:id="rId24"/>
    <p:sldId id="707" r:id="rId25"/>
    <p:sldId id="662" r:id="rId26"/>
    <p:sldId id="708" r:id="rId27"/>
    <p:sldId id="742" r:id="rId28"/>
    <p:sldId id="698" r:id="rId29"/>
    <p:sldId id="699" r:id="rId30"/>
    <p:sldId id="722" r:id="rId31"/>
    <p:sldId id="709" r:id="rId32"/>
    <p:sldId id="723" r:id="rId33"/>
    <p:sldId id="721" r:id="rId34"/>
    <p:sldId id="682" r:id="rId35"/>
    <p:sldId id="681" r:id="rId36"/>
    <p:sldId id="690" r:id="rId37"/>
    <p:sldId id="703" r:id="rId38"/>
    <p:sldId id="711" r:id="rId39"/>
    <p:sldId id="747" r:id="rId40"/>
    <p:sldId id="748" r:id="rId41"/>
    <p:sldId id="680" r:id="rId42"/>
    <p:sldId id="658" r:id="rId43"/>
    <p:sldId id="257" r:id="rId44"/>
    <p:sldId id="663" r:id="rId45"/>
    <p:sldId id="617" r:id="rId46"/>
    <p:sldId id="720" r:id="rId47"/>
    <p:sldId id="541" r:id="rId48"/>
    <p:sldId id="664" r:id="rId49"/>
    <p:sldId id="660" r:id="rId50"/>
    <p:sldId id="706" r:id="rId51"/>
    <p:sldId id="567" r:id="rId52"/>
    <p:sldId id="554" r:id="rId53"/>
    <p:sldId id="719" r:id="rId54"/>
    <p:sldId id="543" r:id="rId55"/>
    <p:sldId id="607" r:id="rId56"/>
    <p:sldId id="565" r:id="rId57"/>
    <p:sldId id="666" r:id="rId58"/>
    <p:sldId id="599" r:id="rId59"/>
    <p:sldId id="592" r:id="rId60"/>
    <p:sldId id="672" r:id="rId61"/>
    <p:sldId id="550" r:id="rId62"/>
    <p:sldId id="700" r:id="rId63"/>
    <p:sldId id="630" r:id="rId64"/>
    <p:sldId id="656" r:id="rId65"/>
    <p:sldId id="445" r:id="rId66"/>
    <p:sldId id="613" r:id="rId67"/>
    <p:sldId id="745" r:id="rId68"/>
    <p:sldId id="605" r:id="rId69"/>
    <p:sldId id="659" r:id="rId70"/>
    <p:sldId id="678" r:id="rId71"/>
    <p:sldId id="576" r:id="rId72"/>
    <p:sldId id="689" r:id="rId73"/>
    <p:sldId id="736" r:id="rId74"/>
    <p:sldId id="724" r:id="rId75"/>
    <p:sldId id="725" r:id="rId76"/>
    <p:sldId id="727" r:id="rId77"/>
    <p:sldId id="743" r:id="rId78"/>
    <p:sldId id="705" r:id="rId79"/>
    <p:sldId id="713" r:id="rId80"/>
    <p:sldId id="749" r:id="rId81"/>
    <p:sldId id="750" r:id="rId82"/>
    <p:sldId id="716" r:id="rId83"/>
    <p:sldId id="717" r:id="rId84"/>
    <p:sldId id="710" r:id="rId85"/>
    <p:sldId id="712" r:id="rId86"/>
    <p:sldId id="679" r:id="rId87"/>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Arial" charset="0"/>
      </a:defRPr>
    </a:lvl1pPr>
    <a:lvl2pPr marL="457200" algn="l" rtl="0" fontAlgn="base">
      <a:spcBef>
        <a:spcPct val="0"/>
      </a:spcBef>
      <a:spcAft>
        <a:spcPct val="0"/>
      </a:spcAft>
      <a:defRPr sz="2400" kern="1200">
        <a:solidFill>
          <a:schemeClr val="tx1"/>
        </a:solidFill>
        <a:latin typeface="Comic Sans MS" pitchFamily="66" charset="0"/>
        <a:ea typeface="+mn-ea"/>
        <a:cs typeface="Arial" charset="0"/>
      </a:defRPr>
    </a:lvl2pPr>
    <a:lvl3pPr marL="914400" algn="l" rtl="0" fontAlgn="base">
      <a:spcBef>
        <a:spcPct val="0"/>
      </a:spcBef>
      <a:spcAft>
        <a:spcPct val="0"/>
      </a:spcAft>
      <a:defRPr sz="2400" kern="1200">
        <a:solidFill>
          <a:schemeClr val="tx1"/>
        </a:solidFill>
        <a:latin typeface="Comic Sans MS" pitchFamily="66" charset="0"/>
        <a:ea typeface="+mn-ea"/>
        <a:cs typeface="Arial" charset="0"/>
      </a:defRPr>
    </a:lvl3pPr>
    <a:lvl4pPr marL="1371600" algn="l" rtl="0" fontAlgn="base">
      <a:spcBef>
        <a:spcPct val="0"/>
      </a:spcBef>
      <a:spcAft>
        <a:spcPct val="0"/>
      </a:spcAft>
      <a:defRPr sz="2400" kern="1200">
        <a:solidFill>
          <a:schemeClr val="tx1"/>
        </a:solidFill>
        <a:latin typeface="Comic Sans MS" pitchFamily="66" charset="0"/>
        <a:ea typeface="+mn-ea"/>
        <a:cs typeface="Arial" charset="0"/>
      </a:defRPr>
    </a:lvl4pPr>
    <a:lvl5pPr marL="1828800" algn="l" rtl="0" fontAlgn="base">
      <a:spcBef>
        <a:spcPct val="0"/>
      </a:spcBef>
      <a:spcAft>
        <a:spcPct val="0"/>
      </a:spcAft>
      <a:defRPr sz="2400" kern="1200">
        <a:solidFill>
          <a:schemeClr val="tx1"/>
        </a:solidFill>
        <a:latin typeface="Comic Sans MS" pitchFamily="66" charset="0"/>
        <a:ea typeface="+mn-ea"/>
        <a:cs typeface="Arial" charset="0"/>
      </a:defRPr>
    </a:lvl5pPr>
    <a:lvl6pPr marL="2286000" algn="l" defTabSz="914400" rtl="0" eaLnBrk="1" latinLnBrk="0" hangingPunct="1">
      <a:defRPr sz="2400" kern="1200">
        <a:solidFill>
          <a:schemeClr val="tx1"/>
        </a:solidFill>
        <a:latin typeface="Comic Sans MS" pitchFamily="66" charset="0"/>
        <a:ea typeface="+mn-ea"/>
        <a:cs typeface="Arial" charset="0"/>
      </a:defRPr>
    </a:lvl6pPr>
    <a:lvl7pPr marL="2743200" algn="l" defTabSz="914400" rtl="0" eaLnBrk="1" latinLnBrk="0" hangingPunct="1">
      <a:defRPr sz="2400" kern="1200">
        <a:solidFill>
          <a:schemeClr val="tx1"/>
        </a:solidFill>
        <a:latin typeface="Comic Sans MS" pitchFamily="66" charset="0"/>
        <a:ea typeface="+mn-ea"/>
        <a:cs typeface="Arial" charset="0"/>
      </a:defRPr>
    </a:lvl7pPr>
    <a:lvl8pPr marL="3200400" algn="l" defTabSz="914400" rtl="0" eaLnBrk="1" latinLnBrk="0" hangingPunct="1">
      <a:defRPr sz="2400" kern="1200">
        <a:solidFill>
          <a:schemeClr val="tx1"/>
        </a:solidFill>
        <a:latin typeface="Comic Sans MS" pitchFamily="66" charset="0"/>
        <a:ea typeface="+mn-ea"/>
        <a:cs typeface="Arial" charset="0"/>
      </a:defRPr>
    </a:lvl8pPr>
    <a:lvl9pPr marL="3657600" algn="l" defTabSz="914400" rtl="0" eaLnBrk="1" latinLnBrk="0" hangingPunct="1">
      <a:defRPr sz="2400"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9933FF"/>
    <a:srgbClr val="E90128"/>
    <a:srgbClr val="CB4D07"/>
    <a:srgbClr val="FFFF00"/>
    <a:srgbClr val="FF0000"/>
    <a:srgbClr val="66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6" autoAdjust="0"/>
    <p:restoredTop sz="94683" autoAdjust="0"/>
  </p:normalViewPr>
  <p:slideViewPr>
    <p:cSldViewPr snapToGrid="0">
      <p:cViewPr varScale="1">
        <p:scale>
          <a:sx n="60" d="100"/>
          <a:sy n="60" d="100"/>
        </p:scale>
        <p:origin x="-14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slide" Target="slides/slide64.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88"/>
            <a:ext cx="3027363"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defTabSz="951175" eaLnBrk="0" hangingPunct="0">
              <a:defRPr sz="1000" i="1">
                <a:cs typeface="+mn-cs"/>
              </a:defRPr>
            </a:lvl1pPr>
          </a:lstStyle>
          <a:p>
            <a:pPr>
              <a:defRPr/>
            </a:pPr>
            <a:endParaRPr lang="en-US"/>
          </a:p>
        </p:txBody>
      </p:sp>
      <p:sp>
        <p:nvSpPr>
          <p:cNvPr id="3075" name="Rectangle 3"/>
          <p:cNvSpPr>
            <a:spLocks noGrp="1" noChangeArrowheads="1"/>
          </p:cNvSpPr>
          <p:nvPr>
            <p:ph type="dt" sz="quarter" idx="1"/>
          </p:nvPr>
        </p:nvSpPr>
        <p:spPr bwMode="auto">
          <a:xfrm>
            <a:off x="3957638" y="-1588"/>
            <a:ext cx="3027362"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algn="r" defTabSz="951175" eaLnBrk="0" hangingPunct="0">
              <a:defRPr sz="1000" i="1">
                <a:cs typeface="+mn-cs"/>
              </a:defRPr>
            </a:lvl1pPr>
          </a:lstStyle>
          <a:p>
            <a:pPr>
              <a:defRPr/>
            </a:pPr>
            <a:endParaRPr lang="en-US"/>
          </a:p>
        </p:txBody>
      </p:sp>
      <p:sp>
        <p:nvSpPr>
          <p:cNvPr id="3076" name="Rectangle 4"/>
          <p:cNvSpPr>
            <a:spLocks noGrp="1" noChangeArrowheads="1"/>
          </p:cNvSpPr>
          <p:nvPr>
            <p:ph type="ftr" sz="quarter" idx="2"/>
          </p:nvPr>
        </p:nvSpPr>
        <p:spPr bwMode="auto">
          <a:xfrm>
            <a:off x="0" y="8816975"/>
            <a:ext cx="3027363"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defTabSz="951175" eaLnBrk="0" hangingPunct="0">
              <a:defRPr sz="1000" i="1">
                <a:cs typeface="+mn-cs"/>
              </a:defRPr>
            </a:lvl1pPr>
          </a:lstStyle>
          <a:p>
            <a:pPr>
              <a:defRPr/>
            </a:pPr>
            <a:endParaRPr lang="en-US"/>
          </a:p>
        </p:txBody>
      </p:sp>
      <p:sp>
        <p:nvSpPr>
          <p:cNvPr id="3077" name="Rectangle 5"/>
          <p:cNvSpPr>
            <a:spLocks noGrp="1" noChangeArrowheads="1"/>
          </p:cNvSpPr>
          <p:nvPr>
            <p:ph type="sldNum" sz="quarter" idx="3"/>
          </p:nvPr>
        </p:nvSpPr>
        <p:spPr bwMode="auto">
          <a:xfrm>
            <a:off x="3957638" y="8816975"/>
            <a:ext cx="3027362"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algn="r" defTabSz="951175" eaLnBrk="0" hangingPunct="0">
              <a:defRPr sz="1000" i="1">
                <a:cs typeface="+mn-cs"/>
              </a:defRPr>
            </a:lvl1pPr>
          </a:lstStyle>
          <a:p>
            <a:pPr>
              <a:defRPr/>
            </a:pPr>
            <a:fld id="{D75F1CE3-95A9-4DAF-8E93-45D19110B2C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027363"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defTabSz="951175" eaLnBrk="0" hangingPunct="0">
              <a:defRPr sz="1000" i="1">
                <a:cs typeface="+mn-cs"/>
              </a:defRPr>
            </a:lvl1pPr>
          </a:lstStyle>
          <a:p>
            <a:pPr>
              <a:defRPr/>
            </a:pPr>
            <a:endParaRPr lang="en-US"/>
          </a:p>
        </p:txBody>
      </p:sp>
      <p:sp>
        <p:nvSpPr>
          <p:cNvPr id="2051" name="Rectangle 3"/>
          <p:cNvSpPr>
            <a:spLocks noGrp="1" noChangeArrowheads="1"/>
          </p:cNvSpPr>
          <p:nvPr>
            <p:ph type="dt" idx="1"/>
          </p:nvPr>
        </p:nvSpPr>
        <p:spPr bwMode="auto">
          <a:xfrm>
            <a:off x="3957638" y="-1588"/>
            <a:ext cx="3027362"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algn="r" defTabSz="951175" eaLnBrk="0" hangingPunct="0">
              <a:defRPr sz="1000" i="1">
                <a:cs typeface="+mn-cs"/>
              </a:defRPr>
            </a:lvl1pPr>
          </a:lstStyle>
          <a:p>
            <a:pPr>
              <a:defRPr/>
            </a:pPr>
            <a:endParaRPr lang="en-US"/>
          </a:p>
        </p:txBody>
      </p:sp>
      <p:sp>
        <p:nvSpPr>
          <p:cNvPr id="2052" name="Rectangle 4"/>
          <p:cNvSpPr>
            <a:spLocks noGrp="1" noChangeArrowheads="1"/>
          </p:cNvSpPr>
          <p:nvPr>
            <p:ph type="ftr" sz="quarter" idx="4"/>
          </p:nvPr>
        </p:nvSpPr>
        <p:spPr bwMode="auto">
          <a:xfrm>
            <a:off x="0" y="8816975"/>
            <a:ext cx="3027363"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defTabSz="951175" eaLnBrk="0" hangingPunct="0">
              <a:defRPr sz="1000" i="1">
                <a:cs typeface="+mn-cs"/>
              </a:defRPr>
            </a:lvl1pPr>
          </a:lstStyle>
          <a:p>
            <a:pPr>
              <a:defRPr/>
            </a:pPr>
            <a:endParaRPr lang="en-US"/>
          </a:p>
        </p:txBody>
      </p:sp>
      <p:sp>
        <p:nvSpPr>
          <p:cNvPr id="2053" name="Rectangle 5"/>
          <p:cNvSpPr>
            <a:spLocks noGrp="1" noChangeArrowheads="1"/>
          </p:cNvSpPr>
          <p:nvPr>
            <p:ph type="sldNum" sz="quarter" idx="5"/>
          </p:nvPr>
        </p:nvSpPr>
        <p:spPr bwMode="auto">
          <a:xfrm>
            <a:off x="3957638" y="8816975"/>
            <a:ext cx="3027362"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algn="r" defTabSz="951175" eaLnBrk="0" hangingPunct="0">
              <a:defRPr sz="1000" i="1">
                <a:cs typeface="+mn-cs"/>
              </a:defRPr>
            </a:lvl1pPr>
          </a:lstStyle>
          <a:p>
            <a:pPr>
              <a:defRPr/>
            </a:pPr>
            <a:fld id="{502DC7DA-D02C-47CE-B485-57768C271B67}" type="slidenum">
              <a:rPr lang="en-US"/>
              <a:pPr>
                <a:defRPr/>
              </a:pPr>
              <a:t>‹#›</a:t>
            </a:fld>
            <a:endParaRPr lang="en-US"/>
          </a:p>
        </p:txBody>
      </p:sp>
      <p:sp>
        <p:nvSpPr>
          <p:cNvPr id="2054" name="Rectangle 6"/>
          <p:cNvSpPr>
            <a:spLocks noGrp="1" noChangeArrowheads="1"/>
          </p:cNvSpPr>
          <p:nvPr>
            <p:ph type="body" sz="quarter" idx="3"/>
          </p:nvPr>
        </p:nvSpPr>
        <p:spPr bwMode="auto">
          <a:xfrm>
            <a:off x="933450" y="4410075"/>
            <a:ext cx="5118100" cy="4176713"/>
          </a:xfrm>
          <a:prstGeom prst="rect">
            <a:avLst/>
          </a:prstGeom>
          <a:noFill/>
          <a:ln w="9525">
            <a:noFill/>
            <a:miter lim="800000"/>
            <a:headEnd/>
            <a:tailEnd/>
          </a:ln>
          <a:effectLst/>
        </p:spPr>
        <p:txBody>
          <a:bodyPr vert="horz" wrap="square" lIns="93776" tIns="47680" rIns="93776" bIns="47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7" name="Rectangle 7"/>
          <p:cNvSpPr>
            <a:spLocks noGrp="1" noRot="1" noChangeAspect="1" noChangeArrowheads="1" noTextEdit="1"/>
          </p:cNvSpPr>
          <p:nvPr>
            <p:ph type="sldImg" idx="2"/>
          </p:nvPr>
        </p:nvSpPr>
        <p:spPr bwMode="auto">
          <a:xfrm>
            <a:off x="1171575" y="696913"/>
            <a:ext cx="4641850" cy="3481387"/>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1pPr>
    <a:lvl2pPr marL="465138"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3pPr>
    <a:lvl4pPr marL="1397000"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4pPr>
    <a:lvl5pPr marL="1862138"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p:txBody>
          <a:bodyPr/>
          <a:lstStyle/>
          <a:p>
            <a:pPr defTabSz="950913">
              <a:defRPr/>
            </a:pPr>
            <a:fld id="{93506E52-A66E-4443-83B5-0A58F0BFE737}" type="slidenum">
              <a:rPr lang="en-US" smtClean="0"/>
              <a:pPr defTabSz="950913">
                <a:defRPr/>
              </a:pPr>
              <a:t>28</a:t>
            </a:fld>
            <a:endParaRPr lang="en-US" smtClean="0"/>
          </a:p>
        </p:txBody>
      </p:sp>
      <p:sp>
        <p:nvSpPr>
          <p:cNvPr id="47107" name="Rectangle 2"/>
          <p:cNvSpPr>
            <a:spLocks noGrp="1" noRot="1" noChangeAspect="1" noChangeArrowheads="1" noTextEdit="1"/>
          </p:cNvSpPr>
          <p:nvPr>
            <p:ph type="sldImg"/>
          </p:nvPr>
        </p:nvSpPr>
        <p:spPr>
          <a:xfrm>
            <a:off x="1174750" y="695325"/>
            <a:ext cx="4641850" cy="3481388"/>
          </a:xfrm>
          <a:ln/>
        </p:spPr>
      </p:sp>
      <p:sp>
        <p:nvSpPr>
          <p:cNvPr id="47108" name="Rectangle 3"/>
          <p:cNvSpPr>
            <a:spLocks noGrp="1" noChangeArrowheads="1"/>
          </p:cNvSpPr>
          <p:nvPr>
            <p:ph type="body" idx="1"/>
          </p:nvPr>
        </p:nvSpPr>
        <p:spPr>
          <a:xfrm>
            <a:off x="930275" y="4410075"/>
            <a:ext cx="5124450" cy="4178300"/>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p:txBody>
          <a:bodyPr/>
          <a:lstStyle/>
          <a:p>
            <a:pPr defTabSz="950913">
              <a:defRPr/>
            </a:pPr>
            <a:fld id="{96293441-379E-47D3-9CB7-40A8611335B3}" type="slidenum">
              <a:rPr lang="en-US" smtClean="0"/>
              <a:pPr defTabSz="950913">
                <a:defRPr/>
              </a:pPr>
              <a:t>50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59FC9BC-9E2A-4726-8D32-C289F9DDAC2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D4C08FF0-093A-4B62-BD10-2C1EAF3CD7B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0D71988A-7A62-4BCE-86CA-CAB69A20798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307FDF2-687B-4027-82F5-4E6AE122333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B2E7D32D-8011-495A-A692-EDDB8ACD237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18B64351-EED5-4A6D-9A68-46E69A4758A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ftr" sz="quarter" idx="11"/>
          </p:nvPr>
        </p:nvSpPr>
        <p:spPr>
          <a:ln/>
        </p:spPr>
        <p:txBody>
          <a:bodyPr/>
          <a:lstStyle>
            <a:lvl1pPr>
              <a:defRPr/>
            </a:lvl1pPr>
          </a:lstStyle>
          <a:p>
            <a:pPr>
              <a:defRPr/>
            </a:pPr>
            <a:endParaRPr lang="en-US"/>
          </a:p>
        </p:txBody>
      </p:sp>
      <p:sp>
        <p:nvSpPr>
          <p:cNvPr id="8" name="Rectangle 4"/>
          <p:cNvSpPr>
            <a:spLocks noGrp="1" noChangeArrowheads="1"/>
          </p:cNvSpPr>
          <p:nvPr>
            <p:ph type="sldNum" sz="quarter" idx="12"/>
          </p:nvPr>
        </p:nvSpPr>
        <p:spPr>
          <a:ln/>
        </p:spPr>
        <p:txBody>
          <a:bodyPr/>
          <a:lstStyle>
            <a:lvl1pPr>
              <a:defRPr/>
            </a:lvl1pPr>
          </a:lstStyle>
          <a:p>
            <a:pPr>
              <a:defRPr/>
            </a:pPr>
            <a:fld id="{4EF4D331-9982-41E9-BCE5-D74F4B6A3D5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A22611A-B20A-47EB-80A7-1A413603C0E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916A939-E486-4147-A49A-3120207D1C5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916A939-E486-4147-A49A-3120207D1C5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916A939-E486-4147-A49A-3120207D1C5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1E81F94-BDFE-4536-9E98-0AE69189529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C25D75-7542-4FF5-89D5-BF2D16CE2AA9}" type="datetimeFigureOut">
              <a:rPr lang="en-US">
                <a:solidFill>
                  <a:prstClr val="black">
                    <a:tint val="75000"/>
                  </a:prstClr>
                </a:solidFill>
              </a:rPr>
              <a:pPr>
                <a:defRPr/>
              </a:pPr>
              <a:t>6/9/2011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9B7587D-E0BB-4273-A822-5FE416CAC04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5D4E6142-C309-44E9-8456-FB1C53CC6F5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C25D75-7542-4FF5-89D5-BF2D16CE2AA9}" type="datetimeFigureOut">
              <a:rPr lang="en-US">
                <a:solidFill>
                  <a:prstClr val="black">
                    <a:tint val="75000"/>
                  </a:prstClr>
                </a:solidFill>
              </a:rPr>
              <a:pPr>
                <a:defRPr/>
              </a:pPr>
              <a:t>6/9/2011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9B7587D-E0BB-4273-A822-5FE416CAC04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C25D75-7542-4FF5-89D5-BF2D16CE2AA9}" type="datetimeFigureOut">
              <a:rPr lang="en-US">
                <a:solidFill>
                  <a:prstClr val="black">
                    <a:tint val="75000"/>
                  </a:prstClr>
                </a:solidFill>
              </a:rPr>
              <a:pPr>
                <a:defRPr/>
              </a:pPr>
              <a:t>6/9/2011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9B7587D-E0BB-4273-A822-5FE416CAC04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28E57-7D22-4C0C-A969-930EDFD69B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2AD7D143-A021-4DF9-80BE-1255185CEC1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D1BB0B71-EB8E-4082-9ABB-D765005579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C4249542-32F3-4F65-A9BB-C624C50B5AD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B1E81F94-BDFE-4536-9E98-0AE6918952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6C6A7ABD-3274-489B-8066-42CE169E7FD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3B81E935-21C7-4F8A-8330-9EA319496AD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2AA9F295-E074-4D8E-BC00-1CD8FDFF4B4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27.xml"/><Relationship Id="rId4"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4.jpeg"/><Relationship Id="rId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1.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32.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33.xml"/><Relationship Id="rId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8.xml"/><Relationship Id="rId1" Type="http://schemas.openxmlformats.org/officeDocument/2006/relationships/slideLayout" Target="../slideLayouts/slideLayout3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36.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20.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22.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23.xml"/><Relationship Id="rId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24.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18"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pPr>
                <a:defRPr/>
              </a:pPr>
              <a:t>‹#›</a:t>
            </a:fld>
            <a:endParaRPr lang="en-US"/>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19"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60FC382-ECF6-4500-98F9-25437C46C3F8}" type="datetimeFigureOut">
              <a:rPr lang="en-US">
                <a:solidFill>
                  <a:prstClr val="black">
                    <a:tint val="75000"/>
                  </a:prstClr>
                </a:solidFill>
              </a:rPr>
              <a:pPr>
                <a:defRPr/>
              </a:pPr>
              <a:t>6/9/2011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03E0277-E09F-40D3-9CC0-8966650F795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4"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5" cstate="print"/>
          <a:srcRect/>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 id="214748376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60FC382-ECF6-4500-98F9-25437C46C3F8}" type="datetimeFigureOut">
              <a:rPr lang="en-US">
                <a:solidFill>
                  <a:prstClr val="black">
                    <a:tint val="75000"/>
                  </a:prstClr>
                </a:solidFill>
              </a:rPr>
              <a:pPr>
                <a:defRPr/>
              </a:pPr>
              <a:t>6/9/2011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03E0277-E09F-40D3-9CC0-8966650F795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60FC382-ECF6-4500-98F9-25437C46C3F8}" type="datetimeFigureOut">
              <a:rPr lang="en-US">
                <a:solidFill>
                  <a:prstClr val="black">
                    <a:tint val="75000"/>
                  </a:prstClr>
                </a:solidFill>
              </a:rPr>
              <a:pPr>
                <a:defRPr/>
              </a:pPr>
              <a:t>6/9/2011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03E0277-E09F-40D3-9CC0-8966650F795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chemeClr val="tx1"/>
                </a:solidFill>
                <a:latin typeface="+mn-lt"/>
              </a:defRPr>
            </a:lvl1pPr>
          </a:lstStyle>
          <a:p>
            <a:pPr eaLnBrk="0" hangingPunct="0">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algn="ctr" eaLnBrk="0" hangingPunct="0">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eaLnBrk="0" hangingPunct="0">
              <a:defRPr/>
            </a:pPr>
            <a:fld id="{2927F81A-85E5-4D62-91D6-E3841B68D1CF}" type="slidenum">
              <a:rPr lang="en-US">
                <a:solidFill>
                  <a:srgbClr val="FFFFFF"/>
                </a:solidFill>
              </a:rPr>
              <a:pPr eaLnBrk="0" hangingPunct="0">
                <a:defRPr/>
              </a:pPr>
              <a:t>‹#›</a:t>
            </a:fld>
            <a:endParaRPr lang="en-US">
              <a:solidFill>
                <a:srgbClr val="FFFFFF"/>
              </a:solidFill>
            </a:endParaRPr>
          </a:p>
        </p:txBody>
      </p:sp>
      <p:pic>
        <p:nvPicPr>
          <p:cNvPr id="1031" name="Picture 8" descr="NCAR"/>
          <p:cNvPicPr>
            <a:picLocks noChangeAspect="1" noChangeArrowheads="1"/>
          </p:cNvPicPr>
          <p:nvPr userDrawn="1"/>
        </p:nvPicPr>
        <p:blipFill>
          <a:blip r:embed="rId3" cstate="print"/>
          <a:srcRect/>
          <a:stretch>
            <a:fillRect/>
          </a:stretch>
        </p:blipFill>
        <p:spPr bwMode="auto">
          <a:xfrm>
            <a:off x="8077200" y="152400"/>
            <a:ext cx="914400" cy="5207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7" descr="NCAR"/>
          <p:cNvPicPr>
            <a:picLocks noChangeAspect="1" noChangeArrowheads="1"/>
          </p:cNvPicPr>
          <p:nvPr userDrawn="1"/>
        </p:nvPicPr>
        <p:blipFill>
          <a:blip r:embed="rId3" cstate="print"/>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7412" name="Picture 7" descr="NCAR"/>
          <p:cNvPicPr>
            <a:picLocks noChangeAspect="1" noChangeArrowheads="1"/>
          </p:cNvPicPr>
          <p:nvPr userDrawn="1"/>
        </p:nvPicPr>
        <p:blipFill>
          <a:blip r:embed="rId3" cstate="print"/>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5C9085B3-3200-43C9-802D-8B0079B12698}" type="slidenum">
              <a:rPr lang="en-US">
                <a:solidFill>
                  <a:srgbClr val="000000"/>
                </a:solidFill>
              </a:rPr>
              <a:pPr>
                <a:defRPr/>
              </a:pPr>
              <a:t>‹#›</a:t>
            </a:fld>
            <a:endParaRPr lang="en-US">
              <a:solidFill>
                <a:srgbClr val="000000"/>
              </a:solidFill>
            </a:endParaRPr>
          </a:p>
        </p:txBody>
      </p:sp>
      <p:sp>
        <p:nvSpPr>
          <p:cNvPr id="1030"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1"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r="23952" b="22490"/>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tint val="66000"/>
                <a:satMod val="160000"/>
              </a:schemeClr>
            </a:gs>
            <a:gs pos="100000">
              <a:srgbClr val="0000FF"/>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050" name="Picture 10" descr="CloudB"/>
          <p:cNvPicPr>
            <a:picLocks noChangeAspect="1" noChangeArrowheads="1"/>
          </p:cNvPicPr>
          <p:nvPr userDrawn="1"/>
        </p:nvPicPr>
        <p:blipFill>
          <a:blip r:embed="rId3" cstate="print">
            <a:lum bright="24000" contrast="-44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1">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cs typeface="+mn-cs"/>
              </a:defRPr>
            </a:lvl1pPr>
          </a:lstStyle>
          <a:p>
            <a:pPr>
              <a:defRPr/>
            </a:pPr>
            <a:fld id="{B244B4FA-CD04-4C04-BD87-2FA6FDE4D594}" type="slidenum">
              <a:rPr lang="en-US">
                <a:solidFill>
                  <a:srgbClr val="000000"/>
                </a:solidFill>
              </a:rPr>
              <a:pPr>
                <a:defRPr/>
              </a:pPr>
              <a:t>‹#›</a:t>
            </a:fld>
            <a:endParaRPr lang="en-US">
              <a:solidFill>
                <a:srgbClr val="000000"/>
              </a:solidFill>
            </a:endParaRPr>
          </a:p>
        </p:txBody>
      </p:sp>
      <p:sp>
        <p:nvSpPr>
          <p:cNvPr id="2054"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6" name="Picture 7" descr="NCARLogoN"/>
          <p:cNvPicPr>
            <a:picLocks noChangeAspect="1" noChangeArrowheads="1"/>
          </p:cNvPicPr>
          <p:nvPr userDrawn="1"/>
        </p:nvPicPr>
        <p:blipFill>
          <a:blip r:embed="rId4" cstate="print"/>
          <a:srcRect/>
          <a:stretch>
            <a:fillRect/>
          </a:stretch>
        </p:blipFill>
        <p:spPr bwMode="auto">
          <a:xfrm>
            <a:off x="8478838" y="6351588"/>
            <a:ext cx="665162" cy="5064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file:///C:\Users\trenbert\Desktop\ppt\Movies\tornado.wmv"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hyperlink" Target="http://www.cgd.ucar.edu/cas/Trenberth/trenberth.papers/SSD%20Trenberth%202nd%20proof.pdf" TargetMode="Externa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Users\trenbert\Desktop\ppt\q\JSC_q_Trenberth\prw\movie.wmv" TargetMode="External"/><Relationship Id="rId1" Type="http://schemas.openxmlformats.org/officeDocument/2006/relationships/video" Target="file:///C:\Users\trenbert\Desktop\ppt\q\JSC_q_Trenberth\pr\movie.wmv"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1.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file:///C:\Users\trenbert\Desktop\ppt\q\JSC_q_Trenberth\pr_ar4b\movie.wmv" TargetMode="External"/><Relationship Id="rId5" Type="http://schemas.openxmlformats.org/officeDocument/2006/relationships/image" Target="../media/image89.png"/><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02.gif"/><Relationship Id="rId2" Type="http://schemas.openxmlformats.org/officeDocument/2006/relationships/image" Target="../media/image98.gif"/><Relationship Id="rId1" Type="http://schemas.openxmlformats.org/officeDocument/2006/relationships/slideLayout" Target="../slideLayouts/slideLayout22.xml"/><Relationship Id="rId6" Type="http://schemas.openxmlformats.org/officeDocument/2006/relationships/image" Target="../media/image101.gif"/><Relationship Id="rId5" Type="http://schemas.openxmlformats.org/officeDocument/2006/relationships/image" Target="../media/image100.jpeg"/><Relationship Id="rId4" Type="http://schemas.openxmlformats.org/officeDocument/2006/relationships/image" Target="../media/image99.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7.jpeg"/><Relationship Id="rId7" Type="http://schemas.openxmlformats.org/officeDocument/2006/relationships/image" Target="../media/image115.jpeg"/><Relationship Id="rId2" Type="http://schemas.openxmlformats.org/officeDocument/2006/relationships/image" Target="../media/image16.jpeg"/><Relationship Id="rId1" Type="http://schemas.openxmlformats.org/officeDocument/2006/relationships/slideLayout" Target="../slideLayouts/slideLayout20.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Cloud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8179" name="Text Box 3"/>
          <p:cNvSpPr txBox="1">
            <a:spLocks noChangeArrowheads="1"/>
          </p:cNvSpPr>
          <p:nvPr/>
        </p:nvSpPr>
        <p:spPr bwMode="auto">
          <a:xfrm>
            <a:off x="750888" y="871538"/>
            <a:ext cx="7466012" cy="4893647"/>
          </a:xfrm>
          <a:prstGeom prst="rect">
            <a:avLst/>
          </a:prstGeom>
          <a:noFill/>
          <a:ln w="12700">
            <a:noFill/>
            <a:miter lim="800000"/>
            <a:headEnd type="none" w="sm" len="sm"/>
            <a:tailEnd type="none" w="sm" len="sm"/>
          </a:ln>
          <a:effectLst>
            <a:outerShdw blurRad="12700" dist="35921" dir="2700000" algn="ctr" rotWithShape="0">
              <a:schemeClr val="tx1"/>
            </a:outerShdw>
          </a:effectLst>
        </p:spPr>
        <p:txBody>
          <a:bodyPr>
            <a:spAutoFit/>
          </a:bodyPr>
          <a:lstStyle/>
          <a:p>
            <a:pPr algn="ctr" eaLnBrk="0" hangingPunct="0">
              <a:defRPr/>
            </a:pPr>
            <a:r>
              <a:rPr lang="en-US" sz="4400" b="1" dirty="0" smtClean="0">
                <a:solidFill>
                  <a:schemeClr val="hlink"/>
                </a:solidFill>
                <a:cs typeface="Tahoma" pitchFamily="34" charset="0"/>
              </a:rPr>
              <a:t>Physical understanding of changes in extremes </a:t>
            </a:r>
          </a:p>
          <a:p>
            <a:pPr algn="ctr" eaLnBrk="0" hangingPunct="0">
              <a:defRPr/>
            </a:pPr>
            <a:r>
              <a:rPr lang="en-US" sz="4400" b="1" dirty="0" smtClean="0">
                <a:solidFill>
                  <a:schemeClr val="hlink"/>
                </a:solidFill>
                <a:cs typeface="Tahoma" pitchFamily="34" charset="0"/>
              </a:rPr>
              <a:t>of precipitation </a:t>
            </a:r>
          </a:p>
          <a:p>
            <a:pPr algn="ctr" eaLnBrk="0" hangingPunct="0">
              <a:defRPr/>
            </a:pPr>
            <a:r>
              <a:rPr lang="en-US" sz="4400" b="1" dirty="0" smtClean="0">
                <a:solidFill>
                  <a:schemeClr val="hlink"/>
                </a:solidFill>
                <a:cs typeface="Tahoma" pitchFamily="34" charset="0"/>
              </a:rPr>
              <a:t>with climate change</a:t>
            </a:r>
            <a:endParaRPr lang="en-US" sz="4400" b="1" dirty="0">
              <a:solidFill>
                <a:schemeClr val="hlink"/>
              </a:solidFill>
              <a:cs typeface="Tahoma" pitchFamily="34" charset="0"/>
            </a:endParaRPr>
          </a:p>
          <a:p>
            <a:pPr algn="ctr" eaLnBrk="0" hangingPunct="0">
              <a:defRPr/>
            </a:pPr>
            <a:endParaRPr lang="en-US" sz="4000" b="1" dirty="0">
              <a:solidFill>
                <a:schemeClr val="hlink"/>
              </a:solidFill>
              <a:cs typeface="Tahoma" pitchFamily="34" charset="0"/>
            </a:endParaRPr>
          </a:p>
          <a:p>
            <a:pPr algn="ctr" eaLnBrk="0" hangingPunct="0">
              <a:defRPr/>
            </a:pPr>
            <a:endParaRPr lang="en-US" sz="3200" b="1" dirty="0">
              <a:solidFill>
                <a:schemeClr val="hlink"/>
              </a:solidFill>
              <a:cs typeface="Tahoma" pitchFamily="34" charset="0"/>
            </a:endParaRPr>
          </a:p>
          <a:p>
            <a:pPr algn="ctr" eaLnBrk="0" hangingPunct="0">
              <a:defRPr/>
            </a:pPr>
            <a:r>
              <a:rPr lang="en-US" sz="3200" b="1" dirty="0">
                <a:solidFill>
                  <a:srgbClr val="FDE42D"/>
                </a:solidFill>
                <a:cs typeface="Tahoma" pitchFamily="34" charset="0"/>
              </a:rPr>
              <a:t>Kevin E. </a:t>
            </a:r>
            <a:r>
              <a:rPr lang="en-US" sz="3200" b="1" dirty="0" err="1">
                <a:solidFill>
                  <a:srgbClr val="FDE42D"/>
                </a:solidFill>
                <a:cs typeface="Tahoma" pitchFamily="34" charset="0"/>
              </a:rPr>
              <a:t>Trenberth</a:t>
            </a:r>
            <a:endParaRPr lang="en-US" sz="3200" b="1" dirty="0">
              <a:solidFill>
                <a:srgbClr val="FDE42D"/>
              </a:solidFill>
              <a:cs typeface="Tahoma" pitchFamily="34" charset="0"/>
            </a:endParaRPr>
          </a:p>
          <a:p>
            <a:pPr algn="ctr" eaLnBrk="0" hangingPunct="0">
              <a:defRPr/>
            </a:pPr>
            <a:r>
              <a:rPr lang="en-US" sz="3200" b="1" dirty="0">
                <a:solidFill>
                  <a:srgbClr val="FDE42D"/>
                </a:solidFill>
                <a:cs typeface="Tahoma" pitchFamily="34" charset="0"/>
              </a:rPr>
              <a:t>NCAR</a:t>
            </a:r>
            <a:endParaRPr lang="en-US" sz="3200" dirty="0">
              <a:solidFill>
                <a:srgbClr val="FDE42D"/>
              </a:solidFill>
              <a:cs typeface="+mn-cs"/>
            </a:endParaRPr>
          </a:p>
        </p:txBody>
      </p:sp>
      <p:pic>
        <p:nvPicPr>
          <p:cNvPr id="4" name="tornado.wmv">
            <a:hlinkClick r:id="" action="ppaction://media"/>
          </p:cNvPr>
          <p:cNvPicPr>
            <a:picLocks noRot="1" noChangeAspect="1"/>
          </p:cNvPicPr>
          <p:nvPr>
            <a:videoFile r:link="rId1"/>
          </p:nvPr>
        </p:nvPicPr>
        <p:blipFill>
          <a:blip r:embed="rId4" cstate="print"/>
          <a:stretch>
            <a:fillRect/>
          </a:stretch>
        </p:blipFill>
        <p:spPr>
          <a:xfrm>
            <a:off x="6726620" y="5044966"/>
            <a:ext cx="2417379" cy="1813034"/>
          </a:xfrm>
          <a:prstGeom prst="rect">
            <a:avLst/>
          </a:prstGeom>
          <a:ln>
            <a:solidFill>
              <a:srgbClr val="FF00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p:cTn id="16"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txBox="1">
            <a:spLocks noChangeArrowheads="1"/>
          </p:cNvSpPr>
          <p:nvPr/>
        </p:nvSpPr>
        <p:spPr bwMode="auto">
          <a:xfrm>
            <a:off x="533400" y="196314"/>
            <a:ext cx="7848600" cy="707886"/>
          </a:xfrm>
          <a:prstGeom prst="rect">
            <a:avLst/>
          </a:prstGeom>
          <a:solidFill>
            <a:schemeClr val="accent1"/>
          </a:solidFill>
          <a:ln w="9525">
            <a:noFill/>
            <a:miter lim="800000"/>
            <a:headEnd/>
            <a:tailEnd/>
          </a:ln>
        </p:spPr>
        <p:txBody>
          <a:bodyPr wrap="square">
            <a:spAutoFit/>
          </a:bodyPr>
          <a:lstStyle/>
          <a:p>
            <a:pPr algn="ctr">
              <a:spcBef>
                <a:spcPct val="50000"/>
              </a:spcBef>
            </a:pPr>
            <a:r>
              <a:rPr lang="en-US" sz="4000" b="1" dirty="0" smtClean="0">
                <a:solidFill>
                  <a:schemeClr val="bg1"/>
                </a:solidFill>
                <a:latin typeface="Comic Sans MS" pitchFamily="66" charset="0"/>
              </a:rPr>
              <a:t>Reason for focus on extremes</a:t>
            </a:r>
            <a:endParaRPr lang="en-US" sz="4000" b="1" dirty="0">
              <a:solidFill>
                <a:schemeClr val="bg1"/>
              </a:solidFill>
              <a:latin typeface="Comic Sans MS" pitchFamily="66" charset="0"/>
            </a:endParaRPr>
          </a:p>
        </p:txBody>
      </p:sp>
      <p:pic>
        <p:nvPicPr>
          <p:cNvPr id="59394" name="Picture 2"/>
          <p:cNvPicPr>
            <a:picLocks noChangeAspect="1" noChangeArrowheads="1"/>
          </p:cNvPicPr>
          <p:nvPr/>
        </p:nvPicPr>
        <p:blipFill>
          <a:blip r:embed="rId2" cstate="print"/>
          <a:srcRect/>
          <a:stretch>
            <a:fillRect/>
          </a:stretch>
        </p:blipFill>
        <p:spPr bwMode="auto">
          <a:xfrm>
            <a:off x="6044338" y="5213661"/>
            <a:ext cx="3099661" cy="1628841"/>
          </a:xfrm>
          <a:prstGeom prst="rect">
            <a:avLst/>
          </a:prstGeom>
          <a:noFill/>
          <a:ln w="9525">
            <a:noFill/>
            <a:miter lim="800000"/>
            <a:headEnd/>
            <a:tailEnd/>
          </a:ln>
        </p:spPr>
      </p:pic>
      <p:pic>
        <p:nvPicPr>
          <p:cNvPr id="10" name="Picture 9" descr="trenberth1999normaldistv2.png"/>
          <p:cNvPicPr>
            <a:picLocks noChangeAspect="1"/>
          </p:cNvPicPr>
          <p:nvPr/>
        </p:nvPicPr>
        <p:blipFill>
          <a:blip r:embed="rId3" cstate="print"/>
          <a:stretch>
            <a:fillRect/>
          </a:stretch>
        </p:blipFill>
        <p:spPr>
          <a:xfrm>
            <a:off x="211695" y="938991"/>
            <a:ext cx="5930918" cy="4252943"/>
          </a:xfrm>
          <a:prstGeom prst="rect">
            <a:avLst/>
          </a:prstGeom>
        </p:spPr>
      </p:pic>
      <p:sp>
        <p:nvSpPr>
          <p:cNvPr id="11" name="TextBox 10"/>
          <p:cNvSpPr txBox="1"/>
          <p:nvPr/>
        </p:nvSpPr>
        <p:spPr>
          <a:xfrm>
            <a:off x="6338807" y="1332856"/>
            <a:ext cx="2805193" cy="2308324"/>
          </a:xfrm>
          <a:prstGeom prst="rect">
            <a:avLst/>
          </a:prstGeom>
          <a:noFill/>
        </p:spPr>
        <p:txBody>
          <a:bodyPr wrap="square" rtlCol="0">
            <a:spAutoFit/>
          </a:bodyPr>
          <a:lstStyle/>
          <a:p>
            <a:r>
              <a:rPr lang="en-US" b="1" dirty="0" smtClean="0">
                <a:solidFill>
                  <a:srgbClr val="C00000"/>
                </a:solidFill>
              </a:rPr>
              <a:t>Shift in climate: from A to B</a:t>
            </a:r>
          </a:p>
          <a:p>
            <a:endParaRPr lang="en-US" dirty="0" smtClean="0"/>
          </a:p>
          <a:p>
            <a:r>
              <a:rPr lang="en-US" dirty="0" smtClean="0"/>
              <a:t>Most of time the values are the same </a:t>
            </a:r>
            <a:r>
              <a:rPr lang="en-US" dirty="0" smtClean="0">
                <a:solidFill>
                  <a:srgbClr val="008000"/>
                </a:solidFill>
              </a:rPr>
              <a:t>(green).</a:t>
            </a:r>
          </a:p>
        </p:txBody>
      </p:sp>
      <p:sp>
        <p:nvSpPr>
          <p:cNvPr id="12" name="TextBox 11"/>
          <p:cNvSpPr txBox="1"/>
          <p:nvPr/>
        </p:nvSpPr>
        <p:spPr>
          <a:xfrm>
            <a:off x="604434" y="5734373"/>
            <a:ext cx="3517310" cy="830997"/>
          </a:xfrm>
          <a:prstGeom prst="rect">
            <a:avLst/>
          </a:prstGeom>
          <a:noFill/>
        </p:spPr>
        <p:txBody>
          <a:bodyPr wrap="none" rtlCol="0">
            <a:spAutoFit/>
          </a:bodyPr>
          <a:lstStyle/>
          <a:p>
            <a:r>
              <a:rPr lang="en-US" dirty="0" smtClean="0"/>
              <a:t>Mean A: 50°F, </a:t>
            </a:r>
            <a:r>
              <a:rPr lang="en-US" dirty="0" err="1" smtClean="0"/>
              <a:t>s.d</a:t>
            </a:r>
            <a:r>
              <a:rPr lang="en-US" dirty="0" smtClean="0"/>
              <a:t>. 10°F</a:t>
            </a:r>
          </a:p>
          <a:p>
            <a:r>
              <a:rPr lang="en-US" dirty="0" smtClean="0">
                <a:solidFill>
                  <a:srgbClr val="0000FF"/>
                </a:solidFill>
              </a:rPr>
              <a:t>Mean B: 55°F, </a:t>
            </a:r>
            <a:r>
              <a:rPr lang="en-US" dirty="0" err="1" smtClean="0">
                <a:solidFill>
                  <a:srgbClr val="0000FF"/>
                </a:solidFill>
              </a:rPr>
              <a:t>s.d</a:t>
            </a:r>
            <a:r>
              <a:rPr lang="en-US" dirty="0" smtClean="0">
                <a:solidFill>
                  <a:srgbClr val="0000FF"/>
                </a:solidFill>
              </a:rPr>
              <a:t>. 10°F</a:t>
            </a:r>
            <a:endParaRPr lang="en-US" dirty="0">
              <a:solidFill>
                <a:srgbClr val="0000FF"/>
              </a:solidFill>
            </a:endParaRPr>
          </a:p>
        </p:txBody>
      </p:sp>
      <p:grpSp>
        <p:nvGrpSpPr>
          <p:cNvPr id="2" name="Group 14"/>
          <p:cNvGrpSpPr/>
          <p:nvPr/>
        </p:nvGrpSpPr>
        <p:grpSpPr>
          <a:xfrm>
            <a:off x="4541009" y="3378631"/>
            <a:ext cx="4370516" cy="1525794"/>
            <a:chOff x="4541009" y="3378631"/>
            <a:chExt cx="4370516" cy="1525794"/>
          </a:xfrm>
        </p:grpSpPr>
        <p:sp>
          <p:nvSpPr>
            <p:cNvPr id="13" name="TextBox 12"/>
            <p:cNvSpPr txBox="1"/>
            <p:nvPr/>
          </p:nvSpPr>
          <p:spPr>
            <a:xfrm>
              <a:off x="6447295" y="3704096"/>
              <a:ext cx="2464230" cy="1200329"/>
            </a:xfrm>
            <a:prstGeom prst="rect">
              <a:avLst/>
            </a:prstGeom>
            <a:noFill/>
          </p:spPr>
          <p:txBody>
            <a:bodyPr wrap="square" rtlCol="0">
              <a:spAutoFit/>
            </a:bodyPr>
            <a:lstStyle/>
            <a:p>
              <a:r>
                <a:rPr lang="en-US" dirty="0" smtClean="0">
                  <a:solidFill>
                    <a:srgbClr val="C00000"/>
                  </a:solidFill>
                </a:rPr>
                <a:t>Biggest changes in extremes: &gt;200%</a:t>
              </a:r>
              <a:endParaRPr lang="en-US" dirty="0">
                <a:solidFill>
                  <a:srgbClr val="C00000"/>
                </a:solidFill>
              </a:endParaRPr>
            </a:p>
          </p:txBody>
        </p:sp>
        <p:sp>
          <p:nvSpPr>
            <p:cNvPr id="14" name="Oval 13"/>
            <p:cNvSpPr/>
            <p:nvPr/>
          </p:nvSpPr>
          <p:spPr bwMode="auto">
            <a:xfrm rot="20159054">
              <a:off x="4541009" y="3378631"/>
              <a:ext cx="1131377" cy="619932"/>
            </a:xfrm>
            <a:prstGeom prst="ellipse">
              <a:avLst/>
            </a:prstGeom>
            <a:no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4386263"/>
          </a:xfrm>
          <a:prstGeom prst="rect">
            <a:avLst/>
          </a:prstGeom>
          <a:noFill/>
        </p:spPr>
        <p:txBody>
          <a:bodyPr>
            <a:spAutoFit/>
          </a:bodyPr>
          <a:lstStyle/>
          <a:p>
            <a:pPr>
              <a:defRPr/>
            </a:pPr>
            <a:r>
              <a:rPr lang="en-US" sz="2800" b="1" dirty="0">
                <a:solidFill>
                  <a:srgbClr val="FFFF00"/>
                </a:solidFill>
              </a:rPr>
              <a:t>Null hypothesis:</a:t>
            </a:r>
          </a:p>
          <a:p>
            <a:pPr>
              <a:defRPr/>
            </a:pPr>
            <a:r>
              <a:rPr lang="en-US" sz="2800" b="1" dirty="0">
                <a:solidFill>
                  <a:srgbClr val="FF0000"/>
                </a:solidFill>
              </a:rPr>
              <a:t> “There is no human influence on climate”</a:t>
            </a:r>
          </a:p>
          <a:p>
            <a:pPr>
              <a:defRPr/>
            </a:pPr>
            <a:r>
              <a:rPr lang="en-US" sz="2800" dirty="0">
                <a:solidFill>
                  <a:srgbClr val="FFFFFF"/>
                </a:solidFill>
              </a:rPr>
              <a:t>Burden of proof is high.  Scientists typically require 95% confidence level </a:t>
            </a:r>
            <a:r>
              <a:rPr lang="en-US" dirty="0">
                <a:solidFill>
                  <a:srgbClr val="FFFFFF"/>
                </a:solidFill>
              </a:rPr>
              <a:t>(5% significance level)</a:t>
            </a:r>
            <a:endParaRPr lang="en-US" sz="2800" dirty="0">
              <a:solidFill>
                <a:srgbClr val="FFFFFF"/>
              </a:solidFill>
            </a:endParaRPr>
          </a:p>
          <a:p>
            <a:pPr>
              <a:defRPr/>
            </a:pPr>
            <a:endParaRPr lang="en-US" sz="1600" dirty="0">
              <a:solidFill>
                <a:srgbClr val="FFFFFF"/>
              </a:solidFill>
            </a:endParaRPr>
          </a:p>
          <a:p>
            <a:pPr>
              <a:defRPr/>
            </a:pPr>
            <a:r>
              <a:rPr lang="en-US" sz="2700" b="1" dirty="0">
                <a:solidFill>
                  <a:srgbClr val="FFFF00"/>
                </a:solidFill>
              </a:rPr>
              <a:t>Type I errors</a:t>
            </a:r>
            <a:r>
              <a:rPr lang="en-US" sz="2700" dirty="0">
                <a:solidFill>
                  <a:srgbClr val="FFFFFF"/>
                </a:solidFill>
              </a:rPr>
              <a:t>: False positive.  Wrongly concluding there is a human influence when there isn’t.</a:t>
            </a:r>
          </a:p>
          <a:p>
            <a:pPr>
              <a:defRPr/>
            </a:pPr>
            <a:endParaRPr lang="en-US" sz="1600" dirty="0">
              <a:solidFill>
                <a:srgbClr val="FFFFFF"/>
              </a:solidFill>
            </a:endParaRPr>
          </a:p>
          <a:p>
            <a:pPr>
              <a:defRPr/>
            </a:pPr>
            <a:r>
              <a:rPr lang="en-US" sz="2700" b="1" dirty="0">
                <a:solidFill>
                  <a:srgbClr val="FFFF00"/>
                </a:solidFill>
              </a:rPr>
              <a:t>Type II errors</a:t>
            </a:r>
            <a:r>
              <a:rPr lang="en-US" sz="2700" dirty="0">
                <a:solidFill>
                  <a:srgbClr val="FFFFFF"/>
                </a:solidFill>
              </a:rPr>
              <a:t>: False negative.  Wrongly concluding there is no human influence, when there is.  This kind of error is very common!</a:t>
            </a:r>
          </a:p>
        </p:txBody>
      </p:sp>
    </p:spTree>
  </p:cSld>
  <p:clrMapOvr>
    <a:masterClrMapping/>
  </p:clrMapOvr>
  <p:transition>
    <p:pull dir="l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trenberth_normaldist_shift.png"/>
          <p:cNvPicPr>
            <a:picLocks noChangeAspect="1"/>
          </p:cNvPicPr>
          <p:nvPr/>
        </p:nvPicPr>
        <p:blipFill>
          <a:blip r:embed="rId2" cstate="print"/>
          <a:srcRect/>
          <a:stretch>
            <a:fillRect/>
          </a:stretch>
        </p:blipFill>
        <p:spPr bwMode="auto">
          <a:xfrm>
            <a:off x="915988" y="642938"/>
            <a:ext cx="6881812" cy="4105275"/>
          </a:xfrm>
          <a:prstGeom prst="rect">
            <a:avLst/>
          </a:prstGeom>
          <a:noFill/>
          <a:ln w="9525">
            <a:noFill/>
            <a:miter lim="800000"/>
            <a:headEnd/>
            <a:tailEnd/>
          </a:ln>
        </p:spPr>
      </p:pic>
      <p:pic>
        <p:nvPicPr>
          <p:cNvPr id="57347" name="Picture 2"/>
          <p:cNvPicPr>
            <a:picLocks noChangeAspect="1" noChangeArrowheads="1"/>
          </p:cNvPicPr>
          <p:nvPr/>
        </p:nvPicPr>
        <p:blipFill>
          <a:blip r:embed="rId3" cstate="print"/>
          <a:srcRect l="3525" t="4895"/>
          <a:stretch>
            <a:fillRect/>
          </a:stretch>
        </p:blipFill>
        <p:spPr bwMode="auto">
          <a:xfrm>
            <a:off x="5065713" y="4724400"/>
            <a:ext cx="4078287" cy="2133600"/>
          </a:xfrm>
          <a:prstGeom prst="rect">
            <a:avLst/>
          </a:prstGeom>
          <a:noFill/>
          <a:ln w="9525">
            <a:noFill/>
            <a:miter lim="800000"/>
            <a:headEnd/>
            <a:tailEnd/>
          </a:ln>
        </p:spPr>
      </p:pic>
      <p:sp>
        <p:nvSpPr>
          <p:cNvPr id="50180" name="TextBox 3"/>
          <p:cNvSpPr txBox="1">
            <a:spLocks noChangeArrowheads="1"/>
          </p:cNvSpPr>
          <p:nvPr/>
        </p:nvSpPr>
        <p:spPr bwMode="auto">
          <a:xfrm>
            <a:off x="304800" y="4795838"/>
            <a:ext cx="4724400" cy="2062162"/>
          </a:xfrm>
          <a:prstGeom prst="rect">
            <a:avLst/>
          </a:prstGeom>
          <a:noFill/>
          <a:ln w="9525">
            <a:noFill/>
            <a:miter lim="800000"/>
            <a:headEnd/>
            <a:tailEnd/>
          </a:ln>
        </p:spPr>
        <p:txBody>
          <a:bodyPr>
            <a:spAutoFit/>
          </a:bodyPr>
          <a:lstStyle/>
          <a:p>
            <a:r>
              <a:rPr lang="en-US" sz="1600" smtClean="0">
                <a:solidFill>
                  <a:srgbClr val="FFFFFF"/>
                </a:solidFill>
              </a:rPr>
              <a:t>For a 1 standard deviation (10°F) shift in the distribution (due to climate change) from A to B, only values of B to the right of the two tailed 5% significance level (α=0.05 in red) would be considered significant under a null hypothesis of no change.  All the values in the blue area of the B distribution would not.</a:t>
            </a:r>
          </a:p>
          <a:p>
            <a:endParaRPr lang="en-US" sz="1600" smtClean="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wipe(left)">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49275"/>
            <a:ext cx="8534400" cy="6048375"/>
          </a:xfrm>
          <a:prstGeom prst="rect">
            <a:avLst/>
          </a:prstGeom>
          <a:noFill/>
        </p:spPr>
        <p:txBody>
          <a:bodyPr>
            <a:spAutoFit/>
          </a:bodyPr>
          <a:lstStyle/>
          <a:p>
            <a:pPr>
              <a:defRPr/>
            </a:pPr>
            <a:r>
              <a:rPr lang="en-US" sz="2800" b="1" dirty="0">
                <a:solidFill>
                  <a:srgbClr val="FFFF00"/>
                </a:solidFill>
              </a:rPr>
              <a:t>Null hypothesis:</a:t>
            </a:r>
          </a:p>
          <a:p>
            <a:pPr>
              <a:defRPr/>
            </a:pPr>
            <a:r>
              <a:rPr lang="en-US" sz="2800" b="1" dirty="0">
                <a:solidFill>
                  <a:srgbClr val="FF0000"/>
                </a:solidFill>
              </a:rPr>
              <a:t> “There is no human influence on climate”</a:t>
            </a:r>
          </a:p>
          <a:p>
            <a:pPr>
              <a:defRPr/>
            </a:pPr>
            <a:r>
              <a:rPr lang="en-US" sz="2300" dirty="0">
                <a:solidFill>
                  <a:srgbClr val="FFFFFF"/>
                </a:solidFill>
              </a:rPr>
              <a:t>Was appropriate prior to 2007 (AR4) but IPCC found that global warming is “</a:t>
            </a:r>
            <a:r>
              <a:rPr lang="en-US" sz="2300" dirty="0">
                <a:solidFill>
                  <a:srgbClr val="FFFF00"/>
                </a:solidFill>
              </a:rPr>
              <a:t>unequivocal</a:t>
            </a:r>
            <a:r>
              <a:rPr lang="en-US" sz="2300" dirty="0">
                <a:solidFill>
                  <a:srgbClr val="FFFFFF"/>
                </a:solidFill>
              </a:rPr>
              <a:t>” and “very likely” due to human activities.</a:t>
            </a:r>
          </a:p>
          <a:p>
            <a:pPr>
              <a:defRPr/>
            </a:pPr>
            <a:r>
              <a:rPr lang="en-US" sz="2300" dirty="0">
                <a:solidFill>
                  <a:srgbClr val="FFFFFF"/>
                </a:solidFill>
              </a:rPr>
              <a:t> So this null hypothesis </a:t>
            </a:r>
            <a:r>
              <a:rPr lang="en-US" sz="2300" b="1" dirty="0">
                <a:solidFill>
                  <a:srgbClr val="FFFFFF"/>
                </a:solidFill>
              </a:rPr>
              <a:t>no longer appropriate. </a:t>
            </a:r>
            <a:r>
              <a:rPr lang="en-US" sz="2300" dirty="0">
                <a:solidFill>
                  <a:srgbClr val="FFFFFF"/>
                </a:solidFill>
              </a:rPr>
              <a:t> If one reverses the null hypothesis “there is a human influence on climate” then it is very hard to prove otherwise at 95% level.</a:t>
            </a:r>
          </a:p>
          <a:p>
            <a:pPr>
              <a:defRPr/>
            </a:pPr>
            <a:r>
              <a:rPr lang="en-US" sz="2300" dirty="0">
                <a:solidFill>
                  <a:srgbClr val="FFC000"/>
                </a:solidFill>
              </a:rPr>
              <a:t>Key difference: the uncertainties fall on the other side!</a:t>
            </a:r>
          </a:p>
          <a:p>
            <a:pPr>
              <a:defRPr/>
            </a:pPr>
            <a:endParaRPr lang="en-US" sz="1000" dirty="0">
              <a:solidFill>
                <a:srgbClr val="FFFFFF"/>
              </a:solidFill>
            </a:endParaRPr>
          </a:p>
          <a:p>
            <a:pPr>
              <a:defRPr/>
            </a:pPr>
            <a:r>
              <a:rPr lang="en-US" dirty="0">
                <a:solidFill>
                  <a:srgbClr val="FFFFFF"/>
                </a:solidFill>
              </a:rPr>
              <a:t>So these are wrong questions: </a:t>
            </a:r>
          </a:p>
          <a:p>
            <a:pPr lvl="2">
              <a:defRPr/>
            </a:pPr>
            <a:r>
              <a:rPr lang="en-US" dirty="0">
                <a:solidFill>
                  <a:srgbClr val="FFFFFF"/>
                </a:solidFill>
              </a:rPr>
              <a:t>“Is it due to global warming?”</a:t>
            </a:r>
          </a:p>
          <a:p>
            <a:pPr lvl="2">
              <a:defRPr/>
            </a:pPr>
            <a:r>
              <a:rPr lang="en-US" dirty="0">
                <a:solidFill>
                  <a:srgbClr val="FFFFFF"/>
                </a:solidFill>
              </a:rPr>
              <a:t>“Is it due to natural variability?”</a:t>
            </a:r>
          </a:p>
          <a:p>
            <a:pPr>
              <a:defRPr/>
            </a:pPr>
            <a:r>
              <a:rPr lang="en-US" sz="4000" dirty="0">
                <a:solidFill>
                  <a:srgbClr val="FF0000"/>
                </a:solidFill>
              </a:rPr>
              <a:t>It is always both!</a:t>
            </a:r>
          </a:p>
          <a:p>
            <a:pPr>
              <a:defRPr/>
            </a:pPr>
            <a:r>
              <a:rPr lang="en-US" dirty="0">
                <a:solidFill>
                  <a:srgbClr val="FFFF00"/>
                </a:solidFill>
              </a:rPr>
              <a:t>Moreover, natural variability is not a cause: where does the energy perturbation come from to cause the change?</a:t>
            </a:r>
          </a:p>
        </p:txBody>
      </p:sp>
    </p:spTree>
  </p:cSld>
  <p:clrMapOvr>
    <a:masterClrMapping/>
  </p:clrMapOvr>
  <p:transition>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288" y="742950"/>
            <a:ext cx="8610600" cy="5878513"/>
          </a:xfrm>
          <a:prstGeom prst="rect">
            <a:avLst/>
          </a:prstGeom>
          <a:noFill/>
        </p:spPr>
        <p:txBody>
          <a:bodyPr>
            <a:spAutoFit/>
          </a:bodyPr>
          <a:lstStyle/>
          <a:p>
            <a:pPr marL="342900" indent="-342900">
              <a:buFont typeface="+mj-lt"/>
              <a:buAutoNum type="arabicPeriod"/>
              <a:defRPr/>
            </a:pPr>
            <a:r>
              <a:rPr lang="en-US" dirty="0">
                <a:solidFill>
                  <a:srgbClr val="FFFFFF"/>
                </a:solidFill>
                <a:ea typeface="ＭＳ Ｐゴシック" pitchFamily="34" charset="-128"/>
              </a:rPr>
              <a:t>The flooding in </a:t>
            </a:r>
            <a:r>
              <a:rPr lang="en-US" dirty="0">
                <a:solidFill>
                  <a:srgbClr val="FF0000"/>
                </a:solidFill>
                <a:ea typeface="ＭＳ Ｐゴシック" pitchFamily="34" charset="-128"/>
              </a:rPr>
              <a:t>Pakistan</a:t>
            </a:r>
            <a:r>
              <a:rPr lang="en-US" dirty="0">
                <a:solidFill>
                  <a:srgbClr val="FFFFFF"/>
                </a:solidFill>
                <a:ea typeface="ＭＳ Ｐゴシック" pitchFamily="34" charset="-128"/>
              </a:rPr>
              <a:t> (August) </a:t>
            </a:r>
            <a:r>
              <a:rPr lang="en-US" sz="2000" dirty="0">
                <a:solidFill>
                  <a:srgbClr val="FFFFFF"/>
                </a:solidFill>
                <a:ea typeface="ＭＳ Ｐゴシック" pitchFamily="34" charset="-128"/>
              </a:rPr>
              <a:t>and related earlier </a:t>
            </a:r>
            <a:r>
              <a:rPr lang="en-US" dirty="0">
                <a:solidFill>
                  <a:srgbClr val="FFFFFF"/>
                </a:solidFill>
                <a:ea typeface="ＭＳ Ｐゴシック" pitchFamily="34" charset="-128"/>
              </a:rPr>
              <a:t>flooding in </a:t>
            </a:r>
            <a:r>
              <a:rPr lang="en-US" dirty="0">
                <a:solidFill>
                  <a:srgbClr val="FF0000"/>
                </a:solidFill>
                <a:ea typeface="ＭＳ Ｐゴシック" pitchFamily="34" charset="-128"/>
              </a:rPr>
              <a:t>China</a:t>
            </a:r>
            <a:r>
              <a:rPr lang="en-US" dirty="0">
                <a:solidFill>
                  <a:srgbClr val="FFFFFF"/>
                </a:solidFill>
                <a:ea typeface="ＭＳ Ｐゴシック" pitchFamily="34" charset="-128"/>
              </a:rPr>
              <a:t> and </a:t>
            </a:r>
            <a:r>
              <a:rPr lang="en-US" dirty="0">
                <a:solidFill>
                  <a:srgbClr val="FF0000"/>
                </a:solidFill>
                <a:ea typeface="ＭＳ Ｐゴシック" pitchFamily="34" charset="-128"/>
              </a:rPr>
              <a:t>India</a:t>
            </a:r>
            <a:r>
              <a:rPr lang="en-US" dirty="0">
                <a:solidFill>
                  <a:srgbClr val="FFFFFF"/>
                </a:solidFill>
                <a:ea typeface="ＭＳ Ｐゴシック" pitchFamily="34" charset="-128"/>
              </a:rPr>
              <a:t> (July)</a:t>
            </a:r>
          </a:p>
          <a:p>
            <a:pPr marL="342900" indent="-342900">
              <a:buFont typeface="+mj-lt"/>
              <a:buAutoNum type="arabicPeriod"/>
              <a:defRPr/>
            </a:pPr>
            <a:r>
              <a:rPr lang="en-US" dirty="0">
                <a:solidFill>
                  <a:srgbClr val="FFFFFF"/>
                </a:solidFill>
                <a:ea typeface="ＭＳ Ｐゴシック" pitchFamily="34" charset="-128"/>
              </a:rPr>
              <a:t>The </a:t>
            </a:r>
            <a:r>
              <a:rPr lang="en-US" dirty="0">
                <a:solidFill>
                  <a:srgbClr val="FF0000"/>
                </a:solidFill>
                <a:ea typeface="ＭＳ Ｐゴシック" pitchFamily="34" charset="-128"/>
              </a:rPr>
              <a:t>Russian</a:t>
            </a:r>
            <a:r>
              <a:rPr lang="en-US" dirty="0">
                <a:solidFill>
                  <a:srgbClr val="FFFFFF"/>
                </a:solidFill>
                <a:ea typeface="ＭＳ Ｐゴシック" pitchFamily="34" charset="-128"/>
              </a:rPr>
              <a:t> drought, heat wave and wild fires </a:t>
            </a:r>
            <a:r>
              <a:rPr lang="en-US" sz="1600" dirty="0">
                <a:solidFill>
                  <a:srgbClr val="FFFFFF"/>
                </a:solidFill>
                <a:ea typeface="ＭＳ Ｐゴシック" pitchFamily="34" charset="-128"/>
              </a:rPr>
              <a:t>(which is an event physically related to the Asian flooding via a monsoon circulation and </a:t>
            </a:r>
            <a:r>
              <a:rPr lang="en-US" sz="1600" dirty="0" err="1">
                <a:solidFill>
                  <a:srgbClr val="FFFFFF"/>
                </a:solidFill>
                <a:ea typeface="ＭＳ Ｐゴシック" pitchFamily="34" charset="-128"/>
              </a:rPr>
              <a:t>teleconnections</a:t>
            </a:r>
            <a:r>
              <a:rPr lang="en-US" sz="1600" dirty="0">
                <a:solidFill>
                  <a:srgbClr val="FFFFFF"/>
                </a:solidFill>
                <a:ea typeface="ＭＳ Ｐゴシック" pitchFamily="34" charset="-128"/>
              </a:rPr>
              <a:t>)</a:t>
            </a:r>
            <a:endParaRPr lang="en-US" sz="1800" dirty="0">
              <a:solidFill>
                <a:srgbClr val="FFFFFF"/>
              </a:solidFill>
              <a:ea typeface="ＭＳ Ｐゴシック" pitchFamily="34" charset="-128"/>
            </a:endParaRPr>
          </a:p>
          <a:p>
            <a:pPr marL="342900" indent="-342900">
              <a:buFont typeface="+mj-lt"/>
              <a:buAutoNum type="arabicPeriod"/>
              <a:defRPr/>
            </a:pPr>
            <a:r>
              <a:rPr lang="en-US" dirty="0">
                <a:solidFill>
                  <a:srgbClr val="FFFFFF"/>
                </a:solidFill>
                <a:ea typeface="ＭＳ Ｐゴシック" pitchFamily="34" charset="-128"/>
              </a:rPr>
              <a:t>The flooding events in the </a:t>
            </a:r>
            <a:r>
              <a:rPr lang="en-US" dirty="0">
                <a:solidFill>
                  <a:srgbClr val="FF0000"/>
                </a:solidFill>
                <a:ea typeface="ＭＳ Ｐゴシック" pitchFamily="34" charset="-128"/>
              </a:rPr>
              <a:t>US</a:t>
            </a:r>
            <a:r>
              <a:rPr lang="en-US" sz="1800" dirty="0">
                <a:solidFill>
                  <a:srgbClr val="FFFFFF"/>
                </a:solidFill>
                <a:ea typeface="ＭＳ Ｐゴシック" pitchFamily="34" charset="-128"/>
              </a:rPr>
              <a:t>, </a:t>
            </a:r>
            <a:r>
              <a:rPr lang="en-US" sz="1600" dirty="0">
                <a:solidFill>
                  <a:srgbClr val="FFFFFF"/>
                </a:solidFill>
                <a:ea typeface="ＭＳ Ｐゴシック" pitchFamily="34" charset="-128"/>
              </a:rPr>
              <a:t>notably the nor-</a:t>
            </a:r>
            <a:r>
              <a:rPr lang="en-US" sz="1600" dirty="0" err="1">
                <a:solidFill>
                  <a:srgbClr val="FFFFFF"/>
                </a:solidFill>
                <a:ea typeface="ＭＳ Ｐゴシック" pitchFamily="34" charset="-128"/>
              </a:rPr>
              <a:t>easters</a:t>
            </a:r>
            <a:r>
              <a:rPr lang="en-US" sz="1600" dirty="0">
                <a:solidFill>
                  <a:srgbClr val="FFFFFF"/>
                </a:solidFill>
                <a:ea typeface="ＭＳ Ｐゴシック" pitchFamily="34" charset="-128"/>
              </a:rPr>
              <a:t> in February-March and the "</a:t>
            </a:r>
            <a:r>
              <a:rPr lang="en-US" sz="1600" dirty="0" err="1">
                <a:solidFill>
                  <a:srgbClr val="FFFFFF"/>
                </a:solidFill>
                <a:ea typeface="ＭＳ Ｐゴシック" pitchFamily="34" charset="-128"/>
              </a:rPr>
              <a:t>Snowmageddon</a:t>
            </a:r>
            <a:r>
              <a:rPr lang="en-US" sz="1600" dirty="0">
                <a:solidFill>
                  <a:srgbClr val="FFFFFF"/>
                </a:solidFill>
                <a:ea typeface="ＭＳ Ｐゴシック" pitchFamily="34" charset="-128"/>
              </a:rPr>
              <a:t>“ record breaking snows in Washington, Philadelphia and Baltimore.</a:t>
            </a:r>
            <a:endParaRPr lang="en-US" sz="1800" dirty="0">
              <a:solidFill>
                <a:srgbClr val="FFFFFF"/>
              </a:solidFill>
              <a:ea typeface="ＭＳ Ｐゴシック" pitchFamily="34" charset="-128"/>
            </a:endParaRPr>
          </a:p>
          <a:p>
            <a:pPr marL="342900" indent="-342900">
              <a:buFont typeface="+mj-lt"/>
              <a:buAutoNum type="arabicPeriod"/>
              <a:defRPr/>
            </a:pPr>
            <a:r>
              <a:rPr lang="en-US" dirty="0">
                <a:solidFill>
                  <a:srgbClr val="FFFFFF"/>
                </a:solidFill>
                <a:ea typeface="ＭＳ Ｐゴシック" pitchFamily="34" charset="-128"/>
              </a:rPr>
              <a:t>Intense heavy rains in </a:t>
            </a:r>
            <a:r>
              <a:rPr lang="en-US" dirty="0">
                <a:solidFill>
                  <a:srgbClr val="FF0000"/>
                </a:solidFill>
                <a:ea typeface="ＭＳ Ｐゴシック" pitchFamily="34" charset="-128"/>
              </a:rPr>
              <a:t>Nashville</a:t>
            </a:r>
            <a:r>
              <a:rPr lang="en-US" dirty="0">
                <a:solidFill>
                  <a:srgbClr val="FFFFFF"/>
                </a:solidFill>
                <a:ea typeface="ＭＳ Ｐゴシック" pitchFamily="34" charset="-128"/>
              </a:rPr>
              <a:t> </a:t>
            </a:r>
            <a:r>
              <a:rPr lang="en-US" sz="1800" dirty="0">
                <a:solidFill>
                  <a:srgbClr val="FFFFFF"/>
                </a:solidFill>
                <a:ea typeface="ＭＳ Ｐゴシック" pitchFamily="34" charset="-128"/>
              </a:rPr>
              <a:t>in May </a:t>
            </a:r>
            <a:r>
              <a:rPr lang="en-US" sz="1600" dirty="0">
                <a:solidFill>
                  <a:srgbClr val="FFFFFF"/>
                </a:solidFill>
                <a:ea typeface="ＭＳ Ｐゴシック" pitchFamily="34" charset="-128"/>
              </a:rPr>
              <a:t>(over 20 inches in 2 days)</a:t>
            </a:r>
            <a:endParaRPr lang="en-US" sz="1800" dirty="0">
              <a:solidFill>
                <a:srgbClr val="FFFFFF"/>
              </a:solidFill>
              <a:ea typeface="ＭＳ Ｐゴシック" pitchFamily="34" charset="-128"/>
            </a:endParaRPr>
          </a:p>
          <a:p>
            <a:pPr marL="342900" indent="-342900">
              <a:buFont typeface="+mj-lt"/>
              <a:buAutoNum type="arabicPeriod"/>
              <a:defRPr/>
            </a:pPr>
            <a:r>
              <a:rPr lang="en-US" dirty="0">
                <a:solidFill>
                  <a:srgbClr val="FFFFFF"/>
                </a:solidFill>
                <a:ea typeface="ＭＳ Ｐゴシック" pitchFamily="34" charset="-128"/>
              </a:rPr>
              <a:t>Wettest September ever in </a:t>
            </a:r>
            <a:r>
              <a:rPr lang="en-US" dirty="0">
                <a:solidFill>
                  <a:srgbClr val="FF0000"/>
                </a:solidFill>
                <a:ea typeface="ＭＳ Ｐゴシック" pitchFamily="34" charset="-128"/>
              </a:rPr>
              <a:t>Australia</a:t>
            </a:r>
            <a:r>
              <a:rPr lang="en-US" dirty="0">
                <a:solidFill>
                  <a:srgbClr val="FFFFFF"/>
                </a:solidFill>
                <a:ea typeface="ＭＳ Ｐゴシック" pitchFamily="34" charset="-128"/>
              </a:rPr>
              <a:t>, flooding since</a:t>
            </a:r>
          </a:p>
          <a:p>
            <a:pPr marL="342900" indent="-342900">
              <a:buFont typeface="+mj-lt"/>
              <a:buAutoNum type="arabicPeriod"/>
              <a:defRPr/>
            </a:pPr>
            <a:r>
              <a:rPr lang="en-US" dirty="0">
                <a:solidFill>
                  <a:srgbClr val="FFFFFF"/>
                </a:solidFill>
                <a:ea typeface="ＭＳ Ｐゴシック" pitchFamily="34" charset="-128"/>
              </a:rPr>
              <a:t>Flooding in </a:t>
            </a:r>
            <a:r>
              <a:rPr lang="en-US" dirty="0">
                <a:solidFill>
                  <a:srgbClr val="FF0000"/>
                </a:solidFill>
                <a:ea typeface="ＭＳ Ｐゴシック" pitchFamily="34" charset="-128"/>
              </a:rPr>
              <a:t>Columbia</a:t>
            </a:r>
            <a:r>
              <a:rPr lang="en-US" dirty="0">
                <a:solidFill>
                  <a:srgbClr val="FFFFFF"/>
                </a:solidFill>
                <a:ea typeface="ＭＳ Ｐゴシック" pitchFamily="34" charset="-128"/>
              </a:rPr>
              <a:t>, drought in </a:t>
            </a:r>
            <a:r>
              <a:rPr lang="en-US" dirty="0">
                <a:solidFill>
                  <a:srgbClr val="FF0000"/>
                </a:solidFill>
                <a:ea typeface="ＭＳ Ｐゴシック" pitchFamily="34" charset="-128"/>
              </a:rPr>
              <a:t>Brazil</a:t>
            </a:r>
          </a:p>
          <a:p>
            <a:pPr marL="342900" indent="-342900">
              <a:buFont typeface="+mj-lt"/>
              <a:buAutoNum type="arabicPeriod"/>
              <a:defRPr/>
            </a:pPr>
            <a:r>
              <a:rPr lang="en-US" dirty="0">
                <a:solidFill>
                  <a:srgbClr val="FFFFFF"/>
                </a:solidFill>
                <a:ea typeface="ＭＳ Ｐゴシック" pitchFamily="34" charset="-128"/>
              </a:rPr>
              <a:t>The strong </a:t>
            </a:r>
            <a:r>
              <a:rPr lang="en-US" dirty="0">
                <a:solidFill>
                  <a:srgbClr val="FF0000"/>
                </a:solidFill>
                <a:ea typeface="ＭＳ Ｐゴシック" pitchFamily="34" charset="-128"/>
              </a:rPr>
              <a:t>Atlantic</a:t>
            </a:r>
            <a:r>
              <a:rPr lang="en-US" dirty="0">
                <a:solidFill>
                  <a:srgbClr val="FFFFFF"/>
                </a:solidFill>
                <a:ea typeface="ＭＳ Ｐゴシック" pitchFamily="34" charset="-128"/>
              </a:rPr>
              <a:t> hurricane season </a:t>
            </a:r>
            <a:r>
              <a:rPr lang="en-US" sz="1600" dirty="0">
                <a:solidFill>
                  <a:srgbClr val="FFFFFF"/>
                </a:solidFill>
                <a:ea typeface="ＭＳ Ｐゴシック" pitchFamily="34" charset="-128"/>
              </a:rPr>
              <a:t>(19 named storms second after 2005 and tied with 1995 since 1944 when surveillance aircraft began monitoring, and 12 hurricanes).  Only one storm made landfall in the US but 3 made landfall in Mexico and hurricane Karl caused extensive flooding in Mexico and Texas. Moisture from Hurricane Karl brought flooding rains to parts of southwest Wisconsin, southern Minnesota, and southeast South Dakota and contributed to Minnesota's wettest September in the 1895-2010 record. </a:t>
            </a:r>
          </a:p>
          <a:p>
            <a:pPr marL="342900" indent="-342900">
              <a:buFont typeface="+mj-lt"/>
              <a:buAutoNum type="arabicPeriod"/>
              <a:defRPr/>
            </a:pPr>
            <a:r>
              <a:rPr lang="en-US" dirty="0">
                <a:solidFill>
                  <a:srgbClr val="FFFFFF"/>
                </a:solidFill>
                <a:ea typeface="ＭＳ Ｐゴシック" pitchFamily="34" charset="-128"/>
              </a:rPr>
              <a:t>Cold outbreaks in </a:t>
            </a:r>
            <a:r>
              <a:rPr lang="en-US" dirty="0">
                <a:solidFill>
                  <a:srgbClr val="FF0000"/>
                </a:solidFill>
                <a:ea typeface="ＭＳ Ｐゴシック" pitchFamily="34" charset="-128"/>
              </a:rPr>
              <a:t>Europe</a:t>
            </a:r>
            <a:r>
              <a:rPr lang="en-US" dirty="0">
                <a:solidFill>
                  <a:srgbClr val="FFFFFF"/>
                </a:solidFill>
                <a:ea typeface="ＭＳ Ｐゴシック" pitchFamily="34" charset="-128"/>
              </a:rPr>
              <a:t> and the </a:t>
            </a:r>
            <a:r>
              <a:rPr lang="en-US" dirty="0">
                <a:solidFill>
                  <a:srgbClr val="FF0000"/>
                </a:solidFill>
                <a:ea typeface="ＭＳ Ｐゴシック" pitchFamily="34" charset="-128"/>
              </a:rPr>
              <a:t>U.S</a:t>
            </a:r>
            <a:r>
              <a:rPr lang="en-US" sz="1600" dirty="0">
                <a:solidFill>
                  <a:srgbClr val="FFFFFF"/>
                </a:solidFill>
                <a:ea typeface="ＭＳ Ｐゴシック" pitchFamily="34" charset="-128"/>
              </a:rPr>
              <a:t>. (main population centers)</a:t>
            </a:r>
          </a:p>
        </p:txBody>
      </p:sp>
      <p:sp>
        <p:nvSpPr>
          <p:cNvPr id="3" name="TextBox 2"/>
          <p:cNvSpPr txBox="1"/>
          <p:nvPr/>
        </p:nvSpPr>
        <p:spPr>
          <a:xfrm>
            <a:off x="457200" y="152400"/>
            <a:ext cx="8001000" cy="523875"/>
          </a:xfrm>
          <a:prstGeom prst="rect">
            <a:avLst/>
          </a:prstGeom>
          <a:noFill/>
          <a:effectLst>
            <a:outerShdw blurRad="50800" dist="50800" dir="5400000" algn="ctr" rotWithShape="0">
              <a:schemeClr val="tx1"/>
            </a:outerShdw>
          </a:effectLst>
        </p:spPr>
        <p:txBody>
          <a:bodyPr>
            <a:spAutoFit/>
          </a:bodyPr>
          <a:lstStyle/>
          <a:p>
            <a:pPr algn="ctr">
              <a:defRPr/>
            </a:pPr>
            <a:r>
              <a:rPr lang="en-US" sz="2800" b="1" dirty="0">
                <a:solidFill>
                  <a:srgbClr val="FFFF00"/>
                </a:solidFill>
                <a:ea typeface="ＭＳ Ｐゴシック" pitchFamily="34" charset="-128"/>
              </a:rPr>
              <a:t>Some extremes in 2010 of concern</a:t>
            </a:r>
          </a:p>
        </p:txBody>
      </p:sp>
    </p:spTree>
  </p:cSld>
  <p:clrMapOvr>
    <a:masterClrMapping/>
  </p:clrMapOvr>
  <p:transition>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0"/>
            <a:ext cx="8235781" cy="461665"/>
          </a:xfrm>
          <a:prstGeom prst="rect">
            <a:avLst/>
          </a:prstGeom>
          <a:noFill/>
        </p:spPr>
        <p:txBody>
          <a:bodyPr wrap="square" rtlCol="0">
            <a:spAutoFit/>
          </a:bodyPr>
          <a:lstStyle/>
          <a:p>
            <a:r>
              <a:rPr lang="en-US" sz="1600" dirty="0" smtClean="0"/>
              <a:t>Jul-Aug 2010 </a:t>
            </a:r>
            <a:r>
              <a:rPr lang="en-US" dirty="0" smtClean="0"/>
              <a:t> India				</a:t>
            </a:r>
            <a:endParaRPr lang="en-US" dirty="0"/>
          </a:p>
        </p:txBody>
      </p:sp>
      <p:pic>
        <p:nvPicPr>
          <p:cNvPr id="16" name="Picture 15" descr="India-Floods_799014c.jpg"/>
          <p:cNvPicPr>
            <a:picLocks noChangeAspect="1"/>
          </p:cNvPicPr>
          <p:nvPr/>
        </p:nvPicPr>
        <p:blipFill>
          <a:blip r:embed="rId2" cstate="print"/>
          <a:stretch>
            <a:fillRect/>
          </a:stretch>
        </p:blipFill>
        <p:spPr>
          <a:xfrm>
            <a:off x="0" y="382768"/>
            <a:ext cx="3213100" cy="2011680"/>
          </a:xfrm>
          <a:prstGeom prst="rect">
            <a:avLst/>
          </a:prstGeom>
        </p:spPr>
      </p:pic>
      <p:pic>
        <p:nvPicPr>
          <p:cNvPr id="17" name="Picture 16" descr="IndiaAug.jpg"/>
          <p:cNvPicPr>
            <a:picLocks noChangeAspect="1"/>
          </p:cNvPicPr>
          <p:nvPr/>
        </p:nvPicPr>
        <p:blipFill>
          <a:blip r:embed="rId3" cstate="print"/>
          <a:stretch>
            <a:fillRect/>
          </a:stretch>
        </p:blipFill>
        <p:spPr>
          <a:xfrm>
            <a:off x="0" y="2402959"/>
            <a:ext cx="3228975" cy="2143125"/>
          </a:xfrm>
          <a:prstGeom prst="rect">
            <a:avLst/>
          </a:prstGeom>
        </p:spPr>
      </p:pic>
      <p:pic>
        <p:nvPicPr>
          <p:cNvPr id="18" name="Picture 17" descr="_42441692_zbridgeturbat-ap.jpg"/>
          <p:cNvPicPr>
            <a:picLocks noChangeAspect="1"/>
          </p:cNvPicPr>
          <p:nvPr/>
        </p:nvPicPr>
        <p:blipFill>
          <a:blip r:embed="rId4" cstate="print"/>
          <a:stretch>
            <a:fillRect/>
          </a:stretch>
        </p:blipFill>
        <p:spPr>
          <a:xfrm>
            <a:off x="0" y="4523232"/>
            <a:ext cx="3237545" cy="2334768"/>
          </a:xfrm>
          <a:prstGeom prst="rect">
            <a:avLst/>
          </a:prstGeom>
        </p:spPr>
      </p:pic>
      <p:pic>
        <p:nvPicPr>
          <p:cNvPr id="22" name="Picture 21" descr="_38174861_india_floods_300.jpg"/>
          <p:cNvPicPr>
            <a:picLocks noChangeAspect="1"/>
          </p:cNvPicPr>
          <p:nvPr/>
        </p:nvPicPr>
        <p:blipFill>
          <a:blip r:embed="rId5" cstate="print"/>
          <a:stretch>
            <a:fillRect/>
          </a:stretch>
        </p:blipFill>
        <p:spPr>
          <a:xfrm>
            <a:off x="3317358" y="383103"/>
            <a:ext cx="3317358" cy="3177004"/>
          </a:xfrm>
          <a:prstGeom prst="rect">
            <a:avLst/>
          </a:prstGeom>
        </p:spPr>
      </p:pic>
      <p:pic>
        <p:nvPicPr>
          <p:cNvPr id="26" name="Picture 25" descr="flood,india,i,oldman,sewing_machine.jpg"/>
          <p:cNvPicPr>
            <a:picLocks noChangeAspect="1"/>
          </p:cNvPicPr>
          <p:nvPr/>
        </p:nvPicPr>
        <p:blipFill>
          <a:blip r:embed="rId6" cstate="print"/>
          <a:stretch>
            <a:fillRect/>
          </a:stretch>
        </p:blipFill>
        <p:spPr>
          <a:xfrm>
            <a:off x="6730409" y="378213"/>
            <a:ext cx="2413591" cy="1611072"/>
          </a:xfrm>
          <a:prstGeom prst="rect">
            <a:avLst/>
          </a:prstGeom>
        </p:spPr>
      </p:pic>
      <p:pic>
        <p:nvPicPr>
          <p:cNvPr id="29" name="Picture 28" descr="India_TRMM2004194_lrg.jpg"/>
          <p:cNvPicPr>
            <a:picLocks noChangeAspect="1"/>
          </p:cNvPicPr>
          <p:nvPr/>
        </p:nvPicPr>
        <p:blipFill>
          <a:blip r:embed="rId7" cstate="print"/>
          <a:stretch>
            <a:fillRect/>
          </a:stretch>
        </p:blipFill>
        <p:spPr>
          <a:xfrm>
            <a:off x="3285463" y="4183709"/>
            <a:ext cx="3391786" cy="2674292"/>
          </a:xfrm>
          <a:prstGeom prst="rect">
            <a:avLst/>
          </a:prstGeom>
        </p:spPr>
      </p:pic>
      <p:pic>
        <p:nvPicPr>
          <p:cNvPr id="30" name="Picture 29" descr="man_BiharIndia.jpg"/>
          <p:cNvPicPr>
            <a:picLocks noChangeAspect="1"/>
          </p:cNvPicPr>
          <p:nvPr/>
        </p:nvPicPr>
        <p:blipFill>
          <a:blip r:embed="rId8" cstate="print"/>
          <a:stretch>
            <a:fillRect/>
          </a:stretch>
        </p:blipFill>
        <p:spPr>
          <a:xfrm>
            <a:off x="6701711" y="1998921"/>
            <a:ext cx="2442289" cy="1572289"/>
          </a:xfrm>
          <a:prstGeom prst="rect">
            <a:avLst/>
          </a:prstGeom>
        </p:spPr>
      </p:pic>
      <p:pic>
        <p:nvPicPr>
          <p:cNvPr id="31" name="Picture 30" descr="India_KosiRiver.jpg"/>
          <p:cNvPicPr>
            <a:picLocks noChangeAspect="1"/>
          </p:cNvPicPr>
          <p:nvPr/>
        </p:nvPicPr>
        <p:blipFill>
          <a:blip r:embed="rId9" cstate="print"/>
          <a:stretch>
            <a:fillRect/>
          </a:stretch>
        </p:blipFill>
        <p:spPr>
          <a:xfrm>
            <a:off x="6650099" y="5252484"/>
            <a:ext cx="2493902" cy="1605516"/>
          </a:xfrm>
          <a:prstGeom prst="rect">
            <a:avLst/>
          </a:prstGeom>
        </p:spPr>
      </p:pic>
      <p:pic>
        <p:nvPicPr>
          <p:cNvPr id="51202" name="Picture 2"/>
          <p:cNvPicPr>
            <a:picLocks noChangeAspect="1" noChangeArrowheads="1"/>
          </p:cNvPicPr>
          <p:nvPr/>
        </p:nvPicPr>
        <p:blipFill>
          <a:blip r:embed="rId10" cstate="print"/>
          <a:srcRect/>
          <a:stretch>
            <a:fillRect/>
          </a:stretch>
        </p:blipFill>
        <p:spPr bwMode="auto">
          <a:xfrm>
            <a:off x="6624084" y="3581470"/>
            <a:ext cx="2519916" cy="1673224"/>
          </a:xfrm>
          <a:prstGeom prst="rect">
            <a:avLst/>
          </a:prstGeom>
          <a:noFill/>
          <a:ln w="9525">
            <a:noFill/>
            <a:miter lim="800000"/>
            <a:headEnd/>
            <a:tailEnd/>
          </a:ln>
        </p:spPr>
      </p:pic>
      <p:cxnSp>
        <p:nvCxnSpPr>
          <p:cNvPr id="14" name="Straight Connector 13"/>
          <p:cNvCxnSpPr/>
          <p:nvPr/>
        </p:nvCxnSpPr>
        <p:spPr bwMode="auto">
          <a:xfrm rot="5400000">
            <a:off x="3244701" y="3411280"/>
            <a:ext cx="6858002" cy="35442"/>
          </a:xfrm>
          <a:prstGeom prst="line">
            <a:avLst/>
          </a:prstGeom>
          <a:solidFill>
            <a:schemeClr val="accent1"/>
          </a:solidFill>
          <a:ln w="127000" cap="flat" cmpd="sng" algn="ctr">
            <a:solidFill>
              <a:srgbClr val="C00000"/>
            </a:solidFill>
            <a:prstDash val="solid"/>
            <a:round/>
            <a:headEnd type="none" w="sm" len="sm"/>
            <a:tailEnd type="none" w="sm" len="sm"/>
          </a:ln>
          <a:effectLst/>
        </p:spPr>
      </p:cxnSp>
      <p:sp>
        <p:nvSpPr>
          <p:cNvPr id="33" name="TextBox 32"/>
          <p:cNvSpPr txBox="1"/>
          <p:nvPr/>
        </p:nvSpPr>
        <p:spPr>
          <a:xfrm>
            <a:off x="3955313" y="3795823"/>
            <a:ext cx="2218877" cy="338554"/>
          </a:xfrm>
          <a:prstGeom prst="rect">
            <a:avLst/>
          </a:prstGeom>
          <a:noFill/>
        </p:spPr>
        <p:txBody>
          <a:bodyPr wrap="none" rtlCol="0">
            <a:spAutoFit/>
          </a:bodyPr>
          <a:lstStyle/>
          <a:p>
            <a:r>
              <a:rPr lang="en-US" sz="1600" dirty="0" smtClean="0"/>
              <a:t>From TRMM satellite</a:t>
            </a:r>
            <a:endParaRPr lang="en-US" sz="1600" dirty="0"/>
          </a:p>
        </p:txBody>
      </p:sp>
      <p:cxnSp>
        <p:nvCxnSpPr>
          <p:cNvPr id="13" name="Straight Connector 12"/>
          <p:cNvCxnSpPr/>
          <p:nvPr/>
        </p:nvCxnSpPr>
        <p:spPr bwMode="auto">
          <a:xfrm rot="16200000" flipH="1">
            <a:off x="-148856" y="3423684"/>
            <a:ext cx="6858000" cy="10633"/>
          </a:xfrm>
          <a:prstGeom prst="line">
            <a:avLst/>
          </a:prstGeom>
          <a:solidFill>
            <a:schemeClr val="accent1"/>
          </a:solidFill>
          <a:ln w="127000" cap="flat" cmpd="sng" algn="ctr">
            <a:solidFill>
              <a:srgbClr val="C00000"/>
            </a:solidFill>
            <a:prstDash val="solid"/>
            <a:round/>
            <a:headEnd type="none" w="sm" len="sm"/>
            <a:tailEnd type="none" w="sm" len="sm"/>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ssia-wildfires-smoke-deaths-tree_24438_600x450.jpg"/>
          <p:cNvPicPr>
            <a:picLocks noChangeAspect="1"/>
          </p:cNvPicPr>
          <p:nvPr/>
        </p:nvPicPr>
        <p:blipFill>
          <a:blip r:embed="rId2" cstate="print"/>
          <a:stretch>
            <a:fillRect/>
          </a:stretch>
        </p:blipFill>
        <p:spPr>
          <a:xfrm>
            <a:off x="2945223" y="4534281"/>
            <a:ext cx="3257550" cy="2323719"/>
          </a:xfrm>
          <a:prstGeom prst="rect">
            <a:avLst/>
          </a:prstGeom>
        </p:spPr>
      </p:pic>
      <p:pic>
        <p:nvPicPr>
          <p:cNvPr id="2" name="Picture 1" descr="pakistan-floods-russia-wildfires-linked_24518_600x450.jpg"/>
          <p:cNvPicPr>
            <a:picLocks noChangeAspect="1"/>
          </p:cNvPicPr>
          <p:nvPr/>
        </p:nvPicPr>
        <p:blipFill>
          <a:blip r:embed="rId3" cstate="print"/>
          <a:stretch>
            <a:fillRect/>
          </a:stretch>
        </p:blipFill>
        <p:spPr>
          <a:xfrm>
            <a:off x="0" y="425305"/>
            <a:ext cx="2929100" cy="2211569"/>
          </a:xfrm>
          <a:prstGeom prst="rect">
            <a:avLst/>
          </a:prstGeom>
        </p:spPr>
      </p:pic>
      <p:pic>
        <p:nvPicPr>
          <p:cNvPr id="3" name="Picture 2" descr="russia-wildfires-smoke-deaths-wedding_24440_600x450.jpg"/>
          <p:cNvPicPr>
            <a:picLocks noChangeAspect="1"/>
          </p:cNvPicPr>
          <p:nvPr/>
        </p:nvPicPr>
        <p:blipFill>
          <a:blip r:embed="rId4" cstate="print"/>
          <a:stretch>
            <a:fillRect/>
          </a:stretch>
        </p:blipFill>
        <p:spPr>
          <a:xfrm>
            <a:off x="2948580" y="21266"/>
            <a:ext cx="3261718" cy="2169042"/>
          </a:xfrm>
          <a:prstGeom prst="rect">
            <a:avLst/>
          </a:prstGeom>
        </p:spPr>
      </p:pic>
      <p:pic>
        <p:nvPicPr>
          <p:cNvPr id="4" name="Picture 3" descr="russia-wildfires-smoke-deaths-running_24437_600x450.jpg"/>
          <p:cNvPicPr>
            <a:picLocks noChangeAspect="1"/>
          </p:cNvPicPr>
          <p:nvPr/>
        </p:nvPicPr>
        <p:blipFill>
          <a:blip r:embed="rId5" cstate="print"/>
          <a:stretch>
            <a:fillRect/>
          </a:stretch>
        </p:blipFill>
        <p:spPr>
          <a:xfrm>
            <a:off x="2959635" y="2187279"/>
            <a:ext cx="3260591" cy="2342191"/>
          </a:xfrm>
          <a:prstGeom prst="rect">
            <a:avLst/>
          </a:prstGeom>
        </p:spPr>
      </p:pic>
      <p:pic>
        <p:nvPicPr>
          <p:cNvPr id="6" name="Picture 5" descr="Chinafloods08_10.jpg"/>
          <p:cNvPicPr>
            <a:picLocks noChangeAspect="1"/>
          </p:cNvPicPr>
          <p:nvPr/>
        </p:nvPicPr>
        <p:blipFill>
          <a:blip r:embed="rId6" cstate="print"/>
          <a:stretch>
            <a:fillRect/>
          </a:stretch>
        </p:blipFill>
        <p:spPr>
          <a:xfrm>
            <a:off x="6241312" y="435934"/>
            <a:ext cx="2902688" cy="2177016"/>
          </a:xfrm>
          <a:prstGeom prst="rect">
            <a:avLst/>
          </a:prstGeom>
        </p:spPr>
      </p:pic>
      <p:pic>
        <p:nvPicPr>
          <p:cNvPr id="8" name="Picture 7" descr="China_Floods_in_Guangdong.jpg"/>
          <p:cNvPicPr>
            <a:picLocks noChangeAspect="1"/>
          </p:cNvPicPr>
          <p:nvPr/>
        </p:nvPicPr>
        <p:blipFill>
          <a:blip r:embed="rId7" cstate="print"/>
          <a:stretch>
            <a:fillRect/>
          </a:stretch>
        </p:blipFill>
        <p:spPr>
          <a:xfrm>
            <a:off x="6217920" y="2635547"/>
            <a:ext cx="2926080" cy="2194560"/>
          </a:xfrm>
          <a:prstGeom prst="rect">
            <a:avLst/>
          </a:prstGeom>
        </p:spPr>
      </p:pic>
      <p:pic>
        <p:nvPicPr>
          <p:cNvPr id="9" name="Picture 8" descr="china_floods_0801.jpg"/>
          <p:cNvPicPr>
            <a:picLocks noChangeAspect="1"/>
          </p:cNvPicPr>
          <p:nvPr/>
        </p:nvPicPr>
        <p:blipFill>
          <a:blip r:embed="rId8" cstate="print"/>
          <a:stretch>
            <a:fillRect/>
          </a:stretch>
        </p:blipFill>
        <p:spPr>
          <a:xfrm>
            <a:off x="6205319" y="4840398"/>
            <a:ext cx="2938681" cy="2017602"/>
          </a:xfrm>
          <a:prstGeom prst="rect">
            <a:avLst/>
          </a:prstGeom>
        </p:spPr>
      </p:pic>
      <p:pic>
        <p:nvPicPr>
          <p:cNvPr id="10" name="Picture 9" descr="Pakistan08_10.jpg"/>
          <p:cNvPicPr>
            <a:picLocks noChangeAspect="1"/>
          </p:cNvPicPr>
          <p:nvPr/>
        </p:nvPicPr>
        <p:blipFill>
          <a:blip r:embed="rId9" cstate="print"/>
          <a:stretch>
            <a:fillRect/>
          </a:stretch>
        </p:blipFill>
        <p:spPr>
          <a:xfrm>
            <a:off x="0" y="2645199"/>
            <a:ext cx="2959715" cy="2043761"/>
          </a:xfrm>
          <a:prstGeom prst="rect">
            <a:avLst/>
          </a:prstGeom>
        </p:spPr>
      </p:pic>
      <p:pic>
        <p:nvPicPr>
          <p:cNvPr id="11" name="Picture 10" descr="_42441696_zlahore-afp.jpg"/>
          <p:cNvPicPr>
            <a:picLocks noChangeAspect="1"/>
          </p:cNvPicPr>
          <p:nvPr/>
        </p:nvPicPr>
        <p:blipFill>
          <a:blip r:embed="rId10" cstate="print"/>
          <a:stretch>
            <a:fillRect/>
          </a:stretch>
        </p:blipFill>
        <p:spPr>
          <a:xfrm>
            <a:off x="0" y="4710225"/>
            <a:ext cx="2978248" cy="2147775"/>
          </a:xfrm>
          <a:prstGeom prst="rect">
            <a:avLst/>
          </a:prstGeom>
        </p:spPr>
      </p:pic>
      <p:cxnSp>
        <p:nvCxnSpPr>
          <p:cNvPr id="13" name="Straight Connector 12"/>
          <p:cNvCxnSpPr/>
          <p:nvPr/>
        </p:nvCxnSpPr>
        <p:spPr bwMode="auto">
          <a:xfrm rot="16200000" flipH="1">
            <a:off x="-499731" y="3423683"/>
            <a:ext cx="6858000" cy="10633"/>
          </a:xfrm>
          <a:prstGeom prst="line">
            <a:avLst/>
          </a:prstGeom>
          <a:solidFill>
            <a:schemeClr val="accent1"/>
          </a:solidFill>
          <a:ln w="127000" cap="flat" cmpd="sng" algn="ctr">
            <a:solidFill>
              <a:srgbClr val="C00000"/>
            </a:solidFill>
            <a:prstDash val="solid"/>
            <a:round/>
            <a:headEnd type="none" w="sm" len="sm"/>
            <a:tailEnd type="none" w="sm" len="sm"/>
          </a:ln>
          <a:effectLst/>
        </p:spPr>
      </p:cxnSp>
      <p:cxnSp>
        <p:nvCxnSpPr>
          <p:cNvPr id="14" name="Straight Connector 13"/>
          <p:cNvCxnSpPr/>
          <p:nvPr/>
        </p:nvCxnSpPr>
        <p:spPr bwMode="auto">
          <a:xfrm rot="16200000" flipH="1">
            <a:off x="2799908" y="3423683"/>
            <a:ext cx="6858000" cy="10633"/>
          </a:xfrm>
          <a:prstGeom prst="line">
            <a:avLst/>
          </a:prstGeom>
          <a:solidFill>
            <a:schemeClr val="accent1"/>
          </a:solidFill>
          <a:ln w="127000" cap="flat" cmpd="sng" algn="ctr">
            <a:solidFill>
              <a:srgbClr val="C00000"/>
            </a:solidFill>
            <a:prstDash val="solid"/>
            <a:round/>
            <a:headEnd type="none" w="sm" len="sm"/>
            <a:tailEnd type="none" w="sm" len="sm"/>
          </a:ln>
          <a:effectLst/>
        </p:spPr>
      </p:cxnSp>
      <p:sp>
        <p:nvSpPr>
          <p:cNvPr id="15" name="TextBox 14"/>
          <p:cNvSpPr txBox="1"/>
          <p:nvPr/>
        </p:nvSpPr>
        <p:spPr>
          <a:xfrm>
            <a:off x="0" y="0"/>
            <a:ext cx="8235781" cy="461665"/>
          </a:xfrm>
          <a:prstGeom prst="rect">
            <a:avLst/>
          </a:prstGeom>
          <a:noFill/>
        </p:spPr>
        <p:txBody>
          <a:bodyPr wrap="square" rtlCol="0">
            <a:spAutoFit/>
          </a:bodyPr>
          <a:lstStyle/>
          <a:p>
            <a:r>
              <a:rPr lang="en-US" sz="1600" dirty="0" smtClean="0"/>
              <a:t>Aug 2010 </a:t>
            </a:r>
            <a:r>
              <a:rPr lang="en-US" dirty="0" smtClean="0"/>
              <a:t> Pakistan		Russia			     China</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hyderababd_Aug19_2010.jpg"/>
          <p:cNvPicPr>
            <a:picLocks noChangeAspect="1"/>
          </p:cNvPicPr>
          <p:nvPr/>
        </p:nvPicPr>
        <p:blipFill>
          <a:blip r:embed="rId2" cstate="print"/>
          <a:stretch>
            <a:fillRect/>
          </a:stretch>
        </p:blipFill>
        <p:spPr>
          <a:xfrm>
            <a:off x="4419600" y="3200400"/>
            <a:ext cx="4724400" cy="3149600"/>
          </a:xfrm>
          <a:prstGeom prst="rect">
            <a:avLst/>
          </a:prstGeom>
        </p:spPr>
      </p:pic>
      <p:pic>
        <p:nvPicPr>
          <p:cNvPr id="14" name="Picture 13" descr="hyderababd_Jul31_2010.jpg"/>
          <p:cNvPicPr>
            <a:picLocks noChangeAspect="1"/>
          </p:cNvPicPr>
          <p:nvPr/>
        </p:nvPicPr>
        <p:blipFill>
          <a:blip r:embed="rId3" cstate="print"/>
          <a:stretch>
            <a:fillRect/>
          </a:stretch>
        </p:blipFill>
        <p:spPr>
          <a:xfrm>
            <a:off x="4457700" y="0"/>
            <a:ext cx="4732020" cy="3154680"/>
          </a:xfrm>
          <a:prstGeom prst="rect">
            <a:avLst/>
          </a:prstGeom>
        </p:spPr>
      </p:pic>
      <p:pic>
        <p:nvPicPr>
          <p:cNvPr id="23" name="Picture 22" descr="Moscow_4Aug2010.jpg"/>
          <p:cNvPicPr>
            <a:picLocks noChangeAspect="1"/>
          </p:cNvPicPr>
          <p:nvPr/>
        </p:nvPicPr>
        <p:blipFill>
          <a:blip r:embed="rId4" cstate="print"/>
          <a:stretch>
            <a:fillRect/>
          </a:stretch>
        </p:blipFill>
        <p:spPr>
          <a:xfrm>
            <a:off x="18603" y="10630"/>
            <a:ext cx="4594860" cy="2297430"/>
          </a:xfrm>
          <a:prstGeom prst="rect">
            <a:avLst/>
          </a:prstGeom>
        </p:spPr>
      </p:pic>
      <p:pic>
        <p:nvPicPr>
          <p:cNvPr id="19" name="Picture 18" descr="Russia heat map-thumb-425x212.jpg"/>
          <p:cNvPicPr>
            <a:picLocks noChangeAspect="1"/>
          </p:cNvPicPr>
          <p:nvPr/>
        </p:nvPicPr>
        <p:blipFill>
          <a:blip r:embed="rId5" cstate="print"/>
          <a:stretch>
            <a:fillRect/>
          </a:stretch>
        </p:blipFill>
        <p:spPr>
          <a:xfrm>
            <a:off x="21265" y="2278987"/>
            <a:ext cx="4585716" cy="2287463"/>
          </a:xfrm>
          <a:prstGeom prst="rect">
            <a:avLst/>
          </a:prstGeom>
        </p:spPr>
      </p:pic>
      <p:sp>
        <p:nvSpPr>
          <p:cNvPr id="25" name="TextBox 24"/>
          <p:cNvSpPr txBox="1"/>
          <p:nvPr/>
        </p:nvSpPr>
        <p:spPr>
          <a:xfrm>
            <a:off x="4816533" y="0"/>
            <a:ext cx="1414170" cy="3970318"/>
          </a:xfrm>
          <a:prstGeom prst="rect">
            <a:avLst/>
          </a:prstGeom>
          <a:noFill/>
        </p:spPr>
        <p:txBody>
          <a:bodyPr wrap="none" rtlCol="0">
            <a:spAutoFit/>
          </a:bodyPr>
          <a:lstStyle/>
          <a:p>
            <a:pPr eaLnBrk="1" fontAlgn="auto" hangingPunct="1">
              <a:spcBef>
                <a:spcPts val="0"/>
              </a:spcBef>
              <a:spcAft>
                <a:spcPts val="0"/>
              </a:spcAft>
            </a:pPr>
            <a:r>
              <a:rPr lang="en-US" sz="1800" b="1" dirty="0" smtClean="0">
                <a:solidFill>
                  <a:prstClr val="black"/>
                </a:solidFill>
                <a:latin typeface="Calibri"/>
              </a:rPr>
              <a:t>Pakistan </a:t>
            </a:r>
          </a:p>
          <a:p>
            <a:pPr eaLnBrk="1" fontAlgn="auto" hangingPunct="1">
              <a:spcBef>
                <a:spcPts val="0"/>
              </a:spcBef>
              <a:spcAft>
                <a:spcPts val="0"/>
              </a:spcAft>
            </a:pPr>
            <a:r>
              <a:rPr lang="en-US" sz="1800" b="1" dirty="0" smtClean="0">
                <a:solidFill>
                  <a:prstClr val="black"/>
                </a:solidFill>
                <a:latin typeface="Calibri"/>
              </a:rPr>
              <a:t>Jul 31, 2010</a:t>
            </a: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r>
              <a:rPr lang="en-US" sz="1800" b="1" dirty="0" smtClean="0">
                <a:solidFill>
                  <a:prstClr val="black"/>
                </a:solidFill>
                <a:latin typeface="Calibri"/>
              </a:rPr>
              <a:t>Indus </a:t>
            </a:r>
          </a:p>
          <a:p>
            <a:pPr eaLnBrk="1" fontAlgn="auto" hangingPunct="1">
              <a:spcBef>
                <a:spcPts val="0"/>
              </a:spcBef>
              <a:spcAft>
                <a:spcPts val="0"/>
              </a:spcAft>
            </a:pPr>
            <a:r>
              <a:rPr lang="en-US" sz="1800" b="1" dirty="0" smtClean="0">
                <a:solidFill>
                  <a:prstClr val="black"/>
                </a:solidFill>
                <a:latin typeface="Calibri"/>
              </a:rPr>
              <a:t>River</a:t>
            </a: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endParaRPr lang="en-US" sz="1800" b="1" dirty="0" smtClean="0">
              <a:solidFill>
                <a:prstClr val="black"/>
              </a:solidFill>
              <a:latin typeface="Calibri"/>
            </a:endParaRPr>
          </a:p>
          <a:p>
            <a:pPr eaLnBrk="1" fontAlgn="auto" hangingPunct="1">
              <a:spcBef>
                <a:spcPts val="0"/>
              </a:spcBef>
              <a:spcAft>
                <a:spcPts val="0"/>
              </a:spcAft>
            </a:pPr>
            <a:r>
              <a:rPr lang="en-US" sz="1800" b="1" dirty="0" smtClean="0">
                <a:solidFill>
                  <a:prstClr val="black"/>
                </a:solidFill>
                <a:latin typeface="Calibri"/>
              </a:rPr>
              <a:t>Aug 19, 2010</a:t>
            </a:r>
            <a:endParaRPr lang="en-US" sz="1800" b="1" dirty="0">
              <a:solidFill>
                <a:prstClr val="black"/>
              </a:solidFill>
              <a:latin typeface="Calibri"/>
            </a:endParaRPr>
          </a:p>
        </p:txBody>
      </p:sp>
      <p:pic>
        <p:nvPicPr>
          <p:cNvPr id="27" name="Picture 26" descr="Russia_smoke_Aug4_2010.jpg"/>
          <p:cNvPicPr>
            <a:picLocks noChangeAspect="1"/>
          </p:cNvPicPr>
          <p:nvPr/>
        </p:nvPicPr>
        <p:blipFill>
          <a:blip r:embed="rId6" cstate="print"/>
          <a:stretch>
            <a:fillRect/>
          </a:stretch>
        </p:blipFill>
        <p:spPr>
          <a:xfrm>
            <a:off x="0" y="4561364"/>
            <a:ext cx="4594860" cy="2297430"/>
          </a:xfrm>
          <a:prstGeom prst="rect">
            <a:avLst/>
          </a:prstGeom>
        </p:spPr>
      </p:pic>
      <p:sp>
        <p:nvSpPr>
          <p:cNvPr id="15" name="TextBox 14"/>
          <p:cNvSpPr txBox="1"/>
          <p:nvPr/>
        </p:nvSpPr>
        <p:spPr>
          <a:xfrm>
            <a:off x="0" y="0"/>
            <a:ext cx="3934047" cy="461665"/>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	Russia	 Aug 2010</a:t>
            </a:r>
            <a:endParaRPr lang="en-US" sz="1800" dirty="0">
              <a:solidFill>
                <a:prstClr val="black"/>
              </a:solidFill>
              <a:latin typeface="Calibri"/>
            </a:endParaRPr>
          </a:p>
        </p:txBody>
      </p:sp>
      <p:cxnSp>
        <p:nvCxnSpPr>
          <p:cNvPr id="13" name="Straight Connector 12"/>
          <p:cNvCxnSpPr/>
          <p:nvPr/>
        </p:nvCxnSpPr>
        <p:spPr bwMode="auto">
          <a:xfrm rot="16200000" flipH="1">
            <a:off x="1137683" y="3423683"/>
            <a:ext cx="6858000" cy="10633"/>
          </a:xfrm>
          <a:prstGeom prst="line">
            <a:avLst/>
          </a:prstGeom>
          <a:solidFill>
            <a:schemeClr val="accent1"/>
          </a:solidFill>
          <a:ln w="127000" cap="flat" cmpd="sng" algn="ctr">
            <a:solidFill>
              <a:srgbClr val="C00000"/>
            </a:solidFill>
            <a:prstDash val="solid"/>
            <a:round/>
            <a:headEnd type="none" w="sm" len="sm"/>
            <a:tailEnd type="none" w="sm" len="sm"/>
          </a:ln>
          <a:effectLst/>
        </p:spPr>
      </p:cxnSp>
      <p:sp>
        <p:nvSpPr>
          <p:cNvPr id="24" name="TextBox 23"/>
          <p:cNvSpPr txBox="1"/>
          <p:nvPr/>
        </p:nvSpPr>
        <p:spPr>
          <a:xfrm>
            <a:off x="1063256" y="5050465"/>
            <a:ext cx="1069524" cy="461665"/>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solidFill>
                <a:latin typeface="Calibri"/>
              </a:rPr>
              <a:t>smoke</a:t>
            </a:r>
            <a:endParaRPr lang="en-US" sz="1800" dirty="0">
              <a:solidFill>
                <a:prstClr val="white"/>
              </a:solidFill>
              <a:latin typeface="Calibri"/>
            </a:endParaRPr>
          </a:p>
        </p:txBody>
      </p:sp>
      <p:sp>
        <p:nvSpPr>
          <p:cNvPr id="28" name="TextBox 27"/>
          <p:cNvSpPr txBox="1"/>
          <p:nvPr/>
        </p:nvSpPr>
        <p:spPr>
          <a:xfrm>
            <a:off x="5507665" y="6396335"/>
            <a:ext cx="1705916" cy="338554"/>
          </a:xfrm>
          <a:prstGeom prst="rect">
            <a:avLst/>
          </a:prstGeom>
          <a:noFill/>
        </p:spPr>
        <p:txBody>
          <a:bodyPr wrap="none" rtlCol="0">
            <a:spAutoFit/>
          </a:bodyPr>
          <a:lstStyle/>
          <a:p>
            <a:pPr eaLnBrk="1" fontAlgn="auto" hangingPunct="1">
              <a:spcBef>
                <a:spcPts val="0"/>
              </a:spcBef>
              <a:spcAft>
                <a:spcPts val="0"/>
              </a:spcAft>
            </a:pPr>
            <a:r>
              <a:rPr lang="en-US" sz="1600" dirty="0" smtClean="0">
                <a:solidFill>
                  <a:prstClr val="black"/>
                </a:solidFill>
                <a:latin typeface="Calibri"/>
              </a:rPr>
              <a:t>Courtesy NASA</a:t>
            </a:r>
            <a:endParaRPr lang="en-US" sz="1600" dirty="0">
              <a:solidFill>
                <a:prstClr val="black"/>
              </a:solidFill>
              <a:latin typeface="Calibri"/>
            </a:endParaRPr>
          </a:p>
        </p:txBody>
      </p:sp>
      <p:pic>
        <p:nvPicPr>
          <p:cNvPr id="2050" name="Picture 2"/>
          <p:cNvPicPr>
            <a:picLocks noChangeAspect="1" noChangeArrowheads="1"/>
          </p:cNvPicPr>
          <p:nvPr/>
        </p:nvPicPr>
        <p:blipFill>
          <a:blip r:embed="rId7" cstate="print"/>
          <a:srcRect l="30000" t="7895" r="28889" b="-13158"/>
          <a:stretch>
            <a:fillRect/>
          </a:stretch>
        </p:blipFill>
        <p:spPr bwMode="auto">
          <a:xfrm>
            <a:off x="0" y="2209800"/>
            <a:ext cx="2819400"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ensland-floodsJan11.jpg"/>
          <p:cNvPicPr>
            <a:picLocks noChangeAspect="1"/>
          </p:cNvPicPr>
          <p:nvPr/>
        </p:nvPicPr>
        <p:blipFill>
          <a:blip r:embed="rId2" cstate="print"/>
          <a:stretch>
            <a:fillRect/>
          </a:stretch>
        </p:blipFill>
        <p:spPr>
          <a:xfrm>
            <a:off x="4541520" y="807720"/>
            <a:ext cx="4602480" cy="2591550"/>
          </a:xfrm>
          <a:prstGeom prst="rect">
            <a:avLst/>
          </a:prstGeom>
        </p:spPr>
      </p:pic>
      <p:pic>
        <p:nvPicPr>
          <p:cNvPr id="5" name="Picture 4" descr="queensland-flooding-disaster-kanga.jpg"/>
          <p:cNvPicPr>
            <a:picLocks noChangeAspect="1"/>
          </p:cNvPicPr>
          <p:nvPr/>
        </p:nvPicPr>
        <p:blipFill>
          <a:blip r:embed="rId3" cstate="print"/>
          <a:stretch>
            <a:fillRect/>
          </a:stretch>
        </p:blipFill>
        <p:spPr>
          <a:xfrm>
            <a:off x="0" y="3535680"/>
            <a:ext cx="4425221" cy="3322320"/>
          </a:xfrm>
          <a:prstGeom prst="rect">
            <a:avLst/>
          </a:prstGeom>
        </p:spPr>
      </p:pic>
      <p:pic>
        <p:nvPicPr>
          <p:cNvPr id="6" name="Picture 5" descr="queensland flood-kanga.jpg"/>
          <p:cNvPicPr>
            <a:picLocks noChangeAspect="1"/>
          </p:cNvPicPr>
          <p:nvPr/>
        </p:nvPicPr>
        <p:blipFill>
          <a:blip r:embed="rId4" cstate="print"/>
          <a:stretch>
            <a:fillRect/>
          </a:stretch>
        </p:blipFill>
        <p:spPr>
          <a:xfrm>
            <a:off x="3048000" y="1703832"/>
            <a:ext cx="1520190" cy="1824228"/>
          </a:xfrm>
          <a:prstGeom prst="rect">
            <a:avLst/>
          </a:prstGeom>
        </p:spPr>
      </p:pic>
      <p:sp>
        <p:nvSpPr>
          <p:cNvPr id="8" name="TextBox 7"/>
          <p:cNvSpPr txBox="1"/>
          <p:nvPr/>
        </p:nvSpPr>
        <p:spPr>
          <a:xfrm>
            <a:off x="4511040" y="0"/>
            <a:ext cx="4677884" cy="830997"/>
          </a:xfrm>
          <a:prstGeom prst="rect">
            <a:avLst/>
          </a:prstGeom>
          <a:noFill/>
        </p:spPr>
        <p:txBody>
          <a:bodyPr wrap="none" rtlCol="0">
            <a:spAutoFit/>
          </a:bodyPr>
          <a:lstStyle/>
          <a:p>
            <a:r>
              <a:rPr lang="en-US" b="1" dirty="0" smtClean="0"/>
              <a:t>Flooding</a:t>
            </a:r>
          </a:p>
          <a:p>
            <a:r>
              <a:rPr lang="en-US" dirty="0" smtClean="0"/>
              <a:t>Queensland        Early Jan 2011</a:t>
            </a:r>
            <a:endParaRPr lang="en-US" dirty="0"/>
          </a:p>
        </p:txBody>
      </p:sp>
      <p:pic>
        <p:nvPicPr>
          <p:cNvPr id="89090" name="Picture 2"/>
          <p:cNvPicPr>
            <a:picLocks noChangeAspect="1" noChangeArrowheads="1"/>
          </p:cNvPicPr>
          <p:nvPr/>
        </p:nvPicPr>
        <p:blipFill>
          <a:blip r:embed="rId5" cstate="print"/>
          <a:srcRect/>
          <a:stretch>
            <a:fillRect/>
          </a:stretch>
        </p:blipFill>
        <p:spPr bwMode="auto">
          <a:xfrm>
            <a:off x="0" y="586740"/>
            <a:ext cx="3068299" cy="2994660"/>
          </a:xfrm>
          <a:prstGeom prst="rect">
            <a:avLst/>
          </a:prstGeom>
          <a:noFill/>
          <a:ln w="9525">
            <a:noFill/>
            <a:miter lim="800000"/>
            <a:headEnd/>
            <a:tailEnd/>
          </a:ln>
        </p:spPr>
      </p:pic>
      <p:pic>
        <p:nvPicPr>
          <p:cNvPr id="11" name="Picture 10" descr="Flood_Brisbane_large.jpg"/>
          <p:cNvPicPr>
            <a:picLocks noChangeAspect="1"/>
          </p:cNvPicPr>
          <p:nvPr/>
        </p:nvPicPr>
        <p:blipFill>
          <a:blip r:embed="rId6" cstate="print"/>
          <a:stretch>
            <a:fillRect/>
          </a:stretch>
        </p:blipFill>
        <p:spPr>
          <a:xfrm>
            <a:off x="4175760" y="3417492"/>
            <a:ext cx="4968240" cy="344050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phis_tm5_2010111.jpg"/>
          <p:cNvPicPr>
            <a:picLocks noChangeAspect="1"/>
          </p:cNvPicPr>
          <p:nvPr/>
        </p:nvPicPr>
        <p:blipFill>
          <a:blip r:embed="rId2" cstate="print"/>
          <a:stretch>
            <a:fillRect/>
          </a:stretch>
        </p:blipFill>
        <p:spPr>
          <a:xfrm>
            <a:off x="0" y="0"/>
            <a:ext cx="5006340" cy="3337560"/>
          </a:xfrm>
          <a:prstGeom prst="rect">
            <a:avLst/>
          </a:prstGeom>
        </p:spPr>
      </p:pic>
      <p:pic>
        <p:nvPicPr>
          <p:cNvPr id="3" name="Picture 2" descr="memphis_tm5_2011130.jpg"/>
          <p:cNvPicPr>
            <a:picLocks noChangeAspect="1"/>
          </p:cNvPicPr>
          <p:nvPr/>
        </p:nvPicPr>
        <p:blipFill>
          <a:blip r:embed="rId3" cstate="print"/>
          <a:stretch>
            <a:fillRect/>
          </a:stretch>
        </p:blipFill>
        <p:spPr>
          <a:xfrm>
            <a:off x="0" y="3505201"/>
            <a:ext cx="5029200" cy="3352800"/>
          </a:xfrm>
          <a:prstGeom prst="rect">
            <a:avLst/>
          </a:prstGeom>
        </p:spPr>
      </p:pic>
      <p:pic>
        <p:nvPicPr>
          <p:cNvPr id="4" name="Picture 3" descr="MissRiverMay11_NYT.jpg"/>
          <p:cNvPicPr>
            <a:picLocks noChangeAspect="1"/>
          </p:cNvPicPr>
          <p:nvPr/>
        </p:nvPicPr>
        <p:blipFill>
          <a:blip r:embed="rId4" cstate="print"/>
          <a:stretch>
            <a:fillRect/>
          </a:stretch>
        </p:blipFill>
        <p:spPr>
          <a:xfrm>
            <a:off x="4987638" y="1309102"/>
            <a:ext cx="4156362" cy="2286000"/>
          </a:xfrm>
          <a:prstGeom prst="rect">
            <a:avLst/>
          </a:prstGeom>
        </p:spPr>
      </p:pic>
      <p:sp>
        <p:nvSpPr>
          <p:cNvPr id="5" name="TextBox 4"/>
          <p:cNvSpPr txBox="1"/>
          <p:nvPr/>
        </p:nvSpPr>
        <p:spPr>
          <a:xfrm>
            <a:off x="5176157" y="0"/>
            <a:ext cx="3608615" cy="4278094"/>
          </a:xfrm>
          <a:prstGeom prst="rect">
            <a:avLst/>
          </a:prstGeom>
          <a:noFill/>
        </p:spPr>
        <p:txBody>
          <a:bodyPr wrap="square" rtlCol="0">
            <a:spAutoFit/>
          </a:bodyPr>
          <a:lstStyle/>
          <a:p>
            <a:r>
              <a:rPr lang="en-US" sz="3200" b="1" dirty="0" smtClean="0">
                <a:solidFill>
                  <a:srgbClr val="FF0000"/>
                </a:solidFill>
              </a:rPr>
              <a:t>Mississippi River</a:t>
            </a:r>
          </a:p>
          <a:p>
            <a:r>
              <a:rPr lang="en-US" dirty="0" smtClean="0"/>
              <a:t>May 11 (below) and at Memphis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Tornado  </a:t>
            </a:r>
          </a:p>
        </p:txBody>
      </p:sp>
      <p:pic>
        <p:nvPicPr>
          <p:cNvPr id="6" name="Picture 5" descr="TornadoOrchardIowaJune102008.jpg"/>
          <p:cNvPicPr>
            <a:picLocks noChangeAspect="1"/>
          </p:cNvPicPr>
          <p:nvPr/>
        </p:nvPicPr>
        <p:blipFill>
          <a:blip r:embed="rId5" cstate="print"/>
          <a:stretch>
            <a:fillRect/>
          </a:stretch>
        </p:blipFill>
        <p:spPr>
          <a:xfrm>
            <a:off x="5061857" y="4408714"/>
            <a:ext cx="4082143" cy="2449286"/>
          </a:xfrm>
          <a:prstGeom prst="rect">
            <a:avLst/>
          </a:prstGeom>
        </p:spPr>
      </p:pic>
      <p:sp>
        <p:nvSpPr>
          <p:cNvPr id="7" name="TextBox 6"/>
          <p:cNvSpPr txBox="1"/>
          <p:nvPr/>
        </p:nvSpPr>
        <p:spPr>
          <a:xfrm>
            <a:off x="0" y="2775858"/>
            <a:ext cx="2417650" cy="4154984"/>
          </a:xfrm>
          <a:prstGeom prst="rect">
            <a:avLst/>
          </a:prstGeom>
          <a:noFill/>
        </p:spPr>
        <p:txBody>
          <a:bodyPr wrap="none" rtlCol="0">
            <a:spAutoFit/>
          </a:bodyPr>
          <a:lstStyle/>
          <a:p>
            <a:r>
              <a:rPr lang="en-US" b="1" dirty="0" smtClean="0">
                <a:solidFill>
                  <a:schemeClr val="bg1"/>
                </a:solidFill>
              </a:rPr>
              <a:t>April 21, 2011</a:t>
            </a: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May 1, 2011</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lstStyle/>
          <a:p>
            <a:r>
              <a:rPr lang="en-US" dirty="0" smtClean="0">
                <a:solidFill>
                  <a:schemeClr val="bg1"/>
                </a:solidFill>
              </a:rPr>
              <a:t>Summary</a:t>
            </a:r>
            <a:endParaRPr lang="en-US" dirty="0">
              <a:solidFill>
                <a:schemeClr val="bg1"/>
              </a:solidFill>
            </a:endParaRPr>
          </a:p>
        </p:txBody>
      </p:sp>
      <p:pic>
        <p:nvPicPr>
          <p:cNvPr id="7170" name="Picture 2"/>
          <p:cNvPicPr>
            <a:picLocks noGrp="1" noChangeAspect="1" noChangeArrowheads="1"/>
          </p:cNvPicPr>
          <p:nvPr>
            <p:ph idx="1"/>
          </p:nvPr>
        </p:nvPicPr>
        <p:blipFill>
          <a:blip r:embed="rId2" cstate="print"/>
          <a:srcRect l="15090" t="23571" r="17143" b="5717"/>
          <a:stretch>
            <a:fillRect/>
          </a:stretch>
        </p:blipFill>
        <p:spPr bwMode="auto">
          <a:xfrm>
            <a:off x="-70340" y="990600"/>
            <a:ext cx="9220200"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Users\trenbert\Desktop\ppt\Gifs\dancin-in-the-rain-31000.gif"/>
          <p:cNvPicPr>
            <a:picLocks noChangeAspect="1" noChangeArrowheads="1"/>
          </p:cNvPicPr>
          <p:nvPr/>
        </p:nvPicPr>
        <p:blipFill>
          <a:blip r:embed="rId2" cstate="print"/>
          <a:srcRect/>
          <a:stretch>
            <a:fillRect/>
          </a:stretch>
        </p:blipFill>
        <p:spPr bwMode="auto">
          <a:xfrm>
            <a:off x="1344954" y="993229"/>
            <a:ext cx="6827584" cy="5202619"/>
          </a:xfrm>
          <a:prstGeom prst="rect">
            <a:avLst/>
          </a:prstGeom>
          <a:noFill/>
        </p:spPr>
      </p:pic>
      <p:sp>
        <p:nvSpPr>
          <p:cNvPr id="3" name="TextBox 2"/>
          <p:cNvSpPr txBox="1"/>
          <p:nvPr/>
        </p:nvSpPr>
        <p:spPr>
          <a:xfrm>
            <a:off x="2806262" y="189186"/>
            <a:ext cx="3844322" cy="830997"/>
          </a:xfrm>
          <a:prstGeom prst="rect">
            <a:avLst/>
          </a:prstGeom>
          <a:noFill/>
        </p:spPr>
        <p:txBody>
          <a:bodyPr wrap="none" rtlCol="0">
            <a:spAutoFit/>
          </a:bodyPr>
          <a:lstStyle/>
          <a:p>
            <a:r>
              <a:rPr lang="en-US" sz="4800" dirty="0" smtClean="0">
                <a:solidFill>
                  <a:srgbClr val="FF0000"/>
                </a:solidFill>
              </a:rPr>
              <a:t>Precipitation</a:t>
            </a:r>
            <a:endParaRPr lang="en-US" sz="48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992" y="709448"/>
            <a:ext cx="7614745" cy="3785652"/>
          </a:xfrm>
          <a:prstGeom prst="rect">
            <a:avLst/>
          </a:prstGeom>
          <a:noFill/>
        </p:spPr>
        <p:txBody>
          <a:bodyPr wrap="square" rtlCol="0">
            <a:spAutoFit/>
          </a:bodyPr>
          <a:lstStyle/>
          <a:p>
            <a:r>
              <a:rPr lang="en-US" dirty="0" smtClean="0">
                <a:solidFill>
                  <a:schemeClr val="bg1"/>
                </a:solidFill>
              </a:rPr>
              <a:t>Key reference:</a:t>
            </a:r>
          </a:p>
          <a:p>
            <a:endParaRPr lang="en-US" dirty="0" smtClean="0">
              <a:solidFill>
                <a:schemeClr val="bg1"/>
              </a:solidFill>
            </a:endParaRPr>
          </a:p>
          <a:p>
            <a:r>
              <a:rPr lang="en-US" dirty="0" smtClean="0">
                <a:solidFill>
                  <a:srgbClr val="FFFF00"/>
                </a:solidFill>
              </a:rPr>
              <a:t>Trenberth, K. E., 2011: Changes in precipitation with climate change.</a:t>
            </a:r>
            <a:r>
              <a:rPr lang="en-US" i="1" dirty="0" smtClean="0">
                <a:solidFill>
                  <a:srgbClr val="FFFF00"/>
                </a:solidFill>
              </a:rPr>
              <a:t> Climate Research, </a:t>
            </a:r>
            <a:r>
              <a:rPr lang="en-US" b="1" dirty="0" smtClean="0">
                <a:solidFill>
                  <a:srgbClr val="FFFF00"/>
                </a:solidFill>
              </a:rPr>
              <a:t>47</a:t>
            </a:r>
            <a:r>
              <a:rPr lang="en-US" dirty="0" smtClean="0">
                <a:solidFill>
                  <a:srgbClr val="FFFF00"/>
                </a:solidFill>
              </a:rPr>
              <a:t>, 123-138, doi:10.3354/cr00953. </a:t>
            </a:r>
          </a:p>
          <a:p>
            <a:endParaRPr lang="en-US" dirty="0" smtClean="0">
              <a:solidFill>
                <a:schemeClr val="bg1"/>
              </a:solidFill>
            </a:endParaRPr>
          </a:p>
          <a:p>
            <a:r>
              <a:rPr lang="en-US" dirty="0" smtClean="0">
                <a:solidFill>
                  <a:schemeClr val="bg1"/>
                </a:solidFill>
                <a:hlinkClick r:id="rId2"/>
              </a:rPr>
              <a:t>http://www.cgd.ucar.edu/cas/Trenberth/trenberth.papers/SSD%20Trenberth%202nd%20proof.pdf</a:t>
            </a:r>
            <a:endParaRPr lang="en-US" dirty="0" smtClean="0">
              <a:solidFill>
                <a:schemeClr val="bg1"/>
              </a:solidFill>
            </a:endParaRPr>
          </a:p>
          <a:p>
            <a:endParaRPr lang="en-US" dirty="0" smtClean="0">
              <a:solidFill>
                <a:schemeClr val="bg1"/>
              </a:solidFill>
            </a:endParaRPr>
          </a:p>
          <a:p>
            <a:r>
              <a:rPr lang="en-US" dirty="0" smtClean="0">
                <a:solidFill>
                  <a:schemeClr val="bg1"/>
                </a:solidFill>
              </a:rPr>
              <a:t>i.e. on my web site</a:t>
            </a:r>
            <a:endParaRPr lang="en-US"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figure1.png"/>
          <p:cNvPicPr>
            <a:picLocks noChangeAspect="1"/>
          </p:cNvPicPr>
          <p:nvPr/>
        </p:nvPicPr>
        <p:blipFill>
          <a:blip r:embed="rId2" cstate="print"/>
          <a:stretch>
            <a:fillRect/>
          </a:stretch>
        </p:blipFill>
        <p:spPr>
          <a:xfrm>
            <a:off x="465222" y="30592"/>
            <a:ext cx="8293768" cy="6731712"/>
          </a:xfrm>
          <a:prstGeom prst="rect">
            <a:avLst/>
          </a:prstGeom>
        </p:spPr>
      </p:pic>
      <p:sp>
        <p:nvSpPr>
          <p:cNvPr id="3" name="TextBox 2"/>
          <p:cNvSpPr txBox="1"/>
          <p:nvPr/>
        </p:nvSpPr>
        <p:spPr>
          <a:xfrm>
            <a:off x="336883" y="4652210"/>
            <a:ext cx="8582527" cy="2123658"/>
          </a:xfrm>
          <a:prstGeom prst="rect">
            <a:avLst/>
          </a:prstGeom>
          <a:solidFill>
            <a:schemeClr val="accent5"/>
          </a:solidFill>
        </p:spPr>
        <p:txBody>
          <a:bodyPr wrap="square" rtlCol="0">
            <a:spAutoFit/>
          </a:bodyPr>
          <a:lstStyle/>
          <a:p>
            <a:endParaRPr lang="en-US" dirty="0" smtClean="0"/>
          </a:p>
          <a:p>
            <a:pPr marL="336550"/>
            <a:r>
              <a:rPr lang="en-US" sz="2800" dirty="0" smtClean="0"/>
              <a:t>There is a strong relationship between SST and </a:t>
            </a:r>
            <a:r>
              <a:rPr lang="en-US" sz="2800" dirty="0" err="1" smtClean="0"/>
              <a:t>precipitable</a:t>
            </a:r>
            <a:r>
              <a:rPr lang="en-US" sz="2800" dirty="0" smtClean="0"/>
              <a:t> water, and also with mean precipitation in the tropics.</a:t>
            </a:r>
          </a:p>
          <a:p>
            <a:pPr marL="336550"/>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
          </p:nvPr>
        </p:nvSpPr>
        <p:spPr>
          <a:xfrm>
            <a:off x="403225" y="631825"/>
            <a:ext cx="2400300" cy="4525963"/>
          </a:xfrm>
          <a:effectLst>
            <a:outerShdw blurRad="25400" dist="38100" dir="3000000" algn="ctr" rotWithShape="0">
              <a:schemeClr val="accent1">
                <a:lumMod val="50000"/>
              </a:schemeClr>
            </a:outerShdw>
          </a:effectLst>
        </p:spPr>
        <p:txBody>
          <a:bodyPr/>
          <a:lstStyle/>
          <a:p>
            <a:pPr>
              <a:buFontTx/>
              <a:buNone/>
              <a:defRPr/>
            </a:pPr>
            <a:r>
              <a:rPr lang="en-US" sz="2800" dirty="0" smtClean="0">
                <a:solidFill>
                  <a:srgbClr val="FF0000"/>
                </a:solidFill>
                <a:effectLst>
                  <a:outerShdw blurRad="38100" dist="38100" dir="2700000" algn="tl">
                    <a:srgbClr val="000000">
                      <a:alpha val="43137"/>
                    </a:srgbClr>
                  </a:outerShdw>
                </a:effectLst>
                <a:sym typeface="Webdings"/>
              </a:rPr>
              <a:t></a:t>
            </a:r>
            <a:endParaRPr lang="en-US" sz="2800" dirty="0" smtClean="0">
              <a:solidFill>
                <a:schemeClr val="accent1">
                  <a:lumMod val="40000"/>
                  <a:lumOff val="60000"/>
                </a:schemeClr>
              </a:solidFill>
              <a:effectLst>
                <a:outerShdw blurRad="38100" dist="38100" dir="2700000" algn="tl">
                  <a:srgbClr val="000000">
                    <a:alpha val="43137"/>
                  </a:srgbClr>
                </a:outerShdw>
              </a:effectLst>
              <a:sym typeface="Webdings"/>
            </a:endParaRPr>
          </a:p>
          <a:p>
            <a:pPr>
              <a:buFontTx/>
              <a:buNone/>
              <a:defRPr/>
            </a:pPr>
            <a:endParaRPr lang="en-US" sz="2800" dirty="0" smtClean="0">
              <a:solidFill>
                <a:schemeClr val="accent1">
                  <a:lumMod val="40000"/>
                  <a:lumOff val="60000"/>
                </a:schemeClr>
              </a:solidFill>
              <a:effectLst>
                <a:outerShdw blurRad="38100" dist="38100" dir="2700000" algn="tl">
                  <a:srgbClr val="000000">
                    <a:alpha val="43137"/>
                  </a:srgbClr>
                </a:outerShdw>
              </a:effectLst>
              <a:sym typeface="Webdings"/>
            </a:endParaRPr>
          </a:p>
          <a:p>
            <a:pPr>
              <a:buFontTx/>
              <a:buNone/>
              <a:defRPr/>
            </a:pPr>
            <a:r>
              <a:rPr lang="en-US" sz="2800" dirty="0" err="1" smtClean="0">
                <a:solidFill>
                  <a:srgbClr val="FF0000"/>
                </a:solidFill>
                <a:effectLst>
                  <a:outerShdw blurRad="38100" dist="38100" dir="2700000" algn="tl">
                    <a:srgbClr val="000000">
                      <a:alpha val="43137"/>
                    </a:srgbClr>
                  </a:outerShdw>
                </a:effectLst>
              </a:rPr>
              <a:t>Precipitable</a:t>
            </a:r>
            <a:r>
              <a:rPr lang="en-US" sz="2800" dirty="0" smtClean="0">
                <a:solidFill>
                  <a:srgbClr val="FF0000"/>
                </a:solidFill>
                <a:effectLst>
                  <a:outerShdw blurRad="38100" dist="38100" dir="2700000" algn="tl">
                    <a:srgbClr val="000000">
                      <a:alpha val="43137"/>
                    </a:srgbClr>
                  </a:outerShdw>
                </a:effectLst>
              </a:rPr>
              <a:t> water</a:t>
            </a:r>
          </a:p>
          <a:p>
            <a:pPr>
              <a:buFontTx/>
              <a:buNone/>
              <a:defRPr/>
            </a:pPr>
            <a:endParaRPr lang="en-US" sz="2800" dirty="0" smtClean="0">
              <a:solidFill>
                <a:srgbClr val="FF0000"/>
              </a:solidFill>
              <a:effectLst>
                <a:outerShdw blurRad="38100" dist="38100" dir="2700000" algn="tl">
                  <a:srgbClr val="000000">
                    <a:alpha val="43137"/>
                  </a:srgbClr>
                </a:outerShdw>
              </a:effectLst>
            </a:endParaRPr>
          </a:p>
          <a:p>
            <a:pPr>
              <a:buFontTx/>
              <a:buNone/>
              <a:defRPr/>
            </a:pPr>
            <a:endParaRPr lang="en-US" sz="2800" dirty="0" smtClean="0">
              <a:solidFill>
                <a:srgbClr val="FF0000"/>
              </a:solidFill>
              <a:effectLst>
                <a:outerShdw blurRad="38100" dist="38100" dir="2700000" algn="tl">
                  <a:srgbClr val="000000">
                    <a:alpha val="43137"/>
                  </a:srgbClr>
                </a:outerShdw>
              </a:effectLst>
            </a:endParaRPr>
          </a:p>
          <a:p>
            <a:pPr>
              <a:buFontTx/>
              <a:buNone/>
              <a:defRPr/>
            </a:pPr>
            <a:endParaRPr lang="en-US" sz="2800" dirty="0" smtClean="0">
              <a:solidFill>
                <a:srgbClr val="FF0000"/>
              </a:solidFill>
              <a:effectLst>
                <a:outerShdw blurRad="38100" dist="38100" dir="2700000" algn="tl">
                  <a:srgbClr val="000000">
                    <a:alpha val="43137"/>
                  </a:srgbClr>
                </a:outerShdw>
              </a:effectLst>
            </a:endParaRPr>
          </a:p>
          <a:p>
            <a:pPr>
              <a:buFontTx/>
              <a:buNone/>
              <a:defRPr/>
            </a:pPr>
            <a:r>
              <a:rPr lang="en-US" sz="2800" dirty="0" smtClean="0">
                <a:solidFill>
                  <a:srgbClr val="FF0000"/>
                </a:solidFill>
                <a:effectLst>
                  <a:outerShdw blurRad="38100" dist="38100" dir="2700000" algn="tl">
                    <a:srgbClr val="000000">
                      <a:alpha val="43137"/>
                    </a:srgbClr>
                  </a:outerShdw>
                </a:effectLst>
              </a:rPr>
              <a:t>Precipitation</a:t>
            </a:r>
            <a:endParaRPr lang="en-US" dirty="0">
              <a:solidFill>
                <a:srgbClr val="FF0000"/>
              </a:solidFill>
              <a:effectLst>
                <a:outerShdw blurRad="38100" dist="38100" dir="2700000" algn="tl">
                  <a:srgbClr val="000000">
                    <a:alpha val="43137"/>
                  </a:srgbClr>
                </a:outerShdw>
              </a:effectLst>
            </a:endParaRPr>
          </a:p>
        </p:txBody>
      </p:sp>
      <p:pic>
        <p:nvPicPr>
          <p:cNvPr id="8" name="movie.wmv">
            <a:hlinkClick r:id="" action="ppaction://media"/>
          </p:cNvPr>
          <p:cNvPicPr>
            <a:picLocks noRot="1" noChangeAspect="1"/>
          </p:cNvPicPr>
          <p:nvPr>
            <a:videoFile r:link="rId1"/>
          </p:nvPr>
        </p:nvPicPr>
        <p:blipFill>
          <a:blip r:embed="rId4" cstate="print"/>
          <a:stretch>
            <a:fillRect/>
          </a:stretch>
        </p:blipFill>
        <p:spPr>
          <a:xfrm>
            <a:off x="3141133" y="3417570"/>
            <a:ext cx="5974080" cy="3360420"/>
          </a:xfrm>
          <a:prstGeom prst="rect">
            <a:avLst/>
          </a:prstGeom>
        </p:spPr>
      </p:pic>
      <p:pic>
        <p:nvPicPr>
          <p:cNvPr id="9" name="movie.wmv">
            <a:hlinkClick r:id="" action="ppaction://media"/>
          </p:cNvPr>
          <p:cNvPicPr>
            <a:picLocks noRot="1" noChangeAspect="1"/>
          </p:cNvPicPr>
          <p:nvPr>
            <a:videoFile r:link="rId2"/>
          </p:nvPr>
        </p:nvPicPr>
        <p:blipFill>
          <a:blip r:embed="rId5" cstate="print"/>
          <a:stretch>
            <a:fillRect/>
          </a:stretch>
        </p:blipFill>
        <p:spPr>
          <a:xfrm>
            <a:off x="3139440" y="30480"/>
            <a:ext cx="5974080" cy="3360420"/>
          </a:xfrm>
          <a:prstGeom prst="rect">
            <a:avLst/>
          </a:prstGeom>
        </p:spPr>
      </p:pic>
    </p:spTree>
  </p:cSld>
  <p:clrMapOvr>
    <a:masterClrMapping/>
  </p:clrMapOvr>
  <p:transition>
    <p:pull dir="d"/>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8"/>
                </p:tgtEl>
              </p:cMediaNode>
            </p:video>
            <p:video>
              <p:cMediaNode>
                <p:cTn id="3" fill="hold" display="0">
                  <p:stCondLst>
                    <p:cond delay="indefinite"/>
                  </p:stCondLst>
                  <p:endCondLst>
                    <p:cond evt="onNext" delay="0">
                      <p:tgtEl>
                        <p:sldTgt/>
                      </p:tgtEl>
                    </p:cond>
                    <p:cond evt="onPrev" delay="0">
                      <p:tgtEl>
                        <p:sldTgt/>
                      </p:tgtEl>
                    </p:cond>
                  </p:endCondLst>
                </p:cTn>
                <p:tgtEl>
                  <p:spTgt spid="9"/>
                </p:tgtEl>
              </p:cMediaNode>
            </p:video>
            <p:seq concurrent="1" nextAc="seek">
              <p:cTn id="4" restart="whenNotActive" fill="hold" evtFilter="cancelBubble" nodeType="interactiveSeq">
                <p:stCondLst>
                  <p:cond evt="onClick" delay="0">
                    <p:tgtEl>
                      <p:spTgt spid="6"/>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p:cTn id="8" dur="1" fill="hold"/>
                                        <p:tgtEl>
                                          <p:spTgt spid="8"/>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76263" y="220663"/>
            <a:ext cx="7885112" cy="12001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b="1" dirty="0">
                <a:solidFill>
                  <a:srgbClr val="FF0000"/>
                </a:solidFill>
                <a:cs typeface="+mn-cs"/>
              </a:rPr>
              <a:t>How should precipitation change as climate changes?</a:t>
            </a:r>
          </a:p>
        </p:txBody>
      </p:sp>
      <p:sp>
        <p:nvSpPr>
          <p:cNvPr id="6147" name="Text Box 3"/>
          <p:cNvSpPr txBox="1">
            <a:spLocks noChangeArrowheads="1"/>
          </p:cNvSpPr>
          <p:nvPr/>
        </p:nvSpPr>
        <p:spPr bwMode="auto">
          <a:xfrm>
            <a:off x="754063" y="1660525"/>
            <a:ext cx="6492875" cy="228282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0" hangingPunct="0">
              <a:buSzPct val="150000"/>
              <a:defRPr/>
            </a:pPr>
            <a:r>
              <a:rPr lang="en-US" dirty="0">
                <a:cs typeface="+mn-cs"/>
              </a:rPr>
              <a:t>  Usually only total </a:t>
            </a:r>
            <a:r>
              <a:rPr lang="en-US" b="1" dirty="0">
                <a:solidFill>
                  <a:schemeClr val="accent2"/>
                </a:solidFill>
                <a:cs typeface="+mn-cs"/>
              </a:rPr>
              <a:t>amount</a:t>
            </a:r>
            <a:r>
              <a:rPr lang="en-US" dirty="0">
                <a:cs typeface="+mn-cs"/>
              </a:rPr>
              <a:t> is considered</a:t>
            </a:r>
          </a:p>
          <a:p>
            <a:pPr eaLnBrk="0" hangingPunct="0">
              <a:buSzPct val="150000"/>
              <a:buFontTx/>
              <a:buChar char="•"/>
              <a:defRPr/>
            </a:pPr>
            <a:r>
              <a:rPr lang="en-US" dirty="0">
                <a:cs typeface="+mn-cs"/>
              </a:rPr>
              <a:t>  But most of the time it does not rain</a:t>
            </a:r>
          </a:p>
          <a:p>
            <a:pPr eaLnBrk="0" hangingPunct="0">
              <a:buSzPct val="150000"/>
              <a:buFontTx/>
              <a:buChar char="•"/>
              <a:defRPr/>
            </a:pPr>
            <a:r>
              <a:rPr lang="en-US" dirty="0">
                <a:cs typeface="+mn-cs"/>
              </a:rPr>
              <a:t>  The </a:t>
            </a:r>
            <a:r>
              <a:rPr lang="en-US" b="1" dirty="0">
                <a:solidFill>
                  <a:schemeClr val="accent2"/>
                </a:solidFill>
                <a:cs typeface="+mn-cs"/>
              </a:rPr>
              <a:t>frequency and duration</a:t>
            </a:r>
            <a:r>
              <a:rPr lang="en-US" dirty="0">
                <a:cs typeface="+mn-cs"/>
              </a:rPr>
              <a:t> (how often)</a:t>
            </a:r>
          </a:p>
          <a:p>
            <a:pPr eaLnBrk="0" hangingPunct="0">
              <a:buSzPct val="150000"/>
              <a:buFontTx/>
              <a:buChar char="•"/>
              <a:defRPr/>
            </a:pPr>
            <a:r>
              <a:rPr lang="en-US" dirty="0">
                <a:cs typeface="+mn-cs"/>
              </a:rPr>
              <a:t>  The </a:t>
            </a:r>
            <a:r>
              <a:rPr lang="en-US" b="1" dirty="0">
                <a:solidFill>
                  <a:schemeClr val="accent2"/>
                </a:solidFill>
                <a:cs typeface="+mn-cs"/>
              </a:rPr>
              <a:t>intensity </a:t>
            </a:r>
            <a:r>
              <a:rPr lang="en-US" dirty="0">
                <a:cs typeface="+mn-cs"/>
              </a:rPr>
              <a:t>(the rate when it does rain)</a:t>
            </a:r>
          </a:p>
          <a:p>
            <a:pPr eaLnBrk="0" hangingPunct="0">
              <a:buSzPct val="150000"/>
              <a:buFontTx/>
              <a:buChar char="•"/>
              <a:defRPr/>
            </a:pPr>
            <a:r>
              <a:rPr lang="en-US" dirty="0">
                <a:cs typeface="+mn-cs"/>
              </a:rPr>
              <a:t>  The </a:t>
            </a:r>
            <a:r>
              <a:rPr lang="en-US" b="1" dirty="0">
                <a:solidFill>
                  <a:schemeClr val="accent2"/>
                </a:solidFill>
                <a:effectLst>
                  <a:outerShdw blurRad="38100" dist="38100" dir="2700000" algn="tl">
                    <a:srgbClr val="C0C0C0"/>
                  </a:outerShdw>
                </a:effectLst>
                <a:cs typeface="+mn-cs"/>
              </a:rPr>
              <a:t>sequence</a:t>
            </a:r>
            <a:r>
              <a:rPr lang="en-US" b="1" dirty="0">
                <a:cs typeface="+mn-cs"/>
              </a:rPr>
              <a:t> </a:t>
            </a:r>
          </a:p>
          <a:p>
            <a:pPr eaLnBrk="0" hangingPunct="0">
              <a:buSzPct val="150000"/>
              <a:buFontTx/>
              <a:buChar char="•"/>
              <a:defRPr/>
            </a:pPr>
            <a:r>
              <a:rPr lang="en-US" b="1" dirty="0">
                <a:cs typeface="+mn-cs"/>
              </a:rPr>
              <a:t> </a:t>
            </a:r>
            <a:r>
              <a:rPr lang="en-US" dirty="0">
                <a:cs typeface="+mn-cs"/>
              </a:rPr>
              <a:t>The </a:t>
            </a:r>
            <a:r>
              <a:rPr lang="en-US" b="1" dirty="0">
                <a:solidFill>
                  <a:schemeClr val="accent2"/>
                </a:solidFill>
                <a:effectLst>
                  <a:outerShdw blurRad="38100" dist="38100" dir="2700000" algn="tl">
                    <a:srgbClr val="C0C0C0"/>
                  </a:outerShdw>
                </a:effectLst>
                <a:cs typeface="+mn-cs"/>
              </a:rPr>
              <a:t>phase</a:t>
            </a:r>
            <a:r>
              <a:rPr lang="en-US" dirty="0">
                <a:cs typeface="+mn-cs"/>
              </a:rPr>
              <a:t>: snow or rain</a:t>
            </a:r>
          </a:p>
        </p:txBody>
      </p:sp>
      <p:sp>
        <p:nvSpPr>
          <p:cNvPr id="6148" name="Text Box 4"/>
          <p:cNvSpPr txBox="1">
            <a:spLocks noChangeArrowheads="1"/>
          </p:cNvSpPr>
          <p:nvPr/>
        </p:nvSpPr>
        <p:spPr bwMode="auto">
          <a:xfrm>
            <a:off x="490538" y="4645025"/>
            <a:ext cx="5207000" cy="1552575"/>
          </a:xfrm>
          <a:prstGeom prst="rect">
            <a:avLst/>
          </a:prstGeom>
          <a:noFill/>
          <a:ln w="9525">
            <a:noFill/>
            <a:miter lim="800000"/>
            <a:headEnd/>
            <a:tailEnd/>
          </a:ln>
          <a:effectLst>
            <a:outerShdw dist="17961" dir="2700000" algn="ctr" rotWithShape="0">
              <a:schemeClr val="tx1"/>
            </a:outerShdw>
          </a:effectLst>
        </p:spPr>
        <p:txBody>
          <a:bodyPr>
            <a:spAutoFit/>
          </a:bodyPr>
          <a:lstStyle/>
          <a:p>
            <a:pPr eaLnBrk="0" hangingPunct="0">
              <a:defRPr/>
            </a:pPr>
            <a:r>
              <a:rPr lang="en-US" b="1" dirty="0">
                <a:solidFill>
                  <a:srgbClr val="023CCC"/>
                </a:solidFill>
                <a:cs typeface="+mn-cs"/>
              </a:rPr>
              <a:t>The intensity and phase affect how much runs off versus how much soaks into the soils.</a:t>
            </a:r>
          </a:p>
          <a:p>
            <a:pPr eaLnBrk="0" hangingPunct="0">
              <a:defRPr/>
            </a:pPr>
            <a:endParaRPr lang="en-US" b="1" dirty="0">
              <a:solidFill>
                <a:srgbClr val="023CCC"/>
              </a:solidFill>
              <a:cs typeface="+mn-cs"/>
            </a:endParaRPr>
          </a:p>
        </p:txBody>
      </p:sp>
      <p:pic>
        <p:nvPicPr>
          <p:cNvPr id="7173" name="Picture 5" descr="space"/>
          <p:cNvPicPr>
            <a:picLocks noChangeAspect="1" noChangeArrowheads="1"/>
          </p:cNvPicPr>
          <p:nvPr/>
        </p:nvPicPr>
        <p:blipFill>
          <a:blip r:embed="rId2" cstate="print"/>
          <a:srcRect t="10382" r="10393"/>
          <a:stretch>
            <a:fillRect/>
          </a:stretch>
        </p:blipFill>
        <p:spPr bwMode="auto">
          <a:xfrm>
            <a:off x="5776913" y="4541838"/>
            <a:ext cx="3351212" cy="2197100"/>
          </a:xfrm>
          <a:prstGeom prst="rect">
            <a:avLst/>
          </a:prstGeom>
          <a:noFill/>
          <a:ln w="9525">
            <a:noFill/>
            <a:miter lim="800000"/>
            <a:headEnd/>
            <a:tailEnd/>
          </a:ln>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09600" y="0"/>
            <a:ext cx="7772400" cy="1143000"/>
          </a:xfrm>
          <a:effectLst>
            <a:outerShdw dist="35921" dir="2700000" algn="ctr" rotWithShape="0">
              <a:schemeClr val="bg1"/>
            </a:outerShdw>
          </a:effectLst>
        </p:spPr>
        <p:txBody>
          <a:bodyPr/>
          <a:lstStyle/>
          <a:p>
            <a:pPr>
              <a:defRPr/>
            </a:pPr>
            <a:r>
              <a:rPr lang="en-US" sz="3600" b="1" dirty="0" smtClean="0">
                <a:solidFill>
                  <a:srgbClr val="CC0000"/>
                </a:solidFill>
                <a:effectLst>
                  <a:outerShdw blurRad="38100" dist="38100" dir="2700000" algn="tl">
                    <a:srgbClr val="C0C0C0"/>
                  </a:outerShdw>
                </a:effectLst>
              </a:rPr>
              <a:t>Daily Precipitation at 2 stations</a:t>
            </a:r>
          </a:p>
        </p:txBody>
      </p:sp>
      <p:graphicFrame>
        <p:nvGraphicFramePr>
          <p:cNvPr id="1026" name="Object 3"/>
          <p:cNvGraphicFramePr>
            <a:graphicFrameLocks noChangeAspect="1"/>
          </p:cNvGraphicFramePr>
          <p:nvPr>
            <p:ph type="chart" idx="1"/>
          </p:nvPr>
        </p:nvGraphicFramePr>
        <p:xfrm>
          <a:off x="781050" y="3632200"/>
          <a:ext cx="6886575" cy="2819400"/>
        </p:xfrm>
        <a:graphic>
          <a:graphicData uri="http://schemas.openxmlformats.org/presentationml/2006/ole">
            <p:oleObj spid="_x0000_s1026" name="Chart" r:id="rId3" imgW="9180000" imgH="2565000" progId="MSGraph.Chart.8">
              <p:embed followColorScheme="full"/>
            </p:oleObj>
          </a:graphicData>
        </a:graphic>
      </p:graphicFrame>
      <p:graphicFrame>
        <p:nvGraphicFramePr>
          <p:cNvPr id="1027" name="Object 4"/>
          <p:cNvGraphicFramePr>
            <a:graphicFrameLocks noChangeAspect="1"/>
          </p:cNvGraphicFramePr>
          <p:nvPr/>
        </p:nvGraphicFramePr>
        <p:xfrm>
          <a:off x="628650" y="838200"/>
          <a:ext cx="7023100" cy="2827338"/>
        </p:xfrm>
        <a:graphic>
          <a:graphicData uri="http://schemas.openxmlformats.org/presentationml/2006/ole">
            <p:oleObj spid="_x0000_s1027" name="Chart" r:id="rId4" imgW="9180000" imgH="2565000" progId="MSGraph.Chart.8">
              <p:embed followColorScheme="full"/>
            </p:oleObj>
          </a:graphicData>
        </a:graphic>
      </p:graphicFrame>
      <p:sp>
        <p:nvSpPr>
          <p:cNvPr id="135173" name="Text Box 5"/>
          <p:cNvSpPr txBox="1">
            <a:spLocks noChangeArrowheads="1"/>
          </p:cNvSpPr>
          <p:nvPr/>
        </p:nvSpPr>
        <p:spPr bwMode="auto">
          <a:xfrm>
            <a:off x="6234113" y="1955800"/>
            <a:ext cx="2909887" cy="3530600"/>
          </a:xfrm>
          <a:prstGeom prst="rect">
            <a:avLst/>
          </a:prstGeom>
          <a:noFill/>
          <a:ln w="9525">
            <a:noFill/>
            <a:miter lim="800000"/>
            <a:headEnd/>
            <a:tailEnd/>
          </a:ln>
        </p:spPr>
        <p:txBody>
          <a:bodyPr wrap="none">
            <a:spAutoFit/>
          </a:bodyPr>
          <a:lstStyle/>
          <a:p>
            <a:r>
              <a:rPr lang="en-US" b="1">
                <a:latin typeface="Arial" charset="0"/>
              </a:rPr>
              <a:t>Frequency   6.7%</a:t>
            </a:r>
          </a:p>
          <a:p>
            <a:r>
              <a:rPr lang="en-US" b="1">
                <a:latin typeface="Arial" charset="0"/>
              </a:rPr>
              <a:t>Intensity   37.5 mm</a:t>
            </a:r>
          </a:p>
          <a:p>
            <a:endParaRPr lang="en-US" b="1">
              <a:latin typeface="Arial" charset="0"/>
            </a:endParaRPr>
          </a:p>
          <a:p>
            <a:endParaRPr lang="en-US" b="1">
              <a:latin typeface="Arial" charset="0"/>
            </a:endParaRPr>
          </a:p>
          <a:p>
            <a:endParaRPr lang="en-US" b="1">
              <a:latin typeface="Arial" charset="0"/>
            </a:endParaRPr>
          </a:p>
          <a:p>
            <a:endParaRPr lang="en-US" sz="1000" b="1">
              <a:latin typeface="Arial" charset="0"/>
            </a:endParaRPr>
          </a:p>
          <a:p>
            <a:endParaRPr lang="en-US" b="1">
              <a:latin typeface="Arial" charset="0"/>
            </a:endParaRPr>
          </a:p>
          <a:p>
            <a:endParaRPr lang="en-US" b="1">
              <a:latin typeface="Arial" charset="0"/>
            </a:endParaRPr>
          </a:p>
          <a:p>
            <a:r>
              <a:rPr lang="en-US" b="1">
                <a:latin typeface="Arial" charset="0"/>
              </a:rPr>
              <a:t>Frequency   67%</a:t>
            </a:r>
          </a:p>
          <a:p>
            <a:r>
              <a:rPr lang="en-US" b="1">
                <a:latin typeface="Arial" charset="0"/>
              </a:rPr>
              <a:t>Intensity   3.75 mm</a:t>
            </a:r>
          </a:p>
        </p:txBody>
      </p:sp>
      <p:sp>
        <p:nvSpPr>
          <p:cNvPr id="135174" name="Text Box 6"/>
          <p:cNvSpPr txBox="1">
            <a:spLocks noChangeArrowheads="1"/>
          </p:cNvSpPr>
          <p:nvPr/>
        </p:nvSpPr>
        <p:spPr bwMode="auto">
          <a:xfrm>
            <a:off x="6237288" y="893763"/>
            <a:ext cx="2754312" cy="381317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sz="2800" b="1">
                <a:solidFill>
                  <a:srgbClr val="CC0000"/>
                </a:solidFill>
                <a:latin typeface="Arial" pitchFamily="34" charset="0"/>
                <a:cs typeface="+mn-cs"/>
              </a:rPr>
              <a:t>Monthly</a:t>
            </a:r>
          </a:p>
          <a:p>
            <a:pPr>
              <a:defRPr/>
            </a:pPr>
            <a:r>
              <a:rPr lang="en-US" sz="2800" b="1">
                <a:solidFill>
                  <a:srgbClr val="CC0000"/>
                </a:solidFill>
                <a:latin typeface="Arial" pitchFamily="34" charset="0"/>
                <a:cs typeface="+mn-cs"/>
              </a:rPr>
              <a:t>Amount 75 mm</a:t>
            </a:r>
          </a:p>
          <a:p>
            <a:pPr>
              <a:defRPr/>
            </a:pPr>
            <a:endParaRPr lang="en-US" sz="2800" b="1">
              <a:solidFill>
                <a:srgbClr val="CC0000"/>
              </a:solidFill>
              <a:latin typeface="Arial" pitchFamily="34" charset="0"/>
              <a:cs typeface="+mn-cs"/>
            </a:endParaRPr>
          </a:p>
          <a:p>
            <a:pPr>
              <a:defRPr/>
            </a:pPr>
            <a:endParaRPr lang="en-US" sz="2800" b="1">
              <a:solidFill>
                <a:srgbClr val="CC0000"/>
              </a:solidFill>
              <a:latin typeface="Arial" pitchFamily="34" charset="0"/>
              <a:cs typeface="+mn-cs"/>
            </a:endParaRPr>
          </a:p>
          <a:p>
            <a:pPr>
              <a:defRPr/>
            </a:pPr>
            <a:endParaRPr lang="en-US" sz="2800" b="1">
              <a:solidFill>
                <a:srgbClr val="CC0000"/>
              </a:solidFill>
              <a:latin typeface="Arial" pitchFamily="34" charset="0"/>
              <a:cs typeface="+mn-cs"/>
            </a:endParaRPr>
          </a:p>
          <a:p>
            <a:pPr>
              <a:defRPr/>
            </a:pPr>
            <a:endParaRPr lang="en-US" sz="2800" b="1">
              <a:solidFill>
                <a:srgbClr val="CC0000"/>
              </a:solidFill>
              <a:latin typeface="Arial" pitchFamily="34" charset="0"/>
              <a:cs typeface="+mn-cs"/>
            </a:endParaRPr>
          </a:p>
          <a:p>
            <a:pPr>
              <a:defRPr/>
            </a:pPr>
            <a:endParaRPr lang="en-US" sz="2000" b="1">
              <a:solidFill>
                <a:srgbClr val="CC0000"/>
              </a:solidFill>
              <a:latin typeface="Arial" pitchFamily="34" charset="0"/>
              <a:cs typeface="+mn-cs"/>
            </a:endParaRPr>
          </a:p>
          <a:p>
            <a:pPr>
              <a:defRPr/>
            </a:pPr>
            <a:endParaRPr lang="en-US" sz="2800" b="1">
              <a:solidFill>
                <a:srgbClr val="CC0000"/>
              </a:solidFill>
              <a:latin typeface="Arial" pitchFamily="34" charset="0"/>
              <a:cs typeface="+mn-cs"/>
            </a:endParaRPr>
          </a:p>
          <a:p>
            <a:pPr>
              <a:defRPr/>
            </a:pPr>
            <a:r>
              <a:rPr lang="en-US" sz="2800" b="1">
                <a:solidFill>
                  <a:srgbClr val="CC0000"/>
                </a:solidFill>
                <a:latin typeface="Arial" pitchFamily="34" charset="0"/>
                <a:cs typeface="+mn-cs"/>
              </a:rPr>
              <a:t>Amount 75 mm</a:t>
            </a:r>
          </a:p>
        </p:txBody>
      </p:sp>
      <p:sp>
        <p:nvSpPr>
          <p:cNvPr id="135175" name="Text Box 7"/>
          <p:cNvSpPr txBox="1">
            <a:spLocks noChangeArrowheads="1"/>
          </p:cNvSpPr>
          <p:nvPr/>
        </p:nvSpPr>
        <p:spPr bwMode="auto">
          <a:xfrm>
            <a:off x="1603375" y="3176588"/>
            <a:ext cx="4521200" cy="344487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sz="2000" b="1">
                <a:solidFill>
                  <a:srgbClr val="993300"/>
                </a:solidFill>
                <a:latin typeface="Arial" pitchFamily="34" charset="0"/>
                <a:cs typeface="+mn-cs"/>
              </a:rPr>
              <a:t>drought           </a:t>
            </a:r>
            <a:r>
              <a:rPr lang="en-US" sz="2000" b="1">
                <a:solidFill>
                  <a:srgbClr val="FF0000"/>
                </a:solidFill>
                <a:latin typeface="Arial" pitchFamily="34" charset="0"/>
                <a:cs typeface="+mn-cs"/>
              </a:rPr>
              <a:t>wild fires</a:t>
            </a:r>
            <a:r>
              <a:rPr lang="en-US" sz="2000" b="1">
                <a:solidFill>
                  <a:srgbClr val="009900"/>
                </a:solidFill>
                <a:latin typeface="Arial" pitchFamily="34" charset="0"/>
                <a:cs typeface="+mn-cs"/>
              </a:rPr>
              <a:t>           </a:t>
            </a:r>
            <a:r>
              <a:rPr lang="en-US" sz="2000" b="1">
                <a:solidFill>
                  <a:schemeClr val="accent2"/>
                </a:solidFill>
                <a:latin typeface="Arial" pitchFamily="34" charset="0"/>
                <a:cs typeface="+mn-cs"/>
              </a:rPr>
              <a:t>local</a:t>
            </a:r>
          </a:p>
          <a:p>
            <a:pPr>
              <a:defRPr/>
            </a:pPr>
            <a:r>
              <a:rPr lang="en-US" sz="2000" b="1">
                <a:solidFill>
                  <a:srgbClr val="993300"/>
                </a:solidFill>
                <a:latin typeface="Arial" pitchFamily="34" charset="0"/>
                <a:cs typeface="+mn-cs"/>
              </a:rPr>
              <a:t>wilting plants</a:t>
            </a:r>
            <a:r>
              <a:rPr lang="en-US" sz="2000" b="1">
                <a:solidFill>
                  <a:srgbClr val="009900"/>
                </a:solidFill>
                <a:latin typeface="Arial" pitchFamily="34" charset="0"/>
                <a:cs typeface="+mn-cs"/>
              </a:rPr>
              <a:t>                            </a:t>
            </a:r>
            <a:r>
              <a:rPr lang="en-US" sz="2000" b="1">
                <a:solidFill>
                  <a:schemeClr val="accent2"/>
                </a:solidFill>
                <a:latin typeface="Arial" pitchFamily="34" charset="0"/>
                <a:cs typeface="+mn-cs"/>
              </a:rPr>
              <a:t>floods</a:t>
            </a:r>
          </a:p>
          <a:p>
            <a:pPr>
              <a:defRPr/>
            </a:pPr>
            <a:endParaRPr lang="en-US" sz="2000" b="1">
              <a:solidFill>
                <a:srgbClr val="009900"/>
              </a:solidFill>
              <a:latin typeface="Arial" pitchFamily="34" charset="0"/>
              <a:cs typeface="+mn-cs"/>
            </a:endParaRPr>
          </a:p>
          <a:p>
            <a:pPr>
              <a:defRPr/>
            </a:pPr>
            <a:endParaRPr lang="en-US" sz="2000" b="1">
              <a:solidFill>
                <a:srgbClr val="009900"/>
              </a:solidFill>
              <a:latin typeface="Arial" pitchFamily="34" charset="0"/>
              <a:cs typeface="+mn-cs"/>
            </a:endParaRPr>
          </a:p>
          <a:p>
            <a:pPr>
              <a:defRPr/>
            </a:pPr>
            <a:endParaRPr lang="en-US" sz="2000" b="1">
              <a:solidFill>
                <a:srgbClr val="009900"/>
              </a:solidFill>
              <a:latin typeface="Arial" pitchFamily="34" charset="0"/>
              <a:cs typeface="+mn-cs"/>
            </a:endParaRPr>
          </a:p>
          <a:p>
            <a:pPr>
              <a:defRPr/>
            </a:pPr>
            <a:endParaRPr lang="en-US" sz="2000" b="1">
              <a:solidFill>
                <a:srgbClr val="009900"/>
              </a:solidFill>
              <a:latin typeface="Arial" pitchFamily="34" charset="0"/>
              <a:cs typeface="+mn-cs"/>
            </a:endParaRPr>
          </a:p>
          <a:p>
            <a:pPr>
              <a:defRPr/>
            </a:pPr>
            <a:endParaRPr lang="en-US" sz="2000" b="1">
              <a:solidFill>
                <a:srgbClr val="009900"/>
              </a:solidFill>
              <a:latin typeface="Arial" pitchFamily="34" charset="0"/>
              <a:cs typeface="+mn-cs"/>
            </a:endParaRPr>
          </a:p>
          <a:p>
            <a:pPr>
              <a:defRPr/>
            </a:pPr>
            <a:endParaRPr lang="en-US" sz="2000" b="1">
              <a:solidFill>
                <a:srgbClr val="009900"/>
              </a:solidFill>
              <a:latin typeface="Arial" pitchFamily="34" charset="0"/>
              <a:cs typeface="+mn-cs"/>
            </a:endParaRPr>
          </a:p>
          <a:p>
            <a:pPr>
              <a:defRPr/>
            </a:pPr>
            <a:endParaRPr lang="en-US" sz="2000" b="1">
              <a:solidFill>
                <a:srgbClr val="009900"/>
              </a:solidFill>
              <a:latin typeface="Arial" pitchFamily="34" charset="0"/>
              <a:cs typeface="+mn-cs"/>
            </a:endParaRPr>
          </a:p>
          <a:p>
            <a:pPr>
              <a:defRPr/>
            </a:pPr>
            <a:r>
              <a:rPr lang="en-US" sz="2000" b="1">
                <a:solidFill>
                  <a:srgbClr val="009900"/>
                </a:solidFill>
                <a:latin typeface="Arial" pitchFamily="34" charset="0"/>
                <a:cs typeface="+mn-cs"/>
              </a:rPr>
              <a:t>soil moisture replenished</a:t>
            </a:r>
          </a:p>
          <a:p>
            <a:pPr>
              <a:defRPr/>
            </a:pPr>
            <a:r>
              <a:rPr lang="en-US" sz="2000" b="1">
                <a:solidFill>
                  <a:srgbClr val="009900"/>
                </a:solidFill>
                <a:latin typeface="Arial" pitchFamily="34" charset="0"/>
                <a:cs typeface="+mn-cs"/>
              </a:rPr>
              <a:t>virtually no runoff</a:t>
            </a:r>
          </a:p>
        </p:txBody>
      </p:sp>
      <p:sp>
        <p:nvSpPr>
          <p:cNvPr id="1032" name="Text Box 8"/>
          <p:cNvSpPr txBox="1">
            <a:spLocks noChangeArrowheads="1"/>
          </p:cNvSpPr>
          <p:nvPr/>
        </p:nvSpPr>
        <p:spPr bwMode="auto">
          <a:xfrm>
            <a:off x="441325" y="1670050"/>
            <a:ext cx="550863" cy="3749675"/>
          </a:xfrm>
          <a:prstGeom prst="rect">
            <a:avLst/>
          </a:prstGeom>
          <a:noFill/>
          <a:ln w="9525">
            <a:noFill/>
            <a:miter lim="800000"/>
            <a:headEnd/>
            <a:tailEnd/>
          </a:ln>
        </p:spPr>
        <p:txBody>
          <a:bodyPr wrap="none">
            <a:spAutoFit/>
          </a:bodyPr>
          <a:lstStyle/>
          <a:p>
            <a:r>
              <a:rPr lang="en-US" sz="4000" b="1">
                <a:solidFill>
                  <a:schemeClr val="hlink"/>
                </a:solidFill>
                <a:latin typeface="Arial" charset="0"/>
              </a:rPr>
              <a:t>A</a:t>
            </a:r>
          </a:p>
          <a:p>
            <a:endParaRPr lang="en-US" sz="4000" b="1">
              <a:solidFill>
                <a:schemeClr val="hlink"/>
              </a:solidFill>
              <a:latin typeface="Arial" charset="0"/>
            </a:endParaRPr>
          </a:p>
          <a:p>
            <a:endParaRPr lang="en-US" sz="4000" b="1">
              <a:solidFill>
                <a:schemeClr val="hlink"/>
              </a:solidFill>
              <a:latin typeface="Arial" charset="0"/>
            </a:endParaRPr>
          </a:p>
          <a:p>
            <a:endParaRPr lang="en-US" sz="4000" b="1">
              <a:solidFill>
                <a:schemeClr val="hlink"/>
              </a:solidFill>
              <a:latin typeface="Arial" charset="0"/>
            </a:endParaRPr>
          </a:p>
          <a:p>
            <a:endParaRPr lang="en-US" sz="4000" b="1">
              <a:solidFill>
                <a:schemeClr val="hlink"/>
              </a:solidFill>
              <a:latin typeface="Arial" charset="0"/>
            </a:endParaRPr>
          </a:p>
          <a:p>
            <a:r>
              <a:rPr lang="en-US" sz="4000" b="1">
                <a:solidFill>
                  <a:schemeClr val="hlink"/>
                </a:solidFill>
                <a:latin typeface="Arial" charset="0"/>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5173"/>
                                        </p:tgtEl>
                                        <p:attrNameLst>
                                          <p:attrName>style.visibility</p:attrName>
                                        </p:attrNameLst>
                                      </p:cBhvr>
                                      <p:to>
                                        <p:strVal val="visible"/>
                                      </p:to>
                                    </p:set>
                                    <p:animEffect transition="in" filter="blinds(horizontal)">
                                      <p:cBhvr>
                                        <p:cTn id="7" dur="500"/>
                                        <p:tgtEl>
                                          <p:spTgt spid="1351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5175"/>
                                        </p:tgtEl>
                                        <p:attrNameLst>
                                          <p:attrName>style.visibility</p:attrName>
                                        </p:attrNameLst>
                                      </p:cBhvr>
                                      <p:to>
                                        <p:strVal val="visible"/>
                                      </p:to>
                                    </p:set>
                                    <p:animEffect transition="in" filter="blinds(horizontal)">
                                      <p:cBhvr>
                                        <p:cTn id="12" dur="500"/>
                                        <p:tgtEl>
                                          <p:spTgt spid="135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autoUpdateAnimBg="0"/>
      <p:bldP spid="13517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ky1"/>
          <p:cNvPicPr>
            <a:picLocks noChangeAspect="1" noChangeArrowheads="1"/>
          </p:cNvPicPr>
          <p:nvPr/>
        </p:nvPicPr>
        <p:blipFill>
          <a:blip r:embed="rId2" cstate="print"/>
          <a:srcRect/>
          <a:stretch>
            <a:fillRect/>
          </a:stretch>
        </p:blipFill>
        <p:spPr bwMode="auto">
          <a:xfrm>
            <a:off x="0" y="-41275"/>
            <a:ext cx="9144000" cy="6878638"/>
          </a:xfrm>
          <a:prstGeom prst="rect">
            <a:avLst/>
          </a:prstGeom>
          <a:noFill/>
          <a:ln w="9525">
            <a:noFill/>
            <a:miter lim="800000"/>
            <a:headEnd/>
            <a:tailEnd/>
          </a:ln>
        </p:spPr>
      </p:pic>
      <p:sp>
        <p:nvSpPr>
          <p:cNvPr id="258051" name="Text Box 3"/>
          <p:cNvSpPr txBox="1">
            <a:spLocks noChangeArrowheads="1"/>
          </p:cNvSpPr>
          <p:nvPr/>
        </p:nvSpPr>
        <p:spPr bwMode="auto">
          <a:xfrm>
            <a:off x="436563" y="17463"/>
            <a:ext cx="8504237" cy="6556375"/>
          </a:xfrm>
          <a:prstGeom prst="rect">
            <a:avLst/>
          </a:prstGeom>
          <a:noFill/>
          <a:ln w="12700">
            <a:noFill/>
            <a:miter lim="800000"/>
            <a:headEnd type="none" w="sm" len="sm"/>
            <a:tailEnd type="none" w="sm" len="sm"/>
          </a:ln>
          <a:effectLst>
            <a:outerShdw blurRad="12700" dist="38100" dir="2700000" algn="ctr" rotWithShape="0">
              <a:schemeClr val="tx1"/>
            </a:outerShdw>
          </a:effectLst>
        </p:spPr>
        <p:txBody>
          <a:bodyPr>
            <a:spAutoFit/>
          </a:bodyPr>
          <a:lstStyle/>
          <a:p>
            <a:pPr marL="457200" indent="-341313" eaLnBrk="0" hangingPunct="0">
              <a:defRPr/>
            </a:pPr>
            <a:endParaRPr lang="en-US" b="1" dirty="0">
              <a:solidFill>
                <a:schemeClr val="bg1"/>
              </a:solidFill>
              <a:cs typeface="+mn-cs"/>
            </a:endParaRPr>
          </a:p>
          <a:p>
            <a:pPr marL="457200" indent="-341313" eaLnBrk="0" hangingPunct="0">
              <a:defRPr/>
            </a:pPr>
            <a:r>
              <a:rPr lang="en-US" sz="3200" b="1" dirty="0">
                <a:solidFill>
                  <a:schemeClr val="hlink"/>
                </a:solidFill>
                <a:cs typeface="+mn-cs"/>
              </a:rPr>
              <a:t>Most precipitation comes from moisture convergence by weather systems</a:t>
            </a:r>
          </a:p>
          <a:p>
            <a:pPr marL="457200" indent="-341313" eaLnBrk="0" hangingPunct="0">
              <a:defRPr/>
            </a:pPr>
            <a:endParaRPr lang="en-US" sz="3200" b="1" dirty="0">
              <a:solidFill>
                <a:schemeClr val="hlink"/>
              </a:solidFill>
              <a:cs typeface="+mn-cs"/>
            </a:endParaRPr>
          </a:p>
          <a:p>
            <a:pPr marL="457200" indent="-341313" eaLnBrk="0" hangingPunct="0">
              <a:defRPr/>
            </a:pPr>
            <a:r>
              <a:rPr lang="en-US" sz="2800" dirty="0">
                <a:solidFill>
                  <a:schemeClr val="bg1"/>
                </a:solidFill>
                <a:cs typeface="+mn-cs"/>
              </a:rPr>
              <a:t>The intermittent nature of precipitation (average frequency over oceans is 11%) means that </a:t>
            </a:r>
            <a:r>
              <a:rPr lang="en-US" sz="2800" b="1" dirty="0">
                <a:solidFill>
                  <a:schemeClr val="hlink"/>
                </a:solidFill>
                <a:cs typeface="+mn-cs"/>
              </a:rPr>
              <a:t>moderate or heavy precipitation</a:t>
            </a:r>
            <a:endParaRPr lang="en-US" sz="3200" b="1" dirty="0">
              <a:solidFill>
                <a:schemeClr val="hlink"/>
              </a:solidFill>
              <a:cs typeface="+mn-cs"/>
            </a:endParaRPr>
          </a:p>
          <a:p>
            <a:pPr marL="457200" indent="-341313" eaLnBrk="0" hangingPunct="0">
              <a:buFontTx/>
              <a:buChar char="•"/>
              <a:defRPr/>
            </a:pPr>
            <a:r>
              <a:rPr lang="en-US" b="1" dirty="0">
                <a:solidFill>
                  <a:schemeClr val="bg1"/>
                </a:solidFill>
                <a:cs typeface="+mn-cs"/>
              </a:rPr>
              <a:t> Can not come from local column.</a:t>
            </a:r>
          </a:p>
          <a:p>
            <a:pPr marL="457200" indent="-341313" eaLnBrk="0" hangingPunct="0">
              <a:buFontTx/>
              <a:buChar char="•"/>
              <a:defRPr/>
            </a:pPr>
            <a:r>
              <a:rPr lang="en-US" b="1" dirty="0">
                <a:solidFill>
                  <a:schemeClr val="bg1"/>
                </a:solidFill>
                <a:cs typeface="+mn-cs"/>
              </a:rPr>
              <a:t> Can not come from E.</a:t>
            </a:r>
          </a:p>
          <a:p>
            <a:pPr marL="463550" indent="-347663" eaLnBrk="0" hangingPunct="0">
              <a:buFontTx/>
              <a:buChar char="•"/>
              <a:defRPr/>
            </a:pPr>
            <a:r>
              <a:rPr lang="en-US" b="1" dirty="0">
                <a:solidFill>
                  <a:schemeClr val="bg1"/>
                </a:solidFill>
                <a:cs typeface="+mn-cs"/>
              </a:rPr>
              <a:t> Hence has to come from transport by storm-scale circulation into storm. </a:t>
            </a:r>
          </a:p>
          <a:p>
            <a:pPr marL="457200" indent="-341313" eaLnBrk="0" hangingPunct="0">
              <a:defRPr/>
            </a:pPr>
            <a:endParaRPr lang="en-US" b="1" dirty="0">
              <a:solidFill>
                <a:schemeClr val="bg1"/>
              </a:solidFill>
              <a:cs typeface="+mn-cs"/>
            </a:endParaRPr>
          </a:p>
          <a:p>
            <a:pPr marL="457200" indent="-341313" eaLnBrk="0" hangingPunct="0">
              <a:defRPr/>
            </a:pPr>
            <a:r>
              <a:rPr lang="en-US" b="1" dirty="0">
                <a:solidFill>
                  <a:srgbClr val="FFFF00"/>
                </a:solidFill>
                <a:cs typeface="+mn-cs"/>
              </a:rPr>
              <a:t>On average, rain producing systems </a:t>
            </a:r>
          </a:p>
          <a:p>
            <a:pPr marL="457200" indent="-341313" eaLnBrk="0" hangingPunct="0">
              <a:defRPr/>
            </a:pPr>
            <a:r>
              <a:rPr lang="en-US" b="1" dirty="0">
                <a:solidFill>
                  <a:srgbClr val="FFFF00"/>
                </a:solidFill>
                <a:cs typeface="+mn-cs"/>
              </a:rPr>
              <a:t>    (e.g., </a:t>
            </a:r>
            <a:r>
              <a:rPr lang="en-US" b="1" dirty="0" err="1">
                <a:solidFill>
                  <a:srgbClr val="FFFF00"/>
                </a:solidFill>
                <a:cs typeface="+mn-cs"/>
              </a:rPr>
              <a:t>extratropical</a:t>
            </a:r>
            <a:r>
              <a:rPr lang="en-US" b="1" dirty="0">
                <a:solidFill>
                  <a:srgbClr val="FFFF00"/>
                </a:solidFill>
                <a:cs typeface="+mn-cs"/>
              </a:rPr>
              <a:t> cyclones; thunderstorms)</a:t>
            </a:r>
          </a:p>
          <a:p>
            <a:pPr marL="457200" indent="-341313" eaLnBrk="0" hangingPunct="0">
              <a:defRPr/>
            </a:pPr>
            <a:r>
              <a:rPr lang="en-US" b="1" dirty="0">
                <a:solidFill>
                  <a:srgbClr val="FFFF00"/>
                </a:solidFill>
                <a:cs typeface="+mn-cs"/>
              </a:rPr>
              <a:t>    reach out and grab moisture from distance about </a:t>
            </a:r>
          </a:p>
          <a:p>
            <a:pPr marL="457200" indent="-341313" eaLnBrk="0" hangingPunct="0">
              <a:defRPr/>
            </a:pPr>
            <a:r>
              <a:rPr lang="en-US" b="1" dirty="0">
                <a:solidFill>
                  <a:srgbClr val="FFFF00"/>
                </a:solidFill>
                <a:cs typeface="+mn-cs"/>
              </a:rPr>
              <a:t>    3 to 5 times radius of precipitating area.</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m2.jpg"/>
          <p:cNvPicPr>
            <a:picLocks noChangeAspect="1"/>
          </p:cNvPicPr>
          <p:nvPr/>
        </p:nvPicPr>
        <p:blipFill>
          <a:blip r:embed="rId2" cstate="print"/>
          <a:stretch>
            <a:fillRect/>
          </a:stretch>
        </p:blipFill>
        <p:spPr>
          <a:xfrm>
            <a:off x="2940754" y="1523633"/>
            <a:ext cx="5652261" cy="3765819"/>
          </a:xfrm>
          <a:prstGeom prst="rect">
            <a:avLst/>
          </a:prstGeom>
        </p:spPr>
      </p:pic>
      <p:sp>
        <p:nvSpPr>
          <p:cNvPr id="3" name="Text Box 3"/>
          <p:cNvSpPr txBox="1">
            <a:spLocks noChangeArrowheads="1"/>
          </p:cNvSpPr>
          <p:nvPr/>
        </p:nvSpPr>
        <p:spPr bwMode="auto">
          <a:xfrm>
            <a:off x="436563" y="90615"/>
            <a:ext cx="8504237" cy="1077218"/>
          </a:xfrm>
          <a:prstGeom prst="rect">
            <a:avLst/>
          </a:prstGeom>
          <a:noFill/>
          <a:ln w="12700">
            <a:noFill/>
            <a:miter lim="800000"/>
            <a:headEnd type="none" w="sm" len="sm"/>
            <a:tailEnd type="none" w="sm" len="sm"/>
          </a:ln>
          <a:effectLst>
            <a:outerShdw blurRad="12700" dist="38100" dir="2700000" algn="ctr" rotWithShape="0">
              <a:schemeClr val="tx1"/>
            </a:outerShdw>
          </a:effectLst>
        </p:spPr>
        <p:txBody>
          <a:bodyPr>
            <a:spAutoFit/>
          </a:bodyPr>
          <a:lstStyle/>
          <a:p>
            <a:pPr marL="457200" indent="-341313" eaLnBrk="0" hangingPunct="0">
              <a:defRPr/>
            </a:pPr>
            <a:r>
              <a:rPr lang="en-US" sz="3200" b="1" dirty="0" smtClean="0">
                <a:solidFill>
                  <a:srgbClr val="FC0128"/>
                </a:solidFill>
              </a:rPr>
              <a:t>Most </a:t>
            </a:r>
            <a:r>
              <a:rPr lang="en-US" sz="3200" b="1" dirty="0">
                <a:solidFill>
                  <a:srgbClr val="FC0128"/>
                </a:solidFill>
              </a:rPr>
              <a:t>precipitation comes from moisture convergence by weather </a:t>
            </a:r>
            <a:r>
              <a:rPr lang="en-US" sz="3200" b="1" dirty="0" smtClean="0">
                <a:solidFill>
                  <a:srgbClr val="FC0128"/>
                </a:solidFill>
              </a:rPr>
              <a:t>systems</a:t>
            </a:r>
            <a:endParaRPr lang="en-US" sz="3200" b="1" dirty="0">
              <a:solidFill>
                <a:srgbClr val="FC0128"/>
              </a:solidFill>
            </a:endParaRPr>
          </a:p>
        </p:txBody>
      </p:sp>
      <p:sp>
        <p:nvSpPr>
          <p:cNvPr id="5" name="Arc 4"/>
          <p:cNvSpPr/>
          <p:nvPr/>
        </p:nvSpPr>
        <p:spPr bwMode="auto">
          <a:xfrm rot="10403650">
            <a:off x="2813538" y="4220308"/>
            <a:ext cx="2588456" cy="576775"/>
          </a:xfrm>
          <a:prstGeom prst="arc">
            <a:avLst>
              <a:gd name="adj1" fmla="val 10726409"/>
              <a:gd name="adj2" fmla="val 21145999"/>
            </a:avLst>
          </a:prstGeom>
          <a:noFill/>
          <a:ln w="57150" cap="flat" cmpd="sng" algn="ctr">
            <a:solidFill>
              <a:srgbClr val="FF0000"/>
            </a:solidFill>
            <a:prstDash val="solid"/>
            <a:round/>
            <a:headEnd type="stealth" w="lg" len="lg"/>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7" name="Freeform 6"/>
          <p:cNvSpPr/>
          <p:nvPr/>
        </p:nvSpPr>
        <p:spPr bwMode="auto">
          <a:xfrm rot="698675">
            <a:off x="6189785" y="4614203"/>
            <a:ext cx="2307101" cy="365760"/>
          </a:xfrm>
          <a:custGeom>
            <a:avLst/>
            <a:gdLst>
              <a:gd name="connsiteX0" fmla="*/ 2307101 w 2307101"/>
              <a:gd name="connsiteY0" fmla="*/ 0 h 196948"/>
              <a:gd name="connsiteX1" fmla="*/ 1378633 w 2307101"/>
              <a:gd name="connsiteY1" fmla="*/ 196948 h 196948"/>
              <a:gd name="connsiteX2" fmla="*/ 0 w 2307101"/>
              <a:gd name="connsiteY2" fmla="*/ 0 h 196948"/>
              <a:gd name="connsiteX3" fmla="*/ 0 w 2307101"/>
              <a:gd name="connsiteY3" fmla="*/ 0 h 196948"/>
              <a:gd name="connsiteX4" fmla="*/ 0 w 2307101"/>
              <a:gd name="connsiteY4" fmla="*/ 0 h 196948"/>
              <a:gd name="connsiteX5" fmla="*/ 56270 w 2307101"/>
              <a:gd name="connsiteY5" fmla="*/ 14068 h 19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01" h="196948">
                <a:moveTo>
                  <a:pt x="2307101" y="0"/>
                </a:moveTo>
                <a:cubicBezTo>
                  <a:pt x="2035125" y="98474"/>
                  <a:pt x="1763150" y="196948"/>
                  <a:pt x="1378633" y="196948"/>
                </a:cubicBezTo>
                <a:cubicBezTo>
                  <a:pt x="994116" y="196948"/>
                  <a:pt x="0" y="0"/>
                  <a:pt x="0" y="0"/>
                </a:cubicBezTo>
                <a:lnTo>
                  <a:pt x="0" y="0"/>
                </a:lnTo>
                <a:lnTo>
                  <a:pt x="0" y="0"/>
                </a:lnTo>
                <a:lnTo>
                  <a:pt x="56270" y="14068"/>
                </a:lnTo>
              </a:path>
            </a:pathLst>
          </a:custGeom>
          <a:noFill/>
          <a:ln w="60325" cap="flat" cmpd="sng" algn="ctr">
            <a:solidFill>
              <a:srgbClr val="FF0000"/>
            </a:solidFill>
            <a:prstDash val="solid"/>
            <a:round/>
            <a:headEnd type="none" w="sm" len="sm"/>
            <a:tailEnd type="stealth" w="lg" len="lg"/>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8" name="TextBox 7"/>
          <p:cNvSpPr txBox="1"/>
          <p:nvPr/>
        </p:nvSpPr>
        <p:spPr>
          <a:xfrm>
            <a:off x="436098" y="2039815"/>
            <a:ext cx="2433712" cy="1938992"/>
          </a:xfrm>
          <a:prstGeom prst="rect">
            <a:avLst/>
          </a:prstGeom>
          <a:noFill/>
        </p:spPr>
        <p:txBody>
          <a:bodyPr wrap="square" rtlCol="0">
            <a:spAutoFit/>
          </a:bodyPr>
          <a:lstStyle/>
          <a:p>
            <a:r>
              <a:rPr lang="en-US" dirty="0" smtClean="0">
                <a:solidFill>
                  <a:srgbClr val="000000"/>
                </a:solidFill>
              </a:rPr>
              <a:t>Rain comes from moisture</a:t>
            </a:r>
          </a:p>
          <a:p>
            <a:r>
              <a:rPr lang="en-US" dirty="0" smtClean="0">
                <a:solidFill>
                  <a:srgbClr val="000000"/>
                </a:solidFill>
              </a:rPr>
              <a:t>convergence by low level winds:</a:t>
            </a:r>
          </a:p>
          <a:p>
            <a:endParaRPr lang="en-US" dirty="0" smtClean="0">
              <a:solidFill>
                <a:srgbClr val="000000"/>
              </a:solidFill>
            </a:endParaRPr>
          </a:p>
        </p:txBody>
      </p:sp>
      <p:sp>
        <p:nvSpPr>
          <p:cNvPr id="9" name="TextBox 8"/>
          <p:cNvSpPr txBox="1"/>
          <p:nvPr/>
        </p:nvSpPr>
        <p:spPr>
          <a:xfrm>
            <a:off x="1008993" y="6022428"/>
            <a:ext cx="7168950" cy="584775"/>
          </a:xfrm>
          <a:prstGeom prst="rect">
            <a:avLst/>
          </a:prstGeom>
          <a:noFill/>
        </p:spPr>
        <p:txBody>
          <a:bodyPr wrap="none" rtlCol="0">
            <a:spAutoFit/>
          </a:bodyPr>
          <a:lstStyle/>
          <a:p>
            <a:r>
              <a:rPr lang="en-US" sz="3200" b="1" dirty="0" smtClean="0">
                <a:solidFill>
                  <a:srgbClr val="C00000"/>
                </a:solidFill>
              </a:rPr>
              <a:t>More moisture means heavier rains</a:t>
            </a:r>
            <a:endParaRPr lang="en-US" sz="3200" b="1" dirty="0">
              <a:solidFill>
                <a:srgbClr val="C00000"/>
              </a:solidFill>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storm"/>
          <p:cNvPicPr>
            <a:picLocks noChangeAspect="1" noChangeArrowheads="1"/>
          </p:cNvPicPr>
          <p:nvPr/>
        </p:nvPicPr>
        <p:blipFill>
          <a:blip r:embed="rId3" cstate="print"/>
          <a:srcRect/>
          <a:stretch>
            <a:fillRect/>
          </a:stretch>
        </p:blipFill>
        <p:spPr bwMode="auto">
          <a:xfrm>
            <a:off x="0" y="0"/>
            <a:ext cx="9213850" cy="6908800"/>
          </a:xfrm>
          <a:prstGeom prst="rect">
            <a:avLst/>
          </a:prstGeom>
          <a:noFill/>
          <a:ln w="9525">
            <a:noFill/>
            <a:miter lim="800000"/>
            <a:headEnd/>
            <a:tailEnd/>
          </a:ln>
        </p:spPr>
      </p:pic>
      <p:sp>
        <p:nvSpPr>
          <p:cNvPr id="3" name="TextBox 2"/>
          <p:cNvSpPr txBox="1"/>
          <p:nvPr/>
        </p:nvSpPr>
        <p:spPr>
          <a:xfrm>
            <a:off x="704850" y="1370013"/>
            <a:ext cx="7712075" cy="708025"/>
          </a:xfrm>
          <a:prstGeom prst="rect">
            <a:avLst/>
          </a:prstGeom>
          <a:noFill/>
          <a:effectLst>
            <a:outerShdw blurRad="50800" dist="50800" dir="3000000" algn="ctr" rotWithShape="0">
              <a:schemeClr val="tx1"/>
            </a:outerShdw>
          </a:effectLst>
        </p:spPr>
        <p:txBody>
          <a:bodyPr wrap="none">
            <a:spAutoFit/>
          </a:bodyPr>
          <a:lstStyle/>
          <a:p>
            <a:pPr eaLnBrk="0" hangingPunct="0">
              <a:defRPr/>
            </a:pPr>
            <a:r>
              <a:rPr lang="en-US" sz="4000" b="1" dirty="0">
                <a:solidFill>
                  <a:srgbClr val="FFFF00"/>
                </a:solidFill>
                <a:cs typeface="+mn-cs"/>
              </a:rPr>
              <a:t>How is precipitation changing?</a:t>
            </a: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_5"/>
          <p:cNvPicPr>
            <a:picLocks noChangeAspect="1" noChangeArrowheads="1"/>
          </p:cNvPicPr>
          <p:nvPr/>
        </p:nvPicPr>
        <p:blipFill>
          <a:blip r:embed="rId2" cstate="print"/>
          <a:srcRect/>
          <a:stretch>
            <a:fillRect/>
          </a:stretch>
        </p:blipFill>
        <p:spPr bwMode="auto">
          <a:xfrm>
            <a:off x="609600" y="1066800"/>
            <a:ext cx="8151813" cy="5486400"/>
          </a:xfrm>
          <a:prstGeom prst="rect">
            <a:avLst/>
          </a:prstGeom>
          <a:noFill/>
          <a:ln w="9525">
            <a:noFill/>
            <a:miter lim="800000"/>
            <a:headEnd/>
            <a:tailEnd/>
          </a:ln>
        </p:spPr>
      </p:pic>
      <p:sp>
        <p:nvSpPr>
          <p:cNvPr id="6147" name="TextBox 2"/>
          <p:cNvSpPr txBox="1">
            <a:spLocks noChangeArrowheads="1"/>
          </p:cNvSpPr>
          <p:nvPr/>
        </p:nvSpPr>
        <p:spPr bwMode="auto">
          <a:xfrm>
            <a:off x="228600" y="152400"/>
            <a:ext cx="8610600" cy="892552"/>
          </a:xfrm>
          <a:prstGeom prst="rect">
            <a:avLst/>
          </a:prstGeom>
          <a:noFill/>
          <a:ln w="9525">
            <a:noFill/>
            <a:miter lim="800000"/>
            <a:headEnd/>
            <a:tailEnd/>
          </a:ln>
        </p:spPr>
        <p:txBody>
          <a:bodyPr>
            <a:spAutoFit/>
          </a:bodyPr>
          <a:lstStyle/>
          <a:p>
            <a:pPr algn="ctr"/>
            <a:r>
              <a:rPr lang="en-GB" sz="2800" b="1" dirty="0">
                <a:solidFill>
                  <a:srgbClr val="FFFF00"/>
                </a:solidFill>
              </a:rPr>
              <a:t>Changes in ocean state </a:t>
            </a:r>
            <a:endParaRPr lang="en-GB" sz="2800" b="1" dirty="0" smtClean="0">
              <a:solidFill>
                <a:srgbClr val="FFFF00"/>
              </a:solidFill>
            </a:endParaRPr>
          </a:p>
          <a:p>
            <a:pPr algn="ctr"/>
            <a:r>
              <a:rPr lang="en-GB" dirty="0" smtClean="0">
                <a:solidFill>
                  <a:schemeClr val="bg1"/>
                </a:solidFill>
              </a:rPr>
              <a:t>from </a:t>
            </a:r>
            <a:r>
              <a:rPr lang="en-GB" dirty="0">
                <a:solidFill>
                  <a:schemeClr val="bg1"/>
                </a:solidFill>
              </a:rPr>
              <a:t>1950-1960’s to 1990-2000’s  </a:t>
            </a:r>
            <a:r>
              <a:rPr lang="en-GB" sz="1800" dirty="0">
                <a:solidFill>
                  <a:schemeClr val="bg1"/>
                </a:solidFill>
              </a:rPr>
              <a:t>(IPCC 2007 Figure 5.18)</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613" y="1609725"/>
            <a:ext cx="8223250" cy="2247900"/>
          </a:xfrm>
          <a:prstGeom prst="rect">
            <a:avLst/>
          </a:prstGeom>
          <a:noFill/>
          <a:effectLst>
            <a:outerShdw blurRad="25400" dist="25400" dir="5400000" algn="ctr" rotWithShape="0">
              <a:schemeClr val="bg1"/>
            </a:outerShdw>
          </a:effectLst>
        </p:spPr>
        <p:txBody>
          <a:bodyPr>
            <a:spAutoFit/>
          </a:bodyPr>
          <a:lstStyle/>
          <a:p>
            <a:pPr eaLnBrk="0" hangingPunct="0">
              <a:defRPr/>
            </a:pPr>
            <a:r>
              <a:rPr lang="en-US" sz="2800" i="1" dirty="0">
                <a:cs typeface="+mn-cs"/>
              </a:rPr>
              <a:t>Sunshine is delicious, rain is refreshing, wind braces us up, snow is exhilarating; there is really no such thing as bad weather, only different kinds of good weather.</a:t>
            </a:r>
            <a:r>
              <a:rPr lang="en-US" sz="2800" dirty="0">
                <a:cs typeface="+mn-cs"/>
              </a:rPr>
              <a:t>  </a:t>
            </a:r>
          </a:p>
          <a:p>
            <a:pPr eaLnBrk="0" hangingPunct="0">
              <a:defRPr/>
            </a:pPr>
            <a:r>
              <a:rPr lang="en-US" sz="2800" dirty="0">
                <a:cs typeface="+mn-cs"/>
              </a:rPr>
              <a:t>				</a:t>
            </a:r>
            <a:r>
              <a:rPr lang="en-US" sz="2800">
                <a:cs typeface="+mn-cs"/>
              </a:rPr>
              <a:t>	John </a:t>
            </a:r>
            <a:r>
              <a:rPr lang="en-US" sz="2800" dirty="0">
                <a:cs typeface="+mn-cs"/>
              </a:rPr>
              <a:t>Ruskin</a:t>
            </a:r>
          </a:p>
        </p:txBody>
      </p:sp>
      <p:sp>
        <p:nvSpPr>
          <p:cNvPr id="3" name="TextBox 2"/>
          <p:cNvSpPr txBox="1"/>
          <p:nvPr/>
        </p:nvSpPr>
        <p:spPr>
          <a:xfrm>
            <a:off x="1119188" y="409575"/>
            <a:ext cx="7383462" cy="1076325"/>
          </a:xfrm>
          <a:prstGeom prst="rect">
            <a:avLst/>
          </a:prstGeom>
          <a:noFill/>
          <a:effectLst>
            <a:outerShdw blurRad="25400" dist="38100" dir="5400000" algn="ctr" rotWithShape="0">
              <a:srgbClr val="FF0000"/>
            </a:outerShdw>
          </a:effectLst>
        </p:spPr>
        <p:txBody>
          <a:bodyPr>
            <a:spAutoFit/>
          </a:bodyPr>
          <a:lstStyle/>
          <a:p>
            <a:pPr eaLnBrk="0" hangingPunct="0">
              <a:defRPr/>
            </a:pPr>
            <a:r>
              <a:rPr lang="en-US" sz="3200" b="1" dirty="0">
                <a:cs typeface="+mn-cs"/>
              </a:rPr>
              <a:t>Sayings that describe changes in precipitation with climate change</a:t>
            </a:r>
          </a:p>
        </p:txBody>
      </p:sp>
      <p:sp>
        <p:nvSpPr>
          <p:cNvPr id="4" name="TextBox 3"/>
          <p:cNvSpPr txBox="1"/>
          <p:nvPr/>
        </p:nvSpPr>
        <p:spPr>
          <a:xfrm>
            <a:off x="1036638" y="4081463"/>
            <a:ext cx="6907212" cy="1938337"/>
          </a:xfrm>
          <a:prstGeom prst="rect">
            <a:avLst/>
          </a:prstGeom>
          <a:noFill/>
          <a:effectLst>
            <a:outerShdw blurRad="38100" dist="25400" dir="2700000" algn="tl" rotWithShape="0">
              <a:prstClr val="black"/>
            </a:outerShdw>
          </a:effectLst>
        </p:spPr>
        <p:txBody>
          <a:bodyPr wrap="none">
            <a:spAutoFit/>
          </a:bodyPr>
          <a:lstStyle/>
          <a:p>
            <a:pPr eaLnBrk="0" hangingPunct="0">
              <a:defRPr/>
            </a:pPr>
            <a:r>
              <a:rPr lang="en-US" b="1" dirty="0">
                <a:solidFill>
                  <a:srgbClr val="FF0000"/>
                </a:solidFill>
                <a:cs typeface="+mn-cs"/>
              </a:rPr>
              <a:t>The rich get richer and the poor get poorer!</a:t>
            </a:r>
          </a:p>
          <a:p>
            <a:pPr eaLnBrk="0" hangingPunct="0">
              <a:defRPr/>
            </a:pPr>
            <a:endParaRPr lang="en-US" b="1" dirty="0">
              <a:solidFill>
                <a:srgbClr val="FF0000"/>
              </a:solidFill>
              <a:cs typeface="+mn-cs"/>
            </a:endParaRPr>
          </a:p>
          <a:p>
            <a:pPr eaLnBrk="0" hangingPunct="0">
              <a:defRPr/>
            </a:pPr>
            <a:r>
              <a:rPr lang="en-US" b="1" dirty="0">
                <a:solidFill>
                  <a:srgbClr val="FF0000"/>
                </a:solidFill>
                <a:cs typeface="+mn-cs"/>
              </a:rPr>
              <a:t>More bang for the buck!</a:t>
            </a:r>
          </a:p>
          <a:p>
            <a:pPr eaLnBrk="0" hangingPunct="0">
              <a:defRPr/>
            </a:pPr>
            <a:endParaRPr lang="en-US" b="1" dirty="0">
              <a:solidFill>
                <a:srgbClr val="FF0000"/>
              </a:solidFill>
              <a:cs typeface="+mn-cs"/>
            </a:endParaRPr>
          </a:p>
          <a:p>
            <a:pPr eaLnBrk="0" hangingPunct="0">
              <a:defRPr/>
            </a:pPr>
            <a:r>
              <a:rPr lang="en-US" b="1" dirty="0">
                <a:solidFill>
                  <a:srgbClr val="FF0000"/>
                </a:solidFill>
                <a:cs typeface="+mn-cs"/>
              </a:rPr>
              <a:t>It never rains but it pours!</a:t>
            </a:r>
            <a:endParaRPr lang="en-US" dirty="0">
              <a:cs typeface="+mn-cs"/>
            </a:endParaRPr>
          </a:p>
        </p:txBody>
      </p:sp>
      <p:pic>
        <p:nvPicPr>
          <p:cNvPr id="5125" name="Picture 4" descr="Changing_weather.gif"/>
          <p:cNvPicPr>
            <a:picLocks noChangeAspect="1"/>
          </p:cNvPicPr>
          <p:nvPr/>
        </p:nvPicPr>
        <p:blipFill>
          <a:blip r:embed="rId2" cstate="print"/>
          <a:srcRect/>
          <a:stretch>
            <a:fillRect/>
          </a:stretch>
        </p:blipFill>
        <p:spPr bwMode="auto">
          <a:xfrm>
            <a:off x="7934325" y="2998788"/>
            <a:ext cx="771525" cy="771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c_figure2.png"/>
          <p:cNvPicPr>
            <a:picLocks noChangeAspect="1"/>
          </p:cNvPicPr>
          <p:nvPr/>
        </p:nvPicPr>
        <p:blipFill>
          <a:blip r:embed="rId2" cstate="print"/>
          <a:stretch>
            <a:fillRect/>
          </a:stretch>
        </p:blipFill>
        <p:spPr>
          <a:xfrm>
            <a:off x="1004552" y="231820"/>
            <a:ext cx="7147775" cy="6626180"/>
          </a:xfrm>
          <a:prstGeom prst="rect">
            <a:avLst/>
          </a:prstGeom>
        </p:spPr>
      </p:pic>
      <p:cxnSp>
        <p:nvCxnSpPr>
          <p:cNvPr id="5" name="Straight Connector 4"/>
          <p:cNvCxnSpPr/>
          <p:nvPr/>
        </p:nvCxnSpPr>
        <p:spPr bwMode="auto">
          <a:xfrm flipV="1">
            <a:off x="2949262" y="837128"/>
            <a:ext cx="3709115" cy="257576"/>
          </a:xfrm>
          <a:prstGeom prst="line">
            <a:avLst/>
          </a:prstGeom>
          <a:solidFill>
            <a:schemeClr val="accent1"/>
          </a:solidFill>
          <a:ln w="38100" cap="flat" cmpd="sng" algn="ctr">
            <a:solidFill>
              <a:schemeClr val="accent2">
                <a:lumMod val="60000"/>
                <a:lumOff val="40000"/>
              </a:schemeClr>
            </a:solidFill>
            <a:prstDash val="solid"/>
            <a:round/>
            <a:headEnd type="none" w="sm" len="sm"/>
            <a:tailEnd type="none" w="sm" len="sm"/>
          </a:ln>
          <a:effectLst/>
        </p:spPr>
      </p:cxnSp>
      <p:sp>
        <p:nvSpPr>
          <p:cNvPr id="8" name="TextBox 7"/>
          <p:cNvSpPr txBox="1"/>
          <p:nvPr/>
        </p:nvSpPr>
        <p:spPr>
          <a:xfrm>
            <a:off x="7701568" y="1249252"/>
            <a:ext cx="1442432" cy="584775"/>
          </a:xfrm>
          <a:prstGeom prst="rect">
            <a:avLst/>
          </a:prstGeom>
          <a:solidFill>
            <a:schemeClr val="bg1"/>
          </a:solidFill>
        </p:spPr>
        <p:txBody>
          <a:bodyPr wrap="square" rtlCol="0">
            <a:spAutoFit/>
          </a:bodyPr>
          <a:lstStyle/>
          <a:p>
            <a:r>
              <a:rPr lang="en-US" sz="1600" dirty="0" smtClean="0">
                <a:solidFill>
                  <a:schemeClr val="accent2">
                    <a:lumMod val="60000"/>
                    <a:lumOff val="40000"/>
                  </a:schemeClr>
                </a:solidFill>
              </a:rPr>
              <a:t>Wentz 2007:</a:t>
            </a:r>
          </a:p>
          <a:p>
            <a:r>
              <a:rPr lang="en-US" sz="1600" dirty="0" smtClean="0">
                <a:solidFill>
                  <a:schemeClr val="accent2">
                    <a:lumMod val="60000"/>
                    <a:lumOff val="40000"/>
                  </a:schemeClr>
                </a:solidFill>
              </a:rPr>
              <a:t>1987-2006</a:t>
            </a:r>
            <a:endParaRPr lang="en-US" sz="1600" dirty="0">
              <a:solidFill>
                <a:schemeClr val="accent2">
                  <a:lumMod val="60000"/>
                  <a:lumOff val="40000"/>
                </a:schemeClr>
              </a:solidFill>
            </a:endParaRPr>
          </a:p>
        </p:txBody>
      </p:sp>
      <p:sp>
        <p:nvSpPr>
          <p:cNvPr id="9" name="TextBox 8"/>
          <p:cNvSpPr txBox="1"/>
          <p:nvPr/>
        </p:nvSpPr>
        <p:spPr>
          <a:xfrm>
            <a:off x="1081824" y="0"/>
            <a:ext cx="4071949" cy="338554"/>
          </a:xfrm>
          <a:prstGeom prst="rect">
            <a:avLst/>
          </a:prstGeom>
          <a:solidFill>
            <a:schemeClr val="bg1"/>
          </a:solidFill>
        </p:spPr>
        <p:txBody>
          <a:bodyPr wrap="none" rtlCol="0">
            <a:spAutoFit/>
          </a:bodyPr>
          <a:lstStyle/>
          <a:p>
            <a:r>
              <a:rPr lang="en-US" sz="1600" dirty="0" smtClean="0"/>
              <a:t>    GPCP Global precipitation 1979-2008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900" decel="100000" fill="hold"/>
                                        <p:tgtEl>
                                          <p:spTgt spid="8"/>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cip_land_thru2010.gif"/>
          <p:cNvPicPr>
            <a:picLocks noChangeAspect="1"/>
          </p:cNvPicPr>
          <p:nvPr/>
        </p:nvPicPr>
        <p:blipFill>
          <a:blip r:embed="rId2" cstate="print"/>
          <a:srcRect l="4759" t="2134" r="5421" b="8319"/>
          <a:stretch>
            <a:fillRect/>
          </a:stretch>
        </p:blipFill>
        <p:spPr>
          <a:xfrm>
            <a:off x="929640" y="1158240"/>
            <a:ext cx="7726680" cy="5074920"/>
          </a:xfrm>
          <a:prstGeom prst="rect">
            <a:avLst/>
          </a:prstGeom>
        </p:spPr>
      </p:pic>
      <p:sp>
        <p:nvSpPr>
          <p:cNvPr id="3" name="TextBox 2"/>
          <p:cNvSpPr txBox="1"/>
          <p:nvPr/>
        </p:nvSpPr>
        <p:spPr>
          <a:xfrm>
            <a:off x="1036320" y="396240"/>
            <a:ext cx="7686720" cy="523220"/>
          </a:xfrm>
          <a:prstGeom prst="rect">
            <a:avLst/>
          </a:prstGeom>
          <a:noFill/>
        </p:spPr>
        <p:txBody>
          <a:bodyPr wrap="none" rtlCol="0">
            <a:spAutoFit/>
          </a:bodyPr>
          <a:lstStyle/>
          <a:p>
            <a:r>
              <a:rPr lang="en-US" sz="2800" b="1" dirty="0" smtClean="0">
                <a:solidFill>
                  <a:srgbClr val="C00000"/>
                </a:solidFill>
              </a:rPr>
              <a:t>Land:  Annual mean precipitation anomalies</a:t>
            </a:r>
            <a:endParaRPr lang="en-US" sz="2800" b="1" dirty="0">
              <a:solidFill>
                <a:srgbClr val="C00000"/>
              </a:solidFill>
            </a:endParaRPr>
          </a:p>
        </p:txBody>
      </p:sp>
      <p:sp>
        <p:nvSpPr>
          <p:cNvPr id="4" name="Oval Callout 3"/>
          <p:cNvSpPr/>
          <p:nvPr/>
        </p:nvSpPr>
        <p:spPr bwMode="auto">
          <a:xfrm>
            <a:off x="5151120" y="0"/>
            <a:ext cx="2773680" cy="1645920"/>
          </a:xfrm>
          <a:prstGeom prst="wedgeEllipseCallout">
            <a:avLst>
              <a:gd name="adj1" fmla="val 53892"/>
              <a:gd name="adj2" fmla="val 81018"/>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hangingPunct="0"/>
            <a:r>
              <a:rPr lang="en-US" b="1" dirty="0" smtClean="0">
                <a:solidFill>
                  <a:srgbClr val="C00000"/>
                </a:solidFill>
              </a:rPr>
              <a:t>2010 highest on record</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81000" y="6003925"/>
            <a:ext cx="7848600" cy="701675"/>
          </a:xfrm>
          <a:prstGeom prst="rect">
            <a:avLst/>
          </a:prstGeom>
          <a:solidFill>
            <a:schemeClr val="accent2"/>
          </a:solidFill>
          <a:ln w="9525">
            <a:noFill/>
            <a:miter lim="800000"/>
            <a:headEnd/>
            <a:tailEnd/>
          </a:ln>
        </p:spPr>
        <p:txBody>
          <a:bodyPr>
            <a:spAutoFit/>
          </a:bodyPr>
          <a:lstStyle/>
          <a:p>
            <a:r>
              <a:rPr lang="en-US" sz="2000">
                <a:solidFill>
                  <a:schemeClr val="bg1"/>
                </a:solidFill>
              </a:rPr>
              <a:t>Smoothed annual anomalies for precipitation (%) over land from 1900 to 2005; other regions are dominated by variability.</a:t>
            </a:r>
          </a:p>
        </p:txBody>
      </p:sp>
      <p:sp>
        <p:nvSpPr>
          <p:cNvPr id="376835" name="Rectangle 3"/>
          <p:cNvSpPr>
            <a:spLocks noChangeArrowheads="1"/>
          </p:cNvSpPr>
          <p:nvPr/>
        </p:nvSpPr>
        <p:spPr bwMode="auto">
          <a:xfrm>
            <a:off x="0" y="152400"/>
            <a:ext cx="9113838" cy="45720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b="1">
                <a:solidFill>
                  <a:srgbClr val="CC0000"/>
                </a:solidFill>
                <a:cs typeface="+mn-cs"/>
              </a:rPr>
              <a:t>Land precipitation is changing significantly over broad areas</a:t>
            </a:r>
          </a:p>
        </p:txBody>
      </p:sp>
      <p:sp>
        <p:nvSpPr>
          <p:cNvPr id="11268" name="Line 4"/>
          <p:cNvSpPr>
            <a:spLocks noChangeShapeType="1"/>
          </p:cNvSpPr>
          <p:nvPr/>
        </p:nvSpPr>
        <p:spPr bwMode="auto">
          <a:xfrm>
            <a:off x="0" y="762000"/>
            <a:ext cx="9144000" cy="0"/>
          </a:xfrm>
          <a:prstGeom prst="line">
            <a:avLst/>
          </a:prstGeom>
          <a:noFill/>
          <a:ln w="38100">
            <a:solidFill>
              <a:srgbClr val="FF0000"/>
            </a:solidFill>
            <a:round/>
            <a:headEnd/>
            <a:tailEnd/>
          </a:ln>
        </p:spPr>
        <p:txBody>
          <a:bodyPr/>
          <a:lstStyle/>
          <a:p>
            <a:endParaRPr lang="en-US"/>
          </a:p>
        </p:txBody>
      </p:sp>
      <p:pic>
        <p:nvPicPr>
          <p:cNvPr id="11269" name="Picture 5" descr="Global precipTrends"/>
          <p:cNvPicPr>
            <a:picLocks noChangeAspect="1" noChangeArrowheads="1"/>
          </p:cNvPicPr>
          <p:nvPr/>
        </p:nvPicPr>
        <p:blipFill>
          <a:blip r:embed="rId2" cstate="print">
            <a:lum bright="-4000"/>
          </a:blip>
          <a:srcRect t="1929" b="19283"/>
          <a:stretch>
            <a:fillRect/>
          </a:stretch>
        </p:blipFill>
        <p:spPr bwMode="auto">
          <a:xfrm>
            <a:off x="304800" y="838200"/>
            <a:ext cx="8637588" cy="5087938"/>
          </a:xfrm>
          <a:prstGeom prst="rect">
            <a:avLst/>
          </a:prstGeom>
          <a:noFill/>
          <a:ln w="9525">
            <a:noFill/>
            <a:miter lim="800000"/>
            <a:headEnd/>
            <a:tailEnd/>
          </a:ln>
        </p:spPr>
      </p:pic>
      <p:grpSp>
        <p:nvGrpSpPr>
          <p:cNvPr id="2" name="Group 6"/>
          <p:cNvGrpSpPr>
            <a:grpSpLocks/>
          </p:cNvGrpSpPr>
          <p:nvPr/>
        </p:nvGrpSpPr>
        <p:grpSpPr bwMode="auto">
          <a:xfrm>
            <a:off x="88900" y="749300"/>
            <a:ext cx="9080500" cy="3886200"/>
            <a:chOff x="56" y="472"/>
            <a:chExt cx="5720" cy="2448"/>
          </a:xfrm>
        </p:grpSpPr>
        <p:sp>
          <p:nvSpPr>
            <p:cNvPr id="11275" name="Freeform 7"/>
            <p:cNvSpPr>
              <a:spLocks/>
            </p:cNvSpPr>
            <p:nvPr/>
          </p:nvSpPr>
          <p:spPr bwMode="auto">
            <a:xfrm>
              <a:off x="56" y="472"/>
              <a:ext cx="5720" cy="2448"/>
            </a:xfrm>
            <a:custGeom>
              <a:avLst/>
              <a:gdLst>
                <a:gd name="T0" fmla="*/ 616 w 5720"/>
                <a:gd name="T1" fmla="*/ 2024 h 2448"/>
                <a:gd name="T2" fmla="*/ 280 w 5720"/>
                <a:gd name="T3" fmla="*/ 2024 h 2448"/>
                <a:gd name="T4" fmla="*/ 40 w 5720"/>
                <a:gd name="T5" fmla="*/ 1832 h 2448"/>
                <a:gd name="T6" fmla="*/ 40 w 5720"/>
                <a:gd name="T7" fmla="*/ 968 h 2448"/>
                <a:gd name="T8" fmla="*/ 88 w 5720"/>
                <a:gd name="T9" fmla="*/ 392 h 2448"/>
                <a:gd name="T10" fmla="*/ 520 w 5720"/>
                <a:gd name="T11" fmla="*/ 152 h 2448"/>
                <a:gd name="T12" fmla="*/ 1288 w 5720"/>
                <a:gd name="T13" fmla="*/ 56 h 2448"/>
                <a:gd name="T14" fmla="*/ 4408 w 5720"/>
                <a:gd name="T15" fmla="*/ 56 h 2448"/>
                <a:gd name="T16" fmla="*/ 5224 w 5720"/>
                <a:gd name="T17" fmla="*/ 392 h 2448"/>
                <a:gd name="T18" fmla="*/ 5560 w 5720"/>
                <a:gd name="T19" fmla="*/ 824 h 2448"/>
                <a:gd name="T20" fmla="*/ 5608 w 5720"/>
                <a:gd name="T21" fmla="*/ 1592 h 2448"/>
                <a:gd name="T22" fmla="*/ 5608 w 5720"/>
                <a:gd name="T23" fmla="*/ 2312 h 2448"/>
                <a:gd name="T24" fmla="*/ 4936 w 5720"/>
                <a:gd name="T25" fmla="*/ 2408 h 2448"/>
                <a:gd name="T26" fmla="*/ 4504 w 5720"/>
                <a:gd name="T27" fmla="*/ 2360 h 2448"/>
                <a:gd name="T28" fmla="*/ 4408 w 5720"/>
                <a:gd name="T29" fmla="*/ 1880 h 2448"/>
                <a:gd name="T30" fmla="*/ 4408 w 5720"/>
                <a:gd name="T31" fmla="*/ 1112 h 2448"/>
                <a:gd name="T32" fmla="*/ 3592 w 5720"/>
                <a:gd name="T33" fmla="*/ 920 h 2448"/>
                <a:gd name="T34" fmla="*/ 1768 w 5720"/>
                <a:gd name="T35" fmla="*/ 968 h 2448"/>
                <a:gd name="T36" fmla="*/ 1336 w 5720"/>
                <a:gd name="T37" fmla="*/ 1304 h 2448"/>
                <a:gd name="T38" fmla="*/ 1288 w 5720"/>
                <a:gd name="T39" fmla="*/ 1736 h 2448"/>
                <a:gd name="T40" fmla="*/ 1288 w 5720"/>
                <a:gd name="T41" fmla="*/ 2024 h 2448"/>
                <a:gd name="T42" fmla="*/ 616 w 5720"/>
                <a:gd name="T43" fmla="*/ 2024 h 24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20"/>
                <a:gd name="T67" fmla="*/ 0 h 2448"/>
                <a:gd name="T68" fmla="*/ 5720 w 5720"/>
                <a:gd name="T69" fmla="*/ 2448 h 24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20" h="2448">
                  <a:moveTo>
                    <a:pt x="616" y="2024"/>
                  </a:moveTo>
                  <a:cubicBezTo>
                    <a:pt x="448" y="2024"/>
                    <a:pt x="376" y="2056"/>
                    <a:pt x="280" y="2024"/>
                  </a:cubicBezTo>
                  <a:cubicBezTo>
                    <a:pt x="184" y="1992"/>
                    <a:pt x="80" y="2008"/>
                    <a:pt x="40" y="1832"/>
                  </a:cubicBezTo>
                  <a:cubicBezTo>
                    <a:pt x="0" y="1656"/>
                    <a:pt x="32" y="1208"/>
                    <a:pt x="40" y="968"/>
                  </a:cubicBezTo>
                  <a:cubicBezTo>
                    <a:pt x="48" y="728"/>
                    <a:pt x="8" y="528"/>
                    <a:pt x="88" y="392"/>
                  </a:cubicBezTo>
                  <a:cubicBezTo>
                    <a:pt x="168" y="256"/>
                    <a:pt x="320" y="208"/>
                    <a:pt x="520" y="152"/>
                  </a:cubicBezTo>
                  <a:cubicBezTo>
                    <a:pt x="720" y="96"/>
                    <a:pt x="640" y="72"/>
                    <a:pt x="1288" y="56"/>
                  </a:cubicBezTo>
                  <a:cubicBezTo>
                    <a:pt x="1936" y="40"/>
                    <a:pt x="3752" y="0"/>
                    <a:pt x="4408" y="56"/>
                  </a:cubicBezTo>
                  <a:cubicBezTo>
                    <a:pt x="5064" y="112"/>
                    <a:pt x="5032" y="264"/>
                    <a:pt x="5224" y="392"/>
                  </a:cubicBezTo>
                  <a:cubicBezTo>
                    <a:pt x="5416" y="520"/>
                    <a:pt x="5496" y="624"/>
                    <a:pt x="5560" y="824"/>
                  </a:cubicBezTo>
                  <a:cubicBezTo>
                    <a:pt x="5624" y="1024"/>
                    <a:pt x="5600" y="1344"/>
                    <a:pt x="5608" y="1592"/>
                  </a:cubicBezTo>
                  <a:cubicBezTo>
                    <a:pt x="5616" y="1840"/>
                    <a:pt x="5720" y="2176"/>
                    <a:pt x="5608" y="2312"/>
                  </a:cubicBezTo>
                  <a:cubicBezTo>
                    <a:pt x="5496" y="2448"/>
                    <a:pt x="5120" y="2400"/>
                    <a:pt x="4936" y="2408"/>
                  </a:cubicBezTo>
                  <a:cubicBezTo>
                    <a:pt x="4752" y="2416"/>
                    <a:pt x="4592" y="2448"/>
                    <a:pt x="4504" y="2360"/>
                  </a:cubicBezTo>
                  <a:cubicBezTo>
                    <a:pt x="4416" y="2272"/>
                    <a:pt x="4424" y="2088"/>
                    <a:pt x="4408" y="1880"/>
                  </a:cubicBezTo>
                  <a:cubicBezTo>
                    <a:pt x="4392" y="1672"/>
                    <a:pt x="4544" y="1272"/>
                    <a:pt x="4408" y="1112"/>
                  </a:cubicBezTo>
                  <a:cubicBezTo>
                    <a:pt x="4272" y="952"/>
                    <a:pt x="4032" y="944"/>
                    <a:pt x="3592" y="920"/>
                  </a:cubicBezTo>
                  <a:cubicBezTo>
                    <a:pt x="3152" y="896"/>
                    <a:pt x="2144" y="904"/>
                    <a:pt x="1768" y="968"/>
                  </a:cubicBezTo>
                  <a:cubicBezTo>
                    <a:pt x="1392" y="1032"/>
                    <a:pt x="1416" y="1176"/>
                    <a:pt x="1336" y="1304"/>
                  </a:cubicBezTo>
                  <a:cubicBezTo>
                    <a:pt x="1256" y="1432"/>
                    <a:pt x="1296" y="1616"/>
                    <a:pt x="1288" y="1736"/>
                  </a:cubicBezTo>
                  <a:cubicBezTo>
                    <a:pt x="1280" y="1856"/>
                    <a:pt x="1400" y="1976"/>
                    <a:pt x="1288" y="2024"/>
                  </a:cubicBezTo>
                  <a:cubicBezTo>
                    <a:pt x="1176" y="2072"/>
                    <a:pt x="784" y="2024"/>
                    <a:pt x="616" y="2024"/>
                  </a:cubicBezTo>
                  <a:close/>
                </a:path>
              </a:pathLst>
            </a:custGeom>
            <a:noFill/>
            <a:ln w="57150">
              <a:solidFill>
                <a:srgbClr val="CC0000"/>
              </a:solidFill>
              <a:round/>
              <a:headEnd/>
              <a:tailEnd/>
            </a:ln>
          </p:spPr>
          <p:txBody>
            <a:bodyPr/>
            <a:lstStyle/>
            <a:p>
              <a:endParaRPr lang="en-US"/>
            </a:p>
          </p:txBody>
        </p:sp>
        <p:sp>
          <p:nvSpPr>
            <p:cNvPr id="11276" name="Text Box 8"/>
            <p:cNvSpPr txBox="1">
              <a:spLocks noChangeArrowheads="1"/>
            </p:cNvSpPr>
            <p:nvPr/>
          </p:nvSpPr>
          <p:spPr bwMode="auto">
            <a:xfrm>
              <a:off x="4512" y="960"/>
              <a:ext cx="1020" cy="288"/>
            </a:xfrm>
            <a:prstGeom prst="rect">
              <a:avLst/>
            </a:prstGeom>
            <a:noFill/>
            <a:ln w="9525">
              <a:noFill/>
              <a:miter lim="800000"/>
              <a:headEnd/>
              <a:tailEnd/>
            </a:ln>
          </p:spPr>
          <p:txBody>
            <a:bodyPr wrap="none">
              <a:spAutoFit/>
            </a:bodyPr>
            <a:lstStyle/>
            <a:p>
              <a:r>
                <a:rPr lang="en-US" b="1">
                  <a:solidFill>
                    <a:srgbClr val="CC0000"/>
                  </a:solidFill>
                </a:rPr>
                <a:t>Increases</a:t>
              </a:r>
            </a:p>
          </p:txBody>
        </p:sp>
      </p:grpSp>
      <p:grpSp>
        <p:nvGrpSpPr>
          <p:cNvPr id="3" name="Group 9"/>
          <p:cNvGrpSpPr>
            <a:grpSpLocks/>
          </p:cNvGrpSpPr>
          <p:nvPr/>
        </p:nvGrpSpPr>
        <p:grpSpPr bwMode="auto">
          <a:xfrm>
            <a:off x="38100" y="3987800"/>
            <a:ext cx="8813800" cy="2044700"/>
            <a:chOff x="24" y="2512"/>
            <a:chExt cx="5552" cy="1288"/>
          </a:xfrm>
        </p:grpSpPr>
        <p:sp>
          <p:nvSpPr>
            <p:cNvPr id="11273" name="Text Box 10"/>
            <p:cNvSpPr txBox="1">
              <a:spLocks noChangeArrowheads="1"/>
            </p:cNvSpPr>
            <p:nvPr/>
          </p:nvSpPr>
          <p:spPr bwMode="auto">
            <a:xfrm>
              <a:off x="4464" y="3216"/>
              <a:ext cx="1060" cy="288"/>
            </a:xfrm>
            <a:prstGeom prst="rect">
              <a:avLst/>
            </a:prstGeom>
            <a:noFill/>
            <a:ln w="9525">
              <a:noFill/>
              <a:miter lim="800000"/>
              <a:headEnd/>
              <a:tailEnd/>
            </a:ln>
          </p:spPr>
          <p:txBody>
            <a:bodyPr wrap="none">
              <a:spAutoFit/>
            </a:bodyPr>
            <a:lstStyle/>
            <a:p>
              <a:r>
                <a:rPr lang="en-US" b="1">
                  <a:solidFill>
                    <a:srgbClr val="CC0000"/>
                  </a:solidFill>
                </a:rPr>
                <a:t>Decreases</a:t>
              </a:r>
            </a:p>
          </p:txBody>
        </p:sp>
        <p:sp>
          <p:nvSpPr>
            <p:cNvPr id="11274" name="Freeform 11"/>
            <p:cNvSpPr>
              <a:spLocks/>
            </p:cNvSpPr>
            <p:nvPr/>
          </p:nvSpPr>
          <p:spPr bwMode="auto">
            <a:xfrm>
              <a:off x="24" y="2512"/>
              <a:ext cx="5552" cy="1288"/>
            </a:xfrm>
            <a:custGeom>
              <a:avLst/>
              <a:gdLst>
                <a:gd name="T0" fmla="*/ 120 w 5552"/>
                <a:gd name="T1" fmla="*/ 656 h 1288"/>
                <a:gd name="T2" fmla="*/ 120 w 5552"/>
                <a:gd name="T3" fmla="*/ 272 h 1288"/>
                <a:gd name="T4" fmla="*/ 264 w 5552"/>
                <a:gd name="T5" fmla="*/ 32 h 1288"/>
                <a:gd name="T6" fmla="*/ 1176 w 5552"/>
                <a:gd name="T7" fmla="*/ 80 h 1288"/>
                <a:gd name="T8" fmla="*/ 1368 w 5552"/>
                <a:gd name="T9" fmla="*/ 272 h 1288"/>
                <a:gd name="T10" fmla="*/ 1656 w 5552"/>
                <a:gd name="T11" fmla="*/ 368 h 1288"/>
                <a:gd name="T12" fmla="*/ 3384 w 5552"/>
                <a:gd name="T13" fmla="*/ 368 h 1288"/>
                <a:gd name="T14" fmla="*/ 4536 w 5552"/>
                <a:gd name="T15" fmla="*/ 416 h 1288"/>
                <a:gd name="T16" fmla="*/ 5400 w 5552"/>
                <a:gd name="T17" fmla="*/ 752 h 1288"/>
                <a:gd name="T18" fmla="*/ 5352 w 5552"/>
                <a:gd name="T19" fmla="*/ 1040 h 1288"/>
                <a:gd name="T20" fmla="*/ 4200 w 5552"/>
                <a:gd name="T21" fmla="*/ 1232 h 1288"/>
                <a:gd name="T22" fmla="*/ 840 w 5552"/>
                <a:gd name="T23" fmla="*/ 1184 h 1288"/>
                <a:gd name="T24" fmla="*/ 120 w 5552"/>
                <a:gd name="T25" fmla="*/ 656 h 1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52"/>
                <a:gd name="T40" fmla="*/ 0 h 1288"/>
                <a:gd name="T41" fmla="*/ 5552 w 5552"/>
                <a:gd name="T42" fmla="*/ 1288 h 1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52" h="1288">
                  <a:moveTo>
                    <a:pt x="120" y="656"/>
                  </a:moveTo>
                  <a:cubicBezTo>
                    <a:pt x="0" y="504"/>
                    <a:pt x="96" y="376"/>
                    <a:pt x="120" y="272"/>
                  </a:cubicBezTo>
                  <a:cubicBezTo>
                    <a:pt x="144" y="168"/>
                    <a:pt x="88" y="64"/>
                    <a:pt x="264" y="32"/>
                  </a:cubicBezTo>
                  <a:cubicBezTo>
                    <a:pt x="440" y="0"/>
                    <a:pt x="992" y="40"/>
                    <a:pt x="1176" y="80"/>
                  </a:cubicBezTo>
                  <a:cubicBezTo>
                    <a:pt x="1360" y="120"/>
                    <a:pt x="1288" y="224"/>
                    <a:pt x="1368" y="272"/>
                  </a:cubicBezTo>
                  <a:cubicBezTo>
                    <a:pt x="1448" y="320"/>
                    <a:pt x="1320" y="352"/>
                    <a:pt x="1656" y="368"/>
                  </a:cubicBezTo>
                  <a:cubicBezTo>
                    <a:pt x="1992" y="384"/>
                    <a:pt x="2904" y="360"/>
                    <a:pt x="3384" y="368"/>
                  </a:cubicBezTo>
                  <a:cubicBezTo>
                    <a:pt x="3864" y="376"/>
                    <a:pt x="4200" y="352"/>
                    <a:pt x="4536" y="416"/>
                  </a:cubicBezTo>
                  <a:cubicBezTo>
                    <a:pt x="4872" y="480"/>
                    <a:pt x="5264" y="648"/>
                    <a:pt x="5400" y="752"/>
                  </a:cubicBezTo>
                  <a:cubicBezTo>
                    <a:pt x="5536" y="856"/>
                    <a:pt x="5552" y="960"/>
                    <a:pt x="5352" y="1040"/>
                  </a:cubicBezTo>
                  <a:cubicBezTo>
                    <a:pt x="5152" y="1120"/>
                    <a:pt x="4952" y="1208"/>
                    <a:pt x="4200" y="1232"/>
                  </a:cubicBezTo>
                  <a:cubicBezTo>
                    <a:pt x="3448" y="1256"/>
                    <a:pt x="1520" y="1288"/>
                    <a:pt x="840" y="1184"/>
                  </a:cubicBezTo>
                  <a:cubicBezTo>
                    <a:pt x="160" y="1080"/>
                    <a:pt x="240" y="808"/>
                    <a:pt x="120" y="656"/>
                  </a:cubicBezTo>
                  <a:close/>
                </a:path>
              </a:pathLst>
            </a:custGeom>
            <a:noFill/>
            <a:ln w="57150">
              <a:solidFill>
                <a:srgbClr val="CC0000"/>
              </a:solidFill>
              <a:round/>
              <a:headEnd/>
              <a:tailEnd/>
            </a:ln>
          </p:spPr>
          <p:txBody>
            <a:bodyPr/>
            <a:lstStyle/>
            <a:p>
              <a:endParaRPr lang="en-US"/>
            </a:p>
          </p:txBody>
        </p:sp>
      </p:grpSp>
      <p:sp>
        <p:nvSpPr>
          <p:cNvPr id="11272" name="Text Box 12"/>
          <p:cNvSpPr txBox="1">
            <a:spLocks noChangeArrowheads="1"/>
          </p:cNvSpPr>
          <p:nvPr/>
        </p:nvSpPr>
        <p:spPr bwMode="auto">
          <a:xfrm>
            <a:off x="8229600" y="6491288"/>
            <a:ext cx="704850" cy="366712"/>
          </a:xfrm>
          <a:prstGeom prst="rect">
            <a:avLst/>
          </a:prstGeom>
          <a:noFill/>
          <a:ln w="9525">
            <a:noFill/>
            <a:miter lim="800000"/>
            <a:headEnd/>
            <a:tailEnd/>
          </a:ln>
        </p:spPr>
        <p:txBody>
          <a:bodyPr wrap="none">
            <a:spAutoFit/>
          </a:bodyPr>
          <a:lstStyle/>
          <a:p>
            <a:pPr eaLnBrk="0" hangingPunct="0"/>
            <a:r>
              <a:rPr lang="en-US" sz="1800">
                <a:solidFill>
                  <a:srgbClr val="CC0000"/>
                </a:solidFill>
              </a:rPr>
              <a:t>IPCC</a:t>
            </a: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3"/>
          <p:cNvPicPr>
            <a:picLocks noChangeAspect="1" noChangeArrowheads="1"/>
          </p:cNvPicPr>
          <p:nvPr/>
        </p:nvPicPr>
        <p:blipFill>
          <a:blip r:embed="rId2" cstate="print"/>
          <a:srcRect/>
          <a:stretch>
            <a:fillRect/>
          </a:stretch>
        </p:blipFill>
        <p:spPr bwMode="auto">
          <a:xfrm>
            <a:off x="127000" y="292100"/>
            <a:ext cx="6207125" cy="4427538"/>
          </a:xfrm>
          <a:prstGeom prst="rect">
            <a:avLst/>
          </a:prstGeom>
          <a:noFill/>
          <a:ln w="9525">
            <a:noFill/>
            <a:miter lim="800000"/>
            <a:headEnd/>
            <a:tailEnd/>
          </a:ln>
        </p:spPr>
      </p:pic>
      <p:sp>
        <p:nvSpPr>
          <p:cNvPr id="362499" name="Text Box 3"/>
          <p:cNvSpPr txBox="1">
            <a:spLocks noChangeArrowheads="1"/>
          </p:cNvSpPr>
          <p:nvPr/>
        </p:nvSpPr>
        <p:spPr bwMode="auto">
          <a:xfrm>
            <a:off x="6461125" y="274638"/>
            <a:ext cx="2682875" cy="4462462"/>
          </a:xfrm>
          <a:prstGeom prst="rect">
            <a:avLst/>
          </a:prstGeom>
          <a:noFill/>
          <a:ln w="9525">
            <a:noFill/>
            <a:miter lim="800000"/>
            <a:headEnd/>
            <a:tailEnd/>
          </a:ln>
          <a:effectLst>
            <a:outerShdw blurRad="25400" dist="35921" dir="2700000" algn="ctr" rotWithShape="0">
              <a:schemeClr val="tx1"/>
            </a:outerShdw>
          </a:effectLst>
        </p:spPr>
        <p:txBody>
          <a:bodyPr>
            <a:spAutoFit/>
          </a:bodyPr>
          <a:lstStyle/>
          <a:p>
            <a:pPr>
              <a:defRPr/>
            </a:pPr>
            <a:r>
              <a:rPr lang="en-US" sz="2800" b="1" u="sng" dirty="0">
                <a:solidFill>
                  <a:srgbClr val="FFFF00"/>
                </a:solidFill>
                <a:cs typeface="+mn-cs"/>
              </a:rPr>
              <a:t>Precipitation</a:t>
            </a:r>
          </a:p>
          <a:p>
            <a:pPr>
              <a:defRPr/>
            </a:pPr>
            <a:r>
              <a:rPr lang="en-US" dirty="0">
                <a:solidFill>
                  <a:schemeClr val="bg1"/>
                </a:solidFill>
                <a:cs typeface="+mn-cs"/>
              </a:rPr>
              <a:t>Observed trends (%) per decade for 1951–2003 contribution to total annual from </a:t>
            </a:r>
            <a:r>
              <a:rPr lang="en-US" sz="2800" b="1" dirty="0">
                <a:solidFill>
                  <a:schemeClr val="bg1"/>
                </a:solidFill>
                <a:cs typeface="+mn-cs"/>
              </a:rPr>
              <a:t>very wet days</a:t>
            </a:r>
            <a:r>
              <a:rPr lang="en-US" dirty="0">
                <a:solidFill>
                  <a:schemeClr val="bg1"/>
                </a:solidFill>
                <a:cs typeface="+mn-cs"/>
              </a:rPr>
              <a:t>     &gt; 95th %</a:t>
            </a:r>
            <a:r>
              <a:rPr lang="en-US" dirty="0" err="1">
                <a:solidFill>
                  <a:schemeClr val="bg1"/>
                </a:solidFill>
                <a:cs typeface="+mn-cs"/>
              </a:rPr>
              <a:t>ile</a:t>
            </a:r>
            <a:r>
              <a:rPr lang="en-US" dirty="0">
                <a:solidFill>
                  <a:schemeClr val="bg1"/>
                </a:solidFill>
                <a:cs typeface="+mn-cs"/>
              </a:rPr>
              <a:t>. </a:t>
            </a:r>
          </a:p>
          <a:p>
            <a:pPr>
              <a:defRPr/>
            </a:pPr>
            <a:endParaRPr lang="en-US" dirty="0">
              <a:solidFill>
                <a:schemeClr val="bg1"/>
              </a:solidFill>
              <a:cs typeface="+mn-cs"/>
            </a:endParaRPr>
          </a:p>
          <a:p>
            <a:pPr>
              <a:defRPr/>
            </a:pPr>
            <a:endParaRPr lang="en-US" dirty="0">
              <a:solidFill>
                <a:schemeClr val="bg1"/>
              </a:solidFill>
              <a:cs typeface="+mn-cs"/>
            </a:endParaRPr>
          </a:p>
          <a:p>
            <a:pPr>
              <a:defRPr/>
            </a:pPr>
            <a:r>
              <a:rPr lang="en-US" sz="1800" dirty="0">
                <a:solidFill>
                  <a:schemeClr val="bg1"/>
                </a:solidFill>
                <a:cs typeface="+mn-cs"/>
              </a:rPr>
              <a:t>Alexander et al 2006</a:t>
            </a:r>
          </a:p>
          <a:p>
            <a:pPr>
              <a:defRPr/>
            </a:pPr>
            <a:r>
              <a:rPr lang="en-US" sz="1800" dirty="0">
                <a:solidFill>
                  <a:schemeClr val="bg1"/>
                </a:solidFill>
                <a:cs typeface="+mn-cs"/>
              </a:rPr>
              <a:t>IPCC AR4</a:t>
            </a:r>
            <a:endParaRPr lang="en-US" dirty="0">
              <a:solidFill>
                <a:schemeClr val="bg1"/>
              </a:solidFill>
              <a:cs typeface="+mn-cs"/>
            </a:endParaRPr>
          </a:p>
        </p:txBody>
      </p:sp>
      <p:sp>
        <p:nvSpPr>
          <p:cNvPr id="362500" name="Text Box 4"/>
          <p:cNvSpPr txBox="1">
            <a:spLocks noChangeArrowheads="1"/>
          </p:cNvSpPr>
          <p:nvPr/>
        </p:nvSpPr>
        <p:spPr bwMode="auto">
          <a:xfrm>
            <a:off x="609600" y="5486400"/>
            <a:ext cx="8093075" cy="822325"/>
          </a:xfrm>
          <a:prstGeom prst="rect">
            <a:avLst/>
          </a:prstGeom>
          <a:noFill/>
          <a:ln w="9525">
            <a:noFill/>
            <a:miter lim="800000"/>
            <a:headEnd/>
            <a:tailEnd/>
          </a:ln>
          <a:effectLst>
            <a:outerShdw blurRad="12700" dist="25400" dir="2700000" algn="ctr" rotWithShape="0">
              <a:schemeClr val="tx1"/>
            </a:outerShdw>
          </a:effectLst>
        </p:spPr>
        <p:txBody>
          <a:bodyPr>
            <a:spAutoFit/>
          </a:bodyPr>
          <a:lstStyle/>
          <a:p>
            <a:pPr eaLnBrk="0" hangingPunct="0">
              <a:defRPr/>
            </a:pPr>
            <a:r>
              <a:rPr lang="en-US" b="1" dirty="0">
                <a:solidFill>
                  <a:srgbClr val="CC0000"/>
                </a:solidFill>
                <a:cs typeface="+mn-cs"/>
              </a:rPr>
              <a:t>Heavy precipitation days are increasing even in places where precipitation is decreasing.</a:t>
            </a:r>
          </a:p>
        </p:txBody>
      </p:sp>
    </p:spTree>
  </p:cSld>
  <p:clrMapOvr>
    <a:masterClrMapping/>
  </p:clrMapOvr>
  <p:transition>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304800"/>
            <a:ext cx="7772400" cy="1143000"/>
          </a:xfrm>
        </p:spPr>
        <p:txBody>
          <a:bodyPr/>
          <a:lstStyle/>
          <a:p>
            <a:r>
              <a:rPr lang="en-US" sz="3600" b="1" dirty="0" smtClean="0">
                <a:latin typeface="Comic Sans MS" pitchFamily="66" charset="0"/>
              </a:rPr>
              <a:t>Enhanced Drying over Land Under Global Warming</a:t>
            </a:r>
          </a:p>
        </p:txBody>
      </p:sp>
      <p:sp>
        <p:nvSpPr>
          <p:cNvPr id="257027" name="Rectangle 3"/>
          <p:cNvSpPr>
            <a:spLocks noGrp="1" noChangeArrowheads="1"/>
          </p:cNvSpPr>
          <p:nvPr>
            <p:ph type="body" idx="1"/>
          </p:nvPr>
        </p:nvSpPr>
        <p:spPr>
          <a:xfrm>
            <a:off x="228599" y="1752600"/>
            <a:ext cx="8489731" cy="4876800"/>
          </a:xfrm>
        </p:spPr>
        <p:txBody>
          <a:bodyPr/>
          <a:lstStyle/>
          <a:p>
            <a:r>
              <a:rPr lang="en-US" sz="2800" dirty="0" smtClean="0">
                <a:solidFill>
                  <a:schemeClr val="bg2"/>
                </a:solidFill>
                <a:latin typeface="Comic Sans MS" pitchFamily="66" charset="0"/>
              </a:rPr>
              <a:t>Increased </a:t>
            </a:r>
            <a:r>
              <a:rPr lang="en-US" sz="2800" dirty="0" err="1" smtClean="0">
                <a:solidFill>
                  <a:schemeClr val="bg2"/>
                </a:solidFill>
                <a:latin typeface="Comic Sans MS" pitchFamily="66" charset="0"/>
              </a:rPr>
              <a:t>longwave</a:t>
            </a:r>
            <a:r>
              <a:rPr lang="en-US" sz="2800" dirty="0" smtClean="0">
                <a:solidFill>
                  <a:schemeClr val="bg2"/>
                </a:solidFill>
                <a:latin typeface="Comic Sans MS" pitchFamily="66" charset="0"/>
              </a:rPr>
              <a:t> radiative heating provides additional energy for surface evaporation</a:t>
            </a:r>
          </a:p>
          <a:p>
            <a:r>
              <a:rPr lang="en-US" sz="2800" dirty="0" smtClean="0">
                <a:solidFill>
                  <a:schemeClr val="bg1"/>
                </a:solidFill>
                <a:latin typeface="Comic Sans MS" pitchFamily="66" charset="0"/>
              </a:rPr>
              <a:t>Higher air temperatures increase atmospheric demand for water vapor</a:t>
            </a:r>
          </a:p>
          <a:p>
            <a:r>
              <a:rPr lang="en-US" sz="2800" dirty="0" smtClean="0">
                <a:solidFill>
                  <a:schemeClr val="bg2"/>
                </a:solidFill>
                <a:latin typeface="Comic Sans MS" pitchFamily="66" charset="0"/>
              </a:rPr>
              <a:t>Reduced precipitation frequency can lead to longer dry spells and increased drought </a:t>
            </a:r>
          </a:p>
          <a:p>
            <a:r>
              <a:rPr lang="en-US" sz="2800" dirty="0" smtClean="0">
                <a:latin typeface="Comic Sans MS" pitchFamily="66" charset="0"/>
              </a:rPr>
              <a:t>Larger warming over land than over ocean leads to  larger increases in potential evaporation over land than ocean, which can lead to increased water stress over land.  </a:t>
            </a:r>
          </a:p>
        </p:txBody>
      </p:sp>
      <p:sp>
        <p:nvSpPr>
          <p:cNvPr id="20484" name="Line 4"/>
          <p:cNvSpPr>
            <a:spLocks noChangeShapeType="1"/>
          </p:cNvSpPr>
          <p:nvPr/>
        </p:nvSpPr>
        <p:spPr bwMode="auto">
          <a:xfrm>
            <a:off x="0" y="1600200"/>
            <a:ext cx="9144000" cy="0"/>
          </a:xfrm>
          <a:prstGeom prst="line">
            <a:avLst/>
          </a:prstGeom>
          <a:noFill/>
          <a:ln w="31750">
            <a:solidFill>
              <a:schemeClr val="accent1"/>
            </a:solidFill>
            <a:round/>
            <a:headEnd/>
            <a:tailEnd/>
          </a:ln>
        </p:spPr>
        <p:txBody>
          <a:bodyPr anchor="ctr"/>
          <a:lstStyle/>
          <a:p>
            <a:pPr algn="ctr" eaLnBrk="0" hangingPunct="0"/>
            <a:endParaRPr lang="en-US" sz="2800">
              <a:solidFill>
                <a:srgbClr val="0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0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0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AQ3"/>
          <p:cNvPicPr>
            <a:picLocks noChangeAspect="1" noChangeArrowheads="1"/>
          </p:cNvPicPr>
          <p:nvPr/>
        </p:nvPicPr>
        <p:blipFill>
          <a:blip r:embed="rId2" cstate="print"/>
          <a:srcRect/>
          <a:stretch>
            <a:fillRect/>
          </a:stretch>
        </p:blipFill>
        <p:spPr bwMode="auto">
          <a:xfrm>
            <a:off x="234950" y="762000"/>
            <a:ext cx="6165850" cy="5867400"/>
          </a:xfrm>
          <a:prstGeom prst="rect">
            <a:avLst/>
          </a:prstGeom>
          <a:noFill/>
          <a:ln w="9525">
            <a:noFill/>
            <a:miter lim="800000"/>
            <a:headEnd/>
            <a:tailEnd/>
          </a:ln>
        </p:spPr>
      </p:pic>
      <p:sp>
        <p:nvSpPr>
          <p:cNvPr id="351235" name="Text Box 3"/>
          <p:cNvSpPr txBox="1">
            <a:spLocks noChangeArrowheads="1"/>
          </p:cNvSpPr>
          <p:nvPr/>
        </p:nvSpPr>
        <p:spPr bwMode="auto">
          <a:xfrm>
            <a:off x="6537325" y="960438"/>
            <a:ext cx="2606675" cy="4894262"/>
          </a:xfrm>
          <a:prstGeom prst="rect">
            <a:avLst/>
          </a:prstGeom>
          <a:noFill/>
          <a:ln w="9525">
            <a:noFill/>
            <a:miter lim="800000"/>
            <a:headEnd/>
            <a:tailEnd/>
          </a:ln>
          <a:effectLst>
            <a:outerShdw blurRad="12700" dist="12700" dir="2400000" algn="ctr" rotWithShape="0">
              <a:schemeClr val="tx1"/>
            </a:outerShdw>
          </a:effectLst>
        </p:spPr>
        <p:txBody>
          <a:bodyPr>
            <a:spAutoFit/>
          </a:bodyPr>
          <a:lstStyle/>
          <a:p>
            <a:pPr>
              <a:defRPr/>
            </a:pPr>
            <a:r>
              <a:rPr lang="en-US" dirty="0">
                <a:solidFill>
                  <a:srgbClr val="FF0000"/>
                </a:solidFill>
                <a:cs typeface="+mn-cs"/>
              </a:rPr>
              <a:t>The most important spatial pattern (top) of the monthly Palmer Drought Severity Index (PDSI) for 1900 to 2002. </a:t>
            </a:r>
          </a:p>
          <a:p>
            <a:pPr>
              <a:defRPr/>
            </a:pPr>
            <a:endParaRPr lang="en-US" dirty="0">
              <a:solidFill>
                <a:srgbClr val="FF0000"/>
              </a:solidFill>
              <a:cs typeface="+mn-cs"/>
            </a:endParaRPr>
          </a:p>
          <a:p>
            <a:pPr>
              <a:defRPr/>
            </a:pPr>
            <a:r>
              <a:rPr lang="en-US" dirty="0">
                <a:solidFill>
                  <a:srgbClr val="FF0000"/>
                </a:solidFill>
                <a:cs typeface="+mn-cs"/>
              </a:rPr>
              <a:t>The time series (below) accounts for most of the trend in PDSI.</a:t>
            </a:r>
          </a:p>
        </p:txBody>
      </p:sp>
      <p:sp>
        <p:nvSpPr>
          <p:cNvPr id="18436" name="Line 4"/>
          <p:cNvSpPr>
            <a:spLocks noChangeShapeType="1"/>
          </p:cNvSpPr>
          <p:nvPr/>
        </p:nvSpPr>
        <p:spPr bwMode="auto">
          <a:xfrm>
            <a:off x="0" y="685800"/>
            <a:ext cx="9144000" cy="0"/>
          </a:xfrm>
          <a:prstGeom prst="line">
            <a:avLst/>
          </a:prstGeom>
          <a:noFill/>
          <a:ln w="38100">
            <a:solidFill>
              <a:srgbClr val="FF3300"/>
            </a:solidFill>
            <a:round/>
            <a:headEnd/>
            <a:tailEnd/>
          </a:ln>
        </p:spPr>
        <p:txBody>
          <a:bodyPr/>
          <a:lstStyle/>
          <a:p>
            <a:endParaRPr lang="en-US"/>
          </a:p>
        </p:txBody>
      </p:sp>
      <p:sp>
        <p:nvSpPr>
          <p:cNvPr id="351237" name="Text Box 5"/>
          <p:cNvSpPr txBox="1">
            <a:spLocks noChangeArrowheads="1"/>
          </p:cNvSpPr>
          <p:nvPr/>
        </p:nvSpPr>
        <p:spPr bwMode="auto">
          <a:xfrm>
            <a:off x="2362200" y="152400"/>
            <a:ext cx="5135563" cy="457200"/>
          </a:xfrm>
          <a:prstGeom prst="rect">
            <a:avLst/>
          </a:prstGeom>
          <a:noFill/>
          <a:ln w="9525">
            <a:noFill/>
            <a:miter lim="800000"/>
            <a:headEnd/>
            <a:tailEnd/>
          </a:ln>
          <a:effectLst>
            <a:outerShdw blurRad="12700" dist="35921" dir="2700000" algn="ctr" rotWithShape="0">
              <a:schemeClr val="tx1"/>
            </a:outerShdw>
          </a:effectLst>
        </p:spPr>
        <p:txBody>
          <a:bodyPr wrap="none">
            <a:spAutoFit/>
          </a:bodyPr>
          <a:lstStyle/>
          <a:p>
            <a:pPr>
              <a:defRPr/>
            </a:pPr>
            <a:r>
              <a:rPr lang="en-US" b="1" dirty="0">
                <a:solidFill>
                  <a:srgbClr val="FF3300"/>
                </a:solidFill>
                <a:cs typeface="+mn-cs"/>
              </a:rPr>
              <a:t>Drought is increasing most places</a:t>
            </a:r>
          </a:p>
        </p:txBody>
      </p:sp>
      <p:sp>
        <p:nvSpPr>
          <p:cNvPr id="351238" name="AutoShape 6"/>
          <p:cNvSpPr>
            <a:spLocks noChangeArrowheads="1"/>
          </p:cNvSpPr>
          <p:nvPr/>
        </p:nvSpPr>
        <p:spPr bwMode="auto">
          <a:xfrm>
            <a:off x="4953000" y="914400"/>
            <a:ext cx="4191000" cy="2057400"/>
          </a:xfrm>
          <a:prstGeom prst="wedgeRoundRectCallout">
            <a:avLst>
              <a:gd name="adj1" fmla="val -53333"/>
              <a:gd name="adj2" fmla="val 133486"/>
              <a:gd name="adj3" fmla="val 16667"/>
            </a:avLst>
          </a:prstGeom>
          <a:solidFill>
            <a:srgbClr val="FFFF00"/>
          </a:solidFill>
          <a:ln w="28575">
            <a:solidFill>
              <a:srgbClr val="CC0000"/>
            </a:solidFill>
            <a:miter lim="800000"/>
            <a:headEnd/>
            <a:tailEnd/>
          </a:ln>
        </p:spPr>
        <p:txBody>
          <a:bodyPr/>
          <a:lstStyle/>
          <a:p>
            <a:pPr algn="ctr"/>
            <a:r>
              <a:rPr lang="en-US"/>
              <a:t>Mainly decrease in rain over land in tropics and subtropics, but enhanced by increased atmospheric demand with warming</a:t>
            </a:r>
          </a:p>
        </p:txBody>
      </p:sp>
      <p:sp>
        <p:nvSpPr>
          <p:cNvPr id="18439" name="Text Box 7"/>
          <p:cNvSpPr txBox="1">
            <a:spLocks noChangeArrowheads="1"/>
          </p:cNvSpPr>
          <p:nvPr/>
        </p:nvSpPr>
        <p:spPr bwMode="auto">
          <a:xfrm>
            <a:off x="6873875" y="6150114"/>
            <a:ext cx="1895071" cy="707886"/>
          </a:xfrm>
          <a:prstGeom prst="rect">
            <a:avLst/>
          </a:prstGeom>
          <a:solidFill>
            <a:srgbClr val="FFFF00"/>
          </a:solidFill>
          <a:ln w="9525">
            <a:noFill/>
            <a:miter lim="800000"/>
            <a:headEnd/>
            <a:tailEnd/>
          </a:ln>
        </p:spPr>
        <p:txBody>
          <a:bodyPr wrap="none">
            <a:spAutoFit/>
          </a:bodyPr>
          <a:lstStyle/>
          <a:p>
            <a:pPr eaLnBrk="0" hangingPunct="0"/>
            <a:r>
              <a:rPr lang="en-US" sz="2000" dirty="0" smtClean="0"/>
              <a:t>Dai et al 2004</a:t>
            </a:r>
          </a:p>
          <a:p>
            <a:pPr eaLnBrk="0" hangingPunct="0"/>
            <a:r>
              <a:rPr lang="en-US" sz="2000" dirty="0" smtClean="0"/>
              <a:t>IPCC </a:t>
            </a:r>
            <a:r>
              <a:rPr lang="en-US" sz="2000" dirty="0"/>
              <a:t>2007</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1238"/>
                                        </p:tgtEl>
                                        <p:attrNameLst>
                                          <p:attrName>style.visibility</p:attrName>
                                        </p:attrNameLst>
                                      </p:cBhvr>
                                      <p:to>
                                        <p:strVal val="visible"/>
                                      </p:to>
                                    </p:set>
                                    <p:animEffect transition="in" filter="wipe(up)">
                                      <p:cBhvr>
                                        <p:cTn id="7" dur="500"/>
                                        <p:tgtEl>
                                          <p:spTgt spid="351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endMaps_NewsRelease-sm.jpg"/>
          <p:cNvPicPr>
            <a:picLocks noChangeAspect="1"/>
          </p:cNvPicPr>
          <p:nvPr/>
        </p:nvPicPr>
        <p:blipFill>
          <a:blip r:embed="rId2" cstate="print"/>
          <a:srcRect/>
          <a:stretch>
            <a:fillRect/>
          </a:stretch>
        </p:blipFill>
        <p:spPr bwMode="auto">
          <a:xfrm>
            <a:off x="0" y="1023938"/>
            <a:ext cx="9028113" cy="4633912"/>
          </a:xfrm>
          <a:prstGeom prst="rect">
            <a:avLst/>
          </a:prstGeom>
          <a:noFill/>
          <a:ln w="9525">
            <a:noFill/>
            <a:miter lim="800000"/>
            <a:headEnd/>
            <a:tailEnd/>
          </a:ln>
        </p:spPr>
      </p:pic>
      <p:sp>
        <p:nvSpPr>
          <p:cNvPr id="3" name="TextBox 2"/>
          <p:cNvSpPr txBox="1"/>
          <p:nvPr/>
        </p:nvSpPr>
        <p:spPr>
          <a:xfrm>
            <a:off x="1023938" y="219075"/>
            <a:ext cx="7789862" cy="522288"/>
          </a:xfrm>
          <a:prstGeom prst="rect">
            <a:avLst/>
          </a:prstGeom>
          <a:noFill/>
          <a:effectLst>
            <a:outerShdw blurRad="50800" dist="50800" dir="5400000" algn="ctr" rotWithShape="0">
              <a:srgbClr val="000000"/>
            </a:outerShdw>
          </a:effectLst>
        </p:spPr>
        <p:txBody>
          <a:bodyPr wrap="none">
            <a:spAutoFit/>
          </a:bodyPr>
          <a:lstStyle/>
          <a:p>
            <a:pPr eaLnBrk="0" hangingPunct="0">
              <a:defRPr/>
            </a:pPr>
            <a:r>
              <a:rPr lang="en-US" sz="2800" b="1" dirty="0">
                <a:solidFill>
                  <a:srgbClr val="FFFF00"/>
                </a:solidFill>
                <a:cs typeface="+mn-cs"/>
              </a:rPr>
              <a:t>Trends 1948-2004 in runoff by river basin</a:t>
            </a:r>
          </a:p>
        </p:txBody>
      </p:sp>
      <p:sp>
        <p:nvSpPr>
          <p:cNvPr id="14340" name="TextBox 3"/>
          <p:cNvSpPr txBox="1">
            <a:spLocks noChangeArrowheads="1"/>
          </p:cNvSpPr>
          <p:nvPr/>
        </p:nvSpPr>
        <p:spPr bwMode="auto">
          <a:xfrm>
            <a:off x="5976938" y="6396038"/>
            <a:ext cx="2216150" cy="461962"/>
          </a:xfrm>
          <a:prstGeom prst="rect">
            <a:avLst/>
          </a:prstGeom>
          <a:noFill/>
          <a:ln w="9525">
            <a:noFill/>
            <a:miter lim="800000"/>
            <a:headEnd/>
            <a:tailEnd/>
          </a:ln>
        </p:spPr>
        <p:txBody>
          <a:bodyPr wrap="none">
            <a:spAutoFit/>
          </a:bodyPr>
          <a:lstStyle/>
          <a:p>
            <a:pPr eaLnBrk="0" hangingPunct="0"/>
            <a:r>
              <a:rPr lang="en-US"/>
              <a:t>Dai et al.2009</a:t>
            </a:r>
          </a:p>
        </p:txBody>
      </p:sp>
      <p:sp>
        <p:nvSpPr>
          <p:cNvPr id="35845" name="TextBox 4"/>
          <p:cNvSpPr txBox="1">
            <a:spLocks noChangeArrowheads="1"/>
          </p:cNvSpPr>
          <p:nvPr/>
        </p:nvSpPr>
        <p:spPr bwMode="auto">
          <a:xfrm>
            <a:off x="1582738" y="5854700"/>
            <a:ext cx="5267325" cy="461963"/>
          </a:xfrm>
          <a:prstGeom prst="rect">
            <a:avLst/>
          </a:prstGeom>
          <a:noFill/>
          <a:ln w="9525">
            <a:noFill/>
            <a:miter lim="800000"/>
            <a:headEnd/>
            <a:tailEnd/>
          </a:ln>
          <a:effectLst>
            <a:outerShdw blurRad="25400" dist="25400" dir="5400000" algn="ctr" rotWithShape="0">
              <a:schemeClr val="bg1"/>
            </a:outerShdw>
          </a:effectLst>
        </p:spPr>
        <p:txBody>
          <a:bodyPr wrap="none">
            <a:spAutoFit/>
          </a:bodyPr>
          <a:lstStyle/>
          <a:p>
            <a:pPr eaLnBrk="0" hangingPunct="0">
              <a:defRPr/>
            </a:pPr>
            <a:r>
              <a:rPr lang="en-US" dirty="0">
                <a:cs typeface="+mn-cs"/>
              </a:rPr>
              <a:t>Based on river discharge into ocean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373063" y="4398963"/>
            <a:ext cx="8578850" cy="915987"/>
          </a:xfrm>
          <a:prstGeom prst="rect">
            <a:avLst/>
          </a:prstGeom>
          <a:noFill/>
          <a:ln w="12700">
            <a:noFill/>
            <a:miter lim="800000"/>
            <a:headEnd type="none" w="sm" len="sm"/>
            <a:tailEnd type="none" w="sm" len="sm"/>
          </a:ln>
          <a:effectLst>
            <a:outerShdw dist="35921" dir="2700000" algn="ctr" rotWithShape="0">
              <a:schemeClr val="bg1"/>
            </a:outerShdw>
          </a:effectLst>
        </p:spPr>
        <p:txBody>
          <a:bodyPr>
            <a:spAutoFit/>
          </a:bodyPr>
          <a:lstStyle/>
          <a:p>
            <a:pPr eaLnBrk="0" hangingPunct="0">
              <a:defRPr/>
            </a:pPr>
            <a:r>
              <a:rPr lang="en-US" sz="1800" dirty="0">
                <a:cs typeface="+mn-cs"/>
              </a:rPr>
              <a:t>Estimated water year (1 Oct-30 Sep) </a:t>
            </a:r>
            <a:r>
              <a:rPr lang="en-US" sz="1800" b="1" dirty="0">
                <a:cs typeface="+mn-cs"/>
              </a:rPr>
              <a:t>land precipitation</a:t>
            </a:r>
            <a:r>
              <a:rPr lang="en-US" sz="1800" dirty="0">
                <a:cs typeface="+mn-cs"/>
              </a:rPr>
              <a:t> and river </a:t>
            </a:r>
            <a:r>
              <a:rPr lang="en-US" sz="1800" b="1" dirty="0">
                <a:cs typeface="+mn-cs"/>
              </a:rPr>
              <a:t>discharge</a:t>
            </a:r>
            <a:r>
              <a:rPr lang="en-US" sz="1800" dirty="0">
                <a:cs typeface="+mn-cs"/>
              </a:rPr>
              <a:t> into global oceans based on </a:t>
            </a:r>
            <a:r>
              <a:rPr lang="en-US" sz="1800" dirty="0" err="1">
                <a:cs typeface="+mn-cs"/>
              </a:rPr>
              <a:t>hindcast</a:t>
            </a:r>
            <a:r>
              <a:rPr lang="en-US" sz="1800" dirty="0">
                <a:cs typeface="+mn-cs"/>
              </a:rPr>
              <a:t> from output from CLM3 driven by observed </a:t>
            </a:r>
            <a:r>
              <a:rPr lang="en-US" sz="1800" dirty="0" err="1">
                <a:cs typeface="+mn-cs"/>
              </a:rPr>
              <a:t>forcings</a:t>
            </a:r>
            <a:r>
              <a:rPr lang="en-US" sz="1800" dirty="0">
                <a:cs typeface="+mn-cs"/>
              </a:rPr>
              <a:t> calibrated by observed discharge at 925 rivers.</a:t>
            </a:r>
          </a:p>
        </p:txBody>
      </p:sp>
      <p:sp>
        <p:nvSpPr>
          <p:cNvPr id="374787" name="Text Box 3"/>
          <p:cNvSpPr txBox="1">
            <a:spLocks noChangeArrowheads="1"/>
          </p:cNvSpPr>
          <p:nvPr/>
        </p:nvSpPr>
        <p:spPr bwMode="auto">
          <a:xfrm>
            <a:off x="358775" y="5383213"/>
            <a:ext cx="8632825" cy="1187450"/>
          </a:xfrm>
          <a:prstGeom prst="rect">
            <a:avLst/>
          </a:prstGeom>
          <a:noFill/>
          <a:ln w="12700">
            <a:noFill/>
            <a:miter lim="800000"/>
            <a:headEnd type="none" w="sm" len="sm"/>
            <a:tailEnd type="none" w="sm" len="sm"/>
          </a:ln>
          <a:effectLst>
            <a:outerShdw blurRad="25400" dist="25400" dir="2700000" algn="ctr" rotWithShape="0">
              <a:schemeClr val="tx1"/>
            </a:outerShdw>
          </a:effectLst>
        </p:spPr>
        <p:txBody>
          <a:bodyPr>
            <a:spAutoFit/>
          </a:bodyPr>
          <a:lstStyle/>
          <a:p>
            <a:pPr eaLnBrk="0" hangingPunct="0">
              <a:defRPr/>
            </a:pPr>
            <a:r>
              <a:rPr lang="en-US" dirty="0">
                <a:solidFill>
                  <a:srgbClr val="0000FF"/>
                </a:solidFill>
                <a:cs typeface="+mn-cs"/>
              </a:rPr>
              <a:t>Note: 1) effects of Pinatubo; 2) downward trend (contrast to </a:t>
            </a:r>
            <a:r>
              <a:rPr lang="en-US" dirty="0" err="1">
                <a:solidFill>
                  <a:srgbClr val="0000FF"/>
                </a:solidFill>
                <a:cs typeface="+mn-cs"/>
              </a:rPr>
              <a:t>Labat</a:t>
            </a:r>
            <a:r>
              <a:rPr lang="en-US" dirty="0">
                <a:solidFill>
                  <a:srgbClr val="0000FF"/>
                </a:solidFill>
                <a:cs typeface="+mn-cs"/>
              </a:rPr>
              <a:t> et al (2004) and </a:t>
            </a:r>
            <a:r>
              <a:rPr lang="en-US" dirty="0" err="1">
                <a:solidFill>
                  <a:srgbClr val="0000FF"/>
                </a:solidFill>
                <a:cs typeface="+mn-cs"/>
              </a:rPr>
              <a:t>Gedney</a:t>
            </a:r>
            <a:r>
              <a:rPr lang="en-US" dirty="0">
                <a:solidFill>
                  <a:srgbClr val="0000FF"/>
                </a:solidFill>
                <a:cs typeface="+mn-cs"/>
              </a:rPr>
              <a:t> et al (2006) owing to more data and improved missing data infilling)</a:t>
            </a:r>
          </a:p>
        </p:txBody>
      </p:sp>
      <p:sp>
        <p:nvSpPr>
          <p:cNvPr id="15364" name="Text Box 4"/>
          <p:cNvSpPr txBox="1">
            <a:spLocks noChangeArrowheads="1"/>
          </p:cNvSpPr>
          <p:nvPr/>
        </p:nvSpPr>
        <p:spPr bwMode="auto">
          <a:xfrm>
            <a:off x="4549775" y="6527800"/>
            <a:ext cx="4017963" cy="336550"/>
          </a:xfrm>
          <a:prstGeom prst="rect">
            <a:avLst/>
          </a:prstGeom>
          <a:noFill/>
          <a:ln w="12700">
            <a:noFill/>
            <a:miter lim="800000"/>
            <a:headEnd type="none" w="sm" len="sm"/>
            <a:tailEnd type="none" w="sm" len="sm"/>
          </a:ln>
        </p:spPr>
        <p:txBody>
          <a:bodyPr wrap="none">
            <a:spAutoFit/>
          </a:bodyPr>
          <a:lstStyle/>
          <a:p>
            <a:pPr eaLnBrk="0" hangingPunct="0"/>
            <a:r>
              <a:rPr lang="en-US" sz="1600"/>
              <a:t>Trenberth and Dai 2007; Dai et al. 2009</a:t>
            </a:r>
          </a:p>
        </p:txBody>
      </p:sp>
      <p:pic>
        <p:nvPicPr>
          <p:cNvPr id="15365" name="Picture 5" descr="Trenberth_Precip"/>
          <p:cNvPicPr>
            <a:picLocks noChangeAspect="1" noChangeArrowheads="1"/>
          </p:cNvPicPr>
          <p:nvPr/>
        </p:nvPicPr>
        <p:blipFill>
          <a:blip r:embed="rId2" cstate="print"/>
          <a:srcRect b="49294"/>
          <a:stretch>
            <a:fillRect/>
          </a:stretch>
        </p:blipFill>
        <p:spPr bwMode="auto">
          <a:xfrm>
            <a:off x="0" y="0"/>
            <a:ext cx="9144000" cy="4179888"/>
          </a:xfrm>
          <a:prstGeom prst="rect">
            <a:avLst/>
          </a:prstGeom>
          <a:noFill/>
          <a:ln w="9525">
            <a:noFill/>
            <a:miter lim="800000"/>
            <a:headEnd/>
            <a:tailEnd/>
          </a:ln>
        </p:spPr>
      </p:pic>
      <p:grpSp>
        <p:nvGrpSpPr>
          <p:cNvPr id="2" name="Group 8"/>
          <p:cNvGrpSpPr>
            <a:grpSpLocks/>
          </p:cNvGrpSpPr>
          <p:nvPr/>
        </p:nvGrpSpPr>
        <p:grpSpPr bwMode="auto">
          <a:xfrm>
            <a:off x="4833938" y="2982913"/>
            <a:ext cx="3336925" cy="336550"/>
            <a:chOff x="3045" y="1879"/>
            <a:chExt cx="2102" cy="212"/>
          </a:xfrm>
        </p:grpSpPr>
        <p:sp>
          <p:nvSpPr>
            <p:cNvPr id="15370" name="Line 6"/>
            <p:cNvSpPr>
              <a:spLocks noChangeShapeType="1"/>
            </p:cNvSpPr>
            <p:nvPr/>
          </p:nvSpPr>
          <p:spPr bwMode="auto">
            <a:xfrm flipV="1">
              <a:off x="3045" y="1902"/>
              <a:ext cx="2102" cy="9"/>
            </a:xfrm>
            <a:prstGeom prst="line">
              <a:avLst/>
            </a:prstGeom>
            <a:noFill/>
            <a:ln w="76200" cmpd="tri">
              <a:solidFill>
                <a:srgbClr val="66FFCC"/>
              </a:solidFill>
              <a:round/>
              <a:headEnd type="none" w="sm" len="sm"/>
              <a:tailEnd type="none" w="sm" len="sm"/>
            </a:ln>
          </p:spPr>
          <p:txBody>
            <a:bodyPr/>
            <a:lstStyle/>
            <a:p>
              <a:endParaRPr lang="en-US"/>
            </a:p>
          </p:txBody>
        </p:sp>
        <p:sp>
          <p:nvSpPr>
            <p:cNvPr id="374791" name="Text Box 7"/>
            <p:cNvSpPr txBox="1">
              <a:spLocks noChangeArrowheads="1"/>
            </p:cNvSpPr>
            <p:nvPr/>
          </p:nvSpPr>
          <p:spPr bwMode="auto">
            <a:xfrm>
              <a:off x="3288" y="1879"/>
              <a:ext cx="1182" cy="212"/>
            </a:xfrm>
            <a:prstGeom prst="rect">
              <a:avLst/>
            </a:prstGeom>
            <a:noFill/>
            <a:ln w="12700">
              <a:noFill/>
              <a:miter lim="800000"/>
              <a:headEnd type="none" w="sm" len="sm"/>
              <a:tailEnd type="none" w="sm" len="sm"/>
            </a:ln>
            <a:effectLst>
              <a:outerShdw dist="35921" dir="2700000" algn="ctr" rotWithShape="0">
                <a:schemeClr val="tx1"/>
              </a:outerShdw>
            </a:effectLst>
          </p:spPr>
          <p:txBody>
            <a:bodyPr wrap="none">
              <a:spAutoFit/>
            </a:bodyPr>
            <a:lstStyle/>
            <a:p>
              <a:pPr eaLnBrk="0" hangingPunct="0">
                <a:defRPr/>
              </a:pPr>
              <a:r>
                <a:rPr lang="en-US" sz="1600">
                  <a:solidFill>
                    <a:srgbClr val="66FFCC"/>
                  </a:solidFill>
                  <a:cs typeface="+mn-cs"/>
                </a:rPr>
                <a:t>GPCP satellite era</a:t>
              </a:r>
            </a:p>
          </p:txBody>
        </p:sp>
      </p:grpSp>
      <p:grpSp>
        <p:nvGrpSpPr>
          <p:cNvPr id="3" name="Group 11"/>
          <p:cNvGrpSpPr>
            <a:grpSpLocks/>
          </p:cNvGrpSpPr>
          <p:nvPr/>
        </p:nvGrpSpPr>
        <p:grpSpPr bwMode="auto">
          <a:xfrm>
            <a:off x="4884738" y="965200"/>
            <a:ext cx="3173412" cy="1509713"/>
            <a:chOff x="3077" y="608"/>
            <a:chExt cx="1999" cy="951"/>
          </a:xfrm>
        </p:grpSpPr>
        <p:sp>
          <p:nvSpPr>
            <p:cNvPr id="15368" name="Line 9"/>
            <p:cNvSpPr>
              <a:spLocks noChangeShapeType="1"/>
            </p:cNvSpPr>
            <p:nvPr/>
          </p:nvSpPr>
          <p:spPr bwMode="auto">
            <a:xfrm flipV="1">
              <a:off x="3726" y="1305"/>
              <a:ext cx="1350" cy="254"/>
            </a:xfrm>
            <a:prstGeom prst="line">
              <a:avLst/>
            </a:prstGeom>
            <a:noFill/>
            <a:ln w="57150">
              <a:solidFill>
                <a:schemeClr val="accent2"/>
              </a:solidFill>
              <a:round/>
              <a:headEnd type="none" w="sm" len="sm"/>
              <a:tailEnd type="none" w="sm" len="sm"/>
            </a:ln>
          </p:spPr>
          <p:txBody>
            <a:bodyPr/>
            <a:lstStyle/>
            <a:p>
              <a:endParaRPr lang="en-US"/>
            </a:p>
          </p:txBody>
        </p:sp>
        <p:sp>
          <p:nvSpPr>
            <p:cNvPr id="15369" name="Text Box 10"/>
            <p:cNvSpPr txBox="1">
              <a:spLocks noChangeArrowheads="1"/>
            </p:cNvSpPr>
            <p:nvPr/>
          </p:nvSpPr>
          <p:spPr bwMode="auto">
            <a:xfrm>
              <a:off x="3077" y="608"/>
              <a:ext cx="861" cy="231"/>
            </a:xfrm>
            <a:prstGeom prst="rect">
              <a:avLst/>
            </a:prstGeom>
            <a:noFill/>
            <a:ln w="12700">
              <a:noFill/>
              <a:miter lim="800000"/>
              <a:headEnd type="none" w="sm" len="sm"/>
              <a:tailEnd type="none" w="sm" len="sm"/>
            </a:ln>
          </p:spPr>
          <p:txBody>
            <a:bodyPr wrap="none">
              <a:spAutoFit/>
            </a:bodyPr>
            <a:lstStyle/>
            <a:p>
              <a:pPr eaLnBrk="0" hangingPunct="0"/>
              <a:r>
                <a:rPr lang="en-US" sz="1800">
                  <a:solidFill>
                    <a:schemeClr val="accent2"/>
                  </a:solidFill>
                </a:rPr>
                <a:t>SSM/I era</a:t>
              </a:r>
            </a:p>
          </p:txBody>
        </p:sp>
      </p:gr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685800" y="423863"/>
            <a:ext cx="7772400" cy="1143000"/>
          </a:xfrm>
          <a:effectLst>
            <a:outerShdw dist="35921" dir="2700000" algn="ctr" rotWithShape="0">
              <a:schemeClr val="bg1"/>
            </a:outerShdw>
          </a:effectLst>
        </p:spPr>
        <p:txBody>
          <a:bodyPr/>
          <a:lstStyle/>
          <a:p>
            <a:pPr>
              <a:defRPr/>
            </a:pPr>
            <a:r>
              <a:rPr lang="en-US" smtClean="0">
                <a:solidFill>
                  <a:srgbClr val="0033CC"/>
                </a:solidFill>
              </a:rPr>
              <a:t>Geoengineering:</a:t>
            </a:r>
          </a:p>
        </p:txBody>
      </p:sp>
      <p:sp>
        <p:nvSpPr>
          <p:cNvPr id="79875" name="Rectangle 3"/>
          <p:cNvSpPr>
            <a:spLocks noGrp="1" noChangeArrowheads="1"/>
          </p:cNvSpPr>
          <p:nvPr>
            <p:ph type="body" idx="1"/>
          </p:nvPr>
        </p:nvSpPr>
        <p:spPr>
          <a:xfrm>
            <a:off x="685800" y="1981200"/>
            <a:ext cx="4613275" cy="4114800"/>
          </a:xfrm>
        </p:spPr>
        <p:txBody>
          <a:bodyPr/>
          <a:lstStyle/>
          <a:p>
            <a:pPr>
              <a:buFontTx/>
              <a:buNone/>
            </a:pPr>
            <a:r>
              <a:rPr lang="en-US" dirty="0" smtClean="0"/>
              <a:t>One proposed solution to global warming:</a:t>
            </a:r>
          </a:p>
          <a:p>
            <a:r>
              <a:rPr lang="en-US" dirty="0" smtClean="0"/>
              <a:t>Emulate a volcano: Pinatubo</a:t>
            </a:r>
          </a:p>
          <a:p>
            <a:r>
              <a:rPr lang="en-US" dirty="0" smtClean="0"/>
              <a:t>Cut down on incoming solar radiation</a:t>
            </a:r>
          </a:p>
          <a:p>
            <a:r>
              <a:rPr lang="en-US" dirty="0" smtClean="0"/>
              <a:t>Is the cure worse than the disease?</a:t>
            </a:r>
          </a:p>
        </p:txBody>
      </p:sp>
      <p:sp>
        <p:nvSpPr>
          <p:cNvPr id="79876" name="Line 4"/>
          <p:cNvSpPr>
            <a:spLocks noChangeShapeType="1"/>
          </p:cNvSpPr>
          <p:nvPr/>
        </p:nvSpPr>
        <p:spPr bwMode="auto">
          <a:xfrm>
            <a:off x="0" y="1608138"/>
            <a:ext cx="9144000" cy="0"/>
          </a:xfrm>
          <a:prstGeom prst="line">
            <a:avLst/>
          </a:prstGeom>
          <a:noFill/>
          <a:ln w="38100">
            <a:solidFill>
              <a:srgbClr val="0033CC"/>
            </a:solidFill>
            <a:round/>
            <a:headEnd type="none" w="sm" len="sm"/>
            <a:tailEnd type="none" w="sm" len="sm"/>
          </a:ln>
        </p:spPr>
        <p:txBody>
          <a:bodyPr/>
          <a:lstStyle/>
          <a:p>
            <a:endParaRPr lang="en-US"/>
          </a:p>
        </p:txBody>
      </p:sp>
      <p:pic>
        <p:nvPicPr>
          <p:cNvPr id="79877" name="Picture 5" descr="main"/>
          <p:cNvPicPr>
            <a:picLocks noChangeAspect="1" noChangeArrowheads="1"/>
          </p:cNvPicPr>
          <p:nvPr/>
        </p:nvPicPr>
        <p:blipFill>
          <a:blip r:embed="rId2" cstate="print"/>
          <a:srcRect/>
          <a:stretch>
            <a:fillRect/>
          </a:stretch>
        </p:blipFill>
        <p:spPr bwMode="auto">
          <a:xfrm>
            <a:off x="5351463" y="2020888"/>
            <a:ext cx="3417887" cy="37147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336699"/>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457200" y="228600"/>
            <a:ext cx="8686800" cy="1143000"/>
          </a:xfrm>
          <a:effectLst>
            <a:outerShdw dist="35921" dir="2700000" algn="ctr" rotWithShape="0">
              <a:schemeClr val="tx1"/>
            </a:outerShdw>
          </a:effectLst>
        </p:spPr>
        <p:txBody>
          <a:bodyPr/>
          <a:lstStyle/>
          <a:p>
            <a:pPr>
              <a:defRPr/>
            </a:pPr>
            <a:r>
              <a:rPr lang="en-US" sz="4000" dirty="0" smtClean="0">
                <a:solidFill>
                  <a:srgbClr val="FFFF00"/>
                </a:solidFill>
              </a:rPr>
              <a:t>Factors in Changes in Precipitation</a:t>
            </a:r>
          </a:p>
        </p:txBody>
      </p:sp>
      <p:pic>
        <p:nvPicPr>
          <p:cNvPr id="22531" name="Picture 3"/>
          <p:cNvPicPr>
            <a:picLocks noGrp="1" noChangeArrowheads="1"/>
          </p:cNvPicPr>
          <p:nvPr>
            <p:ph type="body" idx="1"/>
          </p:nvPr>
        </p:nvPicPr>
        <p:blipFill>
          <a:blip r:embed="rId2" cstate="print"/>
          <a:srcRect/>
          <a:stretch>
            <a:fillRect/>
          </a:stretch>
        </p:blipFill>
        <p:spPr>
          <a:xfrm>
            <a:off x="2413000" y="2316163"/>
            <a:ext cx="5541963" cy="3238500"/>
          </a:xfrm>
        </p:spPr>
      </p:pic>
      <p:pic>
        <p:nvPicPr>
          <p:cNvPr id="22533" name="Picture 7" descr="rain"/>
          <p:cNvPicPr>
            <a:picLocks noChangeAspect="1" noChangeArrowheads="1" noCrop="1"/>
          </p:cNvPicPr>
          <p:nvPr/>
        </p:nvPicPr>
        <p:blipFill>
          <a:blip r:embed="rId3" cstate="print"/>
          <a:srcRect/>
          <a:stretch>
            <a:fillRect/>
          </a:stretch>
        </p:blipFill>
        <p:spPr bwMode="auto">
          <a:xfrm>
            <a:off x="3886200" y="1447800"/>
            <a:ext cx="1447800" cy="952500"/>
          </a:xfrm>
          <a:prstGeom prst="rect">
            <a:avLst/>
          </a:prstGeom>
          <a:noFill/>
          <a:ln w="9525">
            <a:noFill/>
            <a:miter lim="800000"/>
            <a:headEnd/>
            <a:tailEnd/>
          </a:ln>
        </p:spPr>
      </p:pic>
      <p:sp>
        <p:nvSpPr>
          <p:cNvPr id="7" name="TextBox 6"/>
          <p:cNvSpPr txBox="1"/>
          <p:nvPr/>
        </p:nvSpPr>
        <p:spPr>
          <a:xfrm>
            <a:off x="2205038" y="5829300"/>
            <a:ext cx="5322887" cy="584200"/>
          </a:xfrm>
          <a:prstGeom prst="rect">
            <a:avLst/>
          </a:prstGeom>
          <a:noFill/>
          <a:effectLst>
            <a:outerShdw blurRad="25400" dist="50800" dir="5400000" algn="ctr" rotWithShape="0">
              <a:schemeClr val="tx1"/>
            </a:outerShdw>
          </a:effectLst>
        </p:spPr>
        <p:txBody>
          <a:bodyPr wrap="none">
            <a:spAutoFit/>
          </a:bodyPr>
          <a:lstStyle/>
          <a:p>
            <a:pPr eaLnBrk="0" hangingPunct="0">
              <a:defRPr/>
            </a:pPr>
            <a:r>
              <a:rPr lang="en-US" sz="3200" dirty="0">
                <a:solidFill>
                  <a:srgbClr val="FFFF00"/>
                </a:solidFill>
                <a:cs typeface="+mn-cs"/>
              </a:rPr>
              <a:t>It never rains but it pours!</a:t>
            </a:r>
          </a:p>
        </p:txBody>
      </p:sp>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276" y="504497"/>
            <a:ext cx="7630511" cy="3416320"/>
          </a:xfrm>
          <a:prstGeom prst="rect">
            <a:avLst/>
          </a:prstGeom>
          <a:noFill/>
        </p:spPr>
        <p:txBody>
          <a:bodyPr wrap="square" rtlCol="0">
            <a:spAutoFit/>
          </a:bodyPr>
          <a:lstStyle/>
          <a:p>
            <a:r>
              <a:rPr lang="en-US" i="1" dirty="0" smtClean="0"/>
              <a:t>“</a:t>
            </a:r>
            <a:r>
              <a:rPr lang="en-US" b="1" i="1" dirty="0" smtClean="0">
                <a:solidFill>
                  <a:srgbClr val="C00000"/>
                </a:solidFill>
              </a:rPr>
              <a:t>Everybody talks about the weather, but nobody does anything about it.”</a:t>
            </a:r>
            <a:endParaRPr lang="en-US" b="1" dirty="0" smtClean="0">
              <a:solidFill>
                <a:srgbClr val="C00000"/>
              </a:solidFill>
            </a:endParaRPr>
          </a:p>
          <a:p>
            <a:r>
              <a:rPr lang="en-US" i="1" dirty="0" smtClean="0"/>
              <a:t>— Attributed to Mark Twain, 1890s</a:t>
            </a:r>
          </a:p>
          <a:p>
            <a:endParaRPr lang="en-US" i="1" dirty="0" smtClean="0"/>
          </a:p>
          <a:p>
            <a:endParaRPr lang="en-US" i="1" dirty="0" smtClean="0"/>
          </a:p>
          <a:p>
            <a:endParaRPr lang="en-US" i="1" dirty="0" smtClean="0"/>
          </a:p>
          <a:p>
            <a:endParaRPr lang="en-US" i="1" dirty="0" smtClean="0"/>
          </a:p>
          <a:p>
            <a:endParaRPr lang="en-US" dirty="0" smtClean="0"/>
          </a:p>
          <a:p>
            <a:endParaRPr lang="en-US" dirty="0"/>
          </a:p>
        </p:txBody>
      </p:sp>
      <p:sp>
        <p:nvSpPr>
          <p:cNvPr id="3" name="TextBox 2"/>
          <p:cNvSpPr txBox="1"/>
          <p:nvPr/>
        </p:nvSpPr>
        <p:spPr>
          <a:xfrm>
            <a:off x="630622" y="2490952"/>
            <a:ext cx="8235792" cy="3785652"/>
          </a:xfrm>
          <a:prstGeom prst="rect">
            <a:avLst/>
          </a:prstGeom>
          <a:noFill/>
        </p:spPr>
        <p:txBody>
          <a:bodyPr wrap="square" rtlCol="0">
            <a:spAutoFit/>
          </a:bodyPr>
          <a:lstStyle/>
          <a:p>
            <a:r>
              <a:rPr lang="en-US" i="1" dirty="0" smtClean="0"/>
              <a:t>“</a:t>
            </a:r>
            <a:r>
              <a:rPr lang="en-US" b="1" i="1" dirty="0" smtClean="0">
                <a:solidFill>
                  <a:srgbClr val="C00000"/>
                </a:solidFill>
              </a:rPr>
              <a:t>Now humans are doing something about the weather: global warming is contributing to an increased incidence of extreme weather because the environment in which all storms form has changed from human activities.” </a:t>
            </a:r>
            <a:r>
              <a:rPr lang="en-US" dirty="0" smtClean="0"/>
              <a:t/>
            </a:r>
            <a:br>
              <a:rPr lang="en-US" dirty="0" smtClean="0"/>
            </a:br>
            <a:r>
              <a:rPr lang="en-US" dirty="0" smtClean="0"/>
              <a:t/>
            </a:r>
            <a:br>
              <a:rPr lang="en-US" dirty="0" smtClean="0"/>
            </a:br>
            <a:endParaRPr lang="en-US" dirty="0" smtClean="0"/>
          </a:p>
          <a:p>
            <a:r>
              <a:rPr lang="en-US" dirty="0" smtClean="0"/>
              <a:t>Kevin Trenberth</a:t>
            </a:r>
          </a:p>
          <a:p>
            <a:r>
              <a:rPr lang="en-US" dirty="0" smtClean="0"/>
              <a:t>USA Today 3 June.</a:t>
            </a:r>
          </a:p>
          <a:p>
            <a:endParaRPr lang="en-US" dirty="0"/>
          </a:p>
        </p:txBody>
      </p:sp>
      <p:pic>
        <p:nvPicPr>
          <p:cNvPr id="141314" name="Picture 2"/>
          <p:cNvPicPr>
            <a:picLocks noChangeAspect="1" noChangeArrowheads="1"/>
          </p:cNvPicPr>
          <p:nvPr/>
        </p:nvPicPr>
        <p:blipFill>
          <a:blip r:embed="rId2" cstate="print"/>
          <a:srcRect/>
          <a:stretch>
            <a:fillRect/>
          </a:stretch>
        </p:blipFill>
        <p:spPr bwMode="auto">
          <a:xfrm>
            <a:off x="5328745" y="4564384"/>
            <a:ext cx="2121776" cy="13306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 presetClass="entr" presetSubtype="16" fill="hold" nodeType="afterEffect">
                                  <p:stCondLst>
                                    <p:cond delay="500"/>
                                  </p:stCondLst>
                                  <p:childTnLst>
                                    <p:set>
                                      <p:cBhvr>
                                        <p:cTn id="10" dur="1" fill="hold">
                                          <p:stCondLst>
                                            <p:cond delay="0"/>
                                          </p:stCondLst>
                                        </p:cTn>
                                        <p:tgtEl>
                                          <p:spTgt spid="141314"/>
                                        </p:tgtEl>
                                        <p:attrNameLst>
                                          <p:attrName>style.visibility</p:attrName>
                                        </p:attrNameLst>
                                      </p:cBhvr>
                                      <p:to>
                                        <p:strVal val="visible"/>
                                      </p:to>
                                    </p:set>
                                    <p:animEffect transition="in" filter="box(in)">
                                      <p:cBhvr>
                                        <p:cTn id="11" dur="5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descr="Water droplets"/>
          <p:cNvSpPr>
            <a:spLocks noChangeArrowheads="1"/>
          </p:cNvSpPr>
          <p:nvPr/>
        </p:nvSpPr>
        <p:spPr bwMode="auto">
          <a:xfrm>
            <a:off x="0" y="1219200"/>
            <a:ext cx="9144000" cy="5638800"/>
          </a:xfrm>
          <a:prstGeom prst="rect">
            <a:avLst/>
          </a:prstGeom>
          <a:blipFill dpi="0" rotWithShape="1">
            <a:blip r:embed="rId2" cstate="print"/>
            <a:srcRect/>
            <a:tile tx="0" ty="0" sx="100000" sy="100000" flip="none" algn="tl"/>
          </a:blipFill>
          <a:ln w="9525">
            <a:noFill/>
            <a:miter lim="800000"/>
            <a:headEnd/>
            <a:tailEnd/>
          </a:ln>
        </p:spPr>
        <p:txBody>
          <a:bodyPr wrap="none" anchor="ctr"/>
          <a:lstStyle/>
          <a:p>
            <a:pPr algn="ctr"/>
            <a:endParaRPr lang="en-US"/>
          </a:p>
        </p:txBody>
      </p:sp>
      <p:sp>
        <p:nvSpPr>
          <p:cNvPr id="27651" name="Line 3"/>
          <p:cNvSpPr>
            <a:spLocks noChangeShapeType="1"/>
          </p:cNvSpPr>
          <p:nvPr/>
        </p:nvSpPr>
        <p:spPr bwMode="auto">
          <a:xfrm>
            <a:off x="0" y="1219200"/>
            <a:ext cx="9144000" cy="0"/>
          </a:xfrm>
          <a:prstGeom prst="line">
            <a:avLst/>
          </a:prstGeom>
          <a:noFill/>
          <a:ln w="38100">
            <a:solidFill>
              <a:srgbClr val="0000FF"/>
            </a:solidFill>
            <a:round/>
            <a:headEnd/>
            <a:tailEnd/>
          </a:ln>
        </p:spPr>
        <p:txBody>
          <a:bodyPr/>
          <a:lstStyle/>
          <a:p>
            <a:endParaRPr lang="en-US"/>
          </a:p>
        </p:txBody>
      </p:sp>
      <p:sp>
        <p:nvSpPr>
          <p:cNvPr id="402436" name="Text Box 4"/>
          <p:cNvSpPr txBox="1">
            <a:spLocks noChangeArrowheads="1"/>
          </p:cNvSpPr>
          <p:nvPr/>
        </p:nvSpPr>
        <p:spPr bwMode="auto">
          <a:xfrm>
            <a:off x="288925" y="76200"/>
            <a:ext cx="8245475"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rgbClr val="FFFF00"/>
                </a:solidFill>
                <a:cs typeface="+mn-cs"/>
              </a:rPr>
              <a:t>Air holds more water vapor at higher temperatures</a:t>
            </a:r>
          </a:p>
        </p:txBody>
      </p:sp>
      <p:grpSp>
        <p:nvGrpSpPr>
          <p:cNvPr id="2" name="Group 5"/>
          <p:cNvGrpSpPr>
            <a:grpSpLocks/>
          </p:cNvGrpSpPr>
          <p:nvPr/>
        </p:nvGrpSpPr>
        <p:grpSpPr bwMode="auto">
          <a:xfrm>
            <a:off x="304800" y="2590800"/>
            <a:ext cx="8626475" cy="3927475"/>
            <a:chOff x="134" y="1776"/>
            <a:chExt cx="5434" cy="2474"/>
          </a:xfrm>
        </p:grpSpPr>
        <p:pic>
          <p:nvPicPr>
            <p:cNvPr id="27655" name="Picture 6" descr="F3"/>
            <p:cNvPicPr>
              <a:picLocks noChangeAspect="1" noChangeArrowheads="1"/>
            </p:cNvPicPr>
            <p:nvPr/>
          </p:nvPicPr>
          <p:blipFill>
            <a:blip r:embed="rId3" cstate="print"/>
            <a:srcRect t="58194"/>
            <a:stretch>
              <a:fillRect/>
            </a:stretch>
          </p:blipFill>
          <p:spPr bwMode="auto">
            <a:xfrm>
              <a:off x="3504" y="3272"/>
              <a:ext cx="2064" cy="888"/>
            </a:xfrm>
            <a:prstGeom prst="rect">
              <a:avLst/>
            </a:prstGeom>
            <a:noFill/>
            <a:ln w="9525">
              <a:noFill/>
              <a:miter lim="800000"/>
              <a:headEnd/>
              <a:tailEnd/>
            </a:ln>
          </p:spPr>
        </p:pic>
        <p:sp>
          <p:nvSpPr>
            <p:cNvPr id="402439" name="Text Box 7"/>
            <p:cNvSpPr txBox="1">
              <a:spLocks noChangeArrowheads="1"/>
            </p:cNvSpPr>
            <p:nvPr/>
          </p:nvSpPr>
          <p:spPr bwMode="auto">
            <a:xfrm>
              <a:off x="3590" y="2957"/>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b="1">
                  <a:cs typeface="+mn-cs"/>
                </a:rPr>
                <a:t>Total water vapor</a:t>
              </a:r>
            </a:p>
          </p:txBody>
        </p:sp>
        <p:sp>
          <p:nvSpPr>
            <p:cNvPr id="402440" name="Text Box 8"/>
            <p:cNvSpPr txBox="1">
              <a:spLocks noChangeArrowheads="1"/>
            </p:cNvSpPr>
            <p:nvPr/>
          </p:nvSpPr>
          <p:spPr bwMode="auto">
            <a:xfrm>
              <a:off x="134" y="1776"/>
              <a:ext cx="5098" cy="2474"/>
            </a:xfrm>
            <a:prstGeom prst="rect">
              <a:avLst/>
            </a:prstGeom>
            <a:noFill/>
            <a:ln w="9525">
              <a:noFill/>
              <a:miter lim="800000"/>
              <a:headEnd/>
              <a:tailEnd/>
            </a:ln>
            <a:effectLst>
              <a:outerShdw blurRad="12700" dist="25400" dir="2400000" algn="ctr" rotWithShape="0">
                <a:schemeClr val="tx1"/>
              </a:outerShdw>
            </a:effectLst>
          </p:spPr>
          <p:txBody>
            <a:bodyPr>
              <a:spAutoFit/>
            </a:bodyPr>
            <a:lstStyle/>
            <a:p>
              <a:pPr>
                <a:defRPr/>
              </a:pPr>
              <a:r>
                <a:rPr lang="en-US" b="1" dirty="0">
                  <a:solidFill>
                    <a:srgbClr val="0000FF"/>
                  </a:solidFill>
                  <a:cs typeface="+mn-cs"/>
                </a:rPr>
                <a:t>Observations show that this is happening at the surface and in lower atmosphere:</a:t>
              </a:r>
              <a:r>
                <a:rPr lang="en-US" b="1" dirty="0">
                  <a:solidFill>
                    <a:srgbClr val="FF0000"/>
                  </a:solidFill>
                  <a:cs typeface="+mn-cs"/>
                </a:rPr>
                <a:t> 0.55</a:t>
              </a:r>
              <a:r>
                <a:rPr lang="en-US" b="1" dirty="0">
                  <a:solidFill>
                    <a:srgbClr val="FF0000"/>
                  </a:solidFill>
                  <a:cs typeface="+mn-cs"/>
                  <a:sym typeface="Symbol" pitchFamily="18" charset="2"/>
                </a:rPr>
                <a:t></a:t>
              </a:r>
              <a:r>
                <a:rPr lang="en-US" b="1" dirty="0">
                  <a:solidFill>
                    <a:srgbClr val="FF0000"/>
                  </a:solidFill>
                  <a:cs typeface="+mn-cs"/>
                </a:rPr>
                <a:t>C since 1970 over global oceans and 4% more water vapor.</a:t>
              </a:r>
            </a:p>
            <a:p>
              <a:pPr>
                <a:defRPr/>
              </a:pPr>
              <a:endParaRPr lang="en-US" sz="1800" b="1" dirty="0">
                <a:solidFill>
                  <a:srgbClr val="FF0000"/>
                </a:solidFill>
                <a:cs typeface="+mn-cs"/>
              </a:endParaRPr>
            </a:p>
            <a:p>
              <a:pPr>
                <a:defRPr/>
              </a:pPr>
              <a:r>
                <a:rPr lang="en-US" b="1" dirty="0">
                  <a:solidFill>
                    <a:srgbClr val="0000FF"/>
                  </a:solidFill>
                  <a:cs typeface="+mn-cs"/>
                </a:rPr>
                <a:t>This means more moisture available for storms and an enhanced greenhouse effect.</a:t>
              </a:r>
            </a:p>
            <a:p>
              <a:pPr>
                <a:defRPr/>
              </a:pPr>
              <a:endParaRPr lang="en-US" b="1" dirty="0">
                <a:solidFill>
                  <a:srgbClr val="0000FF"/>
                </a:solidFill>
                <a:cs typeface="+mn-cs"/>
              </a:endParaRPr>
            </a:p>
            <a:p>
              <a:pPr>
                <a:defRPr/>
              </a:pPr>
              <a:r>
                <a:rPr lang="en-US" b="1" dirty="0">
                  <a:solidFill>
                    <a:srgbClr val="FF0000"/>
                  </a:solidFill>
                  <a:cs typeface="+mn-cs"/>
                </a:rPr>
                <a:t>More intense rains (or snow) but </a:t>
              </a:r>
            </a:p>
            <a:p>
              <a:pPr>
                <a:defRPr/>
              </a:pPr>
              <a:r>
                <a:rPr lang="en-US" b="1" dirty="0">
                  <a:solidFill>
                    <a:srgbClr val="FF0000"/>
                  </a:solidFill>
                  <a:cs typeface="+mn-cs"/>
                </a:rPr>
                <a:t>longer dry spells</a:t>
              </a:r>
            </a:p>
            <a:p>
              <a:pPr>
                <a:defRPr/>
              </a:pPr>
              <a:endParaRPr lang="en-US" b="1" dirty="0">
                <a:solidFill>
                  <a:srgbClr val="FF0000"/>
                </a:solidFill>
                <a:cs typeface="+mn-cs"/>
              </a:endParaRPr>
            </a:p>
            <a:p>
              <a:pPr>
                <a:defRPr/>
              </a:pPr>
              <a:r>
                <a:rPr lang="en-US" sz="1800" dirty="0" err="1">
                  <a:solidFill>
                    <a:srgbClr val="0000FF"/>
                  </a:solidFill>
                  <a:cs typeface="+mn-cs"/>
                </a:rPr>
                <a:t>Trenberth</a:t>
              </a:r>
              <a:r>
                <a:rPr lang="en-US" sz="1800" dirty="0">
                  <a:solidFill>
                    <a:srgbClr val="0000FF"/>
                  </a:solidFill>
                  <a:cs typeface="+mn-cs"/>
                </a:rPr>
                <a:t> et al 2003</a:t>
              </a:r>
            </a:p>
          </p:txBody>
        </p:sp>
      </p:grpSp>
      <p:sp>
        <p:nvSpPr>
          <p:cNvPr id="402441" name="Text Box 9"/>
          <p:cNvSpPr txBox="1">
            <a:spLocks noChangeArrowheads="1"/>
          </p:cNvSpPr>
          <p:nvPr/>
        </p:nvSpPr>
        <p:spPr bwMode="auto">
          <a:xfrm>
            <a:off x="228600" y="1219200"/>
            <a:ext cx="8686800" cy="1187450"/>
          </a:xfrm>
          <a:prstGeom prst="rect">
            <a:avLst/>
          </a:prstGeom>
          <a:noFill/>
          <a:ln w="9525">
            <a:noFill/>
            <a:miter lim="800000"/>
            <a:headEnd/>
            <a:tailEnd/>
          </a:ln>
          <a:effectLst>
            <a:outerShdw blurRad="12700" dist="25400" dir="2700000" algn="ctr" rotWithShape="0">
              <a:schemeClr val="tx1"/>
            </a:outerShdw>
          </a:effectLst>
        </p:spPr>
        <p:txBody>
          <a:bodyPr>
            <a:spAutoFit/>
          </a:bodyPr>
          <a:lstStyle/>
          <a:p>
            <a:pPr>
              <a:defRPr/>
            </a:pPr>
            <a:r>
              <a:rPr lang="en-US" b="1" dirty="0">
                <a:solidFill>
                  <a:srgbClr val="0000FF"/>
                </a:solidFill>
                <a:cs typeface="+mn-cs"/>
              </a:rPr>
              <a:t>A basic physical law tells us that the water holding capacity of the atmosphere goes up at about</a:t>
            </a:r>
            <a:r>
              <a:rPr lang="en-US" b="1" dirty="0">
                <a:cs typeface="+mn-cs"/>
              </a:rPr>
              <a:t> </a:t>
            </a:r>
            <a:r>
              <a:rPr lang="en-US" b="1" dirty="0">
                <a:solidFill>
                  <a:srgbClr val="FF0000"/>
                </a:solidFill>
                <a:cs typeface="+mn-cs"/>
              </a:rPr>
              <a:t>7% per degree Celsius increase in temperature.  </a:t>
            </a:r>
            <a:r>
              <a:rPr lang="en-US" b="1" dirty="0">
                <a:solidFill>
                  <a:srgbClr val="FFFF00"/>
                </a:solidFill>
                <a:cs typeface="+mn-cs"/>
              </a:rPr>
              <a:t>(4% per </a:t>
            </a:r>
            <a:r>
              <a:rPr lang="en-US" b="1" dirty="0">
                <a:solidFill>
                  <a:srgbClr val="FFFF00"/>
                </a:solidFill>
                <a:cs typeface="+mn-cs"/>
                <a:sym typeface="Symbol" pitchFamily="18" charset="2"/>
              </a:rPr>
              <a:t></a:t>
            </a:r>
            <a:r>
              <a:rPr lang="en-US" b="1" dirty="0">
                <a:solidFill>
                  <a:srgbClr val="FFFF00"/>
                </a:solidFill>
                <a:cs typeface="+mn-cs"/>
              </a:rPr>
              <a:t>F)</a:t>
            </a:r>
          </a:p>
        </p:txBody>
      </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30mm"/>
          <p:cNvPicPr>
            <a:picLocks noChangeAspect="1" noChangeArrowheads="1"/>
          </p:cNvPicPr>
          <p:nvPr/>
        </p:nvPicPr>
        <p:blipFill>
          <a:blip r:embed="rId2" cstate="print"/>
          <a:srcRect/>
          <a:stretch>
            <a:fillRect/>
          </a:stretch>
        </p:blipFill>
        <p:spPr bwMode="auto">
          <a:xfrm>
            <a:off x="630238" y="627063"/>
            <a:ext cx="8089900" cy="3362325"/>
          </a:xfrm>
          <a:prstGeom prst="rect">
            <a:avLst/>
          </a:prstGeom>
          <a:noFill/>
          <a:ln w="9525">
            <a:noFill/>
            <a:miter lim="800000"/>
            <a:headEnd/>
            <a:tailEnd/>
          </a:ln>
        </p:spPr>
      </p:pic>
      <p:sp>
        <p:nvSpPr>
          <p:cNvPr id="137219" name="Text Box 3"/>
          <p:cNvSpPr txBox="1">
            <a:spLocks noChangeArrowheads="1"/>
          </p:cNvSpPr>
          <p:nvPr/>
        </p:nvSpPr>
        <p:spPr bwMode="auto">
          <a:xfrm>
            <a:off x="282575" y="4113213"/>
            <a:ext cx="8861425" cy="2530475"/>
          </a:xfrm>
          <a:prstGeom prst="rect">
            <a:avLst/>
          </a:prstGeom>
          <a:noFill/>
          <a:ln w="12700">
            <a:noFill/>
            <a:miter lim="800000"/>
            <a:headEnd type="none" w="sm" len="sm"/>
            <a:tailEnd type="none" w="sm" len="sm"/>
          </a:ln>
          <a:effectLst>
            <a:outerShdw dist="25400" dir="2700000" algn="ctr" rotWithShape="0">
              <a:schemeClr val="bg1"/>
            </a:outerShdw>
          </a:effectLst>
        </p:spPr>
        <p:txBody>
          <a:bodyPr>
            <a:spAutoFit/>
          </a:bodyPr>
          <a:lstStyle/>
          <a:p>
            <a:pPr eaLnBrk="0" hangingPunct="0">
              <a:defRPr/>
            </a:pPr>
            <a:r>
              <a:rPr lang="en-US" sz="2000" dirty="0">
                <a:solidFill>
                  <a:srgbClr val="000000"/>
                </a:solidFill>
                <a:cs typeface="Arial" pitchFamily="34" charset="0"/>
              </a:rPr>
              <a:t>Percent of total seasonal precipitation for stations with </a:t>
            </a:r>
            <a:r>
              <a:rPr lang="en-US" sz="2000" dirty="0">
                <a:solidFill>
                  <a:srgbClr val="0000FF"/>
                </a:solidFill>
                <a:cs typeface="Arial" pitchFamily="34" charset="0"/>
              </a:rPr>
              <a:t>230mm±5mm</a:t>
            </a:r>
            <a:r>
              <a:rPr lang="en-US" sz="2000" dirty="0">
                <a:solidFill>
                  <a:srgbClr val="000000"/>
                </a:solidFill>
                <a:cs typeface="Arial" pitchFamily="34" charset="0"/>
              </a:rPr>
              <a:t> falling into 10mm daily intervals based on seasonal mean temperature.  </a:t>
            </a:r>
          </a:p>
          <a:p>
            <a:pPr eaLnBrk="0" hangingPunct="0">
              <a:defRPr/>
            </a:pPr>
            <a:r>
              <a:rPr lang="en-US" sz="2000" dirty="0">
                <a:solidFill>
                  <a:srgbClr val="0000FF"/>
                </a:solidFill>
                <a:cs typeface="Arial" pitchFamily="34" charset="0"/>
              </a:rPr>
              <a:t>Blue bar -3˚C to 19˚C</a:t>
            </a:r>
            <a:r>
              <a:rPr lang="en-US" sz="2000" dirty="0">
                <a:solidFill>
                  <a:srgbClr val="000000"/>
                </a:solidFill>
                <a:cs typeface="Arial" pitchFamily="34" charset="0"/>
              </a:rPr>
              <a:t>, </a:t>
            </a:r>
            <a:r>
              <a:rPr lang="en-US" sz="2000" dirty="0">
                <a:solidFill>
                  <a:srgbClr val="FF5050"/>
                </a:solidFill>
                <a:cs typeface="Arial" pitchFamily="34" charset="0"/>
              </a:rPr>
              <a:t>pink bar 19˚C to 29˚C</a:t>
            </a:r>
            <a:r>
              <a:rPr lang="en-US" sz="2000" dirty="0">
                <a:solidFill>
                  <a:srgbClr val="000000"/>
                </a:solidFill>
                <a:cs typeface="Arial" pitchFamily="34" charset="0"/>
              </a:rPr>
              <a:t>, </a:t>
            </a:r>
            <a:r>
              <a:rPr lang="en-US" sz="2000" dirty="0">
                <a:solidFill>
                  <a:srgbClr val="CC0000"/>
                </a:solidFill>
                <a:cs typeface="Arial" pitchFamily="34" charset="0"/>
              </a:rPr>
              <a:t>dark red bar 29˚C to 35˚C</a:t>
            </a:r>
            <a:r>
              <a:rPr lang="en-US" sz="2000" dirty="0">
                <a:solidFill>
                  <a:srgbClr val="000000"/>
                </a:solidFill>
                <a:cs typeface="Arial" pitchFamily="34" charset="0"/>
              </a:rPr>
              <a:t>, based on 51, 37 and 12 stations.  </a:t>
            </a:r>
          </a:p>
          <a:p>
            <a:pPr eaLnBrk="0" hangingPunct="0">
              <a:defRPr/>
            </a:pPr>
            <a:endParaRPr lang="en-US" sz="2000" dirty="0">
              <a:solidFill>
                <a:srgbClr val="000000"/>
              </a:solidFill>
              <a:cs typeface="Arial" pitchFamily="34" charset="0"/>
            </a:endParaRPr>
          </a:p>
          <a:p>
            <a:pPr eaLnBrk="0" hangingPunct="0">
              <a:defRPr/>
            </a:pPr>
            <a:r>
              <a:rPr lang="en-US" sz="2000" b="1" dirty="0">
                <a:solidFill>
                  <a:srgbClr val="7030A0"/>
                </a:solidFill>
                <a:cs typeface="Arial" pitchFamily="34" charset="0"/>
              </a:rPr>
              <a:t>As temperatures and </a:t>
            </a:r>
            <a:r>
              <a:rPr lang="en-US" sz="2000" b="1" dirty="0" err="1">
                <a:solidFill>
                  <a:srgbClr val="7030A0"/>
                </a:solidFill>
                <a:cs typeface="Arial" pitchFamily="34" charset="0"/>
              </a:rPr>
              <a:t>e</a:t>
            </a:r>
            <a:r>
              <a:rPr lang="en-US" sz="2000" b="1" baseline="-30000" dirty="0" err="1">
                <a:solidFill>
                  <a:srgbClr val="7030A0"/>
                </a:solidFill>
                <a:cs typeface="Arial" pitchFamily="34" charset="0"/>
              </a:rPr>
              <a:t>s</a:t>
            </a:r>
            <a:r>
              <a:rPr lang="en-US" sz="2000" b="1" dirty="0">
                <a:solidFill>
                  <a:srgbClr val="7030A0"/>
                </a:solidFill>
                <a:cs typeface="Arial" pitchFamily="34" charset="0"/>
              </a:rPr>
              <a:t> increase, more precipitation falls in heavy (over 40mm/day) to extreme (over 100mm/day) daily amounts. </a:t>
            </a:r>
          </a:p>
          <a:p>
            <a:pPr eaLnBrk="0" hangingPunct="0">
              <a:defRPr/>
            </a:pPr>
            <a:r>
              <a:rPr lang="en-US" sz="2000" b="1" dirty="0">
                <a:solidFill>
                  <a:srgbClr val="9933FF"/>
                </a:solidFill>
                <a:cs typeface="Arial" pitchFamily="34" charset="0"/>
              </a:rPr>
              <a:t>					    </a:t>
            </a:r>
            <a:r>
              <a:rPr lang="en-US" sz="1800" b="1" dirty="0">
                <a:solidFill>
                  <a:srgbClr val="000000"/>
                </a:solidFill>
                <a:cs typeface="Arial" pitchFamily="34" charset="0"/>
              </a:rPr>
              <a:t>Karl and </a:t>
            </a:r>
            <a:r>
              <a:rPr lang="en-US" sz="1800" b="1" dirty="0" err="1">
                <a:solidFill>
                  <a:srgbClr val="000000"/>
                </a:solidFill>
                <a:cs typeface="Arial" pitchFamily="34" charset="0"/>
              </a:rPr>
              <a:t>Trenberth</a:t>
            </a:r>
            <a:r>
              <a:rPr lang="en-US" sz="1800" b="1" dirty="0">
                <a:solidFill>
                  <a:srgbClr val="000000"/>
                </a:solidFill>
                <a:cs typeface="Arial" pitchFamily="34" charset="0"/>
              </a:rPr>
              <a:t> 2003</a:t>
            </a:r>
          </a:p>
        </p:txBody>
      </p:sp>
      <p:sp>
        <p:nvSpPr>
          <p:cNvPr id="4" name="TextBox 3"/>
          <p:cNvSpPr txBox="1"/>
          <p:nvPr/>
        </p:nvSpPr>
        <p:spPr>
          <a:xfrm>
            <a:off x="982663" y="0"/>
            <a:ext cx="7688262" cy="523875"/>
          </a:xfrm>
          <a:prstGeom prst="rect">
            <a:avLst/>
          </a:prstGeom>
          <a:noFill/>
          <a:effectLst>
            <a:outerShdw blurRad="38100" dist="38100" dir="2700000" algn="tl" rotWithShape="0">
              <a:prstClr val="black">
                <a:alpha val="90000"/>
              </a:prstClr>
            </a:outerShdw>
          </a:effectLst>
        </p:spPr>
        <p:txBody>
          <a:bodyPr wrap="none">
            <a:spAutoFit/>
          </a:bodyPr>
          <a:lstStyle/>
          <a:p>
            <a:pPr eaLnBrk="0" hangingPunct="0">
              <a:defRPr/>
            </a:pPr>
            <a:r>
              <a:rPr lang="en-US" sz="2800" b="1" dirty="0">
                <a:solidFill>
                  <a:srgbClr val="FF0000"/>
                </a:solidFill>
              </a:rPr>
              <a:t>Higher temperatures: heavier precipitation</a:t>
            </a:r>
          </a:p>
        </p:txBody>
      </p:sp>
    </p:spTree>
  </p:cSld>
  <p:clrMapOvr>
    <a:masterClrMapping/>
  </p:clrMapOvr>
  <p:transition>
    <p:blinds/>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descr="Water droplets"/>
          <p:cNvSpPr>
            <a:spLocks noChangeArrowheads="1"/>
          </p:cNvSpPr>
          <p:nvPr/>
        </p:nvSpPr>
        <p:spPr bwMode="auto">
          <a:xfrm>
            <a:off x="0" y="1752600"/>
            <a:ext cx="9144000" cy="5105400"/>
          </a:xfrm>
          <a:prstGeom prst="rect">
            <a:avLst/>
          </a:prstGeom>
          <a:blipFill dpi="0" rotWithShape="1">
            <a:blip r:embed="rId2" cstate="print"/>
            <a:srcRect/>
            <a:tile tx="0" ty="0" sx="100000" sy="100000" flip="none" algn="tl"/>
          </a:blipFill>
          <a:ln w="9525">
            <a:noFill/>
            <a:miter lim="800000"/>
            <a:headEnd/>
            <a:tailEnd/>
          </a:ln>
        </p:spPr>
        <p:txBody>
          <a:bodyPr wrap="none" anchor="ctr"/>
          <a:lstStyle/>
          <a:p>
            <a:pPr eaLnBrk="0" hangingPunct="0"/>
            <a:endParaRPr lang="en-US"/>
          </a:p>
        </p:txBody>
      </p:sp>
      <p:sp>
        <p:nvSpPr>
          <p:cNvPr id="7171" name="Rectangle 3"/>
          <p:cNvSpPr>
            <a:spLocks noGrp="1" noChangeArrowheads="1"/>
          </p:cNvSpPr>
          <p:nvPr>
            <p:ph type="title"/>
          </p:nvPr>
        </p:nvSpPr>
        <p:spPr>
          <a:xfrm>
            <a:off x="685800" y="403225"/>
            <a:ext cx="7772400" cy="1143000"/>
          </a:xfrm>
          <a:effectLst>
            <a:outerShdw blurRad="38100" dist="38100" dir="2700000" algn="tl" rotWithShape="0">
              <a:prstClr val="black">
                <a:alpha val="92000"/>
              </a:prstClr>
            </a:outerShdw>
          </a:effectLst>
        </p:spPr>
        <p:txBody>
          <a:bodyPr/>
          <a:lstStyle/>
          <a:p>
            <a:pPr>
              <a:defRPr/>
            </a:pPr>
            <a:r>
              <a:rPr lang="en-US" sz="3600" b="1" dirty="0" smtClean="0">
                <a:solidFill>
                  <a:srgbClr val="FF0000"/>
                </a:solidFill>
              </a:rPr>
              <a:t>How should precipitation P change as the climate changes</a:t>
            </a:r>
            <a:r>
              <a:rPr lang="en-US" sz="4000" dirty="0" smtClean="0">
                <a:solidFill>
                  <a:srgbClr val="FF0000"/>
                </a:solidFill>
              </a:rPr>
              <a:t>?</a:t>
            </a:r>
          </a:p>
        </p:txBody>
      </p:sp>
      <p:sp>
        <p:nvSpPr>
          <p:cNvPr id="358404" name="Rectangle 4"/>
          <p:cNvSpPr>
            <a:spLocks noGrp="1" noChangeArrowheads="1"/>
          </p:cNvSpPr>
          <p:nvPr>
            <p:ph type="body" idx="1"/>
          </p:nvPr>
        </p:nvSpPr>
        <p:spPr>
          <a:xfrm>
            <a:off x="666750" y="2419350"/>
            <a:ext cx="8477250" cy="3287713"/>
          </a:xfrm>
          <a:effectLst>
            <a:outerShdw dist="35921" dir="2700000" algn="ctr" rotWithShape="0">
              <a:schemeClr val="bg1"/>
            </a:outerShdw>
          </a:effectLst>
        </p:spPr>
        <p:txBody>
          <a:bodyPr/>
          <a:lstStyle/>
          <a:p>
            <a:pPr marL="401638" indent="-401638">
              <a:lnSpc>
                <a:spcPct val="105000"/>
              </a:lnSpc>
              <a:buClr>
                <a:schemeClr val="accent2"/>
              </a:buClr>
              <a:buFont typeface="Wingdings" pitchFamily="2" charset="2"/>
              <a:buChar char="S"/>
              <a:defRPr/>
            </a:pPr>
            <a:r>
              <a:rPr lang="en-US" sz="2800" dirty="0" smtClean="0"/>
              <a:t>With increased GHGs: increased </a:t>
            </a:r>
            <a:r>
              <a:rPr lang="en-US" sz="2800" b="1" dirty="0" smtClean="0"/>
              <a:t>surface</a:t>
            </a:r>
            <a:r>
              <a:rPr lang="en-US" sz="2800" dirty="0" smtClean="0"/>
              <a:t> heating 	evaporation E</a:t>
            </a:r>
            <a:r>
              <a:rPr lang="en-US" sz="2800" b="1" dirty="0" smtClean="0">
                <a:sym typeface="Symbol" pitchFamily="18" charset="2"/>
              </a:rPr>
              <a:t></a:t>
            </a:r>
            <a:r>
              <a:rPr lang="en-US" sz="2800" dirty="0" smtClean="0">
                <a:sym typeface="Symbol" pitchFamily="18" charset="2"/>
              </a:rPr>
              <a:t> and P</a:t>
            </a:r>
            <a:r>
              <a:rPr lang="en-US" sz="2800" b="1" dirty="0" smtClean="0">
                <a:sym typeface="Symbol" pitchFamily="18" charset="2"/>
              </a:rPr>
              <a:t></a:t>
            </a:r>
            <a:r>
              <a:rPr lang="en-US" sz="2800" dirty="0" smtClean="0"/>
              <a:t> </a:t>
            </a:r>
          </a:p>
          <a:p>
            <a:pPr marL="401638" indent="-401638">
              <a:lnSpc>
                <a:spcPct val="105000"/>
              </a:lnSpc>
              <a:buClr>
                <a:schemeClr val="accent2"/>
              </a:buClr>
              <a:buFont typeface="Wingdings" pitchFamily="2" charset="2"/>
              <a:buChar char="S"/>
              <a:defRPr/>
            </a:pPr>
            <a:r>
              <a:rPr lang="en-US" sz="2800" b="1" dirty="0" err="1" smtClean="0">
                <a:solidFill>
                  <a:srgbClr val="0000FF"/>
                </a:solidFill>
              </a:rPr>
              <a:t>Clausius</a:t>
            </a:r>
            <a:r>
              <a:rPr lang="en-US" sz="2800" b="1" dirty="0" smtClean="0">
                <a:solidFill>
                  <a:srgbClr val="0000FF"/>
                </a:solidFill>
              </a:rPr>
              <a:t> </a:t>
            </a:r>
            <a:r>
              <a:rPr lang="en-US" sz="2800" b="1" dirty="0" err="1" smtClean="0">
                <a:solidFill>
                  <a:srgbClr val="0000FF"/>
                </a:solidFill>
              </a:rPr>
              <a:t>Clapeyron</a:t>
            </a:r>
            <a:r>
              <a:rPr lang="en-US" sz="2800" b="1" dirty="0" smtClean="0">
                <a:solidFill>
                  <a:srgbClr val="0000FF"/>
                </a:solidFill>
              </a:rPr>
              <a:t>: </a:t>
            </a:r>
            <a:r>
              <a:rPr lang="en-US" sz="2800" dirty="0" smtClean="0">
                <a:solidFill>
                  <a:srgbClr val="0000FF"/>
                </a:solidFill>
              </a:rPr>
              <a:t>water holding capacity of atmosphere goes up about</a:t>
            </a:r>
            <a:r>
              <a:rPr lang="en-US" sz="2800" dirty="0" smtClean="0"/>
              <a:t> </a:t>
            </a:r>
            <a:r>
              <a:rPr lang="en-US" sz="2800" dirty="0" smtClean="0">
                <a:solidFill>
                  <a:srgbClr val="0000FF"/>
                </a:solidFill>
              </a:rPr>
              <a:t>7% per °C. </a:t>
            </a:r>
            <a:r>
              <a:rPr lang="en-US" sz="2000" dirty="0" smtClean="0">
                <a:solidFill>
                  <a:srgbClr val="0000FF"/>
                </a:solidFill>
              </a:rPr>
              <a:t>(4% per °F)</a:t>
            </a:r>
            <a:endParaRPr lang="en-US" sz="2800" dirty="0" smtClean="0">
              <a:solidFill>
                <a:srgbClr val="0000FF"/>
              </a:solidFill>
            </a:endParaRPr>
          </a:p>
          <a:p>
            <a:pPr marL="401638" indent="-401638">
              <a:lnSpc>
                <a:spcPct val="105000"/>
              </a:lnSpc>
              <a:buClr>
                <a:schemeClr val="accent2"/>
              </a:buClr>
              <a:buFont typeface="Wingdings" pitchFamily="2" charset="2"/>
              <a:buChar char="S"/>
              <a:defRPr/>
            </a:pPr>
            <a:r>
              <a:rPr lang="en-US" sz="2800" dirty="0" smtClean="0"/>
              <a:t>With increased aerosols, E</a:t>
            </a:r>
            <a:r>
              <a:rPr lang="en-US" sz="2800" b="1" dirty="0" smtClean="0">
                <a:sym typeface="Symbol" pitchFamily="18" charset="2"/>
              </a:rPr>
              <a:t></a:t>
            </a:r>
            <a:r>
              <a:rPr lang="en-US" sz="2800" dirty="0" smtClean="0">
                <a:sym typeface="Symbol" pitchFamily="18" charset="2"/>
              </a:rPr>
              <a:t> and P</a:t>
            </a:r>
            <a:r>
              <a:rPr lang="en-US" sz="2800" b="1" dirty="0" smtClean="0">
                <a:sym typeface="Symbol" pitchFamily="18" charset="2"/>
              </a:rPr>
              <a:t></a:t>
            </a:r>
          </a:p>
          <a:p>
            <a:pPr marL="401638" indent="-401638">
              <a:lnSpc>
                <a:spcPct val="105000"/>
              </a:lnSpc>
              <a:buClr>
                <a:schemeClr val="accent2"/>
              </a:buClr>
              <a:buFont typeface="Wingdings" pitchFamily="2" charset="2"/>
              <a:buChar char="S"/>
              <a:defRPr/>
            </a:pPr>
            <a:r>
              <a:rPr lang="en-US" sz="2800" b="1" dirty="0" smtClean="0">
                <a:sym typeface="Symbol" pitchFamily="18" charset="2"/>
              </a:rPr>
              <a:t>Net global effect is small and complex</a:t>
            </a:r>
          </a:p>
          <a:p>
            <a:pPr marL="401638" indent="-401638">
              <a:lnSpc>
                <a:spcPct val="105000"/>
              </a:lnSpc>
              <a:buClr>
                <a:schemeClr val="accent2"/>
              </a:buClr>
              <a:buFont typeface="Wingdings" pitchFamily="2" charset="2"/>
              <a:buChar char="S"/>
              <a:defRPr/>
            </a:pPr>
            <a:r>
              <a:rPr lang="en-US" sz="2800" dirty="0" smtClean="0">
                <a:sym typeface="Symbol" pitchFamily="18" charset="2"/>
              </a:rPr>
              <a:t>Models suggest</a:t>
            </a:r>
            <a:r>
              <a:rPr lang="en-US" sz="2800" dirty="0" smtClean="0"/>
              <a:t> E</a:t>
            </a:r>
            <a:r>
              <a:rPr lang="en-US" sz="2800" b="1" dirty="0" smtClean="0">
                <a:sym typeface="Symbol" pitchFamily="18" charset="2"/>
              </a:rPr>
              <a:t></a:t>
            </a:r>
            <a:r>
              <a:rPr lang="en-US" sz="2800" dirty="0" smtClean="0">
                <a:sym typeface="Symbol" pitchFamily="18" charset="2"/>
              </a:rPr>
              <a:t> and P</a:t>
            </a:r>
            <a:r>
              <a:rPr lang="en-US" sz="2800" b="1" dirty="0" smtClean="0">
                <a:sym typeface="Symbol" pitchFamily="18" charset="2"/>
              </a:rPr>
              <a:t></a:t>
            </a:r>
            <a:r>
              <a:rPr lang="en-US" sz="2800" dirty="0" smtClean="0">
                <a:sym typeface="Symbol" pitchFamily="18" charset="2"/>
              </a:rPr>
              <a:t>  2-3% </a:t>
            </a:r>
            <a:r>
              <a:rPr lang="en-US" sz="2800" dirty="0" smtClean="0"/>
              <a:t>per °C.</a:t>
            </a:r>
            <a:endParaRPr lang="en-US" sz="2800" dirty="0" smtClean="0">
              <a:sym typeface="Symbol" pitchFamily="18" charset="2"/>
            </a:endParaRPr>
          </a:p>
        </p:txBody>
      </p:sp>
      <p:sp>
        <p:nvSpPr>
          <p:cNvPr id="25605" name="Line 5"/>
          <p:cNvSpPr>
            <a:spLocks noChangeShapeType="1"/>
          </p:cNvSpPr>
          <p:nvPr/>
        </p:nvSpPr>
        <p:spPr bwMode="auto">
          <a:xfrm>
            <a:off x="0" y="1752600"/>
            <a:ext cx="9144000" cy="0"/>
          </a:xfrm>
          <a:prstGeom prst="line">
            <a:avLst/>
          </a:prstGeom>
          <a:noFill/>
          <a:ln w="38100">
            <a:solidFill>
              <a:srgbClr val="0000FF"/>
            </a:solidFill>
            <a:round/>
            <a:headEnd/>
            <a:tailEnd/>
          </a:ln>
        </p:spPr>
        <p:txBody>
          <a:bodyPr/>
          <a:lstStyle/>
          <a:p>
            <a:endParaRPr lang="en-US"/>
          </a:p>
        </p:txBody>
      </p:sp>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396" y="0"/>
            <a:ext cx="7772400" cy="1143000"/>
          </a:xfrm>
        </p:spPr>
        <p:txBody>
          <a:bodyPr/>
          <a:lstStyle/>
          <a:p>
            <a:r>
              <a:rPr lang="en-US" b="1" dirty="0" smtClean="0">
                <a:solidFill>
                  <a:srgbClr val="FF0000"/>
                </a:solidFill>
              </a:rPr>
              <a:t>Bathtub analogy</a:t>
            </a:r>
            <a:endParaRPr lang="en-US" b="1" dirty="0">
              <a:solidFill>
                <a:srgbClr val="FF0000"/>
              </a:solidFill>
            </a:endParaRPr>
          </a:p>
        </p:txBody>
      </p:sp>
      <p:pic>
        <p:nvPicPr>
          <p:cNvPr id="51204" name="Picture 4"/>
          <p:cNvPicPr>
            <a:picLocks noChangeAspect="1" noChangeArrowheads="1"/>
          </p:cNvPicPr>
          <p:nvPr/>
        </p:nvPicPr>
        <p:blipFill>
          <a:blip r:embed="rId2" cstate="print"/>
          <a:srcRect/>
          <a:stretch>
            <a:fillRect/>
          </a:stretch>
        </p:blipFill>
        <p:spPr bwMode="auto">
          <a:xfrm>
            <a:off x="152397" y="10391"/>
            <a:ext cx="2247899" cy="2641281"/>
          </a:xfrm>
          <a:prstGeom prst="rect">
            <a:avLst/>
          </a:prstGeom>
          <a:noFill/>
          <a:ln w="9525">
            <a:noFill/>
            <a:miter lim="800000"/>
            <a:headEnd/>
            <a:tailEnd/>
          </a:ln>
        </p:spPr>
      </p:pic>
      <p:pic>
        <p:nvPicPr>
          <p:cNvPr id="8" name="Picture 7" descr="bath1.png"/>
          <p:cNvPicPr>
            <a:picLocks noChangeAspect="1"/>
          </p:cNvPicPr>
          <p:nvPr/>
        </p:nvPicPr>
        <p:blipFill>
          <a:blip r:embed="rId3" cstate="print"/>
          <a:stretch>
            <a:fillRect/>
          </a:stretch>
        </p:blipFill>
        <p:spPr>
          <a:xfrm>
            <a:off x="3781819" y="3131170"/>
            <a:ext cx="3797494" cy="3020928"/>
          </a:xfrm>
          <a:prstGeom prst="rect">
            <a:avLst/>
          </a:prstGeom>
        </p:spPr>
      </p:pic>
      <p:pic>
        <p:nvPicPr>
          <p:cNvPr id="9" name="Picture 8" descr="bath2.png"/>
          <p:cNvPicPr>
            <a:picLocks noChangeAspect="1"/>
          </p:cNvPicPr>
          <p:nvPr/>
        </p:nvPicPr>
        <p:blipFill>
          <a:blip r:embed="rId4" cstate="print"/>
          <a:stretch>
            <a:fillRect/>
          </a:stretch>
        </p:blipFill>
        <p:spPr>
          <a:xfrm>
            <a:off x="30700" y="3110388"/>
            <a:ext cx="3797494" cy="3020928"/>
          </a:xfrm>
          <a:prstGeom prst="rect">
            <a:avLst/>
          </a:prstGeom>
        </p:spPr>
      </p:pic>
      <p:sp>
        <p:nvSpPr>
          <p:cNvPr id="10" name="TextBox 9"/>
          <p:cNvSpPr txBox="1"/>
          <p:nvPr/>
        </p:nvSpPr>
        <p:spPr>
          <a:xfrm>
            <a:off x="270160" y="2545773"/>
            <a:ext cx="2954655" cy="461665"/>
          </a:xfrm>
          <a:prstGeom prst="rect">
            <a:avLst/>
          </a:prstGeom>
          <a:noFill/>
        </p:spPr>
        <p:txBody>
          <a:bodyPr wrap="none" rtlCol="0">
            <a:spAutoFit/>
          </a:bodyPr>
          <a:lstStyle/>
          <a:p>
            <a:r>
              <a:rPr lang="en-US" b="1" dirty="0" smtClean="0">
                <a:solidFill>
                  <a:srgbClr val="B7C6FE">
                    <a:lumMod val="50000"/>
                  </a:srgbClr>
                </a:solidFill>
              </a:rPr>
              <a:t>Before warming	</a:t>
            </a:r>
            <a:endParaRPr lang="en-US" b="1" dirty="0">
              <a:solidFill>
                <a:srgbClr val="B7C6FE">
                  <a:lumMod val="50000"/>
                </a:srgbClr>
              </a:solidFill>
            </a:endParaRPr>
          </a:p>
        </p:txBody>
      </p:sp>
      <p:sp>
        <p:nvSpPr>
          <p:cNvPr id="11" name="TextBox 10"/>
          <p:cNvSpPr txBox="1"/>
          <p:nvPr/>
        </p:nvSpPr>
        <p:spPr>
          <a:xfrm>
            <a:off x="2182088" y="3813464"/>
            <a:ext cx="4985660" cy="2554545"/>
          </a:xfrm>
          <a:prstGeom prst="rect">
            <a:avLst/>
          </a:prstGeom>
          <a:noFill/>
        </p:spPr>
        <p:txBody>
          <a:bodyPr wrap="none" rtlCol="0">
            <a:spAutoFit/>
          </a:bodyPr>
          <a:lstStyle/>
          <a:p>
            <a:r>
              <a:rPr lang="en-US" sz="2000" dirty="0" smtClean="0">
                <a:solidFill>
                  <a:srgbClr val="000000"/>
                </a:solidFill>
              </a:rPr>
              <a:t>Inflow increases somewhat</a:t>
            </a:r>
          </a:p>
          <a:p>
            <a:endParaRPr lang="en-US" sz="2000" dirty="0" smtClean="0">
              <a:solidFill>
                <a:srgbClr val="000000"/>
              </a:solidFill>
            </a:endParaRPr>
          </a:p>
          <a:p>
            <a:r>
              <a:rPr lang="en-US" sz="2000" dirty="0" smtClean="0">
                <a:solidFill>
                  <a:srgbClr val="000000"/>
                </a:solidFill>
              </a:rPr>
              <a:t>	Level increases a lot</a:t>
            </a: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r>
              <a:rPr lang="en-US" sz="2000" dirty="0" smtClean="0">
                <a:solidFill>
                  <a:srgbClr val="000000"/>
                </a:solidFill>
              </a:rPr>
              <a:t>	Outflow is more episodic: larger </a:t>
            </a:r>
          </a:p>
          <a:p>
            <a:r>
              <a:rPr lang="en-US" sz="2000" dirty="0" smtClean="0">
                <a:solidFill>
                  <a:srgbClr val="000000"/>
                </a:solidFill>
              </a:rPr>
              <a:t>(because tub is fuller) but less frequent</a:t>
            </a:r>
            <a:endParaRPr lang="en-US" sz="2000" dirty="0">
              <a:solidFill>
                <a:srgbClr val="000000"/>
              </a:solidFill>
            </a:endParaRPr>
          </a:p>
        </p:txBody>
      </p:sp>
      <p:sp>
        <p:nvSpPr>
          <p:cNvPr id="12" name="TextBox 11"/>
          <p:cNvSpPr txBox="1"/>
          <p:nvPr/>
        </p:nvSpPr>
        <p:spPr>
          <a:xfrm>
            <a:off x="7572736" y="3667991"/>
            <a:ext cx="1571264" cy="2308324"/>
          </a:xfrm>
          <a:prstGeom prst="rect">
            <a:avLst/>
          </a:prstGeom>
          <a:solidFill>
            <a:srgbClr val="FFFF00"/>
          </a:solidFill>
        </p:spPr>
        <p:txBody>
          <a:bodyPr wrap="none" rtlCol="0">
            <a:spAutoFit/>
          </a:bodyPr>
          <a:lstStyle/>
          <a:p>
            <a:r>
              <a:rPr lang="en-US" sz="1800" b="1" dirty="0" smtClean="0">
                <a:solidFill>
                  <a:srgbClr val="000000"/>
                </a:solidFill>
              </a:rPr>
              <a:t>Evaporation</a:t>
            </a:r>
          </a:p>
          <a:p>
            <a:endParaRPr lang="en-US" sz="1800" b="1" dirty="0" smtClean="0">
              <a:solidFill>
                <a:srgbClr val="000000"/>
              </a:solidFill>
            </a:endParaRPr>
          </a:p>
          <a:p>
            <a:endParaRPr lang="en-US" sz="1800" b="1" dirty="0" smtClean="0">
              <a:solidFill>
                <a:srgbClr val="000000"/>
              </a:solidFill>
            </a:endParaRPr>
          </a:p>
          <a:p>
            <a:r>
              <a:rPr lang="en-US" sz="1800" b="1" dirty="0" smtClean="0">
                <a:solidFill>
                  <a:srgbClr val="000000"/>
                </a:solidFill>
              </a:rPr>
              <a:t>Atmosphere</a:t>
            </a:r>
          </a:p>
          <a:p>
            <a:r>
              <a:rPr lang="en-US" sz="1800" b="1" dirty="0" smtClean="0">
                <a:solidFill>
                  <a:srgbClr val="000000"/>
                </a:solidFill>
              </a:rPr>
              <a:t>Moisture</a:t>
            </a:r>
          </a:p>
          <a:p>
            <a:endParaRPr lang="en-US" sz="1800" b="1" dirty="0" smtClean="0">
              <a:solidFill>
                <a:srgbClr val="000000"/>
              </a:solidFill>
            </a:endParaRPr>
          </a:p>
          <a:p>
            <a:endParaRPr lang="en-US" sz="1800" b="1" dirty="0" smtClean="0">
              <a:solidFill>
                <a:srgbClr val="000000"/>
              </a:solidFill>
            </a:endParaRPr>
          </a:p>
          <a:p>
            <a:r>
              <a:rPr lang="en-US" sz="1800" b="1" dirty="0" smtClean="0">
                <a:solidFill>
                  <a:srgbClr val="000000"/>
                </a:solidFill>
              </a:rPr>
              <a:t>Precipitation</a:t>
            </a:r>
            <a:endParaRPr lang="en-US" sz="1800" b="1" dirty="0">
              <a:solidFill>
                <a:srgbClr val="000000"/>
              </a:solidFill>
            </a:endParaRPr>
          </a:p>
        </p:txBody>
      </p:sp>
      <p:sp>
        <p:nvSpPr>
          <p:cNvPr id="14" name="Snip Same Side Corner Rectangle 13"/>
          <p:cNvSpPr/>
          <p:nvPr/>
        </p:nvSpPr>
        <p:spPr bwMode="auto">
          <a:xfrm rot="10800000">
            <a:off x="5913117" y="5286101"/>
            <a:ext cx="352699" cy="117567"/>
          </a:xfrm>
          <a:prstGeom prst="snip2SameRect">
            <a:avLst>
              <a:gd name="adj1" fmla="val 50000"/>
              <a:gd name="adj2" fmla="val 0"/>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grpSp>
        <p:nvGrpSpPr>
          <p:cNvPr id="3" name="Group 15"/>
          <p:cNvGrpSpPr/>
          <p:nvPr/>
        </p:nvGrpSpPr>
        <p:grpSpPr>
          <a:xfrm>
            <a:off x="248193" y="5290456"/>
            <a:ext cx="3056709" cy="803086"/>
            <a:chOff x="248193" y="5290456"/>
            <a:chExt cx="3056709" cy="803086"/>
          </a:xfrm>
        </p:grpSpPr>
        <p:sp>
          <p:nvSpPr>
            <p:cNvPr id="13" name="Snip Same Side Corner Rectangle 12"/>
            <p:cNvSpPr/>
            <p:nvPr/>
          </p:nvSpPr>
          <p:spPr bwMode="auto">
            <a:xfrm rot="10800000">
              <a:off x="2952203" y="5290456"/>
              <a:ext cx="352699" cy="117567"/>
            </a:xfrm>
            <a:prstGeom prst="snip2SameRect">
              <a:avLst>
                <a:gd name="adj1" fmla="val 50000"/>
                <a:gd name="adj2" fmla="val 0"/>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15" name="TextBox 14"/>
            <p:cNvSpPr txBox="1"/>
            <p:nvPr/>
          </p:nvSpPr>
          <p:spPr>
            <a:xfrm>
              <a:off x="248193" y="5447211"/>
              <a:ext cx="2544286" cy="646331"/>
            </a:xfrm>
            <a:prstGeom prst="rect">
              <a:avLst/>
            </a:prstGeom>
            <a:noFill/>
          </p:spPr>
          <p:txBody>
            <a:bodyPr wrap="none" rtlCol="0">
              <a:spAutoFit/>
            </a:bodyPr>
            <a:lstStyle/>
            <a:p>
              <a:r>
                <a:rPr lang="en-US" sz="1800" dirty="0" smtClean="0">
                  <a:solidFill>
                    <a:srgbClr val="C00000"/>
                  </a:solidFill>
                </a:rPr>
                <a:t>Intermittent outflow:</a:t>
              </a:r>
            </a:p>
            <a:p>
              <a:r>
                <a:rPr lang="en-US" sz="1800" dirty="0" smtClean="0">
                  <a:solidFill>
                    <a:srgbClr val="C00000"/>
                  </a:solidFill>
                </a:rPr>
                <a:t>Depends on bath plug</a:t>
              </a:r>
              <a:endParaRPr lang="en-US" sz="1800" dirty="0">
                <a:solidFill>
                  <a:srgbClr val="C00000"/>
                </a:solidFill>
              </a:endParaRPr>
            </a:p>
          </p:txBody>
        </p:sp>
      </p:grpSp>
      <p:sp>
        <p:nvSpPr>
          <p:cNvPr id="17" name="TextBox 16"/>
          <p:cNvSpPr txBox="1"/>
          <p:nvPr/>
        </p:nvSpPr>
        <p:spPr>
          <a:xfrm>
            <a:off x="4200034" y="2557222"/>
            <a:ext cx="2342308" cy="461665"/>
          </a:xfrm>
          <a:prstGeom prst="rect">
            <a:avLst/>
          </a:prstGeom>
          <a:noFill/>
        </p:spPr>
        <p:txBody>
          <a:bodyPr wrap="none" rtlCol="0">
            <a:spAutoFit/>
          </a:bodyPr>
          <a:lstStyle/>
          <a:p>
            <a:r>
              <a:rPr lang="en-US" b="1" dirty="0" smtClean="0">
                <a:solidFill>
                  <a:srgbClr val="B7C6FE">
                    <a:lumMod val="50000"/>
                  </a:srgbClr>
                </a:solidFill>
              </a:rPr>
              <a:t>After warming</a:t>
            </a:r>
            <a:endParaRPr lang="en-US" b="1" dirty="0">
              <a:solidFill>
                <a:srgbClr val="B7C6FE">
                  <a:lumMod val="50000"/>
                </a:srgbClr>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3000"/>
                                        <p:tgtEl>
                                          <p:spTgt spid="11"/>
                                        </p:tgtEl>
                                      </p:cBhvr>
                                    </p:animEffect>
                                  </p:childTnLst>
                                </p:cTn>
                              </p:par>
                            </p:childTnLst>
                          </p:cTn>
                        </p:par>
                        <p:par>
                          <p:cTn id="20" fill="hold">
                            <p:stCondLst>
                              <p:cond delay="3000"/>
                            </p:stCondLst>
                            <p:childTnLst>
                              <p:par>
                                <p:cTn id="21" presetID="4" presetClass="entr" presetSubtype="16" fill="hold" grpId="0" nodeType="after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par>
                          <p:cTn id="24" fill="hold">
                            <p:stCondLst>
                              <p:cond delay="4500"/>
                            </p:stCondLst>
                            <p:childTnLst>
                              <p:par>
                                <p:cTn id="25" presetID="63" presetClass="path" presetSubtype="0" accel="50000" decel="50000" fill="hold" grpId="1" nodeType="afterEffect">
                                  <p:stCondLst>
                                    <p:cond delay="500"/>
                                  </p:stCondLst>
                                  <p:childTnLst>
                                    <p:animMotion origin="layout" path="M -2.22222E-6 1.85185E-6 L 0.08993 0.00393 " pathEditMode="relative" rAng="0" ptsTypes="AA">
                                      <p:cBhvr>
                                        <p:cTn id="26" dur="2000" fill="hold"/>
                                        <p:tgtEl>
                                          <p:spTgt spid="14"/>
                                        </p:tgtEl>
                                        <p:attrNameLst>
                                          <p:attrName>ppt_x</p:attrName>
                                          <p:attrName>ppt_y</p:attrName>
                                        </p:attrNameLst>
                                      </p:cBhvr>
                                      <p:rCtr x="45"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4" grpId="1"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9218" name="Picture 2" descr="GheatMapR2"/>
          <p:cNvPicPr>
            <a:picLocks noChangeAspect="1" noChangeArrowheads="1"/>
          </p:cNvPicPr>
          <p:nvPr/>
        </p:nvPicPr>
        <p:blipFill>
          <a:blip r:embed="rId2" cstate="print"/>
          <a:srcRect/>
          <a:stretch>
            <a:fillRect/>
          </a:stretch>
        </p:blipFill>
        <p:spPr bwMode="auto">
          <a:xfrm>
            <a:off x="221976" y="917714"/>
            <a:ext cx="6326532" cy="4636925"/>
          </a:xfrm>
          <a:prstGeom prst="rect">
            <a:avLst/>
          </a:prstGeom>
          <a:noFill/>
          <a:ln w="9525">
            <a:noFill/>
            <a:miter lim="800000"/>
            <a:headEnd/>
            <a:tailEnd/>
          </a:ln>
        </p:spPr>
      </p:pic>
      <p:sp>
        <p:nvSpPr>
          <p:cNvPr id="9219" name="TextBox 2"/>
          <p:cNvSpPr txBox="1">
            <a:spLocks noChangeArrowheads="1"/>
          </p:cNvSpPr>
          <p:nvPr/>
        </p:nvSpPr>
        <p:spPr bwMode="auto">
          <a:xfrm>
            <a:off x="3865563" y="6457950"/>
            <a:ext cx="4405312" cy="400050"/>
          </a:xfrm>
          <a:prstGeom prst="rect">
            <a:avLst/>
          </a:prstGeom>
          <a:noFill/>
          <a:ln w="9525">
            <a:noFill/>
            <a:miter lim="800000"/>
            <a:headEnd/>
            <a:tailEnd/>
          </a:ln>
        </p:spPr>
        <p:txBody>
          <a:bodyPr wrap="none">
            <a:spAutoFit/>
          </a:bodyPr>
          <a:lstStyle/>
          <a:p>
            <a:pPr eaLnBrk="0" hangingPunct="0"/>
            <a:r>
              <a:rPr lang="en-US" sz="2000">
                <a:solidFill>
                  <a:srgbClr val="E90128"/>
                </a:solidFill>
              </a:rPr>
              <a:t>2000-2005 </a:t>
            </a:r>
            <a:r>
              <a:rPr lang="en-US" sz="2000">
                <a:solidFill>
                  <a:srgbClr val="FFFF00"/>
                </a:solidFill>
              </a:rPr>
              <a:t>      </a:t>
            </a:r>
            <a:r>
              <a:rPr lang="en-US" sz="1800">
                <a:solidFill>
                  <a:srgbClr val="E90128"/>
                </a:solidFill>
              </a:rPr>
              <a:t>Trenberth et al 2009</a:t>
            </a:r>
          </a:p>
        </p:txBody>
      </p:sp>
      <p:sp>
        <p:nvSpPr>
          <p:cNvPr id="5" name="TextBox 4"/>
          <p:cNvSpPr txBox="1"/>
          <p:nvPr/>
        </p:nvSpPr>
        <p:spPr>
          <a:xfrm>
            <a:off x="842206" y="169509"/>
            <a:ext cx="7826181" cy="523220"/>
          </a:xfrm>
          <a:prstGeom prst="rect">
            <a:avLst/>
          </a:prstGeom>
          <a:solidFill>
            <a:schemeClr val="accent5">
              <a:lumMod val="50000"/>
            </a:schemeClr>
          </a:solidFill>
        </p:spPr>
        <p:txBody>
          <a:bodyPr wrap="none" rtlCol="0">
            <a:spAutoFit/>
          </a:bodyPr>
          <a:lstStyle/>
          <a:p>
            <a:r>
              <a:rPr lang="en-US" sz="2800" b="1" dirty="0" smtClean="0">
                <a:solidFill>
                  <a:schemeClr val="bg1"/>
                </a:solidFill>
              </a:rPr>
              <a:t>Controls on the changes in net precipitation</a:t>
            </a:r>
            <a:endParaRPr lang="en-US" sz="2800" b="1" dirty="0">
              <a:solidFill>
                <a:schemeClr val="bg1"/>
              </a:solidFill>
            </a:endParaRPr>
          </a:p>
        </p:txBody>
      </p:sp>
      <p:sp>
        <p:nvSpPr>
          <p:cNvPr id="6" name="Oval Callout 5"/>
          <p:cNvSpPr/>
          <p:nvPr/>
        </p:nvSpPr>
        <p:spPr bwMode="auto">
          <a:xfrm>
            <a:off x="2133599" y="967408"/>
            <a:ext cx="2107095" cy="927652"/>
          </a:xfrm>
          <a:prstGeom prst="wedgeEllipseCallout">
            <a:avLst>
              <a:gd name="adj1" fmla="val -3222"/>
              <a:gd name="adj2" fmla="val 179643"/>
            </a:avLst>
          </a:prstGeom>
          <a:solidFill>
            <a:srgbClr val="FF99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dirty="0">
                <a:solidFill>
                  <a:schemeClr val="bg1"/>
                </a:solidFill>
              </a:rPr>
              <a:t>2</a:t>
            </a:r>
            <a:r>
              <a:rPr kumimoji="0" lang="en-US" sz="2000" b="0" i="0" u="none" strike="noStrike" cap="none" normalizeH="0" baseline="0" dirty="0" smtClean="0">
                <a:ln>
                  <a:noFill/>
                </a:ln>
                <a:solidFill>
                  <a:schemeClr val="bg1"/>
                </a:solidFill>
                <a:effectLst/>
                <a:latin typeface="Comic Sans MS" pitchFamily="66" charset="0"/>
              </a:rPr>
              <a:t>. Changes in aerosol</a:t>
            </a:r>
          </a:p>
        </p:txBody>
      </p:sp>
      <p:sp>
        <p:nvSpPr>
          <p:cNvPr id="7" name="Oval Callout 6"/>
          <p:cNvSpPr/>
          <p:nvPr/>
        </p:nvSpPr>
        <p:spPr bwMode="auto">
          <a:xfrm>
            <a:off x="0" y="987286"/>
            <a:ext cx="2107095" cy="927652"/>
          </a:xfrm>
          <a:prstGeom prst="wedgeEllipseCallout">
            <a:avLst>
              <a:gd name="adj1" fmla="val 25079"/>
              <a:gd name="adj2" fmla="val 153929"/>
            </a:avLst>
          </a:prstGeom>
          <a:solidFill>
            <a:srgbClr val="FF99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omic Sans MS" pitchFamily="66" charset="0"/>
              </a:rPr>
              <a:t>1. Changes in cloud</a:t>
            </a:r>
          </a:p>
        </p:txBody>
      </p:sp>
      <p:sp>
        <p:nvSpPr>
          <p:cNvPr id="8" name="Oval Callout 7"/>
          <p:cNvSpPr/>
          <p:nvPr/>
        </p:nvSpPr>
        <p:spPr bwMode="auto">
          <a:xfrm>
            <a:off x="4293703" y="954154"/>
            <a:ext cx="2650436" cy="1166193"/>
          </a:xfrm>
          <a:prstGeom prst="wedgeEllipseCallout">
            <a:avLst>
              <a:gd name="adj1" fmla="val -38669"/>
              <a:gd name="adj2" fmla="val 120325"/>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dirty="0">
                <a:solidFill>
                  <a:schemeClr val="bg1"/>
                </a:solidFill>
              </a:rPr>
              <a:t>3</a:t>
            </a:r>
            <a:r>
              <a:rPr kumimoji="0" lang="en-US" sz="2000" b="0" i="0" u="none" strike="noStrike" cap="none" normalizeH="0" baseline="0" dirty="0" smtClean="0">
                <a:ln>
                  <a:noFill/>
                </a:ln>
                <a:solidFill>
                  <a:schemeClr val="bg1"/>
                </a:solidFill>
                <a:effectLst/>
                <a:latin typeface="Comic Sans MS" pitchFamily="66" charset="0"/>
              </a:rPr>
              <a:t>. Changes in atmospheric radiation</a:t>
            </a:r>
          </a:p>
        </p:txBody>
      </p:sp>
      <p:sp>
        <p:nvSpPr>
          <p:cNvPr id="9" name="TextBox 8"/>
          <p:cNvSpPr txBox="1"/>
          <p:nvPr/>
        </p:nvSpPr>
        <p:spPr>
          <a:xfrm>
            <a:off x="6728346" y="894621"/>
            <a:ext cx="2415654" cy="1107996"/>
          </a:xfrm>
          <a:prstGeom prst="rect">
            <a:avLst/>
          </a:prstGeom>
          <a:noFill/>
        </p:spPr>
        <p:txBody>
          <a:bodyPr wrap="square" rtlCol="0">
            <a:spAutoFit/>
          </a:bodyPr>
          <a:lstStyle/>
          <a:p>
            <a:r>
              <a:rPr lang="en-US" sz="2200" dirty="0" smtClean="0"/>
              <a:t>1.+2. Evaporation is limited by energy available</a:t>
            </a:r>
          </a:p>
        </p:txBody>
      </p:sp>
      <p:sp>
        <p:nvSpPr>
          <p:cNvPr id="10" name="TextBox 9"/>
          <p:cNvSpPr txBox="1"/>
          <p:nvPr/>
        </p:nvSpPr>
        <p:spPr>
          <a:xfrm>
            <a:off x="6673755" y="2169994"/>
            <a:ext cx="2470245" cy="1785104"/>
          </a:xfrm>
          <a:prstGeom prst="rect">
            <a:avLst/>
          </a:prstGeom>
          <a:noFill/>
        </p:spPr>
        <p:txBody>
          <a:bodyPr wrap="square" rtlCol="0">
            <a:spAutoFit/>
          </a:bodyPr>
          <a:lstStyle/>
          <a:p>
            <a:r>
              <a:rPr lang="en-US" sz="2200" dirty="0" smtClean="0"/>
              <a:t>3. Latent heating has to be mostly balanced by net LW radiative losses (SH small)</a:t>
            </a:r>
            <a:endParaRPr lang="en-US" sz="2200" dirty="0"/>
          </a:p>
        </p:txBody>
      </p:sp>
      <p:sp>
        <p:nvSpPr>
          <p:cNvPr id="11" name="TextBox 10"/>
          <p:cNvSpPr txBox="1"/>
          <p:nvPr/>
        </p:nvSpPr>
        <p:spPr>
          <a:xfrm>
            <a:off x="6673755" y="4233080"/>
            <a:ext cx="2470245" cy="1446550"/>
          </a:xfrm>
          <a:prstGeom prst="rect">
            <a:avLst/>
          </a:prstGeom>
          <a:noFill/>
        </p:spPr>
        <p:txBody>
          <a:bodyPr wrap="square" rtlCol="0">
            <a:spAutoFit/>
          </a:bodyPr>
          <a:lstStyle/>
          <a:p>
            <a:r>
              <a:rPr lang="en-US" sz="2200" dirty="0" smtClean="0"/>
              <a:t>4. Over land: Latent heating is partly balanced by sensible heat</a:t>
            </a:r>
            <a:endParaRPr lang="en-US" sz="2200" dirty="0"/>
          </a:p>
        </p:txBody>
      </p:sp>
      <p:sp>
        <p:nvSpPr>
          <p:cNvPr id="12" name="Curved Up Arrow 11"/>
          <p:cNvSpPr/>
          <p:nvPr/>
        </p:nvSpPr>
        <p:spPr bwMode="auto">
          <a:xfrm>
            <a:off x="1828801" y="4629150"/>
            <a:ext cx="2071688" cy="742950"/>
          </a:xfrm>
          <a:prstGeom prst="curvedUpArrow">
            <a:avLst>
              <a:gd name="adj1" fmla="val 25000"/>
              <a:gd name="adj2" fmla="val 100400"/>
              <a:gd name="adj3" fmla="val 25000"/>
            </a:avLst>
          </a:prstGeom>
          <a:solidFill>
            <a:srgbClr val="FF99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par>
                          <p:cTn id="21" fill="hold">
                            <p:stCondLst>
                              <p:cond delay="4000"/>
                            </p:stCondLst>
                            <p:childTnLst>
                              <p:par>
                                <p:cTn id="22" presetID="37" presetClass="entr" presetSubtype="0" fill="hold" grpId="0" nodeType="after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900" decel="100000" fill="hold"/>
                                        <p:tgtEl>
                                          <p:spTgt spid="1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900" decel="100000" fill="hold"/>
                                        <p:tgtEl>
                                          <p:spTgt spid="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childTnLst>
                                </p:cTn>
                              </p:par>
                              <p:par>
                                <p:cTn id="39" presetID="10" presetClass="exit" presetSubtype="0" fill="hold" grpId="1" nodeType="withEffect">
                                  <p:stCondLst>
                                    <p:cond delay="0"/>
                                  </p:stCondLst>
                                  <p:childTnLst>
                                    <p:animEffect transition="out" filter="fade">
                                      <p:cBhvr>
                                        <p:cTn id="40" dur="2000"/>
                                        <p:tgtEl>
                                          <p:spTgt spid="7"/>
                                        </p:tgtEl>
                                      </p:cBhvr>
                                    </p:animEffect>
                                    <p:set>
                                      <p:cBhvr>
                                        <p:cTn id="41" dur="1" fill="hold">
                                          <p:stCondLst>
                                            <p:cond delay="19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6"/>
                                        </p:tgtEl>
                                      </p:cBhvr>
                                    </p:animEffect>
                                    <p:set>
                                      <p:cBhvr>
                                        <p:cTn id="44" dur="1" fill="hold">
                                          <p:stCondLst>
                                            <p:cond delay="19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p:bldP spid="10" grpId="0"/>
      <p:bldP spid="11" grpId="0"/>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heatMapR2"/>
          <p:cNvPicPr>
            <a:picLocks noChangeAspect="1" noChangeArrowheads="1"/>
          </p:cNvPicPr>
          <p:nvPr/>
        </p:nvPicPr>
        <p:blipFill>
          <a:blip r:embed="rId2" cstate="print"/>
          <a:srcRect/>
          <a:stretch>
            <a:fillRect/>
          </a:stretch>
        </p:blipFill>
        <p:spPr bwMode="auto">
          <a:xfrm>
            <a:off x="80307" y="917714"/>
            <a:ext cx="6326532" cy="4636925"/>
          </a:xfrm>
          <a:prstGeom prst="rect">
            <a:avLst/>
          </a:prstGeom>
          <a:noFill/>
          <a:ln w="9525">
            <a:noFill/>
            <a:miter lim="800000"/>
            <a:headEnd/>
            <a:tailEnd/>
          </a:ln>
        </p:spPr>
      </p:pic>
      <p:sp>
        <p:nvSpPr>
          <p:cNvPr id="9219" name="TextBox 2"/>
          <p:cNvSpPr txBox="1">
            <a:spLocks noChangeArrowheads="1"/>
          </p:cNvSpPr>
          <p:nvPr/>
        </p:nvSpPr>
        <p:spPr bwMode="auto">
          <a:xfrm>
            <a:off x="4895873" y="6519446"/>
            <a:ext cx="3494867" cy="338554"/>
          </a:xfrm>
          <a:prstGeom prst="rect">
            <a:avLst/>
          </a:prstGeom>
          <a:noFill/>
          <a:ln w="9525">
            <a:noFill/>
            <a:miter lim="800000"/>
            <a:headEnd/>
            <a:tailEnd/>
          </a:ln>
        </p:spPr>
        <p:txBody>
          <a:bodyPr wrap="none">
            <a:spAutoFit/>
          </a:bodyPr>
          <a:lstStyle/>
          <a:p>
            <a:pPr eaLnBrk="0" hangingPunct="0"/>
            <a:r>
              <a:rPr lang="en-US" sz="1600" dirty="0">
                <a:solidFill>
                  <a:srgbClr val="E90128"/>
                </a:solidFill>
              </a:rPr>
              <a:t>2000-2005 </a:t>
            </a:r>
            <a:r>
              <a:rPr lang="en-US" sz="1600" dirty="0">
                <a:solidFill>
                  <a:srgbClr val="FFFF00"/>
                </a:solidFill>
              </a:rPr>
              <a:t>      </a:t>
            </a:r>
            <a:r>
              <a:rPr lang="en-US" sz="1400" dirty="0" err="1">
                <a:solidFill>
                  <a:srgbClr val="E90128"/>
                </a:solidFill>
              </a:rPr>
              <a:t>Trenberth</a:t>
            </a:r>
            <a:r>
              <a:rPr lang="en-US" sz="1400" dirty="0">
                <a:solidFill>
                  <a:srgbClr val="E90128"/>
                </a:solidFill>
              </a:rPr>
              <a:t> et al 2009</a:t>
            </a:r>
          </a:p>
        </p:txBody>
      </p:sp>
      <p:sp>
        <p:nvSpPr>
          <p:cNvPr id="5" name="TextBox 4"/>
          <p:cNvSpPr txBox="1"/>
          <p:nvPr/>
        </p:nvSpPr>
        <p:spPr>
          <a:xfrm>
            <a:off x="842206" y="169509"/>
            <a:ext cx="7826181" cy="523220"/>
          </a:xfrm>
          <a:prstGeom prst="rect">
            <a:avLst/>
          </a:prstGeom>
          <a:solidFill>
            <a:schemeClr val="accent5">
              <a:lumMod val="50000"/>
            </a:schemeClr>
          </a:solidFill>
        </p:spPr>
        <p:txBody>
          <a:bodyPr wrap="none" rtlCol="0">
            <a:spAutoFit/>
          </a:bodyPr>
          <a:lstStyle/>
          <a:p>
            <a:r>
              <a:rPr lang="en-US" sz="2800" b="1" dirty="0" smtClean="0">
                <a:solidFill>
                  <a:schemeClr val="bg1"/>
                </a:solidFill>
              </a:rPr>
              <a:t>Controls on the changes in net precipitation</a:t>
            </a:r>
            <a:endParaRPr lang="en-US" sz="2800" b="1" dirty="0">
              <a:solidFill>
                <a:schemeClr val="bg1"/>
              </a:solidFill>
            </a:endParaRPr>
          </a:p>
        </p:txBody>
      </p:sp>
      <p:sp>
        <p:nvSpPr>
          <p:cNvPr id="8" name="Oval Callout 7"/>
          <p:cNvSpPr/>
          <p:nvPr/>
        </p:nvSpPr>
        <p:spPr bwMode="auto">
          <a:xfrm>
            <a:off x="3101008" y="-172281"/>
            <a:ext cx="3710610" cy="1166193"/>
          </a:xfrm>
          <a:prstGeom prst="wedgeEllipseCallout">
            <a:avLst>
              <a:gd name="adj1" fmla="val -46883"/>
              <a:gd name="adj2" fmla="val 74871"/>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rPr>
              <a:t>TOA radiation does not change (much) in equilibrium</a:t>
            </a:r>
            <a:endParaRPr kumimoji="0" lang="en-US" sz="2000" b="0" i="0" u="none" strike="noStrike" cap="none" normalizeH="0" baseline="0" dirty="0" smtClean="0">
              <a:ln>
                <a:noFill/>
              </a:ln>
              <a:solidFill>
                <a:schemeClr val="bg1"/>
              </a:solidFill>
              <a:effectLst/>
              <a:latin typeface="Comic Sans MS" pitchFamily="66" charset="0"/>
            </a:endParaRPr>
          </a:p>
        </p:txBody>
      </p:sp>
      <p:sp>
        <p:nvSpPr>
          <p:cNvPr id="9" name="TextBox 8"/>
          <p:cNvSpPr txBox="1"/>
          <p:nvPr/>
        </p:nvSpPr>
        <p:spPr>
          <a:xfrm>
            <a:off x="6452315" y="894621"/>
            <a:ext cx="2691685" cy="2862322"/>
          </a:xfrm>
          <a:prstGeom prst="rect">
            <a:avLst/>
          </a:prstGeom>
          <a:noFill/>
          <a:effectLst>
            <a:outerShdw blurRad="38100" dist="38100" dir="3000000" algn="ctr" rotWithShape="0">
              <a:schemeClr val="bg1"/>
            </a:outerShdw>
          </a:effectLst>
        </p:spPr>
        <p:txBody>
          <a:bodyPr wrap="square" rtlCol="0">
            <a:spAutoFit/>
          </a:bodyPr>
          <a:lstStyle/>
          <a:p>
            <a:r>
              <a:rPr lang="en-US" sz="2000" dirty="0" smtClean="0"/>
              <a:t>If the only change in climate is from increased GHGs:</a:t>
            </a:r>
          </a:p>
          <a:p>
            <a:r>
              <a:rPr lang="en-US" sz="2000" dirty="0" smtClean="0"/>
              <a:t>then SW does not change (until ice melts and if clouds change), and so OLR must end up the same.</a:t>
            </a:r>
          </a:p>
        </p:txBody>
      </p:sp>
      <p:sp>
        <p:nvSpPr>
          <p:cNvPr id="13" name="TextBox 12"/>
          <p:cNvSpPr txBox="1"/>
          <p:nvPr/>
        </p:nvSpPr>
        <p:spPr>
          <a:xfrm>
            <a:off x="6550925" y="3798386"/>
            <a:ext cx="2593075" cy="1631216"/>
          </a:xfrm>
          <a:prstGeom prst="rect">
            <a:avLst/>
          </a:prstGeom>
          <a:noFill/>
          <a:effectLst>
            <a:outerShdw blurRad="38100" dist="38100" dir="3000000" algn="ctr" rotWithShape="0">
              <a:schemeClr val="bg1"/>
            </a:outerShdw>
          </a:effectLst>
        </p:spPr>
        <p:txBody>
          <a:bodyPr wrap="square" rtlCol="0">
            <a:spAutoFit/>
          </a:bodyPr>
          <a:lstStyle/>
          <a:p>
            <a:r>
              <a:rPr lang="en-US" sz="2000" dirty="0" smtClean="0"/>
              <a:t>But </a:t>
            </a:r>
            <a:r>
              <a:rPr lang="en-US" sz="2000" dirty="0" err="1" smtClean="0"/>
              <a:t>downwelling</a:t>
            </a:r>
            <a:r>
              <a:rPr lang="en-US" sz="2000" dirty="0" smtClean="0"/>
              <a:t> and net LW</a:t>
            </a:r>
            <a:r>
              <a:rPr lang="en-US" sz="2000" dirty="0" smtClean="0">
                <a:sym typeface="Symbol"/>
              </a:rPr>
              <a:t></a:t>
            </a:r>
            <a:r>
              <a:rPr lang="en-US" sz="2000" dirty="0" smtClean="0"/>
              <a:t> increases and so other terms must change: mainly evaporative cooling.</a:t>
            </a:r>
            <a:endParaRPr lang="en-US" sz="2000" dirty="0"/>
          </a:p>
        </p:txBody>
      </p:sp>
      <p:sp>
        <p:nvSpPr>
          <p:cNvPr id="16" name="Curved Down Arrow 15"/>
          <p:cNvSpPr/>
          <p:nvPr/>
        </p:nvSpPr>
        <p:spPr bwMode="auto">
          <a:xfrm rot="11005967">
            <a:off x="4258731" y="4933925"/>
            <a:ext cx="1269465" cy="505994"/>
          </a:xfrm>
          <a:prstGeom prst="curvedDown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5" name="Curved Down Arrow 14"/>
          <p:cNvSpPr/>
          <p:nvPr/>
        </p:nvSpPr>
        <p:spPr bwMode="auto">
          <a:xfrm rot="11005967">
            <a:off x="3309255" y="4760685"/>
            <a:ext cx="2249715" cy="711200"/>
          </a:xfrm>
          <a:prstGeom prst="curvedDownArrow">
            <a:avLst>
              <a:gd name="adj1" fmla="val 32957"/>
              <a:gd name="adj2" fmla="val 50000"/>
              <a:gd name="adj3" fmla="val 22061"/>
            </a:avLst>
          </a:prstGeom>
          <a:solidFill>
            <a:srgbClr val="FF99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TextBox 9"/>
          <p:cNvSpPr txBox="1"/>
          <p:nvPr/>
        </p:nvSpPr>
        <p:spPr>
          <a:xfrm>
            <a:off x="276993" y="5731658"/>
            <a:ext cx="8570794" cy="1015663"/>
          </a:xfrm>
          <a:prstGeom prst="rect">
            <a:avLst/>
          </a:prstGeom>
          <a:noFill/>
          <a:effectLst>
            <a:outerShdw blurRad="38100" dist="38100" dir="3000000" algn="ctr" rotWithShape="0">
              <a:schemeClr val="bg1"/>
            </a:outerShdw>
          </a:effectLst>
        </p:spPr>
        <p:txBody>
          <a:bodyPr wrap="square" rtlCol="0">
            <a:spAutoFit/>
          </a:bodyPr>
          <a:lstStyle/>
          <a:p>
            <a:r>
              <a:rPr lang="en-US" sz="2000" dirty="0" smtClean="0"/>
              <a:t>Transient response may differ from equilibrium </a:t>
            </a:r>
            <a:r>
              <a:rPr lang="en-US" sz="1800" dirty="0" smtClean="0"/>
              <a:t>(see Andrews et al. 09)</a:t>
            </a:r>
          </a:p>
          <a:p>
            <a:r>
              <a:rPr lang="en-US" sz="2000" dirty="0" smtClean="0"/>
              <a:t>Land responds faster.    Radiative properties partly control rate of increase of precipitation.: Stephens and Ellis 2008</a:t>
            </a:r>
            <a:endParaRPr lang="en-US" sz="2000" dirty="0"/>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37"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900" decel="100000" fill="hold"/>
                                        <p:tgtEl>
                                          <p:spTgt spid="8"/>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900" decel="100000" fill="hold"/>
                                        <p:tgtEl>
                                          <p:spTgt spid="1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p:bldP spid="16" grpId="0" animBg="1"/>
      <p:bldP spid="15"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tmp_prc_tsCOR5"/>
          <p:cNvPicPr>
            <a:picLocks noChangeAspect="1" noChangeArrowheads="1"/>
          </p:cNvPicPr>
          <p:nvPr/>
        </p:nvPicPr>
        <p:blipFill>
          <a:blip r:embed="rId2" cstate="print"/>
          <a:srcRect/>
          <a:stretch>
            <a:fillRect/>
          </a:stretch>
        </p:blipFill>
        <p:spPr bwMode="auto">
          <a:xfrm>
            <a:off x="0" y="41275"/>
            <a:ext cx="5386388" cy="6753225"/>
          </a:xfrm>
          <a:prstGeom prst="rect">
            <a:avLst/>
          </a:prstGeom>
          <a:noFill/>
          <a:ln w="9525">
            <a:noFill/>
            <a:miter lim="800000"/>
            <a:headEnd/>
            <a:tailEnd/>
          </a:ln>
        </p:spPr>
      </p:pic>
      <p:sp>
        <p:nvSpPr>
          <p:cNvPr id="28675" name="Text Box 5"/>
          <p:cNvSpPr txBox="1">
            <a:spLocks noChangeArrowheads="1"/>
          </p:cNvSpPr>
          <p:nvPr/>
        </p:nvSpPr>
        <p:spPr bwMode="auto">
          <a:xfrm>
            <a:off x="5603875" y="422275"/>
            <a:ext cx="3198813" cy="6032500"/>
          </a:xfrm>
          <a:prstGeom prst="rect">
            <a:avLst/>
          </a:prstGeom>
          <a:noFill/>
          <a:ln w="12700">
            <a:noFill/>
            <a:miter lim="800000"/>
            <a:headEnd type="none" w="sm" len="sm"/>
            <a:tailEnd type="none" w="sm" len="sm"/>
          </a:ln>
          <a:effectLst>
            <a:outerShdw blurRad="25400" dist="25400" dir="5400000" algn="ctr" rotWithShape="0">
              <a:schemeClr val="bg1"/>
            </a:outerShdw>
          </a:effectLst>
        </p:spPr>
        <p:txBody>
          <a:bodyPr>
            <a:spAutoFit/>
          </a:bodyPr>
          <a:lstStyle/>
          <a:p>
            <a:pPr eaLnBrk="0" hangingPunct="0">
              <a:defRPr/>
            </a:pPr>
            <a:r>
              <a:rPr lang="en-US" sz="2800" b="1" dirty="0">
                <a:cs typeface="+mn-cs"/>
              </a:rPr>
              <a:t>Nov-March</a:t>
            </a:r>
          </a:p>
          <a:p>
            <a:pPr eaLnBrk="0" hangingPunct="0">
              <a:defRPr/>
            </a:pPr>
            <a:endParaRPr lang="en-US" dirty="0">
              <a:cs typeface="+mn-cs"/>
            </a:endParaRPr>
          </a:p>
          <a:p>
            <a:pPr eaLnBrk="0" hangingPunct="0">
              <a:defRPr/>
            </a:pPr>
            <a:r>
              <a:rPr lang="en-US" dirty="0">
                <a:cs typeface="+mn-cs"/>
              </a:rPr>
              <a:t>Correlations of monthly mean anomalies of surface temperature and precipitation.</a:t>
            </a:r>
          </a:p>
          <a:p>
            <a:pPr eaLnBrk="0" hangingPunct="0">
              <a:defRPr/>
            </a:pPr>
            <a:endParaRPr lang="en-US" dirty="0">
              <a:cs typeface="+mn-cs"/>
            </a:endParaRPr>
          </a:p>
          <a:p>
            <a:pPr eaLnBrk="0" hangingPunct="0">
              <a:defRPr/>
            </a:pPr>
            <a:r>
              <a:rPr lang="en-US" sz="2800" b="1" dirty="0">
                <a:cs typeface="+mn-cs"/>
              </a:rPr>
              <a:t>May-September</a:t>
            </a:r>
          </a:p>
          <a:p>
            <a:pPr eaLnBrk="0" hangingPunct="0">
              <a:defRPr/>
            </a:pPr>
            <a:endParaRPr lang="en-US" dirty="0">
              <a:solidFill>
                <a:srgbClr val="0000FF"/>
              </a:solidFill>
              <a:cs typeface="+mn-cs"/>
            </a:endParaRPr>
          </a:p>
          <a:p>
            <a:pPr eaLnBrk="0" hangingPunct="0">
              <a:defRPr/>
            </a:pPr>
            <a:r>
              <a:rPr lang="en-US" sz="2000" dirty="0">
                <a:solidFill>
                  <a:srgbClr val="0000FF"/>
                </a:solidFill>
                <a:cs typeface="+mn-cs"/>
              </a:rPr>
              <a:t>Negative: means hot and dry or cool and wet.</a:t>
            </a:r>
          </a:p>
          <a:p>
            <a:pPr eaLnBrk="0" hangingPunct="0">
              <a:defRPr/>
            </a:pPr>
            <a:r>
              <a:rPr lang="en-US" sz="2000" dirty="0">
                <a:solidFill>
                  <a:schemeClr val="hlink"/>
                </a:solidFill>
                <a:cs typeface="+mn-cs"/>
              </a:rPr>
              <a:t>Positive: hot and wet or cool and dry (as in El Nino region).</a:t>
            </a:r>
          </a:p>
          <a:p>
            <a:pPr eaLnBrk="0" hangingPunct="0">
              <a:defRPr/>
            </a:pPr>
            <a:endParaRPr lang="en-US" sz="2000" dirty="0">
              <a:solidFill>
                <a:schemeClr val="hlink"/>
              </a:solidFill>
              <a:cs typeface="+mn-cs"/>
            </a:endParaRPr>
          </a:p>
          <a:p>
            <a:pPr eaLnBrk="0" hangingPunct="0">
              <a:defRPr/>
            </a:pPr>
            <a:r>
              <a:rPr lang="en-US" sz="1800" dirty="0" err="1">
                <a:cs typeface="+mn-cs"/>
              </a:rPr>
              <a:t>Trenberth</a:t>
            </a:r>
            <a:r>
              <a:rPr lang="en-US" sz="1800" dirty="0">
                <a:cs typeface="+mn-cs"/>
              </a:rPr>
              <a:t> and Shea 2005</a:t>
            </a:r>
          </a:p>
        </p:txBody>
      </p:sp>
      <p:sp>
        <p:nvSpPr>
          <p:cNvPr id="229382" name="AutoShape 6"/>
          <p:cNvSpPr>
            <a:spLocks noChangeArrowheads="1"/>
          </p:cNvSpPr>
          <p:nvPr/>
        </p:nvSpPr>
        <p:spPr bwMode="auto">
          <a:xfrm>
            <a:off x="4740275" y="157163"/>
            <a:ext cx="4403725" cy="2409825"/>
          </a:xfrm>
          <a:prstGeom prst="wedgeRoundRectCallout">
            <a:avLst>
              <a:gd name="adj1" fmla="val -120440"/>
              <a:gd name="adj2" fmla="val -16421"/>
              <a:gd name="adj3" fmla="val 16667"/>
            </a:avLst>
          </a:prstGeom>
          <a:solidFill>
            <a:srgbClr val="FFFF00"/>
          </a:solidFill>
          <a:ln w="12700">
            <a:solidFill>
              <a:srgbClr val="FDE42D"/>
            </a:solidFill>
            <a:miter lim="800000"/>
            <a:headEnd type="none" w="sm" len="sm"/>
            <a:tailEnd type="none" w="sm" len="sm"/>
          </a:ln>
        </p:spPr>
        <p:txBody>
          <a:bodyPr/>
          <a:lstStyle/>
          <a:p>
            <a:pPr algn="ctr" eaLnBrk="0" hangingPunct="0">
              <a:defRPr/>
            </a:pPr>
            <a:r>
              <a:rPr lang="en-US" b="1" dirty="0">
                <a:solidFill>
                  <a:schemeClr val="accent2">
                    <a:lumMod val="75000"/>
                  </a:schemeClr>
                </a:solidFill>
                <a:cs typeface="+mn-cs"/>
              </a:rPr>
              <a:t>Winter high </a:t>
            </a:r>
            <a:r>
              <a:rPr lang="en-US" b="1" dirty="0" err="1">
                <a:solidFill>
                  <a:schemeClr val="accent2">
                    <a:lumMod val="75000"/>
                  </a:schemeClr>
                </a:solidFill>
                <a:cs typeface="+mn-cs"/>
              </a:rPr>
              <a:t>lats</a:t>
            </a:r>
            <a:r>
              <a:rPr lang="en-US" b="1" dirty="0">
                <a:solidFill>
                  <a:schemeClr val="accent2">
                    <a:lumMod val="75000"/>
                  </a:schemeClr>
                </a:solidFill>
                <a:cs typeface="+mn-cs"/>
              </a:rPr>
              <a:t>: </a:t>
            </a:r>
            <a:r>
              <a:rPr lang="en-US" dirty="0">
                <a:solidFill>
                  <a:schemeClr val="tx2"/>
                </a:solidFill>
                <a:cs typeface="+mn-cs"/>
              </a:rPr>
              <a:t>air </a:t>
            </a:r>
            <a:r>
              <a:rPr lang="en-US" dirty="0">
                <a:cs typeface="+mn-cs"/>
              </a:rPr>
              <a:t>can’t hold moisture in cold; storms: warm and moist southerlies.</a:t>
            </a:r>
          </a:p>
          <a:p>
            <a:pPr algn="ctr" eaLnBrk="0" hangingPunct="0">
              <a:defRPr/>
            </a:pPr>
            <a:r>
              <a:rPr lang="en-US" dirty="0" err="1">
                <a:cs typeface="+mn-cs"/>
              </a:rPr>
              <a:t>Clausius-Clapeyron</a:t>
            </a:r>
            <a:r>
              <a:rPr lang="en-US" dirty="0">
                <a:cs typeface="+mn-cs"/>
              </a:rPr>
              <a:t> effect</a:t>
            </a:r>
          </a:p>
          <a:p>
            <a:pPr algn="ctr" eaLnBrk="0" hangingPunct="0">
              <a:defRPr/>
            </a:pPr>
            <a:r>
              <a:rPr lang="en-US" dirty="0">
                <a:cs typeface="+mn-cs"/>
              </a:rPr>
              <a:t>T</a:t>
            </a:r>
            <a:r>
              <a:rPr lang="en-US" dirty="0">
                <a:cs typeface="+mn-cs"/>
                <a:sym typeface="Symbol"/>
              </a:rPr>
              <a:t>P</a:t>
            </a:r>
            <a:endParaRPr lang="en-US" dirty="0">
              <a:cs typeface="+mn-cs"/>
            </a:endParaRPr>
          </a:p>
        </p:txBody>
      </p:sp>
      <p:sp>
        <p:nvSpPr>
          <p:cNvPr id="229383" name="AutoShape 7"/>
          <p:cNvSpPr>
            <a:spLocks noChangeArrowheads="1"/>
          </p:cNvSpPr>
          <p:nvPr/>
        </p:nvSpPr>
        <p:spPr bwMode="auto">
          <a:xfrm>
            <a:off x="4892675" y="2701925"/>
            <a:ext cx="4251325" cy="1976438"/>
          </a:xfrm>
          <a:prstGeom prst="wedgeRoundRectCallout">
            <a:avLst>
              <a:gd name="adj1" fmla="val -134542"/>
              <a:gd name="adj2" fmla="val 20426"/>
              <a:gd name="adj3" fmla="val 16667"/>
            </a:avLst>
          </a:prstGeom>
          <a:solidFill>
            <a:srgbClr val="FFFF00"/>
          </a:solidFill>
          <a:ln w="12700">
            <a:solidFill>
              <a:srgbClr val="FDE42D"/>
            </a:solidFill>
            <a:miter lim="800000"/>
            <a:headEnd type="none" w="sm" len="sm"/>
            <a:tailEnd type="none" w="sm" len="sm"/>
          </a:ln>
        </p:spPr>
        <p:txBody>
          <a:bodyPr/>
          <a:lstStyle/>
          <a:p>
            <a:pPr algn="ctr" eaLnBrk="0" hangingPunct="0">
              <a:defRPr/>
            </a:pPr>
            <a:r>
              <a:rPr lang="en-US" b="1" dirty="0">
                <a:solidFill>
                  <a:schemeClr val="accent2">
                    <a:lumMod val="75000"/>
                  </a:schemeClr>
                </a:solidFill>
                <a:cs typeface="+mn-cs"/>
              </a:rPr>
              <a:t>Tropics/summer land</a:t>
            </a:r>
            <a:r>
              <a:rPr lang="en-US" dirty="0">
                <a:cs typeface="+mn-cs"/>
              </a:rPr>
              <a:t>: </a:t>
            </a:r>
            <a:r>
              <a:rPr lang="en-US" b="1" dirty="0">
                <a:solidFill>
                  <a:srgbClr val="E90128"/>
                </a:solidFill>
                <a:cs typeface="+mn-cs"/>
              </a:rPr>
              <a:t>hot and dry </a:t>
            </a:r>
            <a:r>
              <a:rPr lang="en-US" dirty="0">
                <a:cs typeface="+mn-cs"/>
              </a:rPr>
              <a:t>or </a:t>
            </a:r>
            <a:r>
              <a:rPr lang="en-US" b="1" dirty="0">
                <a:solidFill>
                  <a:schemeClr val="accent5">
                    <a:lumMod val="50000"/>
                  </a:schemeClr>
                </a:solidFill>
                <a:cs typeface="+mn-cs"/>
              </a:rPr>
              <a:t>cool and wet</a:t>
            </a:r>
          </a:p>
          <a:p>
            <a:pPr algn="ctr" eaLnBrk="0" hangingPunct="0">
              <a:defRPr/>
            </a:pPr>
            <a:r>
              <a:rPr lang="en-US" dirty="0">
                <a:cs typeface="+mn-cs"/>
              </a:rPr>
              <a:t>Rain and cloud cool and </a:t>
            </a:r>
            <a:r>
              <a:rPr lang="en-US" b="1" dirty="0">
                <a:cs typeface="+mn-cs"/>
              </a:rPr>
              <a:t>air condition</a:t>
            </a:r>
            <a:r>
              <a:rPr lang="en-US" dirty="0">
                <a:cs typeface="+mn-cs"/>
              </a:rPr>
              <a:t> the planet!</a:t>
            </a:r>
          </a:p>
          <a:p>
            <a:pPr algn="ctr" eaLnBrk="0" hangingPunct="0">
              <a:defRPr/>
            </a:pPr>
            <a:r>
              <a:rPr lang="en-US" dirty="0">
                <a:cs typeface="+mn-cs"/>
              </a:rPr>
              <a:t>P</a:t>
            </a:r>
            <a:r>
              <a:rPr lang="en-US" dirty="0">
                <a:cs typeface="+mn-cs"/>
                <a:sym typeface="Symbol"/>
              </a:rPr>
              <a:t>T</a:t>
            </a:r>
            <a:endParaRPr lang="en-US" dirty="0">
              <a:cs typeface="+mn-cs"/>
            </a:endParaRPr>
          </a:p>
        </p:txBody>
      </p:sp>
      <p:sp>
        <p:nvSpPr>
          <p:cNvPr id="229384" name="AutoShape 8"/>
          <p:cNvSpPr>
            <a:spLocks noChangeArrowheads="1"/>
          </p:cNvSpPr>
          <p:nvPr/>
        </p:nvSpPr>
        <p:spPr bwMode="auto">
          <a:xfrm>
            <a:off x="4848225" y="4918075"/>
            <a:ext cx="4295775" cy="1631950"/>
          </a:xfrm>
          <a:prstGeom prst="wedgeRoundRectCallout">
            <a:avLst>
              <a:gd name="adj1" fmla="val -84157"/>
              <a:gd name="adj2" fmla="val -52958"/>
              <a:gd name="adj3" fmla="val 16667"/>
            </a:avLst>
          </a:prstGeom>
          <a:solidFill>
            <a:srgbClr val="FFFF00"/>
          </a:solidFill>
          <a:ln w="12700">
            <a:solidFill>
              <a:srgbClr val="FDE42D"/>
            </a:solidFill>
            <a:miter lim="800000"/>
            <a:headEnd type="none" w="sm" len="sm"/>
            <a:tailEnd type="none" w="sm" len="sm"/>
          </a:ln>
        </p:spPr>
        <p:txBody>
          <a:bodyPr/>
          <a:lstStyle/>
          <a:p>
            <a:pPr algn="ctr" eaLnBrk="0" hangingPunct="0">
              <a:defRPr/>
            </a:pPr>
            <a:r>
              <a:rPr lang="en-US" b="1" dirty="0">
                <a:solidFill>
                  <a:schemeClr val="accent2">
                    <a:lumMod val="75000"/>
                  </a:schemeClr>
                </a:solidFill>
                <a:cs typeface="+mn-cs"/>
              </a:rPr>
              <a:t>Oceans:</a:t>
            </a:r>
            <a:r>
              <a:rPr lang="en-US" dirty="0">
                <a:cs typeface="+mn-cs"/>
              </a:rPr>
              <a:t> El Nino high SSTs produce rain, ocean forces atmosphere</a:t>
            </a:r>
          </a:p>
          <a:p>
            <a:pPr algn="ctr" eaLnBrk="0" hangingPunct="0">
              <a:defRPr/>
            </a:pPr>
            <a:r>
              <a:rPr lang="en-US" dirty="0">
                <a:cs typeface="+mn-cs"/>
              </a:rPr>
              <a:t>SST</a:t>
            </a:r>
            <a:r>
              <a:rPr lang="en-US" dirty="0">
                <a:cs typeface="+mn-cs"/>
                <a:sym typeface="Symbol"/>
              </a:rPr>
              <a:t>P</a:t>
            </a:r>
            <a:endParaRPr lang="en-US" dirty="0">
              <a:cs typeface="+mn-cs"/>
            </a:endParaRPr>
          </a:p>
        </p:txBody>
      </p:sp>
      <p:sp>
        <p:nvSpPr>
          <p:cNvPr id="7" name="TextBox 6"/>
          <p:cNvSpPr txBox="1"/>
          <p:nvPr/>
        </p:nvSpPr>
        <p:spPr>
          <a:xfrm>
            <a:off x="1462088" y="0"/>
            <a:ext cx="6159500" cy="523875"/>
          </a:xfrm>
          <a:prstGeom prst="rect">
            <a:avLst/>
          </a:prstGeom>
          <a:solidFill>
            <a:schemeClr val="bg1"/>
          </a:solidFill>
        </p:spPr>
        <p:txBody>
          <a:bodyPr wrap="none">
            <a:spAutoFit/>
          </a:bodyPr>
          <a:lstStyle/>
          <a:p>
            <a:pPr eaLnBrk="0" hangingPunct="0">
              <a:defRPr/>
            </a:pPr>
            <a:r>
              <a:rPr lang="en-US" sz="2800" b="1" dirty="0">
                <a:effectLst>
                  <a:outerShdw blurRad="38100" dist="38100" dir="2700000" algn="tl">
                    <a:srgbClr val="000000">
                      <a:alpha val="43137"/>
                    </a:srgbClr>
                  </a:outerShdw>
                </a:effectLst>
                <a:cs typeface="+mn-cs"/>
              </a:rPr>
              <a:t>   Precipitation </a:t>
            </a:r>
            <a:r>
              <a:rPr lang="en-US" sz="2800" b="1" dirty="0" err="1">
                <a:effectLst>
                  <a:outerShdw blurRad="38100" dist="38100" dir="2700000" algn="tl">
                    <a:srgbClr val="000000">
                      <a:alpha val="43137"/>
                    </a:srgbClr>
                  </a:outerShdw>
                </a:effectLst>
                <a:cs typeface="+mn-cs"/>
              </a:rPr>
              <a:t>vs</a:t>
            </a:r>
            <a:r>
              <a:rPr lang="en-US" sz="2800" b="1" dirty="0">
                <a:effectLst>
                  <a:outerShdw blurRad="38100" dist="38100" dir="2700000" algn="tl">
                    <a:srgbClr val="000000">
                      <a:alpha val="43137"/>
                    </a:srgbClr>
                  </a:outerShdw>
                </a:effectLst>
                <a:cs typeface="+mn-cs"/>
              </a:rPr>
              <a:t> Temperature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xEl>
                                              <p:pRg st="0" end="0"/>
                                            </p:txEl>
                                          </p:spTgt>
                                        </p:tgtEl>
                                      </p:cBhvr>
                                    </p:animEffect>
                                    <p:set>
                                      <p:cBhvr>
                                        <p:cTn id="7" dur="1" fill="hold">
                                          <p:stCondLst>
                                            <p:cond delay="1999"/>
                                          </p:stCondLst>
                                        </p:cTn>
                                        <p:tgtEl>
                                          <p:spTgt spid="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7">
                                            <p:bg/>
                                          </p:spTgt>
                                        </p:tgtEl>
                                      </p:cBhvr>
                                    </p:animEffect>
                                    <p:set>
                                      <p:cBhvr>
                                        <p:cTn id="10" dur="1" fill="hold">
                                          <p:stCondLst>
                                            <p:cond delay="1999"/>
                                          </p:stCondLst>
                                        </p:cTn>
                                        <p:tgtEl>
                                          <p:spTgt spid="7">
                                            <p:bg/>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29382"/>
                                        </p:tgtEl>
                                        <p:attrNameLst>
                                          <p:attrName>style.visibility</p:attrName>
                                        </p:attrNameLst>
                                      </p:cBhvr>
                                      <p:to>
                                        <p:strVal val="visible"/>
                                      </p:to>
                                    </p:set>
                                    <p:animEffect transition="in" filter="diamond(in)">
                                      <p:cBhvr>
                                        <p:cTn id="15" dur="1000"/>
                                        <p:tgtEl>
                                          <p:spTgt spid="229382"/>
                                        </p:tgtEl>
                                      </p:cBhvr>
                                    </p:animEffect>
                                  </p:childTnLst>
                                  <p:subTnLst>
                                    <p:set>
                                      <p:cBhvr override="childStyle">
                                        <p:cTn dur="1" fill="hold" display="0" masterRel="nextClick" afterEffect="1"/>
                                        <p:tgtEl>
                                          <p:spTgt spid="229382"/>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29383"/>
                                        </p:tgtEl>
                                        <p:attrNameLst>
                                          <p:attrName>style.visibility</p:attrName>
                                        </p:attrNameLst>
                                      </p:cBhvr>
                                      <p:to>
                                        <p:strVal val="visible"/>
                                      </p:to>
                                    </p:set>
                                    <p:animEffect transition="in" filter="diamond(in)">
                                      <p:cBhvr>
                                        <p:cTn id="20" dur="1000"/>
                                        <p:tgtEl>
                                          <p:spTgt spid="229383"/>
                                        </p:tgtEl>
                                      </p:cBhvr>
                                    </p:animEffect>
                                  </p:childTnLst>
                                  <p:subTnLst>
                                    <p:set>
                                      <p:cBhvr override="childStyle">
                                        <p:cTn dur="1" fill="hold" display="0" masterRel="nextClick" afterEffect="1"/>
                                        <p:tgtEl>
                                          <p:spTgt spid="22938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29384"/>
                                        </p:tgtEl>
                                        <p:attrNameLst>
                                          <p:attrName>style.visibility</p:attrName>
                                        </p:attrNameLst>
                                      </p:cBhvr>
                                      <p:to>
                                        <p:strVal val="visible"/>
                                      </p:to>
                                    </p:set>
                                    <p:animEffect transition="in" filter="diamond(in)">
                                      <p:cBhvr>
                                        <p:cTn id="25" dur="1000"/>
                                        <p:tgtEl>
                                          <p:spTgt spid="229384"/>
                                        </p:tgtEl>
                                      </p:cBhvr>
                                    </p:animEffect>
                                  </p:childTnLst>
                                  <p:subTnLst>
                                    <p:set>
                                      <p:cBhvr override="childStyle">
                                        <p:cTn dur="1" fill="hold" display="0" masterRel="nextClick" afterEffect="1"/>
                                        <p:tgtEl>
                                          <p:spTgt spid="22938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2" grpId="0" animBg="1"/>
      <p:bldP spid="229383" grpId="0" animBg="1"/>
      <p:bldP spid="229384" grpId="0" animBg="1"/>
      <p:bldP spid="7"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storm2.jpg"/>
          <p:cNvPicPr>
            <a:picLocks noChangeAspect="1"/>
          </p:cNvPicPr>
          <p:nvPr/>
        </p:nvPicPr>
        <p:blipFill>
          <a:blip r:embed="rId2" cstate="print"/>
          <a:srcRect/>
          <a:stretch>
            <a:fillRect/>
          </a:stretch>
        </p:blipFill>
        <p:spPr bwMode="auto">
          <a:xfrm>
            <a:off x="0" y="1555750"/>
            <a:ext cx="4637088" cy="3260725"/>
          </a:xfrm>
          <a:prstGeom prst="rect">
            <a:avLst/>
          </a:prstGeom>
          <a:noFill/>
          <a:ln w="9525">
            <a:noFill/>
            <a:miter lim="800000"/>
            <a:headEnd/>
            <a:tailEnd/>
          </a:ln>
        </p:spPr>
      </p:pic>
      <p:pic>
        <p:nvPicPr>
          <p:cNvPr id="29699" name="Picture 8" descr="sunshine_2.jpg"/>
          <p:cNvPicPr>
            <a:picLocks noChangeAspect="1"/>
          </p:cNvPicPr>
          <p:nvPr/>
        </p:nvPicPr>
        <p:blipFill>
          <a:blip r:embed="rId3" cstate="print"/>
          <a:srcRect/>
          <a:stretch>
            <a:fillRect/>
          </a:stretch>
        </p:blipFill>
        <p:spPr bwMode="auto">
          <a:xfrm>
            <a:off x="4637088" y="1541463"/>
            <a:ext cx="4506912" cy="3275012"/>
          </a:xfrm>
          <a:prstGeom prst="rect">
            <a:avLst/>
          </a:prstGeom>
          <a:noFill/>
          <a:ln w="9525">
            <a:noFill/>
            <a:miter lim="800000"/>
            <a:headEnd/>
            <a:tailEnd/>
          </a:ln>
        </p:spPr>
      </p:pic>
      <p:sp>
        <p:nvSpPr>
          <p:cNvPr id="6" name="TextBox 5"/>
          <p:cNvSpPr txBox="1"/>
          <p:nvPr/>
        </p:nvSpPr>
        <p:spPr>
          <a:xfrm flipH="1">
            <a:off x="4805363" y="1931988"/>
            <a:ext cx="4098925" cy="3048000"/>
          </a:xfrm>
          <a:prstGeom prst="rect">
            <a:avLst/>
          </a:prstGeom>
          <a:noFill/>
          <a:effectLst>
            <a:outerShdw blurRad="25400" dist="25400" dir="2700000" algn="ctr" rotWithShape="0">
              <a:srgbClr val="FFFF00"/>
            </a:outerShdw>
          </a:effectLst>
        </p:spPr>
        <p:txBody>
          <a:bodyPr>
            <a:spAutoFit/>
          </a:bodyPr>
          <a:lstStyle/>
          <a:p>
            <a:pPr eaLnBrk="0" hangingPunct="0">
              <a:defRPr/>
            </a:pPr>
            <a:r>
              <a:rPr lang="en-US" b="1" dirty="0" err="1">
                <a:cs typeface="+mn-cs"/>
              </a:rPr>
              <a:t>Anticyclonic</a:t>
            </a:r>
            <a:r>
              <a:rPr lang="en-US" b="1" dirty="0">
                <a:cs typeface="+mn-cs"/>
              </a:rPr>
              <a:t> regime</a:t>
            </a:r>
          </a:p>
          <a:p>
            <a:pPr eaLnBrk="0" hangingPunct="0">
              <a:defRPr/>
            </a:pPr>
            <a:endParaRPr lang="en-US" b="1" dirty="0">
              <a:cs typeface="+mn-cs"/>
            </a:endParaRPr>
          </a:p>
          <a:p>
            <a:pPr eaLnBrk="0" hangingPunct="0">
              <a:defRPr/>
            </a:pPr>
            <a:r>
              <a:rPr lang="en-US" dirty="0">
                <a:cs typeface="+mn-cs"/>
              </a:rPr>
              <a:t>Sunny</a:t>
            </a:r>
          </a:p>
          <a:p>
            <a:pPr eaLnBrk="0" hangingPunct="0">
              <a:defRPr/>
            </a:pPr>
            <a:r>
              <a:rPr lang="en-US" dirty="0">
                <a:cs typeface="+mn-cs"/>
              </a:rPr>
              <a:t>Dry:  Less soil moisture</a:t>
            </a:r>
          </a:p>
          <a:p>
            <a:pPr eaLnBrk="0" hangingPunct="0">
              <a:defRPr/>
            </a:pPr>
            <a:r>
              <a:rPr lang="en-US" dirty="0">
                <a:cs typeface="+mn-cs"/>
              </a:rPr>
              <a:t>Surface energy: LH</a:t>
            </a:r>
            <a:r>
              <a:rPr lang="en-US" dirty="0">
                <a:cs typeface="+mn-cs"/>
                <a:sym typeface="Symbol"/>
              </a:rPr>
              <a:t></a:t>
            </a:r>
            <a:r>
              <a:rPr lang="en-US" dirty="0">
                <a:cs typeface="+mn-cs"/>
              </a:rPr>
              <a:t> </a:t>
            </a:r>
            <a:r>
              <a:rPr lang="en-US" dirty="0">
                <a:cs typeface="+mn-cs"/>
                <a:sym typeface="Symbol"/>
              </a:rPr>
              <a:t>SH</a:t>
            </a:r>
          </a:p>
          <a:p>
            <a:pPr eaLnBrk="0" hangingPunct="0">
              <a:defRPr/>
            </a:pPr>
            <a:endParaRPr lang="en-US" dirty="0">
              <a:cs typeface="+mn-cs"/>
              <a:sym typeface="Symbol"/>
            </a:endParaRPr>
          </a:p>
          <a:p>
            <a:pPr eaLnBrk="0" hangingPunct="0">
              <a:defRPr/>
            </a:pPr>
            <a:r>
              <a:rPr lang="en-US" dirty="0">
                <a:cs typeface="+mn-cs"/>
                <a:sym typeface="Symbol"/>
              </a:rPr>
              <a:t>Rain   Temperature </a:t>
            </a:r>
            <a:endParaRPr lang="en-US" dirty="0">
              <a:cs typeface="+mn-cs"/>
            </a:endParaRPr>
          </a:p>
          <a:p>
            <a:pPr eaLnBrk="0" hangingPunct="0">
              <a:defRPr/>
            </a:pPr>
            <a:endParaRPr lang="en-US" dirty="0">
              <a:cs typeface="+mn-cs"/>
            </a:endParaRPr>
          </a:p>
        </p:txBody>
      </p:sp>
      <p:sp>
        <p:nvSpPr>
          <p:cNvPr id="25602" name="Rectangle 2" descr="Water droplets"/>
          <p:cNvSpPr>
            <a:spLocks noChangeArrowheads="1"/>
          </p:cNvSpPr>
          <p:nvPr/>
        </p:nvSpPr>
        <p:spPr bwMode="auto">
          <a:xfrm>
            <a:off x="0" y="4865688"/>
            <a:ext cx="9144000" cy="1992312"/>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pPr algn="ctr" eaLnBrk="0" hangingPunct="0">
              <a:defRPr/>
            </a:pPr>
            <a:r>
              <a:rPr lang="en-US" sz="4000" b="1" dirty="0">
                <a:effectLst>
                  <a:outerShdw blurRad="38100" dist="38100" dir="2700000" algn="tl">
                    <a:srgbClr val="000000">
                      <a:alpha val="43137"/>
                    </a:srgbClr>
                  </a:outerShdw>
                </a:effectLst>
                <a:cs typeface="+mn-cs"/>
              </a:rPr>
              <a:t>Summer:  Land</a:t>
            </a:r>
          </a:p>
          <a:p>
            <a:pPr algn="ctr" eaLnBrk="0" hangingPunct="0">
              <a:defRPr/>
            </a:pPr>
            <a:r>
              <a:rPr lang="en-US" sz="3600" b="1" dirty="0">
                <a:solidFill>
                  <a:srgbClr val="FF0000"/>
                </a:solidFill>
                <a:effectLst>
                  <a:outerShdw blurRad="38100" dist="38100" dir="2700000" algn="tl">
                    <a:srgbClr val="000000">
                      <a:alpha val="43137"/>
                    </a:srgbClr>
                  </a:outerShdw>
                </a:effectLst>
                <a:cs typeface="+mn-cs"/>
              </a:rPr>
              <a:t>Strong negative correlations</a:t>
            </a:r>
            <a:endParaRPr lang="en-US" sz="4000" b="1" dirty="0">
              <a:solidFill>
                <a:srgbClr val="FF0000"/>
              </a:solidFill>
              <a:effectLst>
                <a:outerShdw blurRad="38100" dist="38100" dir="2700000" algn="tl">
                  <a:srgbClr val="000000">
                    <a:alpha val="43137"/>
                  </a:srgbClr>
                </a:outerShdw>
              </a:effectLst>
              <a:cs typeface="+mn-cs"/>
            </a:endParaRPr>
          </a:p>
          <a:p>
            <a:pPr algn="ctr" eaLnBrk="0" hangingPunct="0">
              <a:defRPr/>
            </a:pPr>
            <a:r>
              <a:rPr lang="en-US" dirty="0">
                <a:cs typeface="+mn-cs"/>
              </a:rPr>
              <a:t>Does </a:t>
            </a:r>
            <a:r>
              <a:rPr lang="en-US" b="1" dirty="0">
                <a:cs typeface="+mn-cs"/>
              </a:rPr>
              <a:t>not</a:t>
            </a:r>
            <a:r>
              <a:rPr lang="en-US" dirty="0">
                <a:cs typeface="+mn-cs"/>
              </a:rPr>
              <a:t> apply to oceans</a:t>
            </a:r>
          </a:p>
        </p:txBody>
      </p:sp>
      <p:sp>
        <p:nvSpPr>
          <p:cNvPr id="29702" name="Line 5"/>
          <p:cNvSpPr>
            <a:spLocks noChangeShapeType="1"/>
          </p:cNvSpPr>
          <p:nvPr/>
        </p:nvSpPr>
        <p:spPr bwMode="auto">
          <a:xfrm>
            <a:off x="0" y="1539875"/>
            <a:ext cx="9144000" cy="0"/>
          </a:xfrm>
          <a:prstGeom prst="line">
            <a:avLst/>
          </a:prstGeom>
          <a:noFill/>
          <a:ln w="38100">
            <a:solidFill>
              <a:srgbClr val="0000FF"/>
            </a:solidFill>
            <a:round/>
            <a:headEnd/>
            <a:tailEnd/>
          </a:ln>
        </p:spPr>
        <p:txBody>
          <a:bodyPr/>
          <a:lstStyle/>
          <a:p>
            <a:endParaRPr lang="en-US"/>
          </a:p>
        </p:txBody>
      </p:sp>
      <p:sp>
        <p:nvSpPr>
          <p:cNvPr id="8" name="Title 7"/>
          <p:cNvSpPr>
            <a:spLocks noGrp="1"/>
          </p:cNvSpPr>
          <p:nvPr>
            <p:ph type="title"/>
          </p:nvPr>
        </p:nvSpPr>
        <p:spPr>
          <a:xfrm>
            <a:off x="652463" y="201613"/>
            <a:ext cx="7772400" cy="1143000"/>
          </a:xfrm>
          <a:effectLst>
            <a:outerShdw blurRad="50800" dist="50800" dir="5400000" algn="ctr" rotWithShape="0">
              <a:srgbClr val="FF0000"/>
            </a:outerShdw>
          </a:effectLst>
        </p:spPr>
        <p:txBody>
          <a:bodyPr/>
          <a:lstStyle/>
          <a:p>
            <a:pPr>
              <a:defRPr/>
            </a:pPr>
            <a:r>
              <a:rPr lang="en-US" sz="4000" b="1" dirty="0" smtClean="0"/>
              <a:t>Temperature </a:t>
            </a:r>
            <a:r>
              <a:rPr lang="en-US" sz="4000" b="1" dirty="0" err="1" smtClean="0"/>
              <a:t>vs</a:t>
            </a:r>
            <a:r>
              <a:rPr lang="en-US" sz="4000" b="1" dirty="0" smtClean="0"/>
              <a:t> Precipitation</a:t>
            </a:r>
            <a:endParaRPr lang="en-US" sz="4000" b="1" dirty="0"/>
          </a:p>
        </p:txBody>
      </p:sp>
      <p:sp>
        <p:nvSpPr>
          <p:cNvPr id="5" name="TextBox 4"/>
          <p:cNvSpPr txBox="1"/>
          <p:nvPr/>
        </p:nvSpPr>
        <p:spPr>
          <a:xfrm flipH="1">
            <a:off x="277813" y="1909763"/>
            <a:ext cx="4098925" cy="2678112"/>
          </a:xfrm>
          <a:prstGeom prst="rect">
            <a:avLst/>
          </a:prstGeom>
          <a:noFill/>
          <a:effectLst>
            <a:outerShdw blurRad="25400" dist="25400" dir="2700000" algn="ctr" rotWithShape="0">
              <a:schemeClr val="tx1"/>
            </a:outerShdw>
          </a:effectLst>
        </p:spPr>
        <p:txBody>
          <a:bodyPr>
            <a:spAutoFit/>
          </a:bodyPr>
          <a:lstStyle/>
          <a:p>
            <a:pPr eaLnBrk="0" hangingPunct="0">
              <a:defRPr/>
            </a:pPr>
            <a:r>
              <a:rPr lang="en-US" b="1" dirty="0">
                <a:solidFill>
                  <a:srgbClr val="FFFF00"/>
                </a:solidFill>
                <a:cs typeface="+mn-cs"/>
              </a:rPr>
              <a:t>Cyclonic regime</a:t>
            </a:r>
          </a:p>
          <a:p>
            <a:pPr eaLnBrk="0" hangingPunct="0">
              <a:defRPr/>
            </a:pPr>
            <a:endParaRPr lang="en-US" b="1" dirty="0">
              <a:solidFill>
                <a:srgbClr val="FFFF00"/>
              </a:solidFill>
              <a:cs typeface="+mn-cs"/>
            </a:endParaRPr>
          </a:p>
          <a:p>
            <a:pPr eaLnBrk="0" hangingPunct="0">
              <a:defRPr/>
            </a:pPr>
            <a:r>
              <a:rPr lang="en-US" dirty="0">
                <a:solidFill>
                  <a:srgbClr val="FFFF00"/>
                </a:solidFill>
                <a:cs typeface="+mn-cs"/>
              </a:rPr>
              <a:t>Cloudy: Less sun</a:t>
            </a:r>
          </a:p>
          <a:p>
            <a:pPr eaLnBrk="0" hangingPunct="0">
              <a:defRPr/>
            </a:pPr>
            <a:r>
              <a:rPr lang="en-US" dirty="0">
                <a:solidFill>
                  <a:srgbClr val="FFFF00"/>
                </a:solidFill>
                <a:cs typeface="+mn-cs"/>
              </a:rPr>
              <a:t>Rain:  More soil moisture</a:t>
            </a:r>
          </a:p>
          <a:p>
            <a:pPr eaLnBrk="0" hangingPunct="0">
              <a:defRPr/>
            </a:pPr>
            <a:r>
              <a:rPr lang="en-US" dirty="0">
                <a:solidFill>
                  <a:srgbClr val="FFFF00"/>
                </a:solidFill>
                <a:cs typeface="+mn-cs"/>
              </a:rPr>
              <a:t>Surface energy: LH </a:t>
            </a:r>
            <a:r>
              <a:rPr lang="en-US" dirty="0">
                <a:solidFill>
                  <a:srgbClr val="FFFF00"/>
                </a:solidFill>
                <a:cs typeface="+mn-cs"/>
                <a:sym typeface="Symbol"/>
              </a:rPr>
              <a:t> SH</a:t>
            </a:r>
          </a:p>
          <a:p>
            <a:pPr eaLnBrk="0" hangingPunct="0">
              <a:defRPr/>
            </a:pPr>
            <a:endParaRPr lang="en-US" dirty="0">
              <a:solidFill>
                <a:srgbClr val="FFFF00"/>
              </a:solidFill>
              <a:cs typeface="+mn-cs"/>
              <a:sym typeface="Symbol"/>
            </a:endParaRPr>
          </a:p>
          <a:p>
            <a:pPr eaLnBrk="0" hangingPunct="0">
              <a:defRPr/>
            </a:pPr>
            <a:r>
              <a:rPr lang="en-US" dirty="0">
                <a:solidFill>
                  <a:srgbClr val="FFFF00"/>
                </a:solidFill>
                <a:cs typeface="+mn-cs"/>
                <a:sym typeface="Symbol"/>
              </a:rPr>
              <a:t>Rain   Temperature </a:t>
            </a:r>
            <a:endParaRPr lang="en-US" dirty="0">
              <a:solidFill>
                <a:srgbClr val="FFFF00"/>
              </a:solidFill>
              <a:cs typeface="+mn-cs"/>
            </a:endParaRPr>
          </a:p>
        </p:txBody>
      </p:sp>
    </p:spTree>
  </p:cSld>
  <p:clrMapOvr>
    <a:masterClrMapping/>
  </p:clrMapOvr>
  <p:transition>
    <p:cover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Water droplets"/>
          <p:cNvSpPr>
            <a:spLocks noChangeArrowheads="1"/>
          </p:cNvSpPr>
          <p:nvPr/>
        </p:nvSpPr>
        <p:spPr bwMode="auto">
          <a:xfrm>
            <a:off x="0" y="1219200"/>
            <a:ext cx="9144000" cy="5638800"/>
          </a:xfrm>
          <a:prstGeom prst="rect">
            <a:avLst/>
          </a:prstGeom>
          <a:blipFill dpi="0" rotWithShape="1">
            <a:blip r:embed="rId2" cstate="print"/>
            <a:srcRect/>
            <a:tile tx="0" ty="0" sx="100000" sy="100000" flip="none" algn="tl"/>
          </a:blipFill>
          <a:ln w="9525">
            <a:noFill/>
            <a:miter lim="800000"/>
            <a:headEnd/>
            <a:tailEnd/>
          </a:ln>
        </p:spPr>
        <p:txBody>
          <a:bodyPr wrap="none" anchor="ctr"/>
          <a:lstStyle/>
          <a:p>
            <a:pPr algn="ctr"/>
            <a:endParaRPr lang="en-US"/>
          </a:p>
        </p:txBody>
      </p:sp>
      <p:sp>
        <p:nvSpPr>
          <p:cNvPr id="32771" name="Line 3"/>
          <p:cNvSpPr>
            <a:spLocks noChangeShapeType="1"/>
          </p:cNvSpPr>
          <p:nvPr/>
        </p:nvSpPr>
        <p:spPr bwMode="auto">
          <a:xfrm>
            <a:off x="0" y="1219200"/>
            <a:ext cx="9144000" cy="0"/>
          </a:xfrm>
          <a:prstGeom prst="line">
            <a:avLst/>
          </a:prstGeom>
          <a:noFill/>
          <a:ln w="38100">
            <a:solidFill>
              <a:srgbClr val="0000FF"/>
            </a:solidFill>
            <a:round/>
            <a:headEnd/>
            <a:tailEnd/>
          </a:ln>
        </p:spPr>
        <p:txBody>
          <a:bodyPr/>
          <a:lstStyle/>
          <a:p>
            <a:endParaRPr lang="en-US"/>
          </a:p>
        </p:txBody>
      </p:sp>
      <p:sp>
        <p:nvSpPr>
          <p:cNvPr id="415748" name="Text Box 4"/>
          <p:cNvSpPr txBox="1">
            <a:spLocks noChangeArrowheads="1"/>
          </p:cNvSpPr>
          <p:nvPr/>
        </p:nvSpPr>
        <p:spPr bwMode="auto">
          <a:xfrm>
            <a:off x="288925" y="76200"/>
            <a:ext cx="8245475"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rgbClr val="FFFF00"/>
                </a:solidFill>
                <a:cs typeface="+mn-cs"/>
              </a:rPr>
              <a:t>Air holds more water vapor at higher temperatures</a:t>
            </a:r>
          </a:p>
        </p:txBody>
      </p:sp>
      <p:sp>
        <p:nvSpPr>
          <p:cNvPr id="415749" name="Text Box 5"/>
          <p:cNvSpPr txBox="1">
            <a:spLocks noChangeArrowheads="1"/>
          </p:cNvSpPr>
          <p:nvPr/>
        </p:nvSpPr>
        <p:spPr bwMode="auto">
          <a:xfrm>
            <a:off x="244366" y="1960179"/>
            <a:ext cx="8686800" cy="4385816"/>
          </a:xfrm>
          <a:prstGeom prst="rect">
            <a:avLst/>
          </a:prstGeom>
          <a:noFill/>
          <a:ln w="9525">
            <a:noFill/>
            <a:miter lim="800000"/>
            <a:headEnd/>
            <a:tailEnd/>
          </a:ln>
          <a:effectLst>
            <a:outerShdw blurRad="12700" dist="38100" dir="1593903" algn="ctr" rotWithShape="0">
              <a:schemeClr val="bg1"/>
            </a:outerShdw>
          </a:effectLst>
        </p:spPr>
        <p:txBody>
          <a:bodyPr>
            <a:spAutoFit/>
          </a:bodyPr>
          <a:lstStyle/>
          <a:p>
            <a:pPr>
              <a:spcAft>
                <a:spcPts val="600"/>
              </a:spcAft>
              <a:buFont typeface="Wingdings" pitchFamily="2" charset="2"/>
              <a:buChar char="S"/>
              <a:defRPr/>
            </a:pPr>
            <a:r>
              <a:rPr lang="en-US" dirty="0">
                <a:cs typeface="+mn-cs"/>
              </a:rPr>
              <a:t>The</a:t>
            </a:r>
            <a:r>
              <a:rPr lang="en-US" dirty="0">
                <a:solidFill>
                  <a:srgbClr val="0000FF"/>
                </a:solidFill>
                <a:cs typeface="+mn-cs"/>
              </a:rPr>
              <a:t> </a:t>
            </a:r>
            <a:r>
              <a:rPr lang="en-US" b="1" dirty="0">
                <a:solidFill>
                  <a:schemeClr val="accent5">
                    <a:lumMod val="50000"/>
                  </a:schemeClr>
                </a:solidFill>
                <a:cs typeface="+mn-cs"/>
              </a:rPr>
              <a:t>C-C effect</a:t>
            </a:r>
            <a:r>
              <a:rPr lang="en-US" dirty="0">
                <a:solidFill>
                  <a:schemeClr val="accent5">
                    <a:lumMod val="50000"/>
                  </a:schemeClr>
                </a:solidFill>
                <a:cs typeface="+mn-cs"/>
              </a:rPr>
              <a:t> </a:t>
            </a:r>
            <a:r>
              <a:rPr lang="en-US" dirty="0">
                <a:cs typeface="+mn-cs"/>
              </a:rPr>
              <a:t>is important over oceans (abundant moisture) and over land at mid to high latitudes in winter</a:t>
            </a:r>
            <a:r>
              <a:rPr lang="en-US" dirty="0">
                <a:solidFill>
                  <a:srgbClr val="0000FF"/>
                </a:solidFill>
                <a:cs typeface="+mn-cs"/>
              </a:rPr>
              <a:t>.</a:t>
            </a:r>
          </a:p>
          <a:p>
            <a:pPr>
              <a:spcAft>
                <a:spcPts val="600"/>
              </a:spcAft>
              <a:buFont typeface="Wingdings" pitchFamily="2" charset="2"/>
              <a:buChar char="S"/>
              <a:defRPr/>
            </a:pPr>
            <a:r>
              <a:rPr lang="en-US" dirty="0">
                <a:solidFill>
                  <a:srgbClr val="0000FF"/>
                </a:solidFill>
                <a:cs typeface="+mn-cs"/>
              </a:rPr>
              <a:t> </a:t>
            </a:r>
            <a:r>
              <a:rPr lang="en-US" b="1" dirty="0">
                <a:cs typeface="+mn-cs"/>
              </a:rPr>
              <a:t>“</a:t>
            </a:r>
            <a:r>
              <a:rPr lang="en-US" b="1" dirty="0">
                <a:solidFill>
                  <a:srgbClr val="0000FF"/>
                </a:solidFill>
                <a:cs typeface="+mn-cs"/>
              </a:rPr>
              <a:t>The rich get richer and the poor get poorer</a:t>
            </a:r>
            <a:r>
              <a:rPr lang="en-US" b="1" dirty="0">
                <a:cs typeface="+mn-cs"/>
              </a:rPr>
              <a:t>”.</a:t>
            </a:r>
            <a:r>
              <a:rPr lang="en-US" dirty="0">
                <a:cs typeface="+mn-cs"/>
              </a:rPr>
              <a:t> More moisture transports from divergence regions (subtropics) to convergence zones.        </a:t>
            </a:r>
            <a:r>
              <a:rPr lang="en-US" dirty="0">
                <a:cs typeface="+mn-cs"/>
                <a:sym typeface="Symbol" pitchFamily="18" charset="2"/>
              </a:rPr>
              <a:t>Result: </a:t>
            </a:r>
            <a:r>
              <a:rPr lang="en-US" b="1" dirty="0">
                <a:solidFill>
                  <a:schemeClr val="accent2"/>
                </a:solidFill>
                <a:cs typeface="+mn-cs"/>
                <a:sym typeface="Symbol" pitchFamily="18" charset="2"/>
              </a:rPr>
              <a:t>wet areas get wetter, dry areas drier </a:t>
            </a:r>
            <a:r>
              <a:rPr lang="en-US" dirty="0">
                <a:cs typeface="+mn-cs"/>
              </a:rPr>
              <a:t>(</a:t>
            </a:r>
            <a:r>
              <a:rPr lang="en-US" dirty="0" err="1">
                <a:cs typeface="+mn-cs"/>
              </a:rPr>
              <a:t>Neelin</a:t>
            </a:r>
            <a:r>
              <a:rPr lang="en-US" dirty="0">
                <a:cs typeface="+mn-cs"/>
              </a:rPr>
              <a:t>, Chou)</a:t>
            </a:r>
            <a:endParaRPr lang="en-US" b="1" dirty="0">
              <a:solidFill>
                <a:schemeClr val="accent2"/>
              </a:solidFill>
              <a:cs typeface="+mn-cs"/>
              <a:sym typeface="Symbol" pitchFamily="18" charset="2"/>
            </a:endParaRPr>
          </a:p>
          <a:p>
            <a:pPr>
              <a:spcAft>
                <a:spcPts val="600"/>
              </a:spcAft>
              <a:buFont typeface="Wingdings" pitchFamily="2" charset="2"/>
              <a:buChar char="S"/>
              <a:defRPr/>
            </a:pPr>
            <a:r>
              <a:rPr lang="en-US" dirty="0">
                <a:solidFill>
                  <a:srgbClr val="0000FF"/>
                </a:solidFill>
                <a:cs typeface="+mn-cs"/>
              </a:rPr>
              <a:t> </a:t>
            </a:r>
            <a:r>
              <a:rPr lang="en-US" dirty="0">
                <a:cs typeface="+mn-cs"/>
              </a:rPr>
              <a:t>But increases in moist static energy and</a:t>
            </a:r>
            <a:r>
              <a:rPr lang="en-US" dirty="0">
                <a:solidFill>
                  <a:srgbClr val="0000FF"/>
                </a:solidFill>
                <a:cs typeface="+mn-cs"/>
              </a:rPr>
              <a:t> </a:t>
            </a:r>
            <a:r>
              <a:rPr lang="en-US" b="1" dirty="0">
                <a:solidFill>
                  <a:srgbClr val="0000FF"/>
                </a:solidFill>
                <a:cs typeface="+mn-cs"/>
              </a:rPr>
              <a:t>gross moist instability</a:t>
            </a:r>
            <a:r>
              <a:rPr lang="en-US" dirty="0">
                <a:solidFill>
                  <a:srgbClr val="0000FF"/>
                </a:solidFill>
                <a:cs typeface="+mn-cs"/>
              </a:rPr>
              <a:t> </a:t>
            </a:r>
            <a:r>
              <a:rPr lang="en-US" dirty="0">
                <a:cs typeface="+mn-cs"/>
              </a:rPr>
              <a:t>enables</a:t>
            </a:r>
            <a:r>
              <a:rPr lang="en-US" dirty="0">
                <a:solidFill>
                  <a:srgbClr val="0000FF"/>
                </a:solidFill>
                <a:cs typeface="+mn-cs"/>
              </a:rPr>
              <a:t> </a:t>
            </a:r>
            <a:r>
              <a:rPr lang="en-US" b="1" dirty="0">
                <a:solidFill>
                  <a:schemeClr val="accent2"/>
                </a:solidFill>
                <a:cs typeface="+mn-cs"/>
              </a:rPr>
              <a:t>stronger convection and more intense rains.   </a:t>
            </a:r>
            <a:r>
              <a:rPr lang="en-US" b="1" dirty="0">
                <a:solidFill>
                  <a:srgbClr val="0000FF"/>
                </a:solidFill>
                <a:cs typeface="+mn-cs"/>
              </a:rPr>
              <a:t>Hadley circulation </a:t>
            </a:r>
            <a:r>
              <a:rPr lang="en-US" dirty="0">
                <a:cs typeface="+mn-cs"/>
              </a:rPr>
              <a:t>becomes deeper</a:t>
            </a:r>
            <a:r>
              <a:rPr lang="en-US" b="1" dirty="0">
                <a:solidFill>
                  <a:schemeClr val="accent2"/>
                </a:solidFill>
                <a:cs typeface="+mn-cs"/>
              </a:rPr>
              <a:t>.</a:t>
            </a:r>
          </a:p>
          <a:p>
            <a:pPr>
              <a:spcAft>
                <a:spcPts val="600"/>
              </a:spcAft>
              <a:buFont typeface="Wingdings" pitchFamily="2" charset="2"/>
              <a:buChar char="S"/>
              <a:defRPr/>
            </a:pPr>
            <a:r>
              <a:rPr lang="en-US" dirty="0">
                <a:solidFill>
                  <a:srgbClr val="0000FF"/>
                </a:solidFill>
                <a:cs typeface="+mn-cs"/>
              </a:rPr>
              <a:t> </a:t>
            </a:r>
            <a:r>
              <a:rPr lang="en-US" dirty="0">
                <a:cs typeface="+mn-cs"/>
              </a:rPr>
              <a:t>Hence it</a:t>
            </a:r>
            <a:r>
              <a:rPr lang="en-US" dirty="0">
                <a:solidFill>
                  <a:srgbClr val="0000FF"/>
                </a:solidFill>
                <a:cs typeface="+mn-cs"/>
              </a:rPr>
              <a:t> </a:t>
            </a:r>
            <a:r>
              <a:rPr lang="en-US" b="1" dirty="0">
                <a:solidFill>
                  <a:srgbClr val="0000FF"/>
                </a:solidFill>
                <a:cs typeface="+mn-cs"/>
              </a:rPr>
              <a:t>changes winds</a:t>
            </a:r>
            <a:r>
              <a:rPr lang="en-US" dirty="0">
                <a:solidFill>
                  <a:srgbClr val="0000FF"/>
                </a:solidFill>
                <a:cs typeface="+mn-cs"/>
              </a:rPr>
              <a:t> </a:t>
            </a:r>
            <a:r>
              <a:rPr lang="en-US" dirty="0">
                <a:cs typeface="+mn-cs"/>
              </a:rPr>
              <a:t>and convergence</a:t>
            </a:r>
            <a:r>
              <a:rPr lang="en-US" dirty="0">
                <a:solidFill>
                  <a:srgbClr val="0000FF"/>
                </a:solidFill>
                <a:cs typeface="+mn-cs"/>
              </a:rPr>
              <a:t>: </a:t>
            </a:r>
            <a:r>
              <a:rPr lang="en-US" b="1" dirty="0">
                <a:solidFill>
                  <a:schemeClr val="accent2"/>
                </a:solidFill>
                <a:cs typeface="+mn-cs"/>
              </a:rPr>
              <a:t>narrower zones</a:t>
            </a:r>
            <a:r>
              <a:rPr lang="en-US" dirty="0">
                <a:solidFill>
                  <a:srgbClr val="0000FF"/>
                </a:solidFill>
                <a:cs typeface="+mn-cs"/>
              </a:rPr>
              <a:t>. </a:t>
            </a:r>
          </a:p>
        </p:txBody>
      </p:sp>
    </p:spTree>
  </p:cSld>
  <p:clrMapOvr>
    <a:masterClrMapping/>
  </p:clrMapOvr>
  <p:transition spd="med">
    <p:pull dir="l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descr="Water droplets"/>
          <p:cNvSpPr>
            <a:spLocks noChangeArrowheads="1"/>
          </p:cNvSpPr>
          <p:nvPr/>
        </p:nvSpPr>
        <p:spPr bwMode="auto">
          <a:xfrm>
            <a:off x="0" y="1358900"/>
            <a:ext cx="9144000" cy="5499100"/>
          </a:xfrm>
          <a:prstGeom prst="rect">
            <a:avLst/>
          </a:prstGeom>
          <a:blipFill dpi="0" rotWithShape="1">
            <a:blip r:embed="rId2" cstate="print"/>
            <a:srcRect/>
            <a:tile tx="0" ty="0" sx="100000" sy="100000" flip="none" algn="tl"/>
          </a:blipFill>
          <a:ln w="9525">
            <a:noFill/>
            <a:miter lim="800000"/>
            <a:headEnd/>
            <a:tailEnd/>
          </a:ln>
        </p:spPr>
        <p:txBody>
          <a:bodyPr wrap="none" anchor="ctr"/>
          <a:lstStyle/>
          <a:p>
            <a:pPr algn="ctr" eaLnBrk="0" hangingPunct="0"/>
            <a:endParaRPr lang="en-US"/>
          </a:p>
        </p:txBody>
      </p:sp>
      <p:sp>
        <p:nvSpPr>
          <p:cNvPr id="416771" name="Rectangle 3"/>
          <p:cNvSpPr>
            <a:spLocks noGrp="1" noChangeArrowheads="1"/>
          </p:cNvSpPr>
          <p:nvPr>
            <p:ph type="title"/>
          </p:nvPr>
        </p:nvSpPr>
        <p:spPr>
          <a:xfrm>
            <a:off x="685800" y="30163"/>
            <a:ext cx="7772400" cy="1143000"/>
          </a:xfrm>
          <a:effectLst>
            <a:outerShdw dist="35921" dir="2700000" algn="ctr" rotWithShape="0">
              <a:schemeClr val="tx1"/>
            </a:outerShdw>
          </a:effectLst>
        </p:spPr>
        <p:txBody>
          <a:bodyPr/>
          <a:lstStyle/>
          <a:p>
            <a:pPr>
              <a:defRPr/>
            </a:pPr>
            <a:r>
              <a:rPr lang="en-US" sz="3600" b="1" dirty="0" smtClean="0">
                <a:solidFill>
                  <a:srgbClr val="FFFF00"/>
                </a:solidFill>
              </a:rPr>
              <a:t>How else should precipitation P change as the climate changes</a:t>
            </a:r>
            <a:r>
              <a:rPr lang="en-US" sz="4000" dirty="0" smtClean="0">
                <a:solidFill>
                  <a:srgbClr val="FFFF00"/>
                </a:solidFill>
              </a:rPr>
              <a:t>?</a:t>
            </a:r>
          </a:p>
        </p:txBody>
      </p:sp>
      <p:sp>
        <p:nvSpPr>
          <p:cNvPr id="34820" name="Line 5"/>
          <p:cNvSpPr>
            <a:spLocks noChangeShapeType="1"/>
          </p:cNvSpPr>
          <p:nvPr/>
        </p:nvSpPr>
        <p:spPr bwMode="auto">
          <a:xfrm>
            <a:off x="0" y="1371600"/>
            <a:ext cx="9144000" cy="0"/>
          </a:xfrm>
          <a:prstGeom prst="line">
            <a:avLst/>
          </a:prstGeom>
          <a:noFill/>
          <a:ln w="38100">
            <a:solidFill>
              <a:srgbClr val="0000FF"/>
            </a:solidFill>
            <a:round/>
            <a:headEnd/>
            <a:tailEnd/>
          </a:ln>
        </p:spPr>
        <p:txBody>
          <a:bodyPr/>
          <a:lstStyle/>
          <a:p>
            <a:endParaRPr lang="en-US"/>
          </a:p>
        </p:txBody>
      </p:sp>
      <p:sp>
        <p:nvSpPr>
          <p:cNvPr id="416774" name="Text Box 6"/>
          <p:cNvSpPr txBox="1">
            <a:spLocks noChangeArrowheads="1"/>
          </p:cNvSpPr>
          <p:nvPr/>
        </p:nvSpPr>
        <p:spPr bwMode="auto">
          <a:xfrm>
            <a:off x="262890" y="1503363"/>
            <a:ext cx="8464550" cy="5262979"/>
          </a:xfrm>
          <a:prstGeom prst="rect">
            <a:avLst/>
          </a:prstGeom>
          <a:noFill/>
          <a:ln w="9525">
            <a:noFill/>
            <a:miter lim="800000"/>
            <a:headEnd/>
            <a:tailEnd/>
          </a:ln>
          <a:effectLst>
            <a:outerShdw dist="35921" dir="2700000" algn="ctr" rotWithShape="0">
              <a:schemeClr val="bg1"/>
            </a:outerShdw>
          </a:effectLst>
        </p:spPr>
        <p:txBody>
          <a:bodyPr>
            <a:spAutoFit/>
          </a:bodyPr>
          <a:lstStyle/>
          <a:p>
            <a:pPr marL="393700" indent="-393700" eaLnBrk="0" hangingPunct="0">
              <a:spcBef>
                <a:spcPct val="50000"/>
              </a:spcBef>
              <a:buClr>
                <a:schemeClr val="accent2"/>
              </a:buClr>
              <a:buFont typeface="Wingdings" pitchFamily="2" charset="2"/>
              <a:buChar char="S"/>
              <a:defRPr/>
            </a:pPr>
            <a:r>
              <a:rPr lang="en-US" dirty="0">
                <a:cs typeface="+mn-cs"/>
              </a:rPr>
              <a:t>“</a:t>
            </a:r>
            <a:r>
              <a:rPr lang="en-US" b="1" dirty="0">
                <a:solidFill>
                  <a:srgbClr val="0000FF"/>
                </a:solidFill>
                <a:cs typeface="+mn-cs"/>
              </a:rPr>
              <a:t>More bang for the buck</a:t>
            </a:r>
            <a:r>
              <a:rPr lang="en-US" dirty="0">
                <a:cs typeface="+mn-cs"/>
              </a:rPr>
              <a:t>”:   With increased moisture, the winds can be less to achieve the same transport.  Hence the divergent circulation weakens.  </a:t>
            </a:r>
            <a:r>
              <a:rPr lang="en-US" sz="2000" dirty="0">
                <a:cs typeface="+mn-cs"/>
              </a:rPr>
              <a:t>(</a:t>
            </a:r>
            <a:r>
              <a:rPr lang="en-US" sz="2000" dirty="0" err="1">
                <a:cs typeface="+mn-cs"/>
              </a:rPr>
              <a:t>Soden</a:t>
            </a:r>
            <a:r>
              <a:rPr lang="en-US" sz="2000" dirty="0">
                <a:cs typeface="+mn-cs"/>
              </a:rPr>
              <a:t> &amp; Held)</a:t>
            </a:r>
          </a:p>
          <a:p>
            <a:pPr marL="393700" indent="-393700" eaLnBrk="0" hangingPunct="0">
              <a:spcBef>
                <a:spcPct val="50000"/>
              </a:spcBef>
              <a:buClr>
                <a:schemeClr val="accent2"/>
              </a:buClr>
              <a:buFont typeface="Wingdings" pitchFamily="2" charset="2"/>
              <a:buChar char="S"/>
              <a:defRPr/>
            </a:pPr>
            <a:r>
              <a:rPr lang="en-US" dirty="0">
                <a:cs typeface="+mn-cs"/>
              </a:rPr>
              <a:t>Changes in characteristics: </a:t>
            </a:r>
            <a:r>
              <a:rPr lang="en-US" b="1" dirty="0">
                <a:solidFill>
                  <a:schemeClr val="accent5">
                    <a:lumMod val="50000"/>
                  </a:schemeClr>
                </a:solidFill>
                <a:cs typeface="+mn-cs"/>
              </a:rPr>
              <a:t>more intense less frequent</a:t>
            </a:r>
            <a:r>
              <a:rPr lang="en-US" dirty="0">
                <a:solidFill>
                  <a:schemeClr val="accent5">
                    <a:lumMod val="50000"/>
                  </a:schemeClr>
                </a:solidFill>
                <a:cs typeface="+mn-cs"/>
              </a:rPr>
              <a:t> </a:t>
            </a:r>
            <a:r>
              <a:rPr lang="en-US" b="1" dirty="0">
                <a:solidFill>
                  <a:schemeClr val="accent5">
                    <a:lumMod val="50000"/>
                  </a:schemeClr>
                </a:solidFill>
                <a:cs typeface="+mn-cs"/>
              </a:rPr>
              <a:t>rains</a:t>
            </a:r>
            <a:r>
              <a:rPr lang="en-US" dirty="0">
                <a:solidFill>
                  <a:schemeClr val="accent5">
                    <a:lumMod val="50000"/>
                  </a:schemeClr>
                </a:solidFill>
                <a:cs typeface="+mn-cs"/>
              </a:rPr>
              <a:t> </a:t>
            </a:r>
            <a:r>
              <a:rPr lang="en-US" sz="2000" dirty="0">
                <a:cs typeface="+mn-cs"/>
              </a:rPr>
              <a:t>(</a:t>
            </a:r>
            <a:r>
              <a:rPr lang="en-US" sz="2000" dirty="0" err="1">
                <a:cs typeface="+mn-cs"/>
              </a:rPr>
              <a:t>Trenberth</a:t>
            </a:r>
            <a:r>
              <a:rPr lang="en-US" sz="2000" dirty="0">
                <a:cs typeface="+mn-cs"/>
              </a:rPr>
              <a:t> et al)</a:t>
            </a:r>
          </a:p>
          <a:p>
            <a:pPr marL="393700" indent="-393700" eaLnBrk="0" hangingPunct="0">
              <a:spcBef>
                <a:spcPct val="50000"/>
              </a:spcBef>
              <a:buClr>
                <a:schemeClr val="accent2"/>
              </a:buClr>
              <a:buFont typeface="Wingdings" pitchFamily="2" charset="2"/>
              <a:buChar char="S"/>
              <a:defRPr/>
            </a:pPr>
            <a:r>
              <a:rPr lang="en-US" dirty="0">
                <a:cs typeface="+mn-cs"/>
              </a:rPr>
              <a:t>Changed winds </a:t>
            </a:r>
            <a:r>
              <a:rPr lang="en-US" b="1" dirty="0">
                <a:solidFill>
                  <a:srgbClr val="0000FF"/>
                </a:solidFill>
                <a:cs typeface="+mn-cs"/>
              </a:rPr>
              <a:t>change SSTs</a:t>
            </a:r>
            <a:r>
              <a:rPr lang="en-US" dirty="0">
                <a:cs typeface="+mn-cs"/>
              </a:rPr>
              <a:t>: </a:t>
            </a:r>
            <a:r>
              <a:rPr lang="en-US" dirty="0" smtClean="0">
                <a:cs typeface="+mn-cs"/>
              </a:rPr>
              <a:t>ITCZ</a:t>
            </a:r>
            <a:r>
              <a:rPr lang="en-US" dirty="0">
                <a:cs typeface="+mn-cs"/>
              </a:rPr>
              <a:t>, </a:t>
            </a:r>
            <a:r>
              <a:rPr lang="en-US" dirty="0" smtClean="0">
                <a:cs typeface="+mn-cs"/>
              </a:rPr>
              <a:t>			storm </a:t>
            </a:r>
            <a:r>
              <a:rPr lang="en-US" dirty="0">
                <a:cs typeface="+mn-cs"/>
              </a:rPr>
              <a:t>tracks </a:t>
            </a:r>
            <a:r>
              <a:rPr lang="en-US" b="1" dirty="0">
                <a:solidFill>
                  <a:srgbClr val="0000FF"/>
                </a:solidFill>
                <a:cs typeface="+mn-cs"/>
              </a:rPr>
              <a:t>move</a:t>
            </a:r>
            <a:r>
              <a:rPr lang="en-US" dirty="0">
                <a:cs typeface="+mn-cs"/>
              </a:rPr>
              <a:t>: </a:t>
            </a:r>
            <a:r>
              <a:rPr lang="en-US" dirty="0" smtClean="0">
                <a:cs typeface="+mn-cs"/>
              </a:rPr>
              <a:t>dipoles					Example: ENSO</a:t>
            </a:r>
          </a:p>
          <a:p>
            <a:pPr marL="393700" indent="-393700" eaLnBrk="0" hangingPunct="0">
              <a:spcBef>
                <a:spcPct val="50000"/>
              </a:spcBef>
              <a:buClr>
                <a:schemeClr val="accent2"/>
              </a:buClr>
              <a:buFont typeface="Wingdings" pitchFamily="2" charset="2"/>
              <a:buChar char="S"/>
              <a:defRPr/>
            </a:pPr>
            <a:r>
              <a:rPr lang="en-US" b="1" dirty="0" smtClean="0">
                <a:solidFill>
                  <a:srgbClr val="0000FF"/>
                </a:solidFill>
                <a:cs typeface="+mn-cs"/>
              </a:rPr>
              <a:t>Type</a:t>
            </a:r>
            <a:r>
              <a:rPr lang="en-US" dirty="0" smtClean="0">
                <a:cs typeface="+mn-cs"/>
              </a:rPr>
              <a:t>: snow to rain</a:t>
            </a:r>
          </a:p>
          <a:p>
            <a:pPr marL="393700" indent="-393700" eaLnBrk="0" hangingPunct="0">
              <a:spcBef>
                <a:spcPct val="50000"/>
              </a:spcBef>
              <a:buClr>
                <a:schemeClr val="accent2"/>
              </a:buClr>
              <a:buFont typeface="Wingdings" pitchFamily="2" charset="2"/>
              <a:buChar char="S"/>
              <a:defRPr/>
            </a:pPr>
            <a:r>
              <a:rPr lang="en-US" dirty="0" smtClean="0">
                <a:cs typeface="+mn-cs"/>
              </a:rPr>
              <a:t>Snow pack </a:t>
            </a:r>
            <a:r>
              <a:rPr lang="en-US" b="1" dirty="0" smtClean="0">
                <a:solidFill>
                  <a:srgbClr val="0000FF"/>
                </a:solidFill>
                <a:cs typeface="+mn-cs"/>
              </a:rPr>
              <a:t>melts</a:t>
            </a:r>
            <a:r>
              <a:rPr lang="en-US" dirty="0" smtClean="0">
                <a:cs typeface="+mn-cs"/>
              </a:rPr>
              <a:t> sooner, runoff earlier, 		summer soil moisture less, risk of 		summer drought, wildfires increases</a:t>
            </a:r>
            <a:endParaRPr lang="en-US" dirty="0">
              <a:cs typeface="+mn-cs"/>
            </a:endParaRPr>
          </a:p>
        </p:txBody>
      </p:sp>
      <p:pic>
        <p:nvPicPr>
          <p:cNvPr id="416776" name="Picture 8" descr="precip"/>
          <p:cNvPicPr>
            <a:picLocks noChangeAspect="1" noChangeArrowheads="1"/>
          </p:cNvPicPr>
          <p:nvPr/>
        </p:nvPicPr>
        <p:blipFill>
          <a:blip r:embed="rId3" cstate="print"/>
          <a:srcRect/>
          <a:stretch>
            <a:fillRect/>
          </a:stretch>
        </p:blipFill>
        <p:spPr bwMode="auto">
          <a:xfrm>
            <a:off x="5882640" y="3428655"/>
            <a:ext cx="3261360" cy="1417983"/>
          </a:xfrm>
          <a:prstGeom prst="rect">
            <a:avLst/>
          </a:prstGeom>
          <a:noFill/>
          <a:ln w="9525">
            <a:noFill/>
            <a:miter lim="800000"/>
            <a:headEnd/>
            <a:tailEnd/>
          </a:ln>
        </p:spPr>
      </p:pic>
      <p:pic>
        <p:nvPicPr>
          <p:cNvPr id="7" name="Picture 4" descr="hose"/>
          <p:cNvPicPr>
            <a:picLocks noChangeAspect="1" noChangeArrowheads="1"/>
          </p:cNvPicPr>
          <p:nvPr/>
        </p:nvPicPr>
        <p:blipFill>
          <a:blip r:embed="rId4" cstate="print"/>
          <a:srcRect/>
          <a:stretch>
            <a:fillRect/>
          </a:stretch>
        </p:blipFill>
        <p:spPr bwMode="auto">
          <a:xfrm>
            <a:off x="6918960" y="5416320"/>
            <a:ext cx="2160270" cy="1441680"/>
          </a:xfrm>
          <a:prstGeom prst="rect">
            <a:avLst/>
          </a:prstGeom>
          <a:noFill/>
          <a:ln w="9525">
            <a:noFill/>
            <a:miter lim="800000"/>
            <a:headEnd/>
            <a:tailEnd/>
          </a:ln>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500"/>
                                  </p:stCondLst>
                                  <p:childTnLst>
                                    <p:set>
                                      <p:cBhvr>
                                        <p:cTn id="6" dur="1" fill="hold">
                                          <p:stCondLst>
                                            <p:cond delay="0"/>
                                          </p:stCondLst>
                                        </p:cTn>
                                        <p:tgtEl>
                                          <p:spTgt spid="416774"/>
                                        </p:tgtEl>
                                        <p:attrNameLst>
                                          <p:attrName>style.visibility</p:attrName>
                                        </p:attrNameLst>
                                      </p:cBhvr>
                                      <p:to>
                                        <p:strVal val="visible"/>
                                      </p:to>
                                    </p:set>
                                    <p:animEffect transition="in" filter="barn(inHorizontal)">
                                      <p:cBhvr>
                                        <p:cTn id="7" dur="500"/>
                                        <p:tgtEl>
                                          <p:spTgt spid="416774"/>
                                        </p:tgtEl>
                                      </p:cBhvr>
                                    </p:animEffect>
                                  </p:childTnLst>
                                </p:cTn>
                              </p:par>
                            </p:childTnLst>
                          </p:cTn>
                        </p:par>
                        <p:par>
                          <p:cTn id="8" fill="hold">
                            <p:stCondLst>
                              <p:cond delay="1000"/>
                            </p:stCondLst>
                            <p:childTnLst>
                              <p:par>
                                <p:cTn id="9" presetID="4" presetClass="entr" presetSubtype="16" fill="hold" nodeType="afterEffect">
                                  <p:stCondLst>
                                    <p:cond delay="500"/>
                                  </p:stCondLst>
                                  <p:childTnLst>
                                    <p:set>
                                      <p:cBhvr>
                                        <p:cTn id="10" dur="1" fill="hold">
                                          <p:stCondLst>
                                            <p:cond delay="0"/>
                                          </p:stCondLst>
                                        </p:cTn>
                                        <p:tgtEl>
                                          <p:spTgt spid="416776"/>
                                        </p:tgtEl>
                                        <p:attrNameLst>
                                          <p:attrName>style.visibility</p:attrName>
                                        </p:attrNameLst>
                                      </p:cBhvr>
                                      <p:to>
                                        <p:strVal val="visible"/>
                                      </p:to>
                                    </p:set>
                                    <p:animEffect transition="in" filter="box(in)">
                                      <p:cBhvr>
                                        <p:cTn id="11" dur="500"/>
                                        <p:tgtEl>
                                          <p:spTgt spid="416776"/>
                                        </p:tgtEl>
                                      </p:cBhvr>
                                    </p:animEffect>
                                  </p:childTnLst>
                                </p:cTn>
                              </p:par>
                              <p:par>
                                <p:cTn id="12" presetID="22" presetClass="entr" presetSubtype="8" fill="hold"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685800" y="381000"/>
            <a:ext cx="8229600" cy="1143000"/>
          </a:xfrm>
          <a:effectLst>
            <a:outerShdw dist="35921" dir="2700000" algn="ctr" rotWithShape="0">
              <a:schemeClr val="tx1"/>
            </a:outerShdw>
          </a:effectLst>
        </p:spPr>
        <p:txBody>
          <a:bodyPr/>
          <a:lstStyle/>
          <a:p>
            <a:pPr>
              <a:defRPr/>
            </a:pPr>
            <a:r>
              <a:rPr lang="en-US" sz="3200" dirty="0">
                <a:solidFill>
                  <a:srgbClr val="FFFF00"/>
                </a:solidFill>
                <a:latin typeface="Comic Sans MS" pitchFamily="66" charset="0"/>
              </a:rPr>
              <a:t>Global </a:t>
            </a:r>
            <a:r>
              <a:rPr lang="en-US" sz="3200" dirty="0" smtClean="0">
                <a:solidFill>
                  <a:srgbClr val="FFFF00"/>
                </a:solidFill>
                <a:latin typeface="Comic Sans MS" pitchFamily="66" charset="0"/>
              </a:rPr>
              <a:t>temperature </a:t>
            </a:r>
            <a:r>
              <a:rPr lang="en-US" sz="3200" dirty="0">
                <a:solidFill>
                  <a:srgbClr val="FFFF00"/>
                </a:solidFill>
                <a:latin typeface="Comic Sans MS" pitchFamily="66" charset="0"/>
              </a:rPr>
              <a:t>and carbon </a:t>
            </a:r>
            <a:r>
              <a:rPr lang="en-US" sz="3200" dirty="0" smtClean="0">
                <a:solidFill>
                  <a:srgbClr val="FFFF00"/>
                </a:solidFill>
                <a:latin typeface="Comic Sans MS" pitchFamily="66" charset="0"/>
              </a:rPr>
              <a:t>dioxide: anomalies through 2010</a:t>
            </a:r>
            <a:endParaRPr lang="en-US" sz="3200" dirty="0">
              <a:solidFill>
                <a:srgbClr val="FFFF00"/>
              </a:solidFill>
              <a:latin typeface="Comic Sans MS" pitchFamily="66" charset="0"/>
            </a:endParaRPr>
          </a:p>
        </p:txBody>
      </p:sp>
      <p:sp>
        <p:nvSpPr>
          <p:cNvPr id="26627" name="Text Box 4"/>
          <p:cNvSpPr txBox="1">
            <a:spLocks noChangeArrowheads="1"/>
          </p:cNvSpPr>
          <p:nvPr/>
        </p:nvSpPr>
        <p:spPr bwMode="auto">
          <a:xfrm>
            <a:off x="2590800" y="6172200"/>
            <a:ext cx="4147289" cy="369332"/>
          </a:xfrm>
          <a:prstGeom prst="rect">
            <a:avLst/>
          </a:prstGeom>
          <a:noFill/>
          <a:ln w="9525">
            <a:noFill/>
            <a:miter lim="800000"/>
            <a:headEnd/>
            <a:tailEnd/>
          </a:ln>
        </p:spPr>
        <p:txBody>
          <a:bodyPr wrap="none">
            <a:spAutoFit/>
          </a:bodyPr>
          <a:lstStyle/>
          <a:p>
            <a:r>
              <a:rPr lang="en-US" sz="1800" dirty="0">
                <a:solidFill>
                  <a:srgbClr val="FFFFFF"/>
                </a:solidFill>
                <a:latin typeface="Arial" charset="0"/>
              </a:rPr>
              <a:t>Base period </a:t>
            </a:r>
            <a:r>
              <a:rPr lang="en-US" sz="1800" dirty="0" smtClean="0">
                <a:solidFill>
                  <a:srgbClr val="FFFFFF"/>
                </a:solidFill>
                <a:latin typeface="Arial" charset="0"/>
              </a:rPr>
              <a:t>1900-99; data from NOAA</a:t>
            </a:r>
            <a:endParaRPr lang="en-US" sz="1800" dirty="0">
              <a:solidFill>
                <a:srgbClr val="FFFFFF"/>
              </a:solidFill>
              <a:latin typeface="Arial" charset="0"/>
            </a:endParaRPr>
          </a:p>
        </p:txBody>
      </p:sp>
      <p:pic>
        <p:nvPicPr>
          <p:cNvPr id="7" name="Picture 6" descr="T_record_2010.png"/>
          <p:cNvPicPr>
            <a:picLocks noChangeAspect="1"/>
          </p:cNvPicPr>
          <p:nvPr/>
        </p:nvPicPr>
        <p:blipFill>
          <a:blip r:embed="rId2" cstate="print"/>
          <a:stretch>
            <a:fillRect/>
          </a:stretch>
        </p:blipFill>
        <p:spPr>
          <a:xfrm>
            <a:off x="685800" y="1524000"/>
            <a:ext cx="7760786" cy="4564308"/>
          </a:xfrm>
          <a:prstGeom prst="rect">
            <a:avLst/>
          </a:prstGeom>
        </p:spPr>
      </p:pic>
      <p:pic>
        <p:nvPicPr>
          <p:cNvPr id="9" name="Picture 8" descr="Tco2_record_2010.png"/>
          <p:cNvPicPr>
            <a:picLocks noChangeAspect="1"/>
          </p:cNvPicPr>
          <p:nvPr/>
        </p:nvPicPr>
        <p:blipFill>
          <a:blip r:embed="rId3" cstate="print"/>
          <a:stretch>
            <a:fillRect/>
          </a:stretch>
        </p:blipFill>
        <p:spPr>
          <a:xfrm>
            <a:off x="685800" y="1524000"/>
            <a:ext cx="8353268" cy="4564308"/>
          </a:xfrm>
          <a:prstGeom prst="rect">
            <a:avLst/>
          </a:prstGeo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Water droplets"/>
          <p:cNvSpPr>
            <a:spLocks noChangeArrowheads="1"/>
          </p:cNvSpPr>
          <p:nvPr/>
        </p:nvSpPr>
        <p:spPr bwMode="auto">
          <a:xfrm>
            <a:off x="0" y="1550988"/>
            <a:ext cx="9144000" cy="5307012"/>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pPr algn="ctr" eaLnBrk="0" hangingPunct="0"/>
            <a:endParaRPr lang="en-US"/>
          </a:p>
        </p:txBody>
      </p:sp>
      <p:sp>
        <p:nvSpPr>
          <p:cNvPr id="38915" name="Line 5"/>
          <p:cNvSpPr>
            <a:spLocks noChangeShapeType="1"/>
          </p:cNvSpPr>
          <p:nvPr/>
        </p:nvSpPr>
        <p:spPr bwMode="auto">
          <a:xfrm>
            <a:off x="0" y="1539875"/>
            <a:ext cx="9144000" cy="0"/>
          </a:xfrm>
          <a:prstGeom prst="line">
            <a:avLst/>
          </a:prstGeom>
          <a:noFill/>
          <a:ln w="38100">
            <a:solidFill>
              <a:srgbClr val="0000FF"/>
            </a:solidFill>
            <a:round/>
            <a:headEnd/>
            <a:tailEnd/>
          </a:ln>
        </p:spPr>
        <p:txBody>
          <a:bodyPr/>
          <a:lstStyle/>
          <a:p>
            <a:endParaRPr lang="en-US"/>
          </a:p>
        </p:txBody>
      </p:sp>
      <p:sp>
        <p:nvSpPr>
          <p:cNvPr id="108546" name="Rectangle 2"/>
          <p:cNvSpPr>
            <a:spLocks noGrp="1" noChangeArrowheads="1"/>
          </p:cNvSpPr>
          <p:nvPr>
            <p:ph type="title"/>
          </p:nvPr>
        </p:nvSpPr>
        <p:spPr>
          <a:xfrm>
            <a:off x="286068" y="179388"/>
            <a:ext cx="8659812" cy="1143000"/>
          </a:xfrm>
          <a:effectLst>
            <a:outerShdw dist="35921" dir="2700000" algn="ctr" rotWithShape="0">
              <a:srgbClr val="CC0000"/>
            </a:outerShdw>
          </a:effectLst>
        </p:spPr>
        <p:txBody>
          <a:bodyPr/>
          <a:lstStyle/>
          <a:p>
            <a:pPr>
              <a:defRPr/>
            </a:pPr>
            <a:r>
              <a:rPr lang="en-US" dirty="0" smtClean="0">
                <a:solidFill>
                  <a:srgbClr val="FFFF00"/>
                </a:solidFill>
              </a:rPr>
              <a:t>Precipitation in models:</a:t>
            </a:r>
            <a:br>
              <a:rPr lang="en-US" dirty="0" smtClean="0">
                <a:solidFill>
                  <a:srgbClr val="FFFF00"/>
                </a:solidFill>
              </a:rPr>
            </a:br>
            <a:r>
              <a:rPr lang="en-US" dirty="0" smtClean="0">
                <a:solidFill>
                  <a:srgbClr val="FFFF00"/>
                </a:solidFill>
              </a:rPr>
              <a:t>“</a:t>
            </a:r>
            <a:r>
              <a:rPr lang="en-US" sz="3600" dirty="0" smtClean="0">
                <a:solidFill>
                  <a:srgbClr val="FFFF00"/>
                </a:solidFill>
              </a:rPr>
              <a:t>all models are wrong, some are useful”</a:t>
            </a:r>
            <a:endParaRPr lang="en-US" dirty="0">
              <a:solidFill>
                <a:srgbClr val="FFFF00"/>
              </a:solidFill>
            </a:endParaRPr>
          </a:p>
        </p:txBody>
      </p:sp>
      <p:sp>
        <p:nvSpPr>
          <p:cNvPr id="108547" name="Rectangle 3"/>
          <p:cNvSpPr>
            <a:spLocks noGrp="1" noChangeArrowheads="1"/>
          </p:cNvSpPr>
          <p:nvPr>
            <p:ph type="body" sz="half" idx="1"/>
          </p:nvPr>
        </p:nvSpPr>
        <p:spPr>
          <a:xfrm>
            <a:off x="381000" y="1600200"/>
            <a:ext cx="4191000" cy="4525963"/>
          </a:xfrm>
          <a:ln w="0"/>
          <a:effectLst>
            <a:outerShdw blurRad="25400" dist="25400" dir="3000000" algn="ctr" rotWithShape="0">
              <a:schemeClr val="bg1"/>
            </a:outerShdw>
          </a:effectLst>
        </p:spPr>
        <p:txBody>
          <a:bodyPr/>
          <a:lstStyle/>
          <a:p>
            <a:pPr>
              <a:buFontTx/>
              <a:buNone/>
              <a:defRPr/>
            </a:pPr>
            <a:r>
              <a:rPr lang="en-US" b="1" dirty="0">
                <a:solidFill>
                  <a:srgbClr val="FF3300"/>
                </a:solidFill>
              </a:rPr>
              <a:t>A challenge:</a:t>
            </a:r>
          </a:p>
          <a:p>
            <a:pPr>
              <a:buFontTx/>
              <a:buNone/>
              <a:defRPr/>
            </a:pPr>
            <a:r>
              <a:rPr lang="en-US" sz="2800" dirty="0"/>
              <a:t>Amount</a:t>
            </a:r>
            <a:r>
              <a:rPr lang="en-US" sz="2800" dirty="0">
                <a:solidFill>
                  <a:schemeClr val="accent1">
                    <a:lumMod val="50000"/>
                  </a:schemeClr>
                </a:solidFill>
              </a:rPr>
              <a:t>: distribution: 	double ITCZ</a:t>
            </a:r>
          </a:p>
          <a:p>
            <a:pPr>
              <a:buFontTx/>
              <a:buNone/>
              <a:defRPr/>
            </a:pPr>
            <a:r>
              <a:rPr lang="en-US" sz="2800" dirty="0"/>
              <a:t>Frequency</a:t>
            </a:r>
            <a:r>
              <a:rPr lang="en-US" sz="2800" dirty="0">
                <a:solidFill>
                  <a:schemeClr val="accent1">
                    <a:lumMod val="50000"/>
                  </a:schemeClr>
                </a:solidFill>
              </a:rPr>
              <a:t>: too often</a:t>
            </a:r>
          </a:p>
          <a:p>
            <a:pPr>
              <a:buFontTx/>
              <a:buNone/>
              <a:defRPr/>
            </a:pPr>
            <a:r>
              <a:rPr lang="en-US" sz="2800" dirty="0"/>
              <a:t>Intensity</a:t>
            </a:r>
            <a:r>
              <a:rPr lang="en-US" sz="2800" dirty="0">
                <a:solidFill>
                  <a:schemeClr val="accent1">
                    <a:lumMod val="50000"/>
                  </a:schemeClr>
                </a:solidFill>
              </a:rPr>
              <a:t>: too low</a:t>
            </a:r>
          </a:p>
          <a:p>
            <a:pPr>
              <a:buFontTx/>
              <a:buNone/>
              <a:defRPr/>
            </a:pPr>
            <a:r>
              <a:rPr lang="en-US" sz="2800" dirty="0"/>
              <a:t>Runoff</a:t>
            </a:r>
            <a:r>
              <a:rPr lang="en-US" sz="2800" dirty="0">
                <a:solidFill>
                  <a:schemeClr val="accent1">
                    <a:lumMod val="50000"/>
                  </a:schemeClr>
                </a:solidFill>
              </a:rPr>
              <a:t>: not correct</a:t>
            </a:r>
          </a:p>
          <a:p>
            <a:pPr>
              <a:buFontTx/>
              <a:buNone/>
              <a:defRPr/>
            </a:pPr>
            <a:r>
              <a:rPr lang="en-US" sz="2800" dirty="0"/>
              <a:t>Recycling</a:t>
            </a:r>
            <a:r>
              <a:rPr lang="en-US" sz="2800" dirty="0">
                <a:solidFill>
                  <a:schemeClr val="accent1">
                    <a:lumMod val="50000"/>
                  </a:schemeClr>
                </a:solidFill>
              </a:rPr>
              <a:t>: too large</a:t>
            </a:r>
          </a:p>
          <a:p>
            <a:pPr>
              <a:buFontTx/>
              <a:buNone/>
              <a:defRPr/>
            </a:pPr>
            <a:r>
              <a:rPr lang="en-US" sz="2800" dirty="0"/>
              <a:t>Diurnal cycle</a:t>
            </a:r>
            <a:r>
              <a:rPr lang="en-US" sz="2800" dirty="0">
                <a:solidFill>
                  <a:schemeClr val="accent1">
                    <a:lumMod val="50000"/>
                  </a:schemeClr>
                </a:solidFill>
              </a:rPr>
              <a:t>: </a:t>
            </a:r>
            <a:r>
              <a:rPr lang="en-US" sz="2800" dirty="0" smtClean="0">
                <a:solidFill>
                  <a:schemeClr val="accent1">
                    <a:lumMod val="50000"/>
                  </a:schemeClr>
                </a:solidFill>
              </a:rPr>
              <a:t>poor</a:t>
            </a:r>
          </a:p>
          <a:p>
            <a:pPr>
              <a:buFontTx/>
              <a:buNone/>
              <a:defRPr/>
            </a:pPr>
            <a:r>
              <a:rPr lang="en-US" sz="2800" dirty="0" smtClean="0"/>
              <a:t>Lifetime: </a:t>
            </a:r>
            <a:r>
              <a:rPr lang="en-US" sz="2800" dirty="0" smtClean="0">
                <a:solidFill>
                  <a:schemeClr val="accent1">
                    <a:lumMod val="50000"/>
                  </a:schemeClr>
                </a:solidFill>
              </a:rPr>
              <a:t>too short	</a:t>
            </a:r>
          </a:p>
          <a:p>
            <a:pPr>
              <a:spcBef>
                <a:spcPts val="0"/>
              </a:spcBef>
              <a:buFontTx/>
              <a:buNone/>
              <a:defRPr/>
            </a:pPr>
            <a:r>
              <a:rPr lang="en-US" sz="2400" dirty="0" smtClean="0">
                <a:solidFill>
                  <a:schemeClr val="accent1">
                    <a:lumMod val="50000"/>
                  </a:schemeClr>
                </a:solidFill>
              </a:rPr>
              <a:t>(moisture)	</a:t>
            </a:r>
            <a:r>
              <a:rPr lang="en-US" sz="2800" dirty="0" smtClean="0">
                <a:solidFill>
                  <a:schemeClr val="accent1">
                    <a:lumMod val="50000"/>
                  </a:schemeClr>
                </a:solidFill>
              </a:rPr>
              <a:t>		</a:t>
            </a:r>
            <a:endParaRPr lang="en-US" sz="2800" dirty="0">
              <a:solidFill>
                <a:schemeClr val="accent1">
                  <a:lumMod val="50000"/>
                </a:schemeClr>
              </a:solidFill>
            </a:endParaRPr>
          </a:p>
        </p:txBody>
      </p:sp>
      <p:sp>
        <p:nvSpPr>
          <p:cNvPr id="9" name="TextBox 8"/>
          <p:cNvSpPr txBox="1">
            <a:spLocks noChangeArrowheads="1"/>
          </p:cNvSpPr>
          <p:nvPr/>
        </p:nvSpPr>
        <p:spPr bwMode="auto">
          <a:xfrm>
            <a:off x="4873625" y="1693863"/>
            <a:ext cx="4270375" cy="2000250"/>
          </a:xfrm>
          <a:prstGeom prst="rect">
            <a:avLst/>
          </a:prstGeom>
          <a:noFill/>
          <a:ln w="9525">
            <a:noFill/>
            <a:miter lim="800000"/>
            <a:headEnd/>
            <a:tailEnd/>
          </a:ln>
        </p:spPr>
        <p:txBody>
          <a:bodyPr wrap="none">
            <a:spAutoFit/>
          </a:bodyPr>
          <a:lstStyle/>
          <a:p>
            <a:pPr eaLnBrk="0" hangingPunct="0"/>
            <a:r>
              <a:rPr lang="en-US" sz="2800" b="1" dirty="0">
                <a:solidFill>
                  <a:srgbClr val="FF0000"/>
                </a:solidFill>
              </a:rPr>
              <a:t>Issues:</a:t>
            </a:r>
          </a:p>
          <a:p>
            <a:pPr eaLnBrk="0" hangingPunct="0"/>
            <a:r>
              <a:rPr lang="en-US" dirty="0"/>
              <a:t>Tropical transients too weak</a:t>
            </a:r>
          </a:p>
          <a:p>
            <a:pPr eaLnBrk="0" hangingPunct="0"/>
            <a:r>
              <a:rPr lang="en-US" dirty="0"/>
              <a:t>	Hurricanes</a:t>
            </a:r>
          </a:p>
          <a:p>
            <a:pPr eaLnBrk="0" hangingPunct="0"/>
            <a:r>
              <a:rPr lang="en-US" dirty="0"/>
              <a:t>	MJOs</a:t>
            </a:r>
          </a:p>
          <a:p>
            <a:pPr eaLnBrk="0" hangingPunct="0"/>
            <a:r>
              <a:rPr lang="en-US" dirty="0"/>
              <a:t>	Easterly waves</a:t>
            </a:r>
          </a:p>
        </p:txBody>
      </p:sp>
      <p:pic>
        <p:nvPicPr>
          <p:cNvPr id="10" name="movie.wmv">
            <a:hlinkClick r:id="" action="ppaction://media"/>
          </p:cNvPr>
          <p:cNvPicPr>
            <a:picLocks noRot="1" noChangeAspect="1"/>
          </p:cNvPicPr>
          <p:nvPr>
            <a:videoFile r:link="rId1"/>
          </p:nvPr>
        </p:nvPicPr>
        <p:blipFill>
          <a:blip r:embed="rId5" cstate="print"/>
          <a:stretch>
            <a:fillRect/>
          </a:stretch>
        </p:blipFill>
        <p:spPr>
          <a:xfrm>
            <a:off x="3947160" y="3904297"/>
            <a:ext cx="5196840" cy="2923223"/>
          </a:xfrm>
          <a:prstGeom prst="rect">
            <a:avLst/>
          </a:prstGeom>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7" fill="hold"/>
                                        <p:tgtEl>
                                          <p:spTgt spid="10"/>
                                        </p:tgtEl>
                                      </p:cBhvr>
                                    </p:cmd>
                                  </p:childTnLst>
                                </p:cTn>
                              </p:par>
                              <p:par>
                                <p:cTn id="7" presetID="4" presetClass="entr" presetSubtype="3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ox(ou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zSlide0014"/>
          <p:cNvPicPr>
            <a:picLocks noChangeAspect="1" noChangeArrowheads="1"/>
          </p:cNvPicPr>
          <p:nvPr/>
        </p:nvPicPr>
        <p:blipFill>
          <a:blip r:embed="rId2" cstate="print"/>
          <a:srcRect b="15461"/>
          <a:stretch>
            <a:fillRect/>
          </a:stretch>
        </p:blipFill>
        <p:spPr bwMode="auto">
          <a:xfrm>
            <a:off x="3717702" y="2356834"/>
            <a:ext cx="5220236" cy="3309870"/>
          </a:xfrm>
          <a:prstGeom prst="rect">
            <a:avLst/>
          </a:prstGeom>
          <a:noFill/>
          <a:ln w="9525">
            <a:noFill/>
            <a:miter lim="800000"/>
            <a:headEnd/>
            <a:tailEnd/>
          </a:ln>
        </p:spPr>
      </p:pic>
      <p:sp>
        <p:nvSpPr>
          <p:cNvPr id="75779" name="Text Box 3"/>
          <p:cNvSpPr txBox="1">
            <a:spLocks noChangeArrowheads="1"/>
          </p:cNvSpPr>
          <p:nvPr/>
        </p:nvSpPr>
        <p:spPr bwMode="auto">
          <a:xfrm>
            <a:off x="5253730" y="5279288"/>
            <a:ext cx="3671329" cy="400110"/>
          </a:xfrm>
          <a:prstGeom prst="rect">
            <a:avLst/>
          </a:prstGeom>
          <a:noFill/>
          <a:ln w="9525">
            <a:noFill/>
            <a:miter lim="800000"/>
            <a:headEnd/>
            <a:tailEnd/>
          </a:ln>
        </p:spPr>
        <p:txBody>
          <a:bodyPr wrap="square">
            <a:spAutoFit/>
          </a:bodyPr>
          <a:lstStyle/>
          <a:p>
            <a:r>
              <a:rPr lang="en-US" sz="2000" dirty="0">
                <a:solidFill>
                  <a:srgbClr val="000000"/>
                </a:solidFill>
              </a:rPr>
              <a:t>Courtesy Francis </a:t>
            </a:r>
            <a:r>
              <a:rPr lang="en-US" sz="2000" dirty="0" err="1">
                <a:solidFill>
                  <a:srgbClr val="000000"/>
                </a:solidFill>
              </a:rPr>
              <a:t>Zwiers</a:t>
            </a:r>
            <a:endParaRPr lang="en-US" sz="2000" dirty="0">
              <a:solidFill>
                <a:srgbClr val="000000"/>
              </a:solidFill>
            </a:endParaRPr>
          </a:p>
        </p:txBody>
      </p:sp>
      <p:sp>
        <p:nvSpPr>
          <p:cNvPr id="4" name="TextBox 3"/>
          <p:cNvSpPr txBox="1"/>
          <p:nvPr/>
        </p:nvSpPr>
        <p:spPr>
          <a:xfrm>
            <a:off x="682580" y="463639"/>
            <a:ext cx="7946406" cy="584775"/>
          </a:xfrm>
          <a:prstGeom prst="rect">
            <a:avLst/>
          </a:prstGeom>
          <a:noFill/>
          <a:effectLst>
            <a:outerShdw blurRad="50800" dist="50800" dir="5400000" algn="ctr" rotWithShape="0">
              <a:schemeClr val="tx1"/>
            </a:outerShdw>
          </a:effectLst>
        </p:spPr>
        <p:txBody>
          <a:bodyPr wrap="none" rtlCol="0">
            <a:spAutoFit/>
          </a:bodyPr>
          <a:lstStyle/>
          <a:p>
            <a:r>
              <a:rPr lang="en-US" sz="3200" b="1" dirty="0" smtClean="0">
                <a:solidFill>
                  <a:srgbClr val="FFFF00"/>
                </a:solidFill>
              </a:rPr>
              <a:t>All models are wrong, some are useful!</a:t>
            </a:r>
            <a:endParaRPr lang="en-US" sz="3200" b="1" dirty="0">
              <a:solidFill>
                <a:srgbClr val="FFFF00"/>
              </a:solidFill>
            </a:endParaRPr>
          </a:p>
        </p:txBody>
      </p:sp>
      <p:sp>
        <p:nvSpPr>
          <p:cNvPr id="5" name="TextBox 4"/>
          <p:cNvSpPr txBox="1"/>
          <p:nvPr/>
        </p:nvSpPr>
        <p:spPr>
          <a:xfrm>
            <a:off x="540913" y="2331076"/>
            <a:ext cx="2859110" cy="3046988"/>
          </a:xfrm>
          <a:prstGeom prst="rect">
            <a:avLst/>
          </a:prstGeom>
          <a:noFill/>
          <a:effectLst>
            <a:outerShdw blurRad="38100" dist="38100" dir="3000000" algn="ctr" rotWithShape="0">
              <a:schemeClr val="bg1"/>
            </a:outerShdw>
          </a:effectLst>
        </p:spPr>
        <p:txBody>
          <a:bodyPr wrap="square" rtlCol="0">
            <a:spAutoFit/>
          </a:bodyPr>
          <a:lstStyle/>
          <a:p>
            <a:r>
              <a:rPr lang="en-US" dirty="0" smtClean="0">
                <a:solidFill>
                  <a:srgbClr val="000000"/>
                </a:solidFill>
              </a:rPr>
              <a:t>There are many analyses of models, but models are demonstrably poor </a:t>
            </a:r>
            <a:r>
              <a:rPr lang="en-US" smtClean="0">
                <a:solidFill>
                  <a:srgbClr val="000000"/>
                </a:solidFill>
              </a:rPr>
              <a:t>at many </a:t>
            </a:r>
            <a:r>
              <a:rPr lang="en-US" dirty="0" smtClean="0">
                <a:solidFill>
                  <a:srgbClr val="000000"/>
                </a:solidFill>
              </a:rPr>
              <a:t>aspects of the hydrological cycle.</a:t>
            </a:r>
            <a:endParaRPr lang="en-US" dirty="0">
              <a:solidFill>
                <a:srgbClr val="000000"/>
              </a:solidFill>
            </a:endParaRPr>
          </a:p>
        </p:txBody>
      </p:sp>
    </p:spTree>
  </p:cSld>
  <p:clrMapOvr>
    <a:masterClrMapping/>
  </p:clrMapOvr>
  <p:transition>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g10_12"/>
          <p:cNvPicPr>
            <a:picLocks noChangeAspect="1" noChangeArrowheads="1"/>
          </p:cNvPicPr>
          <p:nvPr/>
        </p:nvPicPr>
        <p:blipFill>
          <a:blip r:embed="rId2" cstate="print"/>
          <a:srcRect b="50093"/>
          <a:stretch>
            <a:fillRect/>
          </a:stretch>
        </p:blipFill>
        <p:spPr bwMode="auto">
          <a:xfrm>
            <a:off x="76200" y="2819400"/>
            <a:ext cx="9067800" cy="3279775"/>
          </a:xfrm>
          <a:prstGeom prst="rect">
            <a:avLst/>
          </a:prstGeom>
          <a:noFill/>
          <a:ln w="9525">
            <a:noFill/>
            <a:miter lim="800000"/>
            <a:headEnd/>
            <a:tailEnd/>
          </a:ln>
        </p:spPr>
      </p:pic>
      <p:sp>
        <p:nvSpPr>
          <p:cNvPr id="40963" name="Text Box 3"/>
          <p:cNvSpPr txBox="1">
            <a:spLocks noChangeArrowheads="1"/>
          </p:cNvSpPr>
          <p:nvPr/>
        </p:nvSpPr>
        <p:spPr bwMode="auto">
          <a:xfrm>
            <a:off x="881063" y="1463846"/>
            <a:ext cx="7294562" cy="1262062"/>
          </a:xfrm>
          <a:prstGeom prst="rect">
            <a:avLst/>
          </a:prstGeom>
          <a:solidFill>
            <a:srgbClr val="3366FF"/>
          </a:solidFill>
          <a:ln w="9525">
            <a:noFill/>
            <a:miter lim="800000"/>
            <a:headEnd/>
            <a:tailEnd/>
          </a:ln>
        </p:spPr>
        <p:txBody>
          <a:bodyPr>
            <a:spAutoFit/>
          </a:bodyPr>
          <a:lstStyle/>
          <a:p>
            <a:pPr>
              <a:spcBef>
                <a:spcPct val="50000"/>
              </a:spcBef>
            </a:pPr>
            <a:r>
              <a:rPr lang="en-US" sz="2800" b="1" dirty="0">
                <a:solidFill>
                  <a:schemeClr val="bg1"/>
                </a:solidFill>
              </a:rPr>
              <a:t>Projections: </a:t>
            </a:r>
            <a:r>
              <a:rPr lang="en-US" b="1" dirty="0">
                <a:solidFill>
                  <a:schemeClr val="bg1"/>
                </a:solidFill>
              </a:rPr>
              <a:t>Combined effects of increased precipitation intensity and more dry days contribute to lower soil moisture</a:t>
            </a:r>
            <a:endParaRPr lang="en-US" sz="2800" b="1" dirty="0">
              <a:solidFill>
                <a:schemeClr val="bg1"/>
              </a:solidFill>
            </a:endParaRPr>
          </a:p>
        </p:txBody>
      </p:sp>
      <p:sp>
        <p:nvSpPr>
          <p:cNvPr id="40964" name="Text Box 4"/>
          <p:cNvSpPr txBox="1">
            <a:spLocks noChangeArrowheads="1"/>
          </p:cNvSpPr>
          <p:nvPr/>
        </p:nvSpPr>
        <p:spPr bwMode="auto">
          <a:xfrm>
            <a:off x="3505200" y="6172200"/>
            <a:ext cx="4578350" cy="461963"/>
          </a:xfrm>
          <a:prstGeom prst="rect">
            <a:avLst/>
          </a:prstGeom>
          <a:noFill/>
          <a:ln w="9525">
            <a:noFill/>
            <a:miter lim="800000"/>
            <a:headEnd/>
            <a:tailEnd/>
          </a:ln>
        </p:spPr>
        <p:txBody>
          <a:bodyPr wrap="none">
            <a:spAutoFit/>
          </a:bodyPr>
          <a:lstStyle/>
          <a:p>
            <a:pPr eaLnBrk="0" hangingPunct="0"/>
            <a:r>
              <a:rPr lang="en-US"/>
              <a:t>2090-2100			IPCC</a:t>
            </a:r>
          </a:p>
        </p:txBody>
      </p:sp>
      <p:sp>
        <p:nvSpPr>
          <p:cNvPr id="386053" name="Text Box 5"/>
          <p:cNvSpPr txBox="1">
            <a:spLocks noChangeArrowheads="1"/>
          </p:cNvSpPr>
          <p:nvPr/>
        </p:nvSpPr>
        <p:spPr bwMode="auto">
          <a:xfrm>
            <a:off x="447675" y="169863"/>
            <a:ext cx="7875874" cy="1200329"/>
          </a:xfrm>
          <a:prstGeom prst="rect">
            <a:avLst/>
          </a:prstGeom>
          <a:noFill/>
          <a:ln w="12700">
            <a:noFill/>
            <a:miter lim="800000"/>
            <a:headEnd type="none" w="sm" len="sm"/>
            <a:tailEnd type="none" w="sm" len="sm"/>
          </a:ln>
          <a:effectLst>
            <a:outerShdw dist="35921" dir="2700000" algn="ctr" rotWithShape="0">
              <a:schemeClr val="bg1"/>
            </a:outerShdw>
          </a:effectLst>
        </p:spPr>
        <p:txBody>
          <a:bodyPr wrap="none">
            <a:spAutoFit/>
          </a:bodyPr>
          <a:lstStyle/>
          <a:p>
            <a:pPr algn="ctr" eaLnBrk="0" hangingPunct="0">
              <a:defRPr/>
            </a:pPr>
            <a:r>
              <a:rPr lang="en-US" sz="3600" b="1" dirty="0" smtClean="0">
                <a:solidFill>
                  <a:srgbClr val="CC0000"/>
                </a:solidFill>
                <a:cs typeface="+mn-cs"/>
              </a:rPr>
              <a:t>Model predictions</a:t>
            </a:r>
          </a:p>
          <a:p>
            <a:pPr algn="ctr" eaLnBrk="0" hangingPunct="0">
              <a:defRPr/>
            </a:pPr>
            <a:r>
              <a:rPr lang="en-US" sz="3600" b="1" dirty="0" smtClean="0">
                <a:solidFill>
                  <a:srgbClr val="0000FF"/>
                </a:solidFill>
                <a:cs typeface="+mn-cs"/>
              </a:rPr>
              <a:t>“Rich </a:t>
            </a:r>
            <a:r>
              <a:rPr lang="en-US" sz="3600" b="1" dirty="0">
                <a:solidFill>
                  <a:srgbClr val="0000FF"/>
                </a:solidFill>
                <a:cs typeface="+mn-cs"/>
              </a:rPr>
              <a:t>get richer, poor get poorer”</a:t>
            </a:r>
          </a:p>
        </p:txBody>
      </p:sp>
    </p:spTree>
  </p:cSld>
  <p:clrMapOvr>
    <a:masterClrMapping/>
  </p:clrMapOvr>
  <p:transition>
    <p:split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effectLst>
            <a:outerShdw blurRad="50800" dist="50800" dir="5400000" algn="ctr" rotWithShape="0">
              <a:schemeClr val="tx1"/>
            </a:outerShdw>
          </a:effectLst>
        </p:spPr>
        <p:txBody>
          <a:bodyPr/>
          <a:lstStyle/>
          <a:p>
            <a:r>
              <a:rPr lang="en-US" sz="4000" b="1" dirty="0" smtClean="0">
                <a:solidFill>
                  <a:srgbClr val="FF0000"/>
                </a:solidFill>
              </a:rPr>
              <a:t>Russian heat wave attribution</a:t>
            </a:r>
            <a:endParaRPr lang="en-US" sz="4000" b="1" dirty="0">
              <a:solidFill>
                <a:srgbClr val="FF0000"/>
              </a:solidFill>
            </a:endParaRPr>
          </a:p>
        </p:txBody>
      </p:sp>
      <p:sp>
        <p:nvSpPr>
          <p:cNvPr id="3" name="Content Placeholder 2"/>
          <p:cNvSpPr>
            <a:spLocks noGrp="1"/>
          </p:cNvSpPr>
          <p:nvPr>
            <p:ph idx="1"/>
          </p:nvPr>
        </p:nvSpPr>
        <p:spPr>
          <a:xfrm>
            <a:off x="457200" y="1143000"/>
            <a:ext cx="8686800" cy="5486400"/>
          </a:xfrm>
        </p:spPr>
        <p:txBody>
          <a:bodyPr>
            <a:normAutofit fontScale="92500" lnSpcReduction="10000"/>
          </a:bodyPr>
          <a:lstStyle/>
          <a:p>
            <a:pPr>
              <a:buNone/>
            </a:pPr>
            <a:r>
              <a:rPr lang="en-US" sz="4000" b="1" dirty="0"/>
              <a:t>T</a:t>
            </a:r>
            <a:r>
              <a:rPr lang="en-US" sz="4000" b="1" dirty="0" smtClean="0"/>
              <a:t>rain of causation /evidence</a:t>
            </a:r>
          </a:p>
          <a:p>
            <a:pPr marL="520700" indent="-520700">
              <a:buNone/>
            </a:pPr>
            <a:r>
              <a:rPr lang="en-US" dirty="0" smtClean="0"/>
              <a:t>There is a climate event, with observational evidence:</a:t>
            </a:r>
          </a:p>
          <a:p>
            <a:pPr marL="520700" indent="-520700">
              <a:buAutoNum type="arabicParenR"/>
            </a:pPr>
            <a:r>
              <a:rPr lang="en-US" dirty="0" smtClean="0"/>
              <a:t>Record high temperatures in Russia, heat waves, wild fires, over a month</a:t>
            </a:r>
          </a:p>
          <a:p>
            <a:pPr marL="520700" indent="-520700">
              <a:buAutoNum type="arabicParenR"/>
            </a:pPr>
            <a:r>
              <a:rPr lang="en-US" dirty="0" smtClean="0"/>
              <a:t>High SSTs in tropical  Indian Ocean, western Pacific</a:t>
            </a:r>
          </a:p>
          <a:p>
            <a:pPr marL="520700" indent="-520700">
              <a:buAutoNum type="arabicParenR"/>
            </a:pPr>
            <a:r>
              <a:rPr lang="en-US" dirty="0" smtClean="0"/>
              <a:t>Arctic sea ice loss: near record low</a:t>
            </a:r>
          </a:p>
          <a:p>
            <a:pPr marL="520700" indent="-520700">
              <a:buAutoNum type="arabicParenR"/>
            </a:pPr>
            <a:r>
              <a:rPr lang="en-US" dirty="0" smtClean="0"/>
              <a:t>High precipitation, flooding in Pakistan, India, China: SE Asia</a:t>
            </a:r>
          </a:p>
          <a:p>
            <a:pPr marL="920750" lvl="1" indent="-520700">
              <a:buFont typeface="Wingdings" pitchFamily="2" charset="2"/>
              <a:buChar char="§"/>
            </a:pPr>
            <a:r>
              <a:rPr lang="en-US" dirty="0" smtClean="0"/>
              <a:t>Distribution linked to La Nina</a:t>
            </a:r>
          </a:p>
          <a:p>
            <a:pPr marL="520700" indent="-520700">
              <a:buAutoNum type="arabicParenR"/>
            </a:pPr>
            <a:endParaRPr lang="en-US" dirty="0" smtClean="0"/>
          </a:p>
          <a:p>
            <a:pPr marL="520700" indent="-520700">
              <a:buNone/>
            </a:pPr>
            <a:endParaRPr lang="en-US" dirty="0"/>
          </a:p>
          <a:p>
            <a:pPr marL="520700" indent="-520700">
              <a:buNone/>
            </a:pP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493838" y="223838"/>
            <a:ext cx="6867525" cy="3600450"/>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3540125" y="3986213"/>
            <a:ext cx="4791075" cy="2871787"/>
          </a:xfrm>
          <a:prstGeom prst="rect">
            <a:avLst/>
          </a:prstGeom>
          <a:noFill/>
          <a:ln w="9525">
            <a:noFill/>
            <a:miter lim="800000"/>
            <a:headEnd/>
            <a:tailEnd/>
          </a:ln>
        </p:spPr>
      </p:pic>
      <p:sp>
        <p:nvSpPr>
          <p:cNvPr id="48132" name="TextBox 3"/>
          <p:cNvSpPr txBox="1">
            <a:spLocks noChangeArrowheads="1"/>
          </p:cNvSpPr>
          <p:nvPr/>
        </p:nvSpPr>
        <p:spPr bwMode="auto">
          <a:xfrm>
            <a:off x="373063" y="4284663"/>
            <a:ext cx="2551112" cy="2092325"/>
          </a:xfrm>
          <a:prstGeom prst="rect">
            <a:avLst/>
          </a:prstGeom>
          <a:noFill/>
          <a:ln w="9525">
            <a:noFill/>
            <a:miter lim="800000"/>
            <a:headEnd/>
            <a:tailEnd/>
          </a:ln>
        </p:spPr>
        <p:txBody>
          <a:bodyPr wrap="none">
            <a:spAutoFit/>
          </a:bodyPr>
          <a:lstStyle/>
          <a:p>
            <a:r>
              <a:rPr lang="en-US" sz="2800" smtClean="0">
                <a:solidFill>
                  <a:srgbClr val="FFFFFF"/>
                </a:solidFill>
              </a:rPr>
              <a:t>Temperatures</a:t>
            </a:r>
          </a:p>
          <a:p>
            <a:endParaRPr lang="en-US" sz="2800" smtClean="0">
              <a:solidFill>
                <a:srgbClr val="FFFFFF"/>
              </a:solidFill>
            </a:endParaRPr>
          </a:p>
          <a:p>
            <a:endParaRPr lang="en-US" sz="2800" smtClean="0">
              <a:solidFill>
                <a:srgbClr val="FFFFFF"/>
              </a:solidFill>
            </a:endParaRPr>
          </a:p>
          <a:p>
            <a:endParaRPr lang="en-US" sz="2800" smtClean="0">
              <a:solidFill>
                <a:srgbClr val="FFFFFF"/>
              </a:solidFill>
            </a:endParaRPr>
          </a:p>
          <a:p>
            <a:r>
              <a:rPr lang="en-US" sz="1800" smtClean="0">
                <a:solidFill>
                  <a:srgbClr val="FFFFFF"/>
                </a:solidFill>
              </a:rPr>
              <a:t>From Dole et al 2011</a:t>
            </a:r>
          </a:p>
        </p:txBody>
      </p:sp>
      <p:sp>
        <p:nvSpPr>
          <p:cNvPr id="5" name="Oval 4"/>
          <p:cNvSpPr>
            <a:spLocks noChangeArrowheads="1"/>
          </p:cNvSpPr>
          <p:nvPr/>
        </p:nvSpPr>
        <p:spPr bwMode="auto">
          <a:xfrm>
            <a:off x="5926138" y="271463"/>
            <a:ext cx="1066800" cy="2235200"/>
          </a:xfrm>
          <a:prstGeom prst="ellipse">
            <a:avLst/>
          </a:prstGeom>
          <a:noFill/>
          <a:ln w="44450" algn="ctr">
            <a:solidFill>
              <a:srgbClr val="C00000"/>
            </a:solidFill>
            <a:round/>
            <a:headEnd/>
            <a:tailEnd/>
          </a:ln>
        </p:spPr>
        <p:txBody>
          <a:bodyPr/>
          <a:lstStyle/>
          <a:p>
            <a:pPr eaLnBrk="0" hangingPunct="0"/>
            <a:endParaRPr lang="en-US"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nberthFig1sst.png"/>
          <p:cNvPicPr>
            <a:picLocks noChangeAspect="1"/>
          </p:cNvPicPr>
          <p:nvPr/>
        </p:nvPicPr>
        <p:blipFill>
          <a:blip r:embed="rId2" cstate="print"/>
          <a:stretch>
            <a:fillRect/>
          </a:stretch>
        </p:blipFill>
        <p:spPr>
          <a:xfrm>
            <a:off x="729429" y="219194"/>
            <a:ext cx="5351846" cy="6388080"/>
          </a:xfrm>
          <a:prstGeom prst="rect">
            <a:avLst/>
          </a:prstGeom>
        </p:spPr>
      </p:pic>
      <p:sp>
        <p:nvSpPr>
          <p:cNvPr id="5" name="TextBox 4"/>
          <p:cNvSpPr txBox="1"/>
          <p:nvPr/>
        </p:nvSpPr>
        <p:spPr>
          <a:xfrm>
            <a:off x="6547757" y="1229710"/>
            <a:ext cx="2596243" cy="3046988"/>
          </a:xfrm>
          <a:prstGeom prst="rect">
            <a:avLst/>
          </a:prstGeom>
          <a:noFill/>
        </p:spPr>
        <p:txBody>
          <a:bodyPr wrap="square" rtlCol="0">
            <a:spAutoFit/>
          </a:bodyPr>
          <a:lstStyle/>
          <a:p>
            <a:r>
              <a:rPr lang="en-US" b="1" dirty="0" smtClean="0">
                <a:solidFill>
                  <a:schemeClr val="bg1"/>
                </a:solidFill>
              </a:rPr>
              <a:t>SSTs</a:t>
            </a:r>
          </a:p>
          <a:p>
            <a:endParaRPr lang="en-US" dirty="0" smtClean="0">
              <a:solidFill>
                <a:schemeClr val="bg1"/>
              </a:solidFill>
            </a:endParaRPr>
          </a:p>
          <a:p>
            <a:r>
              <a:rPr lang="en-US" dirty="0" smtClean="0">
                <a:solidFill>
                  <a:schemeClr val="bg1"/>
                </a:solidFill>
              </a:rPr>
              <a:t>Positive anomalies on top of normally high SSTs have extra impact owing to C-C</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11213" y="504497"/>
            <a:ext cx="4508939" cy="6001643"/>
          </a:xfrm>
          <a:prstGeom prst="rect">
            <a:avLst/>
          </a:prstGeom>
          <a:noFill/>
        </p:spPr>
        <p:txBody>
          <a:bodyPr wrap="square" rtlCol="0">
            <a:spAutoFit/>
          </a:bodyPr>
          <a:lstStyle/>
          <a:p>
            <a:r>
              <a:rPr lang="en-US" sz="2800" b="1" dirty="0" smtClean="0">
                <a:solidFill>
                  <a:schemeClr val="bg1"/>
                </a:solidFill>
              </a:rPr>
              <a:t>Northern Indian Ocean</a:t>
            </a:r>
          </a:p>
          <a:p>
            <a:r>
              <a:rPr lang="en-US" sz="2000" dirty="0" err="1" smtClean="0">
                <a:solidFill>
                  <a:schemeClr val="bg1"/>
                </a:solidFill>
              </a:rPr>
              <a:t>Incl</a:t>
            </a:r>
            <a:r>
              <a:rPr lang="en-US" sz="2000" dirty="0" smtClean="0">
                <a:solidFill>
                  <a:schemeClr val="bg1"/>
                </a:solidFill>
              </a:rPr>
              <a:t>: Bay of Bengal and Arabian Sea</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SSTs</a:t>
            </a: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May 2010 highest on record (30.4°C) and anomaly 0.9°C</a:t>
            </a:r>
          </a:p>
          <a:p>
            <a:r>
              <a:rPr lang="en-US" dirty="0" smtClean="0">
                <a:solidFill>
                  <a:schemeClr val="bg1"/>
                </a:solidFill>
              </a:rPr>
              <a:t>(2.9 </a:t>
            </a:r>
            <a:r>
              <a:rPr lang="el-GR" dirty="0" smtClean="0">
                <a:solidFill>
                  <a:schemeClr val="bg1"/>
                </a:solidFill>
              </a:rPr>
              <a:t>σ</a:t>
            </a:r>
            <a:r>
              <a:rPr lang="en-US" dirty="0" smtClean="0">
                <a:solidFill>
                  <a:schemeClr val="bg1"/>
                </a:solidFill>
              </a:rPr>
              <a:t>)  </a:t>
            </a:r>
          </a:p>
          <a:p>
            <a:r>
              <a:rPr lang="en-US" dirty="0" smtClean="0">
                <a:solidFill>
                  <a:schemeClr val="bg1"/>
                </a:solidFill>
              </a:rPr>
              <a:t> (base period 1960-89)</a:t>
            </a:r>
            <a:endParaRPr lang="en-US" dirty="0">
              <a:solidFill>
                <a:schemeClr val="bg1"/>
              </a:solidFill>
            </a:endParaRPr>
          </a:p>
        </p:txBody>
      </p:sp>
      <p:pic>
        <p:nvPicPr>
          <p:cNvPr id="5" name="Picture 4" descr="IndiaHADISSTa.png"/>
          <p:cNvPicPr>
            <a:picLocks noChangeAspect="1"/>
          </p:cNvPicPr>
          <p:nvPr/>
        </p:nvPicPr>
        <p:blipFill>
          <a:blip r:embed="rId2" cstate="print"/>
          <a:stretch>
            <a:fillRect/>
          </a:stretch>
        </p:blipFill>
        <p:spPr>
          <a:xfrm>
            <a:off x="1814314" y="1604940"/>
            <a:ext cx="6437406" cy="328236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0307" y="1434662"/>
            <a:ext cx="2013693" cy="1569660"/>
          </a:xfrm>
          <a:prstGeom prst="rect">
            <a:avLst/>
          </a:prstGeom>
          <a:noFill/>
        </p:spPr>
        <p:txBody>
          <a:bodyPr wrap="none" rtlCol="0">
            <a:spAutoFit/>
          </a:bodyPr>
          <a:lstStyle/>
          <a:p>
            <a:r>
              <a:rPr lang="en-US" dirty="0" smtClean="0">
                <a:solidFill>
                  <a:schemeClr val="bg1"/>
                </a:solidFill>
              </a:rPr>
              <a:t>Precipitation</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ERA-I</a:t>
            </a:r>
            <a:endParaRPr lang="en-US" dirty="0">
              <a:solidFill>
                <a:schemeClr val="bg1"/>
              </a:solidFill>
            </a:endParaRPr>
          </a:p>
        </p:txBody>
      </p:sp>
      <p:pic>
        <p:nvPicPr>
          <p:cNvPr id="5" name="Picture 4" descr="PrecipERAI_16J-15A_10.png"/>
          <p:cNvPicPr>
            <a:picLocks noChangeAspect="1"/>
          </p:cNvPicPr>
          <p:nvPr/>
        </p:nvPicPr>
        <p:blipFill>
          <a:blip r:embed="rId2" cstate="print"/>
          <a:stretch>
            <a:fillRect/>
          </a:stretch>
        </p:blipFill>
        <p:spPr>
          <a:xfrm>
            <a:off x="1056926" y="141894"/>
            <a:ext cx="5327464" cy="644294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v200_reg_Chi200_PAv2.png"/>
          <p:cNvPicPr>
            <a:picLocks noChangeAspect="1"/>
          </p:cNvPicPr>
          <p:nvPr/>
        </p:nvPicPr>
        <p:blipFill>
          <a:blip r:embed="rId2" cstate="print"/>
          <a:stretch>
            <a:fillRect/>
          </a:stretch>
        </p:blipFill>
        <p:spPr>
          <a:xfrm>
            <a:off x="0" y="275376"/>
            <a:ext cx="9144000" cy="4415383"/>
          </a:xfrm>
          <a:prstGeom prst="rect">
            <a:avLst/>
          </a:prstGeom>
        </p:spPr>
      </p:pic>
      <p:sp>
        <p:nvSpPr>
          <p:cNvPr id="4" name="TextBox 3"/>
          <p:cNvSpPr txBox="1"/>
          <p:nvPr/>
        </p:nvSpPr>
        <p:spPr>
          <a:xfrm>
            <a:off x="0" y="4966138"/>
            <a:ext cx="9144000" cy="1569660"/>
          </a:xfrm>
          <a:prstGeom prst="rect">
            <a:avLst/>
          </a:prstGeom>
          <a:noFill/>
        </p:spPr>
        <p:txBody>
          <a:bodyPr wrap="square" rtlCol="0">
            <a:spAutoFit/>
          </a:bodyPr>
          <a:lstStyle/>
          <a:p>
            <a:r>
              <a:rPr lang="en-US" dirty="0" smtClean="0">
                <a:solidFill>
                  <a:schemeClr val="bg1"/>
                </a:solidFill>
              </a:rPr>
              <a:t>Record high SSTs in Caribbean and Gulf of Mexico Aug 2010</a:t>
            </a:r>
          </a:p>
          <a:p>
            <a:r>
              <a:rPr lang="en-US" dirty="0" smtClean="0">
                <a:solidFill>
                  <a:schemeClr val="bg1"/>
                </a:solidFill>
              </a:rPr>
              <a:t>Record flooding in Columbia, 2</a:t>
            </a:r>
            <a:r>
              <a:rPr lang="en-US" baseline="30000" dirty="0" smtClean="0">
                <a:solidFill>
                  <a:schemeClr val="bg1"/>
                </a:solidFill>
              </a:rPr>
              <a:t>nd</a:t>
            </a:r>
            <a:r>
              <a:rPr lang="en-US" dirty="0" smtClean="0">
                <a:solidFill>
                  <a:schemeClr val="bg1"/>
                </a:solidFill>
              </a:rPr>
              <a:t> highest activity in Atlantic tropical storms: 19 named, 12 hurricanes, 4 cat 4 or 5.</a:t>
            </a:r>
          </a:p>
          <a:p>
            <a:r>
              <a:rPr lang="en-US" dirty="0" smtClean="0">
                <a:solidFill>
                  <a:schemeClr val="bg1"/>
                </a:solidFill>
              </a:rPr>
              <a:t>Drought in Brazil.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lopotDec2010.gif"/>
          <p:cNvPicPr>
            <a:picLocks noChangeAspect="1"/>
          </p:cNvPicPr>
          <p:nvPr/>
        </p:nvPicPr>
        <p:blipFill>
          <a:blip r:embed="rId2" cstate="print"/>
          <a:srcRect b="20359"/>
          <a:stretch>
            <a:fillRect/>
          </a:stretch>
        </p:blipFill>
        <p:spPr>
          <a:xfrm>
            <a:off x="4417423" y="4800600"/>
            <a:ext cx="4726577" cy="2026920"/>
          </a:xfrm>
          <a:prstGeom prst="rect">
            <a:avLst/>
          </a:prstGeom>
        </p:spPr>
      </p:pic>
      <p:pic>
        <p:nvPicPr>
          <p:cNvPr id="6" name="Picture 5" descr="queensland flood-kanga.jpg"/>
          <p:cNvPicPr>
            <a:picLocks noChangeAspect="1"/>
          </p:cNvPicPr>
          <p:nvPr/>
        </p:nvPicPr>
        <p:blipFill>
          <a:blip r:embed="rId3" cstate="print"/>
          <a:stretch>
            <a:fillRect/>
          </a:stretch>
        </p:blipFill>
        <p:spPr>
          <a:xfrm>
            <a:off x="2467610" y="0"/>
            <a:ext cx="1841500" cy="2209800"/>
          </a:xfrm>
          <a:prstGeom prst="rect">
            <a:avLst/>
          </a:prstGeom>
        </p:spPr>
      </p:pic>
      <p:pic>
        <p:nvPicPr>
          <p:cNvPr id="7" name="Picture 6" descr="Dec2010SST.gif"/>
          <p:cNvPicPr>
            <a:picLocks noChangeAspect="1"/>
          </p:cNvPicPr>
          <p:nvPr/>
        </p:nvPicPr>
        <p:blipFill>
          <a:blip r:embed="rId4" cstate="print"/>
          <a:srcRect t="5943" b="21371"/>
          <a:stretch>
            <a:fillRect/>
          </a:stretch>
        </p:blipFill>
        <p:spPr>
          <a:xfrm>
            <a:off x="4373880" y="2286000"/>
            <a:ext cx="4770120" cy="2514600"/>
          </a:xfrm>
          <a:prstGeom prst="rect">
            <a:avLst/>
          </a:prstGeom>
        </p:spPr>
      </p:pic>
      <p:sp>
        <p:nvSpPr>
          <p:cNvPr id="8" name="TextBox 7"/>
          <p:cNvSpPr txBox="1"/>
          <p:nvPr/>
        </p:nvSpPr>
        <p:spPr>
          <a:xfrm>
            <a:off x="0" y="0"/>
            <a:ext cx="2284600" cy="1938992"/>
          </a:xfrm>
          <a:prstGeom prst="rect">
            <a:avLst/>
          </a:prstGeom>
          <a:noFill/>
        </p:spPr>
        <p:txBody>
          <a:bodyPr wrap="none" rtlCol="0">
            <a:spAutoFit/>
          </a:bodyPr>
          <a:lstStyle/>
          <a:p>
            <a:r>
              <a:rPr lang="en-US" b="1" dirty="0" smtClean="0">
                <a:solidFill>
                  <a:srgbClr val="FF0000"/>
                </a:solidFill>
              </a:rPr>
              <a:t>Flooding</a:t>
            </a:r>
          </a:p>
          <a:p>
            <a:r>
              <a:rPr lang="en-US" dirty="0" smtClean="0">
                <a:solidFill>
                  <a:srgbClr val="FF0000"/>
                </a:solidFill>
              </a:rPr>
              <a:t>Queensland</a:t>
            </a:r>
          </a:p>
          <a:p>
            <a:r>
              <a:rPr lang="en-US" dirty="0" smtClean="0">
                <a:solidFill>
                  <a:srgbClr val="FF0000"/>
                </a:solidFill>
              </a:rPr>
              <a:t>Early Jan 2011</a:t>
            </a:r>
          </a:p>
          <a:p>
            <a:endParaRPr lang="en-US" dirty="0" smtClean="0">
              <a:solidFill>
                <a:srgbClr val="FF0000"/>
              </a:solidFill>
            </a:endParaRPr>
          </a:p>
          <a:p>
            <a:r>
              <a:rPr lang="en-US" dirty="0" smtClean="0">
                <a:solidFill>
                  <a:srgbClr val="FF0000"/>
                </a:solidFill>
              </a:rPr>
              <a:t>La Niña</a:t>
            </a:r>
            <a:endParaRPr lang="en-US" dirty="0">
              <a:solidFill>
                <a:srgbClr val="FF0000"/>
              </a:solidFill>
            </a:endParaRPr>
          </a:p>
        </p:txBody>
      </p:sp>
      <p:pic>
        <p:nvPicPr>
          <p:cNvPr id="9" name="Picture 8" descr="Flooding-in-Queensland.jpg"/>
          <p:cNvPicPr>
            <a:picLocks noChangeAspect="1"/>
          </p:cNvPicPr>
          <p:nvPr/>
        </p:nvPicPr>
        <p:blipFill>
          <a:blip r:embed="rId5" cstate="print"/>
          <a:stretch>
            <a:fillRect/>
          </a:stretch>
        </p:blipFill>
        <p:spPr>
          <a:xfrm>
            <a:off x="0" y="2222182"/>
            <a:ext cx="4328160" cy="2393387"/>
          </a:xfrm>
          <a:prstGeom prst="rect">
            <a:avLst/>
          </a:prstGeom>
        </p:spPr>
      </p:pic>
      <p:pic>
        <p:nvPicPr>
          <p:cNvPr id="10" name="Picture 9" descr="precipDec2010.gif"/>
          <p:cNvPicPr>
            <a:picLocks noChangeAspect="1"/>
          </p:cNvPicPr>
          <p:nvPr/>
        </p:nvPicPr>
        <p:blipFill>
          <a:blip r:embed="rId6" cstate="print"/>
          <a:srcRect t="3829" b="18914"/>
          <a:stretch>
            <a:fillRect/>
          </a:stretch>
        </p:blipFill>
        <p:spPr>
          <a:xfrm>
            <a:off x="0" y="4617721"/>
            <a:ext cx="4404360" cy="2240280"/>
          </a:xfrm>
          <a:prstGeom prst="rect">
            <a:avLst/>
          </a:prstGeom>
        </p:spPr>
      </p:pic>
      <p:pic>
        <p:nvPicPr>
          <p:cNvPr id="11" name="Picture 10" descr="Dec2010SST.gif"/>
          <p:cNvPicPr>
            <a:picLocks noChangeAspect="1"/>
          </p:cNvPicPr>
          <p:nvPr/>
        </p:nvPicPr>
        <p:blipFill>
          <a:blip r:embed="rId7" cstate="print"/>
          <a:srcRect t="1270" b="20000"/>
          <a:stretch>
            <a:fillRect/>
          </a:stretch>
        </p:blipFill>
        <p:spPr>
          <a:xfrm>
            <a:off x="4343400" y="0"/>
            <a:ext cx="4800600" cy="2286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crackedearth"/>
          <p:cNvPicPr>
            <a:picLocks noChangeAspect="1" noChangeArrowheads="1"/>
          </p:cNvPicPr>
          <p:nvPr/>
        </p:nvPicPr>
        <p:blipFill>
          <a:blip r:embed="rId2" cstate="print">
            <a:lum bright="6000"/>
          </a:blip>
          <a:srcRect/>
          <a:stretch>
            <a:fillRect/>
          </a:stretch>
        </p:blipFill>
        <p:spPr bwMode="auto">
          <a:xfrm>
            <a:off x="6667500" y="4240213"/>
            <a:ext cx="2476500" cy="2617787"/>
          </a:xfrm>
          <a:prstGeom prst="rect">
            <a:avLst/>
          </a:prstGeom>
          <a:noFill/>
          <a:ln w="9525">
            <a:noFill/>
            <a:miter lim="800000"/>
            <a:headEnd/>
            <a:tailEnd/>
          </a:ln>
        </p:spPr>
      </p:pic>
      <p:pic>
        <p:nvPicPr>
          <p:cNvPr id="6147" name="Picture 3" descr="sweat"/>
          <p:cNvPicPr>
            <a:picLocks noChangeAspect="1" noChangeArrowheads="1"/>
          </p:cNvPicPr>
          <p:nvPr/>
        </p:nvPicPr>
        <p:blipFill>
          <a:blip r:embed="rId3" cstate="print"/>
          <a:srcRect l="1080" t="8511" r="85405" b="8511"/>
          <a:stretch>
            <a:fillRect/>
          </a:stretch>
        </p:blipFill>
        <p:spPr bwMode="auto">
          <a:xfrm>
            <a:off x="7683500" y="2120900"/>
            <a:ext cx="1143000" cy="892175"/>
          </a:xfrm>
          <a:prstGeom prst="rect">
            <a:avLst/>
          </a:prstGeom>
          <a:solidFill>
            <a:srgbClr val="FFDDBB"/>
          </a:solidFill>
          <a:ln w="9525">
            <a:noFill/>
            <a:miter lim="800000"/>
            <a:headEnd/>
            <a:tailEnd/>
          </a:ln>
        </p:spPr>
      </p:pic>
      <p:sp>
        <p:nvSpPr>
          <p:cNvPr id="209924" name="Text Box 4"/>
          <p:cNvSpPr txBox="1">
            <a:spLocks noChangeArrowheads="1"/>
          </p:cNvSpPr>
          <p:nvPr/>
        </p:nvSpPr>
        <p:spPr bwMode="auto">
          <a:xfrm>
            <a:off x="398463" y="890588"/>
            <a:ext cx="7620000" cy="2649537"/>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0" hangingPunct="0">
              <a:defRPr/>
            </a:pPr>
            <a:r>
              <a:rPr lang="en-US" b="1" dirty="0">
                <a:solidFill>
                  <a:schemeClr val="hlink"/>
                </a:solidFill>
                <a:cs typeface="+mn-cs"/>
              </a:rPr>
              <a:t>The presence of moisture affects the disposition </a:t>
            </a:r>
          </a:p>
          <a:p>
            <a:pPr eaLnBrk="0" hangingPunct="0">
              <a:defRPr/>
            </a:pPr>
            <a:r>
              <a:rPr lang="en-US" b="1" dirty="0">
                <a:solidFill>
                  <a:schemeClr val="hlink"/>
                </a:solidFill>
                <a:cs typeface="+mn-cs"/>
              </a:rPr>
              <a:t>of incoming solar radiation:</a:t>
            </a:r>
            <a:r>
              <a:rPr lang="en-US" b="1" dirty="0">
                <a:solidFill>
                  <a:srgbClr val="FF33CC"/>
                </a:solidFill>
                <a:cs typeface="+mn-cs"/>
              </a:rPr>
              <a:t> </a:t>
            </a:r>
          </a:p>
          <a:p>
            <a:pPr eaLnBrk="0" hangingPunct="0">
              <a:defRPr/>
            </a:pPr>
            <a:r>
              <a:rPr lang="en-US" b="1" dirty="0">
                <a:solidFill>
                  <a:srgbClr val="023CCC"/>
                </a:solidFill>
                <a:cs typeface="+mn-cs"/>
              </a:rPr>
              <a:t>Evaporation (drying) versus temperature increase.</a:t>
            </a:r>
          </a:p>
          <a:p>
            <a:pPr eaLnBrk="0" hangingPunct="0">
              <a:defRPr/>
            </a:pPr>
            <a:endParaRPr lang="en-US" sz="800" b="1" dirty="0">
              <a:solidFill>
                <a:srgbClr val="CC0000"/>
              </a:solidFill>
              <a:cs typeface="+mn-cs"/>
            </a:endParaRPr>
          </a:p>
          <a:p>
            <a:pPr eaLnBrk="0" hangingPunct="0">
              <a:defRPr/>
            </a:pPr>
            <a:r>
              <a:rPr lang="en-US" b="1" dirty="0">
                <a:solidFill>
                  <a:srgbClr val="CC0000"/>
                </a:solidFill>
                <a:cs typeface="+mn-cs"/>
              </a:rPr>
              <a:t>Human body: sweats </a:t>
            </a:r>
          </a:p>
          <a:p>
            <a:pPr eaLnBrk="0" hangingPunct="0">
              <a:defRPr/>
            </a:pPr>
            <a:endParaRPr lang="en-US" sz="800" b="1" dirty="0">
              <a:solidFill>
                <a:srgbClr val="CC0000"/>
              </a:solidFill>
              <a:cs typeface="+mn-cs"/>
            </a:endParaRPr>
          </a:p>
          <a:p>
            <a:pPr eaLnBrk="0" hangingPunct="0">
              <a:defRPr/>
            </a:pPr>
            <a:r>
              <a:rPr lang="en-US" b="1" dirty="0">
                <a:solidFill>
                  <a:srgbClr val="CC0000"/>
                </a:solidFill>
                <a:cs typeface="+mn-cs"/>
              </a:rPr>
              <a:t>Homes: Evaporative coolers (swamp coolers)</a:t>
            </a:r>
          </a:p>
          <a:p>
            <a:pPr eaLnBrk="0" hangingPunct="0">
              <a:defRPr/>
            </a:pPr>
            <a:endParaRPr lang="en-US" sz="800" b="1" dirty="0">
              <a:solidFill>
                <a:srgbClr val="CC0000"/>
              </a:solidFill>
              <a:cs typeface="+mn-cs"/>
            </a:endParaRPr>
          </a:p>
          <a:p>
            <a:pPr eaLnBrk="0" hangingPunct="0">
              <a:defRPr/>
            </a:pPr>
            <a:r>
              <a:rPr lang="en-US" b="1" dirty="0">
                <a:solidFill>
                  <a:srgbClr val="CC0000"/>
                </a:solidFill>
                <a:cs typeface="+mn-cs"/>
              </a:rPr>
              <a:t>Planet Earth: Evaporation (if moisture available)</a:t>
            </a:r>
          </a:p>
        </p:txBody>
      </p:sp>
      <p:sp>
        <p:nvSpPr>
          <p:cNvPr id="6149" name="WordArt 5"/>
          <p:cNvSpPr>
            <a:spLocks noChangeArrowheads="1" noChangeShapeType="1" noTextEdit="1"/>
          </p:cNvSpPr>
          <p:nvPr/>
        </p:nvSpPr>
        <p:spPr bwMode="auto">
          <a:xfrm>
            <a:off x="327546" y="218364"/>
            <a:ext cx="8366749" cy="591105"/>
          </a:xfrm>
          <a:prstGeom prst="rect">
            <a:avLst/>
          </a:prstGeom>
          <a:effectLst>
            <a:outerShdw blurRad="25400" dist="38100" dir="2700000" algn="tl" rotWithShape="0">
              <a:prstClr val="black"/>
            </a:outerShdw>
          </a:effectLst>
        </p:spPr>
        <p:txBody>
          <a:bodyPr wrap="none" fromWordArt="1">
            <a:prstTxWarp prst="textPlain">
              <a:avLst>
                <a:gd name="adj" fmla="val 50317"/>
              </a:avLst>
            </a:prstTxWarp>
          </a:bodyPr>
          <a:lstStyle/>
          <a:p>
            <a:pPr algn="ctr" eaLnBrk="0" hangingPunct="0">
              <a:defRPr/>
            </a:pPr>
            <a:r>
              <a:rPr lang="en-US" sz="5400" i="1"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chemeClr val="tx1"/>
                  </a:outerShdw>
                </a:effectLst>
                <a:latin typeface="Impact"/>
                <a:cs typeface="+mn-cs"/>
              </a:rPr>
              <a:t>Global warming:  </a:t>
            </a:r>
            <a:r>
              <a:rPr lang="en-US" sz="5400" i="1" kern="10" dirty="0">
                <a:ln w="9525">
                  <a:noFill/>
                  <a:round/>
                  <a:headEnd/>
                  <a:tailEnd/>
                </a:ln>
                <a:gradFill rotWithShape="1">
                  <a:gsLst>
                    <a:gs pos="0">
                      <a:srgbClr val="FFFF00"/>
                    </a:gs>
                    <a:gs pos="100000">
                      <a:srgbClr val="FF9933"/>
                    </a:gs>
                  </a:gsLst>
                  <a:path path="rect">
                    <a:fillToRect l="50000" t="50000" r="50000" b="50000"/>
                  </a:path>
                </a:gradFill>
                <a:effectLst>
                  <a:outerShdw blurRad="12700" dist="38100" dir="2700000" algn="ctr" rotWithShape="0">
                    <a:schemeClr val="tx1"/>
                  </a:outerShdw>
                </a:effectLst>
                <a:latin typeface="Impact"/>
                <a:cs typeface="+mn-cs"/>
              </a:rPr>
              <a:t>Controlling</a:t>
            </a:r>
            <a:r>
              <a:rPr lang="en-US" sz="5400" i="1"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chemeClr val="tx1"/>
                  </a:outerShdw>
                </a:effectLst>
                <a:latin typeface="Impact"/>
                <a:cs typeface="+mn-cs"/>
              </a:rPr>
              <a:t>  Heat</a:t>
            </a:r>
          </a:p>
        </p:txBody>
      </p:sp>
      <p:sp>
        <p:nvSpPr>
          <p:cNvPr id="209926" name="Text Box 6"/>
          <p:cNvSpPr txBox="1">
            <a:spLocks noChangeArrowheads="1"/>
          </p:cNvSpPr>
          <p:nvPr/>
        </p:nvSpPr>
        <p:spPr bwMode="auto">
          <a:xfrm>
            <a:off x="381000" y="3824288"/>
            <a:ext cx="6667500" cy="2647950"/>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en-US" b="1" dirty="0">
                <a:cs typeface="+mn-cs"/>
              </a:rPr>
              <a:t>e.g., When sun comes out after showers, </a:t>
            </a:r>
          </a:p>
          <a:p>
            <a:pPr eaLnBrk="0" hangingPunct="0">
              <a:defRPr/>
            </a:pPr>
            <a:endParaRPr lang="en-US" b="1" dirty="0">
              <a:cs typeface="+mn-cs"/>
            </a:endParaRPr>
          </a:p>
          <a:p>
            <a:pPr eaLnBrk="0" hangingPunct="0">
              <a:defRPr/>
            </a:pPr>
            <a:endParaRPr lang="en-US" b="1" dirty="0">
              <a:cs typeface="+mn-cs"/>
            </a:endParaRPr>
          </a:p>
          <a:p>
            <a:pPr eaLnBrk="0" hangingPunct="0">
              <a:defRPr/>
            </a:pPr>
            <a:endParaRPr lang="en-US" b="1" dirty="0">
              <a:cs typeface="+mn-cs"/>
            </a:endParaRPr>
          </a:p>
          <a:p>
            <a:pPr eaLnBrk="0" hangingPunct="0">
              <a:defRPr/>
            </a:pPr>
            <a:r>
              <a:rPr lang="en-US" b="1" dirty="0">
                <a:cs typeface="+mn-cs"/>
              </a:rPr>
              <a:t>the first thing that happens is that the puddles dry up: before temperature increases.</a:t>
            </a:r>
          </a:p>
        </p:txBody>
      </p:sp>
      <p:pic>
        <p:nvPicPr>
          <p:cNvPr id="209927" name="Picture 7" descr="SO01038_"/>
          <p:cNvPicPr>
            <a:picLocks noChangeAspect="1" noChangeArrowheads="1"/>
          </p:cNvPicPr>
          <p:nvPr/>
        </p:nvPicPr>
        <p:blipFill>
          <a:blip r:embed="rId4" cstate="print"/>
          <a:srcRect/>
          <a:stretch>
            <a:fillRect/>
          </a:stretch>
        </p:blipFill>
        <p:spPr bwMode="auto">
          <a:xfrm>
            <a:off x="4224338" y="4275138"/>
            <a:ext cx="1038225" cy="1044575"/>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926"/>
                                        </p:tgtEl>
                                        <p:attrNameLst>
                                          <p:attrName>style.visibility</p:attrName>
                                        </p:attrNameLst>
                                      </p:cBhvr>
                                      <p:to>
                                        <p:strVal val="visible"/>
                                      </p:to>
                                    </p:set>
                                  </p:childTnLst>
                                </p:cTn>
                              </p:par>
                            </p:childTnLst>
                          </p:cTn>
                        </p:par>
                        <p:par>
                          <p:cTn id="7" fill="hold">
                            <p:stCondLst>
                              <p:cond delay="500"/>
                            </p:stCondLst>
                            <p:childTnLst>
                              <p:par>
                                <p:cTn id="8" presetID="7" presetClass="entr" presetSubtype="8" fill="hold" nodeType="afterEffect">
                                  <p:stCondLst>
                                    <p:cond delay="0"/>
                                  </p:stCondLst>
                                  <p:childTnLst>
                                    <p:set>
                                      <p:cBhvr>
                                        <p:cTn id="9" dur="1" fill="hold">
                                          <p:stCondLst>
                                            <p:cond delay="0"/>
                                          </p:stCondLst>
                                        </p:cTn>
                                        <p:tgtEl>
                                          <p:spTgt spid="209927"/>
                                        </p:tgtEl>
                                        <p:attrNameLst>
                                          <p:attrName>style.visibility</p:attrName>
                                        </p:attrNameLst>
                                      </p:cBhvr>
                                      <p:to>
                                        <p:strVal val="visible"/>
                                      </p:to>
                                    </p:set>
                                    <p:anim calcmode="lin" valueType="num">
                                      <p:cBhvr additive="base">
                                        <p:cTn id="10" dur="5000" fill="hold"/>
                                        <p:tgtEl>
                                          <p:spTgt spid="209927"/>
                                        </p:tgtEl>
                                        <p:attrNameLst>
                                          <p:attrName>ppt_x</p:attrName>
                                        </p:attrNameLst>
                                      </p:cBhvr>
                                      <p:tavLst>
                                        <p:tav tm="0">
                                          <p:val>
                                            <p:strVal val="0-#ppt_w/2"/>
                                          </p:val>
                                        </p:tav>
                                        <p:tav tm="100000">
                                          <p:val>
                                            <p:strVal val="#ppt_x"/>
                                          </p:val>
                                        </p:tav>
                                      </p:tavLst>
                                    </p:anim>
                                    <p:anim calcmode="lin" valueType="num">
                                      <p:cBhvr additive="base">
                                        <p:cTn id="11" dur="5000" fill="hold"/>
                                        <p:tgtEl>
                                          <p:spTgt spid="209927"/>
                                        </p:tgtEl>
                                        <p:attrNameLst>
                                          <p:attrName>ppt_y</p:attrName>
                                        </p:attrNameLst>
                                      </p:cBhvr>
                                      <p:tavLst>
                                        <p:tav tm="0">
                                          <p:val>
                                            <p:strVal val="#ppt_y"/>
                                          </p:val>
                                        </p:tav>
                                        <p:tav tm="100000">
                                          <p:val>
                                            <p:strVal val="#ppt_y"/>
                                          </p:val>
                                        </p:tav>
                                      </p:tavLst>
                                    </p:anim>
                                  </p:childTnLst>
                                </p:cTn>
                              </p:par>
                            </p:childTnLst>
                          </p:cTn>
                        </p:par>
                        <p:par>
                          <p:cTn id="12" fill="hold">
                            <p:stCondLst>
                              <p:cond delay="5500"/>
                            </p:stCondLst>
                            <p:childTnLst>
                              <p:par>
                                <p:cTn id="13" presetID="23" presetClass="entr" presetSubtype="16" fill="hold" nodeType="afterEffect">
                                  <p:stCondLst>
                                    <p:cond delay="0"/>
                                  </p:stCondLst>
                                  <p:childTnLst>
                                    <p:set>
                                      <p:cBhvr>
                                        <p:cTn id="14" dur="1" fill="hold">
                                          <p:stCondLst>
                                            <p:cond delay="0"/>
                                          </p:stCondLst>
                                        </p:cTn>
                                        <p:tgtEl>
                                          <p:spTgt spid="209922"/>
                                        </p:tgtEl>
                                        <p:attrNameLst>
                                          <p:attrName>style.visibility</p:attrName>
                                        </p:attrNameLst>
                                      </p:cBhvr>
                                      <p:to>
                                        <p:strVal val="visible"/>
                                      </p:to>
                                    </p:set>
                                    <p:anim calcmode="lin" valueType="num">
                                      <p:cBhvr>
                                        <p:cTn id="15" dur="1000" fill="hold"/>
                                        <p:tgtEl>
                                          <p:spTgt spid="209922"/>
                                        </p:tgtEl>
                                        <p:attrNameLst>
                                          <p:attrName>ppt_w</p:attrName>
                                        </p:attrNameLst>
                                      </p:cBhvr>
                                      <p:tavLst>
                                        <p:tav tm="0">
                                          <p:val>
                                            <p:fltVal val="0"/>
                                          </p:val>
                                        </p:tav>
                                        <p:tav tm="100000">
                                          <p:val>
                                            <p:strVal val="#ppt_w"/>
                                          </p:val>
                                        </p:tav>
                                      </p:tavLst>
                                    </p:anim>
                                    <p:anim calcmode="lin" valueType="num">
                                      <p:cBhvr>
                                        <p:cTn id="16" dur="1000" fill="hold"/>
                                        <p:tgtEl>
                                          <p:spTgt spid="2099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ssRiverMay11_NYT.jpg"/>
          <p:cNvPicPr>
            <a:picLocks noChangeAspect="1"/>
          </p:cNvPicPr>
          <p:nvPr/>
        </p:nvPicPr>
        <p:blipFill>
          <a:blip r:embed="rId2" cstate="print"/>
          <a:stretch>
            <a:fillRect/>
          </a:stretch>
        </p:blipFill>
        <p:spPr>
          <a:xfrm>
            <a:off x="4597631" y="-1"/>
            <a:ext cx="4557666" cy="2506717"/>
          </a:xfrm>
          <a:prstGeom prst="rect">
            <a:avLst/>
          </a:prstGeom>
        </p:spPr>
      </p:pic>
      <p:sp>
        <p:nvSpPr>
          <p:cNvPr id="2" name="TextBox 1"/>
          <p:cNvSpPr txBox="1"/>
          <p:nvPr/>
        </p:nvSpPr>
        <p:spPr>
          <a:xfrm>
            <a:off x="4666594" y="-173455"/>
            <a:ext cx="4225158" cy="6247864"/>
          </a:xfrm>
          <a:prstGeom prst="rect">
            <a:avLst/>
          </a:prstGeom>
          <a:noFill/>
          <a:effectLst>
            <a:outerShdw blurRad="50800" dist="38100" dir="2700000" algn="tl" rotWithShape="0">
              <a:schemeClr val="bg1"/>
            </a:outerShdw>
          </a:effectLst>
        </p:spPr>
        <p:txBody>
          <a:bodyPr wrap="square" rtlCol="0">
            <a:spAutoFit/>
          </a:bodyPr>
          <a:lstStyle/>
          <a:p>
            <a:endParaRPr lang="en-US" dirty="0" smtClean="0">
              <a:solidFill>
                <a:srgbClr val="000000"/>
              </a:solidFill>
            </a:endParaRPr>
          </a:p>
          <a:p>
            <a:r>
              <a:rPr lang="en-US" sz="2800" b="1" dirty="0" smtClean="0">
                <a:solidFill>
                  <a:srgbClr val="FF0000"/>
                </a:solidFill>
              </a:rPr>
              <a:t>Flooding on the Mississippi:</a:t>
            </a:r>
          </a:p>
          <a:p>
            <a:endParaRPr lang="en-US" sz="2800" b="1" dirty="0" smtClean="0">
              <a:solidFill>
                <a:srgbClr val="FF0000"/>
              </a:solidFill>
            </a:endParaRPr>
          </a:p>
          <a:p>
            <a:endParaRPr lang="en-US" sz="2800" b="1" dirty="0" smtClean="0">
              <a:solidFill>
                <a:srgbClr val="FF0000"/>
              </a:solidFill>
            </a:endParaRPr>
          </a:p>
          <a:p>
            <a:endParaRPr lang="en-US" dirty="0" smtClean="0">
              <a:solidFill>
                <a:srgbClr val="000000"/>
              </a:solidFill>
            </a:endParaRPr>
          </a:p>
          <a:p>
            <a:endParaRPr lang="en-US" dirty="0" smtClean="0">
              <a:solidFill>
                <a:srgbClr val="000000"/>
              </a:solidFill>
            </a:endParaRPr>
          </a:p>
          <a:p>
            <a:r>
              <a:rPr lang="en-US" dirty="0" smtClean="0">
                <a:solidFill>
                  <a:srgbClr val="000000"/>
                </a:solidFill>
              </a:rPr>
              <a:t>There were multiple </a:t>
            </a:r>
          </a:p>
          <a:p>
            <a:r>
              <a:rPr lang="en-US" dirty="0" smtClean="0">
                <a:solidFill>
                  <a:srgbClr val="000000"/>
                </a:solidFill>
              </a:rPr>
              <a:t>“1-in-500 year” or “1-in-100 year flood events within a few years of each other in parts of the Basin… </a:t>
            </a:r>
          </a:p>
          <a:p>
            <a:endParaRPr lang="en-US" dirty="0" smtClean="0">
              <a:solidFill>
                <a:srgbClr val="000000"/>
              </a:solidFill>
            </a:endParaRPr>
          </a:p>
          <a:p>
            <a:r>
              <a:rPr lang="en-US" b="1" dirty="0" smtClean="0">
                <a:solidFill>
                  <a:srgbClr val="0000FF"/>
                </a:solidFill>
              </a:rPr>
              <a:t>1993</a:t>
            </a:r>
          </a:p>
          <a:p>
            <a:r>
              <a:rPr lang="en-US" dirty="0" smtClean="0">
                <a:solidFill>
                  <a:srgbClr val="000000"/>
                </a:solidFill>
              </a:rPr>
              <a:t>Then again in </a:t>
            </a:r>
            <a:r>
              <a:rPr lang="en-US" b="1" dirty="0" smtClean="0">
                <a:solidFill>
                  <a:srgbClr val="0000FF"/>
                </a:solidFill>
              </a:rPr>
              <a:t>2008</a:t>
            </a:r>
            <a:r>
              <a:rPr lang="en-US" dirty="0" smtClean="0">
                <a:solidFill>
                  <a:srgbClr val="000000"/>
                </a:solidFill>
              </a:rPr>
              <a:t>.</a:t>
            </a:r>
          </a:p>
          <a:p>
            <a:r>
              <a:rPr lang="en-US" dirty="0" smtClean="0">
                <a:solidFill>
                  <a:srgbClr val="000000"/>
                </a:solidFill>
              </a:rPr>
              <a:t>And now: </a:t>
            </a:r>
            <a:r>
              <a:rPr lang="en-US" b="1" dirty="0" smtClean="0">
                <a:solidFill>
                  <a:srgbClr val="0000FF"/>
                </a:solidFill>
              </a:rPr>
              <a:t>2011</a:t>
            </a:r>
            <a:endParaRPr lang="en-US" b="1" dirty="0">
              <a:solidFill>
                <a:srgbClr val="0000FF"/>
              </a:solidFill>
            </a:endParaRPr>
          </a:p>
        </p:txBody>
      </p:sp>
      <p:pic>
        <p:nvPicPr>
          <p:cNvPr id="2050" name="Picture 2"/>
          <p:cNvPicPr>
            <a:picLocks noChangeAspect="1" noChangeArrowheads="1"/>
          </p:cNvPicPr>
          <p:nvPr/>
        </p:nvPicPr>
        <p:blipFill>
          <a:blip r:embed="rId3" cstate="print"/>
          <a:srcRect/>
          <a:stretch>
            <a:fillRect/>
          </a:stretch>
        </p:blipFill>
        <p:spPr bwMode="auto">
          <a:xfrm>
            <a:off x="0" y="0"/>
            <a:ext cx="4609772" cy="6858000"/>
          </a:xfrm>
          <a:prstGeom prst="rect">
            <a:avLst/>
          </a:prstGeom>
          <a:noFill/>
          <a:ln w="9525">
            <a:noFill/>
            <a:miter lim="800000"/>
            <a:headEnd/>
            <a:tailEnd/>
          </a:ln>
        </p:spPr>
      </p:pic>
      <p:sp>
        <p:nvSpPr>
          <p:cNvPr id="4" name="TextBox 3"/>
          <p:cNvSpPr txBox="1"/>
          <p:nvPr/>
        </p:nvSpPr>
        <p:spPr>
          <a:xfrm>
            <a:off x="4650828" y="6396335"/>
            <a:ext cx="3773790" cy="338554"/>
          </a:xfrm>
          <a:prstGeom prst="rect">
            <a:avLst/>
          </a:prstGeom>
          <a:noFill/>
        </p:spPr>
        <p:txBody>
          <a:bodyPr wrap="none" rtlCol="0">
            <a:spAutoFit/>
          </a:bodyPr>
          <a:lstStyle/>
          <a:p>
            <a:r>
              <a:rPr lang="en-US" sz="1600" dirty="0" smtClean="0">
                <a:solidFill>
                  <a:srgbClr val="000000"/>
                </a:solidFill>
              </a:rPr>
              <a:t>AP 2000; NYT 2011         Peter </a:t>
            </a:r>
            <a:r>
              <a:rPr lang="en-US" sz="1600" dirty="0" err="1" smtClean="0">
                <a:solidFill>
                  <a:srgbClr val="000000"/>
                </a:solidFill>
              </a:rPr>
              <a:t>Gleick</a:t>
            </a:r>
            <a:endParaRPr lang="en-US" sz="1600" dirty="0">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srcRect l="5482" t="2866" r="5203" b="53771"/>
          <a:stretch>
            <a:fillRect/>
          </a:stretch>
        </p:blipFill>
        <p:spPr bwMode="auto">
          <a:xfrm>
            <a:off x="0" y="407988"/>
            <a:ext cx="7353950" cy="4762726"/>
          </a:xfrm>
          <a:prstGeom prst="rect">
            <a:avLst/>
          </a:prstGeom>
          <a:noFill/>
          <a:ln w="9525">
            <a:noFill/>
            <a:miter lim="800000"/>
            <a:headEnd/>
            <a:tailEnd/>
          </a:ln>
        </p:spPr>
      </p:pic>
      <p:pic>
        <p:nvPicPr>
          <p:cNvPr id="5" name="Picture 17"/>
          <p:cNvPicPr>
            <a:picLocks noChangeAspect="1" noChangeArrowheads="1"/>
          </p:cNvPicPr>
          <p:nvPr/>
        </p:nvPicPr>
        <p:blipFill>
          <a:blip r:embed="rId3" cstate="print"/>
          <a:srcRect t="29192" r="1332" b="47430"/>
          <a:stretch>
            <a:fillRect/>
          </a:stretch>
        </p:blipFill>
        <p:spPr bwMode="auto">
          <a:xfrm>
            <a:off x="0" y="5444899"/>
            <a:ext cx="4419600" cy="1271587"/>
          </a:xfrm>
          <a:prstGeom prst="rect">
            <a:avLst/>
          </a:prstGeom>
          <a:noFill/>
          <a:ln w="9525">
            <a:noFill/>
            <a:miter lim="800000"/>
            <a:headEnd/>
            <a:tailEnd/>
          </a:ln>
        </p:spPr>
      </p:pic>
      <p:pic>
        <p:nvPicPr>
          <p:cNvPr id="6" name="Picture 17"/>
          <p:cNvPicPr>
            <a:picLocks noChangeAspect="1" noChangeArrowheads="1"/>
          </p:cNvPicPr>
          <p:nvPr/>
        </p:nvPicPr>
        <p:blipFill>
          <a:blip r:embed="rId3" cstate="print"/>
          <a:srcRect t="75385" r="1332"/>
          <a:stretch>
            <a:fillRect/>
          </a:stretch>
        </p:blipFill>
        <p:spPr bwMode="auto">
          <a:xfrm>
            <a:off x="4528456" y="5519057"/>
            <a:ext cx="4419600" cy="1338943"/>
          </a:xfrm>
          <a:prstGeom prst="rect">
            <a:avLst/>
          </a:prstGeom>
          <a:noFill/>
          <a:ln w="9525">
            <a:noFill/>
            <a:miter lim="800000"/>
            <a:headEnd/>
            <a:tailEnd/>
          </a:ln>
        </p:spPr>
      </p:pic>
      <p:grpSp>
        <p:nvGrpSpPr>
          <p:cNvPr id="2" name="Group 14"/>
          <p:cNvGrpSpPr/>
          <p:nvPr/>
        </p:nvGrpSpPr>
        <p:grpSpPr>
          <a:xfrm>
            <a:off x="3004457" y="2764971"/>
            <a:ext cx="979714" cy="2808515"/>
            <a:chOff x="3004457" y="2764971"/>
            <a:chExt cx="979714" cy="2808515"/>
          </a:xfrm>
        </p:grpSpPr>
        <p:sp>
          <p:nvSpPr>
            <p:cNvPr id="7" name="Rectangle 6"/>
            <p:cNvSpPr/>
            <p:nvPr/>
          </p:nvSpPr>
          <p:spPr>
            <a:xfrm>
              <a:off x="3113314" y="2764971"/>
              <a:ext cx="870857" cy="250372"/>
            </a:xfrm>
            <a:prstGeom prst="rect">
              <a:avLst/>
            </a:prstGeom>
            <a:noFill/>
            <a:ln w="412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5400000" flipH="1" flipV="1">
              <a:off x="1937657" y="4114800"/>
              <a:ext cx="2525486" cy="391886"/>
            </a:xfrm>
            <a:prstGeom prst="straightConnector1">
              <a:avLst/>
            </a:prstGeom>
            <a:ln w="25400">
              <a:solidFill>
                <a:srgbClr val="9933FF"/>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3"/>
          <p:cNvGrpSpPr/>
          <p:nvPr/>
        </p:nvGrpSpPr>
        <p:grpSpPr>
          <a:xfrm>
            <a:off x="4441371" y="2906485"/>
            <a:ext cx="1230088" cy="2721431"/>
            <a:chOff x="4441371" y="2906485"/>
            <a:chExt cx="1230088" cy="2721431"/>
          </a:xfrm>
        </p:grpSpPr>
        <p:sp>
          <p:nvSpPr>
            <p:cNvPr id="8" name="Rectangle 7"/>
            <p:cNvSpPr/>
            <p:nvPr/>
          </p:nvSpPr>
          <p:spPr>
            <a:xfrm>
              <a:off x="4441371" y="2906485"/>
              <a:ext cx="152400" cy="206829"/>
            </a:xfrm>
            <a:prstGeom prst="rect">
              <a:avLst/>
            </a:prstGeom>
            <a:noFill/>
            <a:ln w="41275">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8" idx="2"/>
            </p:cNvCxnSpPr>
            <p:nvPr/>
          </p:nvCxnSpPr>
          <p:spPr>
            <a:xfrm rot="16200000" flipV="1">
              <a:off x="3837214" y="3793671"/>
              <a:ext cx="2514602" cy="1153888"/>
            </a:xfrm>
            <a:prstGeom prst="straightConnector1">
              <a:avLst/>
            </a:prstGeom>
            <a:ln w="25400">
              <a:solidFill>
                <a:srgbClr val="9933FF"/>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9"/>
          <p:cNvGrpSpPr/>
          <p:nvPr/>
        </p:nvGrpSpPr>
        <p:grpSpPr>
          <a:xfrm>
            <a:off x="4082145" y="141515"/>
            <a:ext cx="5061855" cy="2585323"/>
            <a:chOff x="4082145" y="141515"/>
            <a:chExt cx="5061855" cy="2585323"/>
          </a:xfrm>
        </p:grpSpPr>
        <p:sp>
          <p:nvSpPr>
            <p:cNvPr id="16" name="Oval 15"/>
            <p:cNvSpPr/>
            <p:nvPr/>
          </p:nvSpPr>
          <p:spPr>
            <a:xfrm>
              <a:off x="4082145" y="2111829"/>
              <a:ext cx="707571" cy="500743"/>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271657" y="141515"/>
              <a:ext cx="1872343" cy="2585323"/>
            </a:xfrm>
            <a:prstGeom prst="rect">
              <a:avLst/>
            </a:prstGeom>
            <a:noFill/>
            <a:ln>
              <a:solidFill>
                <a:srgbClr val="C00000"/>
              </a:solidFill>
            </a:ln>
          </p:spPr>
          <p:txBody>
            <a:bodyPr wrap="square" rtlCol="0">
              <a:spAutoFit/>
            </a:bodyPr>
            <a:lstStyle/>
            <a:p>
              <a:pPr marL="174625" indent="-174625"/>
              <a:r>
                <a:rPr lang="en-US" sz="1800" dirty="0" smtClean="0">
                  <a:solidFill>
                    <a:srgbClr val="C00000"/>
                  </a:solidFill>
                </a:rPr>
                <a:t>SSTs in Gulf 0.5 to 1.5°C above 1981-2010 values</a:t>
              </a:r>
              <a:r>
                <a:rPr lang="en-US" dirty="0" smtClean="0">
                  <a:solidFill>
                    <a:srgbClr val="C00000"/>
                  </a:solidFill>
                </a:rPr>
                <a:t>:</a:t>
              </a:r>
            </a:p>
            <a:p>
              <a:pPr marL="174625" indent="-174625"/>
              <a:r>
                <a:rPr lang="en-US" sz="2000" dirty="0" smtClean="0">
                  <a:solidFill>
                    <a:srgbClr val="C00000"/>
                  </a:solidFill>
                </a:rPr>
                <a:t>~1.5°C above pre-1970 values</a:t>
              </a:r>
            </a:p>
            <a:p>
              <a:endParaRPr lang="en-US" dirty="0"/>
            </a:p>
          </p:txBody>
        </p:sp>
        <p:cxnSp>
          <p:nvCxnSpPr>
            <p:cNvPr id="19" name="Straight Connector 18"/>
            <p:cNvCxnSpPr/>
            <p:nvPr/>
          </p:nvCxnSpPr>
          <p:spPr>
            <a:xfrm flipV="1">
              <a:off x="4789714" y="1110343"/>
              <a:ext cx="2460172" cy="1066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l="4478" t="12038" r="7537" b="60143"/>
          <a:stretch>
            <a:fillRect/>
          </a:stretch>
        </p:blipFill>
        <p:spPr bwMode="auto">
          <a:xfrm>
            <a:off x="268014" y="788269"/>
            <a:ext cx="8671034" cy="300783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t="5306" b="7837"/>
          <a:stretch>
            <a:fillRect/>
          </a:stretch>
        </p:blipFill>
        <p:spPr bwMode="auto">
          <a:xfrm>
            <a:off x="1519918" y="3962400"/>
            <a:ext cx="6191250" cy="2895600"/>
          </a:xfrm>
          <a:prstGeom prst="rect">
            <a:avLst/>
          </a:prstGeom>
          <a:noFill/>
          <a:ln w="9525">
            <a:noFill/>
            <a:miter lim="800000"/>
            <a:headEnd/>
            <a:tailEnd/>
          </a:ln>
        </p:spPr>
      </p:pic>
      <p:sp>
        <p:nvSpPr>
          <p:cNvPr id="6" name="Oval 5"/>
          <p:cNvSpPr/>
          <p:nvPr/>
        </p:nvSpPr>
        <p:spPr>
          <a:xfrm>
            <a:off x="3048000" y="4811485"/>
            <a:ext cx="2579914"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La Niña</a:t>
            </a:r>
            <a:endParaRPr lang="en-US" dirty="0">
              <a:solidFill>
                <a:srgbClr val="FF0000"/>
              </a:solidFill>
            </a:endParaRPr>
          </a:p>
        </p:txBody>
      </p:sp>
      <p:sp>
        <p:nvSpPr>
          <p:cNvPr id="7" name="Oval 6"/>
          <p:cNvSpPr/>
          <p:nvPr/>
        </p:nvSpPr>
        <p:spPr>
          <a:xfrm>
            <a:off x="5508171" y="4441371"/>
            <a:ext cx="1045029" cy="446315"/>
          </a:xfrm>
          <a:prstGeom prst="ellipse">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7943" y="1639229"/>
            <a:ext cx="3603171" cy="1273628"/>
          </a:xfrm>
          <a:prstGeom prst="ellipse">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1"/>
          </p:cNvCxnSpPr>
          <p:nvPr/>
        </p:nvCxnSpPr>
        <p:spPr>
          <a:xfrm rot="16200000" flipV="1">
            <a:off x="3746108" y="2591628"/>
            <a:ext cx="1605877" cy="2224332"/>
          </a:xfrm>
          <a:prstGeom prst="straightConnector1">
            <a:avLst/>
          </a:prstGeom>
          <a:ln w="31750">
            <a:solidFill>
              <a:srgbClr val="9933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45476" y="0"/>
            <a:ext cx="6813084" cy="830997"/>
          </a:xfrm>
          <a:prstGeom prst="rect">
            <a:avLst/>
          </a:prstGeom>
          <a:noFill/>
        </p:spPr>
        <p:txBody>
          <a:bodyPr wrap="none" rtlCol="0">
            <a:spAutoFit/>
          </a:bodyPr>
          <a:lstStyle/>
          <a:p>
            <a:r>
              <a:rPr lang="en-US" dirty="0" smtClean="0"/>
              <a:t>La Nina  precipitation anomalies  for JFM</a:t>
            </a:r>
          </a:p>
          <a:p>
            <a:r>
              <a:rPr lang="en-US" dirty="0" smtClean="0"/>
              <a:t>	anomalies (mm)		frequency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000"/>
                            </p:stCondLst>
                            <p:childTnLst>
                              <p:par>
                                <p:cTn id="26" presetID="4"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cip19-25April11_US.png"/>
          <p:cNvPicPr>
            <a:picLocks noChangeAspect="1"/>
          </p:cNvPicPr>
          <p:nvPr/>
        </p:nvPicPr>
        <p:blipFill>
          <a:blip r:embed="rId2" cstate="print"/>
          <a:stretch>
            <a:fillRect/>
          </a:stretch>
        </p:blipFill>
        <p:spPr>
          <a:xfrm>
            <a:off x="1143000" y="1143000"/>
            <a:ext cx="6858000" cy="4572000"/>
          </a:xfrm>
          <a:prstGeom prst="rect">
            <a:avLst/>
          </a:prstGeom>
        </p:spPr>
      </p:pic>
      <p:pic>
        <p:nvPicPr>
          <p:cNvPr id="3" name="Picture 2" descr="Precip19-25April_palette.png"/>
          <p:cNvPicPr>
            <a:picLocks noChangeAspect="1"/>
          </p:cNvPicPr>
          <p:nvPr/>
        </p:nvPicPr>
        <p:blipFill>
          <a:blip r:embed="rId3" cstate="print"/>
          <a:stretch>
            <a:fillRect/>
          </a:stretch>
        </p:blipFill>
        <p:spPr>
          <a:xfrm>
            <a:off x="1240972" y="5826579"/>
            <a:ext cx="6858000" cy="342900"/>
          </a:xfrm>
          <a:prstGeom prst="rect">
            <a:avLst/>
          </a:prstGeom>
        </p:spPr>
      </p:pic>
      <p:sp>
        <p:nvSpPr>
          <p:cNvPr id="4" name="TextBox 3"/>
          <p:cNvSpPr txBox="1"/>
          <p:nvPr/>
        </p:nvSpPr>
        <p:spPr>
          <a:xfrm>
            <a:off x="3287486" y="620486"/>
            <a:ext cx="2555508" cy="461665"/>
          </a:xfrm>
          <a:prstGeom prst="rect">
            <a:avLst/>
          </a:prstGeom>
          <a:noFill/>
        </p:spPr>
        <p:txBody>
          <a:bodyPr wrap="none" rtlCol="0">
            <a:spAutoFit/>
          </a:bodyPr>
          <a:lstStyle/>
          <a:p>
            <a:r>
              <a:rPr lang="en-US" dirty="0" smtClean="0">
                <a:solidFill>
                  <a:prstClr val="black"/>
                </a:solidFill>
              </a:rPr>
              <a:t>19-25 April 2011</a:t>
            </a:r>
            <a:endParaRPr lang="en-US" dirty="0">
              <a:solidFill>
                <a:prstClr val="black"/>
              </a:solidFill>
            </a:endParaRPr>
          </a:p>
        </p:txBody>
      </p:sp>
      <p:sp>
        <p:nvSpPr>
          <p:cNvPr id="5" name="TextBox 4"/>
          <p:cNvSpPr txBox="1"/>
          <p:nvPr/>
        </p:nvSpPr>
        <p:spPr>
          <a:xfrm>
            <a:off x="849086" y="6237514"/>
            <a:ext cx="1503938" cy="461665"/>
          </a:xfrm>
          <a:prstGeom prst="rect">
            <a:avLst/>
          </a:prstGeom>
          <a:noFill/>
        </p:spPr>
        <p:txBody>
          <a:bodyPr wrap="none" rtlCol="0">
            <a:spAutoFit/>
          </a:bodyPr>
          <a:lstStyle/>
          <a:p>
            <a:r>
              <a:rPr lang="en-US" dirty="0" smtClean="0">
                <a:solidFill>
                  <a:srgbClr val="0070C0"/>
                </a:solidFill>
              </a:rPr>
              <a:t>10 inches</a:t>
            </a:r>
            <a:endParaRPr lang="en-US" dirty="0">
              <a:solidFill>
                <a:srgbClr val="0070C0"/>
              </a:solidFill>
            </a:endParaRPr>
          </a:p>
        </p:txBody>
      </p:sp>
      <p:cxnSp>
        <p:nvCxnSpPr>
          <p:cNvPr id="7" name="Straight Arrow Connector 6"/>
          <p:cNvCxnSpPr/>
          <p:nvPr/>
        </p:nvCxnSpPr>
        <p:spPr>
          <a:xfrm rot="5400000" flipH="1" flipV="1">
            <a:off x="1213757" y="4773385"/>
            <a:ext cx="2307773" cy="77289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stormsUS_apr29_11.jpg"/>
          <p:cNvPicPr>
            <a:picLocks noChangeAspect="1"/>
          </p:cNvPicPr>
          <p:nvPr/>
        </p:nvPicPr>
        <p:blipFill>
          <a:blip r:embed="rId2" cstate="print"/>
          <a:stretch>
            <a:fillRect/>
          </a:stretch>
        </p:blipFill>
        <p:spPr>
          <a:xfrm>
            <a:off x="789211" y="783771"/>
            <a:ext cx="7641773" cy="5094515"/>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013" y="409916"/>
            <a:ext cx="8418785" cy="6124754"/>
          </a:xfrm>
          <a:prstGeom prst="rect">
            <a:avLst/>
          </a:prstGeom>
          <a:noFill/>
          <a:effectLst>
            <a:outerShdw blurRad="50800" dist="38100" dir="2700000" algn="tl" rotWithShape="0">
              <a:prstClr val="black"/>
            </a:outerShdw>
          </a:effectLst>
        </p:spPr>
        <p:txBody>
          <a:bodyPr wrap="square" rtlCol="0">
            <a:spAutoFit/>
          </a:bodyPr>
          <a:lstStyle/>
          <a:p>
            <a:r>
              <a:rPr lang="en-US" sz="3200" b="1" dirty="0" smtClean="0">
                <a:solidFill>
                  <a:srgbClr val="FF0000"/>
                </a:solidFill>
              </a:rPr>
              <a:t>The environment in which all storms form has changed owing to human activities. </a:t>
            </a:r>
          </a:p>
          <a:p>
            <a:endParaRPr lang="en-US" dirty="0" smtClean="0">
              <a:solidFill>
                <a:prstClr val="white"/>
              </a:solidFill>
            </a:endParaRPr>
          </a:p>
          <a:p>
            <a:endParaRPr lang="en-US" dirty="0" smtClean="0">
              <a:solidFill>
                <a:prstClr val="white"/>
              </a:solidFill>
            </a:endParaRPr>
          </a:p>
          <a:p>
            <a:r>
              <a:rPr lang="en-US" sz="2800" dirty="0" smtClean="0">
                <a:solidFill>
                  <a:srgbClr val="FFFF00"/>
                </a:solidFill>
              </a:rPr>
              <a:t>Global warming has increased temperatures, and directly related to that, is an increase in the water holding of the atmosphere. </a:t>
            </a:r>
          </a:p>
          <a:p>
            <a:endParaRPr lang="en-US" sz="2800" dirty="0" smtClean="0">
              <a:solidFill>
                <a:prstClr val="white"/>
              </a:solidFill>
            </a:endParaRPr>
          </a:p>
          <a:p>
            <a:r>
              <a:rPr lang="en-US" sz="2800" dirty="0" smtClean="0">
                <a:solidFill>
                  <a:prstClr val="white"/>
                </a:solidFill>
              </a:rPr>
              <a:t>Over the ocean, where there are no water limitations, observations confirm that the amount of water vapor in the atmosphere has increased by about 4%, consistent with a 1°F warming of sea surface temperatures (SSTs) since about the 1970s. </a:t>
            </a:r>
            <a:endParaRPr lang="en-US" sz="2800" dirty="0">
              <a:solidFill>
                <a:prstClr val="white"/>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75064" y="0"/>
            <a:ext cx="6272645" cy="6858000"/>
          </a:xfrm>
          <a:prstGeom prst="rect">
            <a:avLst/>
          </a:prstGeom>
          <a:noFill/>
          <a:ln w="9525">
            <a:noFill/>
            <a:miter lim="800000"/>
            <a:headEnd/>
            <a:tailEnd/>
          </a:ln>
        </p:spPr>
      </p:pic>
      <p:sp>
        <p:nvSpPr>
          <p:cNvPr id="3" name="TextBox 2"/>
          <p:cNvSpPr txBox="1"/>
          <p:nvPr/>
        </p:nvSpPr>
        <p:spPr>
          <a:xfrm>
            <a:off x="3226145" y="822493"/>
            <a:ext cx="1936749" cy="261610"/>
          </a:xfrm>
          <a:prstGeom prst="rect">
            <a:avLst/>
          </a:prstGeom>
          <a:noFill/>
        </p:spPr>
        <p:txBody>
          <a:bodyPr wrap="none" rtlCol="0">
            <a:spAutoFit/>
          </a:bodyPr>
          <a:lstStyle/>
          <a:p>
            <a:r>
              <a:rPr lang="en-US" sz="1100" b="1" dirty="0" smtClean="0">
                <a:solidFill>
                  <a:srgbClr val="000000"/>
                </a:solidFill>
                <a:latin typeface="Arial" pitchFamily="34" charset="0"/>
                <a:ea typeface="Tahoma" pitchFamily="34" charset="0"/>
                <a:cs typeface="Arial" pitchFamily="34" charset="0"/>
              </a:rPr>
              <a:t>More intense precipitation</a:t>
            </a:r>
            <a:endParaRPr lang="en-US" sz="1100" b="1" dirty="0">
              <a:solidFill>
                <a:srgbClr val="000000"/>
              </a:solidFill>
              <a:latin typeface="Arial" pitchFamily="34" charset="0"/>
              <a:ea typeface="Tahoma" pitchFamily="34" charset="0"/>
              <a:cs typeface="Arial" pitchFamily="34" charset="0"/>
            </a:endParaRPr>
          </a:p>
        </p:txBody>
      </p:sp>
      <p:sp>
        <p:nvSpPr>
          <p:cNvPr id="4" name="TextBox 3"/>
          <p:cNvSpPr txBox="1"/>
          <p:nvPr/>
        </p:nvSpPr>
        <p:spPr>
          <a:xfrm>
            <a:off x="1865746" y="5652655"/>
            <a:ext cx="1200728" cy="830997"/>
          </a:xfrm>
          <a:prstGeom prst="rect">
            <a:avLst/>
          </a:prstGeom>
          <a:noFill/>
        </p:spPr>
        <p:txBody>
          <a:bodyPr wrap="square" rtlCol="0">
            <a:spAutoFit/>
          </a:bodyPr>
          <a:lstStyle/>
          <a:p>
            <a:r>
              <a:rPr lang="en-US" sz="1200" b="1" dirty="0" smtClean="0">
                <a:solidFill>
                  <a:srgbClr val="FFFF00"/>
                </a:solidFill>
              </a:rPr>
              <a:t>More intense and longer lasting drought</a:t>
            </a:r>
            <a:endParaRPr lang="en-US" sz="1200" b="1" dirty="0">
              <a:solidFill>
                <a:srgbClr val="FFFF00"/>
              </a:solidFill>
            </a:endParaRPr>
          </a:p>
        </p:txBody>
      </p:sp>
      <p:sp>
        <p:nvSpPr>
          <p:cNvPr id="5" name="TextBox 4"/>
          <p:cNvSpPr txBox="1"/>
          <p:nvPr/>
        </p:nvSpPr>
        <p:spPr>
          <a:xfrm>
            <a:off x="7898524" y="5457684"/>
            <a:ext cx="1245476" cy="830997"/>
          </a:xfrm>
          <a:prstGeom prst="rect">
            <a:avLst/>
          </a:prstGeom>
          <a:noFill/>
        </p:spPr>
        <p:txBody>
          <a:bodyPr wrap="square" rtlCol="0">
            <a:spAutoFit/>
          </a:bodyPr>
          <a:lstStyle/>
          <a:p>
            <a:r>
              <a:rPr lang="en-US" sz="1600" dirty="0" smtClean="0"/>
              <a:t>Adapted from Peter </a:t>
            </a:r>
            <a:r>
              <a:rPr lang="en-US" sz="1600" dirty="0" err="1" smtClean="0"/>
              <a:t>Gleick</a:t>
            </a:r>
            <a:endParaRPr lang="en-US" sz="16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0" y="0"/>
            <a:ext cx="9144000" cy="1417638"/>
          </a:xfrm>
          <a:effectLst>
            <a:outerShdw blurRad="25400" dist="35921" dir="2700000" algn="ctr" rotWithShape="0">
              <a:schemeClr val="tx1"/>
            </a:outerShdw>
          </a:effectLst>
        </p:spPr>
        <p:txBody>
          <a:bodyPr/>
          <a:lstStyle/>
          <a:p>
            <a:pPr>
              <a:defRPr/>
            </a:pPr>
            <a:r>
              <a:rPr lang="en-US" sz="4000" dirty="0" smtClean="0">
                <a:solidFill>
                  <a:srgbClr val="FF0000"/>
                </a:solidFill>
              </a:rPr>
              <a:t>Prospects for increases in extreme weather events</a:t>
            </a:r>
          </a:p>
        </p:txBody>
      </p:sp>
      <p:pic>
        <p:nvPicPr>
          <p:cNvPr id="45059" name="Picture 3" descr="wea00173"/>
          <p:cNvPicPr>
            <a:picLocks noChangeAspect="1" noChangeArrowheads="1"/>
          </p:cNvPicPr>
          <p:nvPr/>
        </p:nvPicPr>
        <p:blipFill>
          <a:blip r:embed="rId2" cstate="print"/>
          <a:srcRect/>
          <a:stretch>
            <a:fillRect/>
          </a:stretch>
        </p:blipFill>
        <p:spPr bwMode="auto">
          <a:xfrm>
            <a:off x="6324600" y="1423988"/>
            <a:ext cx="2806700" cy="1858962"/>
          </a:xfrm>
          <a:prstGeom prst="rect">
            <a:avLst/>
          </a:prstGeom>
          <a:noFill/>
          <a:ln w="9525">
            <a:solidFill>
              <a:srgbClr val="CC0000"/>
            </a:solidFill>
            <a:miter lim="800000"/>
            <a:headEnd/>
            <a:tailEnd/>
          </a:ln>
        </p:spPr>
      </p:pic>
      <p:pic>
        <p:nvPicPr>
          <p:cNvPr id="45060" name="Picture 4" descr="FLkralupy"/>
          <p:cNvPicPr>
            <a:picLocks noChangeAspect="1" noChangeArrowheads="1"/>
          </p:cNvPicPr>
          <p:nvPr/>
        </p:nvPicPr>
        <p:blipFill>
          <a:blip r:embed="rId3" cstate="print">
            <a:lum bright="-6000"/>
          </a:blip>
          <a:srcRect/>
          <a:stretch>
            <a:fillRect/>
          </a:stretch>
        </p:blipFill>
        <p:spPr bwMode="auto">
          <a:xfrm>
            <a:off x="6858000" y="5257800"/>
            <a:ext cx="2286000" cy="1600200"/>
          </a:xfrm>
          <a:prstGeom prst="rect">
            <a:avLst/>
          </a:prstGeom>
          <a:noFill/>
          <a:ln w="9525">
            <a:solidFill>
              <a:srgbClr val="CC0000"/>
            </a:solidFill>
            <a:miter lim="800000"/>
            <a:headEnd/>
            <a:tailEnd/>
          </a:ln>
        </p:spPr>
      </p:pic>
      <p:pic>
        <p:nvPicPr>
          <p:cNvPr id="45061" name="Picture 5" descr="hurricaneFP"/>
          <p:cNvPicPr>
            <a:picLocks noChangeAspect="1" noChangeArrowheads="1"/>
          </p:cNvPicPr>
          <p:nvPr/>
        </p:nvPicPr>
        <p:blipFill>
          <a:blip r:embed="rId4" cstate="print"/>
          <a:srcRect t="13043"/>
          <a:stretch>
            <a:fillRect/>
          </a:stretch>
        </p:blipFill>
        <p:spPr bwMode="auto">
          <a:xfrm>
            <a:off x="0" y="5257800"/>
            <a:ext cx="3276600" cy="1600200"/>
          </a:xfrm>
          <a:prstGeom prst="rect">
            <a:avLst/>
          </a:prstGeom>
          <a:noFill/>
          <a:ln w="9525">
            <a:solidFill>
              <a:srgbClr val="CC0000"/>
            </a:solidFill>
            <a:miter lim="800000"/>
            <a:headEnd/>
            <a:tailEnd/>
          </a:ln>
        </p:spPr>
      </p:pic>
      <p:pic>
        <p:nvPicPr>
          <p:cNvPr id="45062" name="Picture 6" descr="space"/>
          <p:cNvPicPr>
            <a:picLocks noChangeAspect="1" noChangeArrowheads="1"/>
          </p:cNvPicPr>
          <p:nvPr/>
        </p:nvPicPr>
        <p:blipFill>
          <a:blip r:embed="rId5" cstate="print"/>
          <a:srcRect t="11435" b="19060"/>
          <a:stretch>
            <a:fillRect/>
          </a:stretch>
        </p:blipFill>
        <p:spPr bwMode="auto">
          <a:xfrm>
            <a:off x="3276600" y="5257800"/>
            <a:ext cx="3598863" cy="1590675"/>
          </a:xfrm>
          <a:prstGeom prst="rect">
            <a:avLst/>
          </a:prstGeom>
          <a:noFill/>
          <a:ln w="9525">
            <a:solidFill>
              <a:srgbClr val="CC0000"/>
            </a:solidFill>
            <a:miter lim="800000"/>
            <a:headEnd/>
            <a:tailEnd/>
          </a:ln>
        </p:spPr>
      </p:pic>
      <p:pic>
        <p:nvPicPr>
          <p:cNvPr id="45063" name="Picture 7" descr="Tstorm"/>
          <p:cNvPicPr>
            <a:picLocks noChangeAspect="1" noChangeArrowheads="1"/>
          </p:cNvPicPr>
          <p:nvPr/>
        </p:nvPicPr>
        <p:blipFill>
          <a:blip r:embed="rId6" cstate="print"/>
          <a:srcRect/>
          <a:stretch>
            <a:fillRect/>
          </a:stretch>
        </p:blipFill>
        <p:spPr bwMode="auto">
          <a:xfrm>
            <a:off x="0" y="3114675"/>
            <a:ext cx="2924175" cy="2143125"/>
          </a:xfrm>
          <a:prstGeom prst="rect">
            <a:avLst/>
          </a:prstGeom>
          <a:noFill/>
          <a:ln w="9525">
            <a:noFill/>
            <a:miter lim="800000"/>
            <a:headEnd/>
            <a:tailEnd/>
          </a:ln>
        </p:spPr>
      </p:pic>
      <p:pic>
        <p:nvPicPr>
          <p:cNvPr id="45064" name="Picture 8" descr="20070227_dryearth"/>
          <p:cNvPicPr>
            <a:picLocks noChangeAspect="1" noChangeArrowheads="1"/>
          </p:cNvPicPr>
          <p:nvPr/>
        </p:nvPicPr>
        <p:blipFill>
          <a:blip r:embed="rId7" cstate="print"/>
          <a:srcRect/>
          <a:stretch>
            <a:fillRect/>
          </a:stretch>
        </p:blipFill>
        <p:spPr bwMode="auto">
          <a:xfrm>
            <a:off x="0" y="1447800"/>
            <a:ext cx="2895600" cy="1676400"/>
          </a:xfrm>
          <a:prstGeom prst="rect">
            <a:avLst/>
          </a:prstGeom>
          <a:noFill/>
          <a:ln w="9525">
            <a:solidFill>
              <a:srgbClr val="CC0000"/>
            </a:solidFill>
            <a:miter lim="800000"/>
            <a:headEnd/>
            <a:tailEnd/>
          </a:ln>
        </p:spPr>
      </p:pic>
      <p:pic>
        <p:nvPicPr>
          <p:cNvPr id="45065" name="Picture 9" descr="Hayman02"/>
          <p:cNvPicPr>
            <a:picLocks noChangeAspect="1" noChangeArrowheads="1"/>
          </p:cNvPicPr>
          <p:nvPr/>
        </p:nvPicPr>
        <p:blipFill>
          <a:blip r:embed="rId8" cstate="print"/>
          <a:srcRect l="6000"/>
          <a:stretch>
            <a:fillRect/>
          </a:stretch>
        </p:blipFill>
        <p:spPr bwMode="auto">
          <a:xfrm>
            <a:off x="6365875" y="3286125"/>
            <a:ext cx="2778125" cy="1971675"/>
          </a:xfrm>
          <a:prstGeom prst="rect">
            <a:avLst/>
          </a:prstGeom>
          <a:noFill/>
          <a:ln w="9525">
            <a:noFill/>
            <a:miter lim="800000"/>
            <a:headEnd/>
            <a:tailEnd/>
          </a:ln>
        </p:spPr>
      </p:pic>
      <p:pic>
        <p:nvPicPr>
          <p:cNvPr id="45066" name="Picture 10" descr="NZAuthur1"/>
          <p:cNvPicPr>
            <a:picLocks noChangeAspect="1" noChangeArrowheads="1"/>
          </p:cNvPicPr>
          <p:nvPr/>
        </p:nvPicPr>
        <p:blipFill>
          <a:blip r:embed="rId9" cstate="print"/>
          <a:srcRect t="7742"/>
          <a:stretch>
            <a:fillRect/>
          </a:stretch>
        </p:blipFill>
        <p:spPr bwMode="auto">
          <a:xfrm>
            <a:off x="2906713" y="1427163"/>
            <a:ext cx="3463925" cy="1905000"/>
          </a:xfrm>
          <a:prstGeom prst="rect">
            <a:avLst/>
          </a:prstGeom>
          <a:noFill/>
          <a:ln w="9525">
            <a:solidFill>
              <a:srgbClr val="CC0000"/>
            </a:solidFill>
            <a:miter lim="800000"/>
            <a:headEnd/>
            <a:tailEnd/>
          </a:ln>
        </p:spPr>
      </p:pic>
      <p:pic>
        <p:nvPicPr>
          <p:cNvPr id="45067" name="Picture 11" descr="pinebeetledam"/>
          <p:cNvPicPr>
            <a:picLocks noChangeAspect="1" noChangeArrowheads="1"/>
          </p:cNvPicPr>
          <p:nvPr/>
        </p:nvPicPr>
        <p:blipFill>
          <a:blip r:embed="rId10" cstate="print"/>
          <a:srcRect t="16216"/>
          <a:stretch>
            <a:fillRect/>
          </a:stretch>
        </p:blipFill>
        <p:spPr bwMode="auto">
          <a:xfrm>
            <a:off x="2906713" y="3322638"/>
            <a:ext cx="3468687" cy="191135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81000"/>
            <a:ext cx="7772400" cy="1143000"/>
          </a:xfrm>
          <a:solidFill>
            <a:schemeClr val="accent1"/>
          </a:solidFill>
          <a:effectLst>
            <a:outerShdw dist="35921" dir="2700000" algn="ctr" rotWithShape="0">
              <a:schemeClr val="tx1"/>
            </a:outerShdw>
          </a:effectLst>
        </p:spPr>
        <p:txBody>
          <a:bodyPr/>
          <a:lstStyle/>
          <a:p>
            <a:pPr eaLnBrk="1" hangingPunct="1">
              <a:defRPr/>
            </a:pPr>
            <a:r>
              <a:rPr lang="en-US" sz="4000" dirty="0" smtClean="0">
                <a:effectLst>
                  <a:outerShdw blurRad="38100" dist="38100" dir="2700000" algn="tl">
                    <a:srgbClr val="000000"/>
                  </a:outerShdw>
                </a:effectLst>
                <a:latin typeface="Comic Sans MS" pitchFamily="66" charset="0"/>
              </a:rPr>
              <a:t>Climate change and extreme weather events</a:t>
            </a:r>
          </a:p>
        </p:txBody>
      </p:sp>
      <p:sp>
        <p:nvSpPr>
          <p:cNvPr id="16387" name="Rectangle 3"/>
          <p:cNvSpPr>
            <a:spLocks noGrp="1" noChangeArrowheads="1"/>
          </p:cNvSpPr>
          <p:nvPr>
            <p:ph idx="1"/>
          </p:nvPr>
        </p:nvSpPr>
        <p:spPr>
          <a:xfrm>
            <a:off x="609600" y="1828800"/>
            <a:ext cx="7772400" cy="4114800"/>
          </a:xfrm>
          <a:effectLst>
            <a:outerShdw blurRad="38100" dist="38100" dir="2700000" algn="tl" rotWithShape="0">
              <a:prstClr val="black">
                <a:alpha val="40000"/>
              </a:prstClr>
            </a:outerShdw>
          </a:effectLst>
        </p:spPr>
        <p:txBody>
          <a:bodyPr/>
          <a:lstStyle/>
          <a:p>
            <a:pPr eaLnBrk="1" hangingPunct="1">
              <a:lnSpc>
                <a:spcPct val="90000"/>
              </a:lnSpc>
              <a:spcAft>
                <a:spcPct val="10000"/>
              </a:spcAft>
              <a:buFont typeface="Wingdings" pitchFamily="2" charset="2"/>
              <a:buNone/>
              <a:defRPr/>
            </a:pPr>
            <a:r>
              <a:rPr lang="en-US" sz="2800" b="1" dirty="0" smtClean="0">
                <a:solidFill>
                  <a:schemeClr val="bg1"/>
                </a:solidFill>
                <a:latin typeface="Comic Sans MS" pitchFamily="66" charset="0"/>
              </a:rPr>
              <a:t>Changes in extremes matter most for society and human health</a:t>
            </a:r>
          </a:p>
          <a:p>
            <a:pPr eaLnBrk="1" hangingPunct="1">
              <a:lnSpc>
                <a:spcPct val="90000"/>
              </a:lnSpc>
              <a:spcAft>
                <a:spcPct val="10000"/>
              </a:spcAft>
              <a:buFont typeface="Wingdings" pitchFamily="2" charset="2"/>
              <a:buNone/>
              <a:defRPr/>
            </a:pPr>
            <a:endParaRPr lang="en-US" sz="1000" b="1" dirty="0" smtClean="0">
              <a:solidFill>
                <a:schemeClr val="bg1"/>
              </a:solidFill>
              <a:latin typeface="Comic Sans MS" pitchFamily="66" charset="0"/>
            </a:endParaRPr>
          </a:p>
          <a:p>
            <a:pPr eaLnBrk="1" hangingPunct="1">
              <a:lnSpc>
                <a:spcPct val="90000"/>
              </a:lnSpc>
              <a:buFont typeface="Wingdings" pitchFamily="2" charset="2"/>
              <a:buNone/>
              <a:defRPr/>
            </a:pPr>
            <a:r>
              <a:rPr lang="en-US" sz="2800" dirty="0" smtClean="0">
                <a:solidFill>
                  <a:srgbClr val="FFFF00"/>
                </a:solidFill>
                <a:latin typeface="Comic Sans MS" pitchFamily="66" charset="0"/>
              </a:rPr>
              <a:t>With a warming climate:</a:t>
            </a:r>
          </a:p>
          <a:p>
            <a:pPr lvl="1" eaLnBrk="1" hangingPunct="1">
              <a:lnSpc>
                <a:spcPct val="90000"/>
              </a:lnSpc>
              <a:buFont typeface="Wingdings" pitchFamily="2" charset="2"/>
              <a:buChar char="S"/>
              <a:defRPr/>
            </a:pPr>
            <a:r>
              <a:rPr lang="en-US" sz="2400" dirty="0" smtClean="0">
                <a:solidFill>
                  <a:schemeClr val="bg1"/>
                </a:solidFill>
                <a:latin typeface="Comic Sans MS" pitchFamily="66" charset="0"/>
              </a:rPr>
              <a:t> More high temperatures, heat waves </a:t>
            </a:r>
          </a:p>
          <a:p>
            <a:pPr lvl="1" eaLnBrk="1" hangingPunct="1">
              <a:lnSpc>
                <a:spcPct val="90000"/>
              </a:lnSpc>
              <a:buFont typeface="Wingdings" pitchFamily="2" charset="2"/>
              <a:buChar char="S"/>
              <a:defRPr/>
            </a:pPr>
            <a:r>
              <a:rPr lang="en-US" sz="2400" dirty="0" smtClean="0">
                <a:solidFill>
                  <a:schemeClr val="bg1"/>
                </a:solidFill>
                <a:latin typeface="Comic Sans MS" pitchFamily="66" charset="0"/>
              </a:rPr>
              <a:t> Wild fires and other consequences</a:t>
            </a:r>
          </a:p>
          <a:p>
            <a:pPr lvl="1" eaLnBrk="1" hangingPunct="1">
              <a:lnSpc>
                <a:spcPct val="90000"/>
              </a:lnSpc>
              <a:buFont typeface="Wingdings" pitchFamily="2" charset="2"/>
              <a:buChar char="S"/>
              <a:defRPr/>
            </a:pPr>
            <a:r>
              <a:rPr lang="en-US" sz="2400" dirty="0" smtClean="0">
                <a:solidFill>
                  <a:schemeClr val="bg1"/>
                </a:solidFill>
                <a:latin typeface="Comic Sans MS" pitchFamily="66" charset="0"/>
              </a:rPr>
              <a:t> Fewer cold extremes.</a:t>
            </a:r>
          </a:p>
          <a:p>
            <a:pPr eaLnBrk="1" hangingPunct="1">
              <a:lnSpc>
                <a:spcPct val="90000"/>
              </a:lnSpc>
              <a:buFont typeface="Wingdings" pitchFamily="2" charset="2"/>
              <a:buChar char="S"/>
              <a:defRPr/>
            </a:pPr>
            <a:r>
              <a:rPr lang="en-US" sz="2800" dirty="0" smtClean="0">
                <a:solidFill>
                  <a:schemeClr val="bg1"/>
                </a:solidFill>
                <a:latin typeface="Comic Sans MS" pitchFamily="66" charset="0"/>
              </a:rPr>
              <a:t>More extremes in hydrological cycle:</a:t>
            </a:r>
          </a:p>
          <a:p>
            <a:pPr lvl="1" eaLnBrk="1" hangingPunct="1">
              <a:lnSpc>
                <a:spcPct val="90000"/>
              </a:lnSpc>
              <a:buFont typeface="Wingdings" pitchFamily="2" charset="2"/>
              <a:buChar char="S"/>
              <a:defRPr/>
            </a:pPr>
            <a:r>
              <a:rPr lang="en-US" sz="2400" dirty="0" smtClean="0">
                <a:solidFill>
                  <a:schemeClr val="bg1"/>
                </a:solidFill>
                <a:latin typeface="Comic Sans MS" pitchFamily="66" charset="0"/>
              </a:rPr>
              <a:t>Drought</a:t>
            </a:r>
          </a:p>
          <a:p>
            <a:pPr lvl="1" eaLnBrk="1" hangingPunct="1">
              <a:lnSpc>
                <a:spcPct val="90000"/>
              </a:lnSpc>
              <a:buFont typeface="Wingdings" pitchFamily="2" charset="2"/>
              <a:buChar char="S"/>
              <a:defRPr/>
            </a:pPr>
            <a:r>
              <a:rPr lang="en-US" sz="2400" dirty="0" smtClean="0">
                <a:solidFill>
                  <a:schemeClr val="bg1"/>
                </a:solidFill>
                <a:latin typeface="Comic Sans MS" pitchFamily="66" charset="0"/>
              </a:rPr>
              <a:t>Heavy rains, floods</a:t>
            </a:r>
          </a:p>
          <a:p>
            <a:pPr lvl="1" eaLnBrk="1" hangingPunct="1">
              <a:lnSpc>
                <a:spcPct val="90000"/>
              </a:lnSpc>
              <a:buFont typeface="Wingdings" pitchFamily="2" charset="2"/>
              <a:buChar char="S"/>
              <a:defRPr/>
            </a:pPr>
            <a:r>
              <a:rPr lang="en-US" sz="2400" dirty="0" smtClean="0">
                <a:solidFill>
                  <a:schemeClr val="bg1"/>
                </a:solidFill>
                <a:latin typeface="Comic Sans MS" pitchFamily="66" charset="0"/>
              </a:rPr>
              <a:t>Intense storms, hurricanes, tornadoes</a:t>
            </a:r>
          </a:p>
        </p:txBody>
      </p:sp>
      <p:pic>
        <p:nvPicPr>
          <p:cNvPr id="20484" name="Picture 4" descr="wea00173"/>
          <p:cNvPicPr>
            <a:picLocks noChangeAspect="1" noChangeArrowheads="1"/>
          </p:cNvPicPr>
          <p:nvPr/>
        </p:nvPicPr>
        <p:blipFill>
          <a:blip r:embed="rId2" cstate="print"/>
          <a:srcRect/>
          <a:stretch>
            <a:fillRect/>
          </a:stretch>
        </p:blipFill>
        <p:spPr bwMode="auto">
          <a:xfrm>
            <a:off x="7010400" y="2320925"/>
            <a:ext cx="2133600" cy="1412875"/>
          </a:xfrm>
          <a:prstGeom prst="rect">
            <a:avLst/>
          </a:prstGeom>
          <a:noFill/>
          <a:ln w="9525">
            <a:solidFill>
              <a:srgbClr val="CC0000"/>
            </a:solidFill>
            <a:miter lim="800000"/>
            <a:headEnd/>
            <a:tailEnd/>
          </a:ln>
        </p:spPr>
      </p:pic>
      <p:pic>
        <p:nvPicPr>
          <p:cNvPr id="20485" name="Picture 5" descr="FLkralupy"/>
          <p:cNvPicPr>
            <a:picLocks noChangeAspect="1" noChangeArrowheads="1"/>
          </p:cNvPicPr>
          <p:nvPr/>
        </p:nvPicPr>
        <p:blipFill>
          <a:blip r:embed="rId3" cstate="print">
            <a:lum bright="-6000"/>
          </a:blip>
          <a:srcRect/>
          <a:stretch>
            <a:fillRect/>
          </a:stretch>
        </p:blipFill>
        <p:spPr bwMode="auto">
          <a:xfrm>
            <a:off x="6934200" y="5435600"/>
            <a:ext cx="2209800" cy="1422400"/>
          </a:xfrm>
          <a:prstGeom prst="rect">
            <a:avLst/>
          </a:prstGeom>
          <a:noFill/>
          <a:ln w="9525">
            <a:solidFill>
              <a:srgbClr val="CC0000"/>
            </a:solidFill>
            <a:miter lim="800000"/>
            <a:headEnd/>
            <a:tailEnd/>
          </a:ln>
        </p:spPr>
      </p:pic>
    </p:spTree>
  </p:cSld>
  <p:clrMapOvr>
    <a:masterClrMapping/>
  </p:clrMapOvr>
  <p:transition>
    <p:checke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13" y="492125"/>
            <a:ext cx="7772400" cy="879475"/>
          </a:xfrm>
          <a:effectLst>
            <a:outerShdw blurRad="50800" dist="50800" dir="5400000" algn="ctr" rotWithShape="0">
              <a:schemeClr val="tx1"/>
            </a:outerShdw>
          </a:effectLst>
        </p:spPr>
        <p:txBody>
          <a:bodyPr/>
          <a:lstStyle/>
          <a:p>
            <a:pPr>
              <a:defRPr/>
            </a:pPr>
            <a:r>
              <a:rPr lang="en-US" sz="4000" b="1" dirty="0" smtClean="0">
                <a:solidFill>
                  <a:srgbClr val="FF0000"/>
                </a:solidFill>
              </a:rPr>
              <a:t>Attribution</a:t>
            </a:r>
            <a:endParaRPr lang="en-US" sz="4000" b="1" dirty="0">
              <a:solidFill>
                <a:srgbClr val="FF0000"/>
              </a:solidFill>
            </a:endParaRPr>
          </a:p>
        </p:txBody>
      </p:sp>
      <p:sp>
        <p:nvSpPr>
          <p:cNvPr id="3" name="Content Placeholder 2"/>
          <p:cNvSpPr>
            <a:spLocks noGrp="1"/>
          </p:cNvSpPr>
          <p:nvPr>
            <p:ph idx="1"/>
          </p:nvPr>
        </p:nvSpPr>
        <p:spPr>
          <a:xfrm>
            <a:off x="396875" y="1370013"/>
            <a:ext cx="8229600" cy="4945062"/>
          </a:xfrm>
        </p:spPr>
        <p:txBody>
          <a:bodyPr>
            <a:normAutofit fontScale="92500" lnSpcReduction="10000"/>
          </a:bodyPr>
          <a:lstStyle/>
          <a:p>
            <a:pPr marL="520700" indent="-520700">
              <a:buFontTx/>
              <a:buNone/>
              <a:defRPr/>
            </a:pPr>
            <a:r>
              <a:rPr lang="en-US" sz="2800" dirty="0" smtClean="0"/>
              <a:t>Attribution is difficult as it requires good data and good models to take the signals apart.</a:t>
            </a:r>
          </a:p>
          <a:p>
            <a:pPr marL="520700" indent="-520700">
              <a:buFontTx/>
              <a:buAutoNum type="arabicParenR"/>
              <a:defRPr/>
            </a:pPr>
            <a:r>
              <a:rPr lang="en-US" sz="2800" dirty="0" smtClean="0"/>
              <a:t>Documentation of anomalies and how rare they are.</a:t>
            </a:r>
          </a:p>
          <a:p>
            <a:pPr marL="520700" indent="-520700">
              <a:buFontTx/>
              <a:buAutoNum type="arabicParenR"/>
              <a:defRPr/>
            </a:pPr>
            <a:r>
              <a:rPr lang="en-US" sz="2800" dirty="0" smtClean="0"/>
              <a:t>Ability to model the event</a:t>
            </a:r>
          </a:p>
          <a:p>
            <a:pPr marL="520700" indent="-520700">
              <a:buFontTx/>
              <a:buAutoNum type="arabicParenR"/>
              <a:defRPr/>
            </a:pPr>
            <a:endParaRPr lang="en-US" sz="2800" dirty="0" smtClean="0"/>
          </a:p>
          <a:p>
            <a:pPr marL="520700" indent="-520700">
              <a:buFont typeface="Wingdings" pitchFamily="2" charset="2"/>
              <a:buChar char="Ø"/>
              <a:defRPr/>
            </a:pPr>
            <a:r>
              <a:rPr lang="en-US" dirty="0" smtClean="0">
                <a:solidFill>
                  <a:srgbClr val="FF0000"/>
                </a:solidFill>
              </a:rPr>
              <a:t>Models have difficulty with “blocking”</a:t>
            </a:r>
          </a:p>
          <a:p>
            <a:pPr marL="520700" indent="-520700">
              <a:buFont typeface="Wingdings" pitchFamily="2" charset="2"/>
              <a:buChar char="Ø"/>
              <a:defRPr/>
            </a:pPr>
            <a:r>
              <a:rPr lang="en-US" dirty="0" smtClean="0">
                <a:solidFill>
                  <a:srgbClr val="FF0000"/>
                </a:solidFill>
              </a:rPr>
              <a:t>Models simulate monsoon rains poorly</a:t>
            </a:r>
          </a:p>
          <a:p>
            <a:pPr marL="520700" indent="-520700">
              <a:buFont typeface="Wingdings" pitchFamily="2" charset="2"/>
              <a:buChar char="Ø"/>
              <a:defRPr/>
            </a:pPr>
            <a:endParaRPr lang="en-US" dirty="0" smtClean="0">
              <a:solidFill>
                <a:srgbClr val="FF0000"/>
              </a:solidFill>
            </a:endParaRPr>
          </a:p>
          <a:p>
            <a:pPr marL="520700" indent="-520700">
              <a:buFontTx/>
              <a:buNone/>
              <a:defRPr/>
            </a:pPr>
            <a:r>
              <a:rPr lang="en-US" b="1" dirty="0" smtClean="0">
                <a:solidFill>
                  <a:srgbClr val="C00000"/>
                </a:solidFill>
              </a:rPr>
              <a:t>At present all the uncertainties are lumped on the side of natural variability</a:t>
            </a:r>
          </a:p>
          <a:p>
            <a:pPr marL="520700" indent="-520700">
              <a:buFontTx/>
              <a:buAutoNum type="arabicParenR"/>
              <a:defRPr/>
            </a:pPr>
            <a:endParaRPr lang="en-US" dirty="0"/>
          </a:p>
          <a:p>
            <a:pPr marL="520700" indent="-520700">
              <a:buFontTx/>
              <a:buNone/>
              <a:defRPr/>
            </a:pP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txBox="1">
            <a:spLocks noChangeArrowheads="1"/>
          </p:cNvSpPr>
          <p:nvPr/>
        </p:nvSpPr>
        <p:spPr bwMode="auto">
          <a:xfrm>
            <a:off x="533400" y="196314"/>
            <a:ext cx="7848600" cy="707886"/>
          </a:xfrm>
          <a:prstGeom prst="rect">
            <a:avLst/>
          </a:prstGeom>
          <a:solidFill>
            <a:schemeClr val="accent1"/>
          </a:solidFill>
          <a:ln w="9525">
            <a:noFill/>
            <a:miter lim="800000"/>
            <a:headEnd/>
            <a:tailEnd/>
          </a:ln>
        </p:spPr>
        <p:txBody>
          <a:bodyPr wrap="square">
            <a:spAutoFit/>
          </a:bodyPr>
          <a:lstStyle/>
          <a:p>
            <a:pPr algn="ctr">
              <a:spcBef>
                <a:spcPct val="50000"/>
              </a:spcBef>
            </a:pPr>
            <a:r>
              <a:rPr lang="en-US" sz="4000" b="1" dirty="0" smtClean="0">
                <a:solidFill>
                  <a:schemeClr val="bg1"/>
                </a:solidFill>
                <a:latin typeface="Comic Sans MS" pitchFamily="66" charset="0"/>
              </a:rPr>
              <a:t>Reason for focus on extremes</a:t>
            </a:r>
            <a:endParaRPr lang="en-US" sz="4000" b="1" dirty="0">
              <a:solidFill>
                <a:schemeClr val="bg1"/>
              </a:solidFill>
              <a:latin typeface="Comic Sans MS" pitchFamily="66" charset="0"/>
            </a:endParaRPr>
          </a:p>
        </p:txBody>
      </p:sp>
      <p:sp>
        <p:nvSpPr>
          <p:cNvPr id="12" name="TextBox 11"/>
          <p:cNvSpPr txBox="1"/>
          <p:nvPr/>
        </p:nvSpPr>
        <p:spPr>
          <a:xfrm>
            <a:off x="604434" y="5734373"/>
            <a:ext cx="3517310" cy="461665"/>
          </a:xfrm>
          <a:prstGeom prst="rect">
            <a:avLst/>
          </a:prstGeom>
          <a:noFill/>
        </p:spPr>
        <p:txBody>
          <a:bodyPr wrap="none" rtlCol="0">
            <a:spAutoFit/>
          </a:bodyPr>
          <a:lstStyle/>
          <a:p>
            <a:r>
              <a:rPr lang="en-US" dirty="0" smtClean="0"/>
              <a:t>Mean A: 50°F, </a:t>
            </a:r>
            <a:r>
              <a:rPr lang="en-US" dirty="0" err="1" smtClean="0"/>
              <a:t>s.d</a:t>
            </a:r>
            <a:r>
              <a:rPr lang="en-US" dirty="0" smtClean="0"/>
              <a:t>. 10°F</a:t>
            </a:r>
          </a:p>
        </p:txBody>
      </p:sp>
      <p:pic>
        <p:nvPicPr>
          <p:cNvPr id="16" name="Picture 15" descr="trenberth1999normaldistv2_ptI.png"/>
          <p:cNvPicPr>
            <a:picLocks/>
          </p:cNvPicPr>
          <p:nvPr/>
        </p:nvPicPr>
        <p:blipFill>
          <a:blip r:embed="rId2" cstate="print"/>
          <a:stretch>
            <a:fillRect/>
          </a:stretch>
        </p:blipFill>
        <p:spPr>
          <a:xfrm>
            <a:off x="294418" y="953208"/>
            <a:ext cx="5467660" cy="2310802"/>
          </a:xfrm>
          <a:prstGeom prst="rect">
            <a:avLst/>
          </a:prstGeom>
        </p:spPr>
      </p:pic>
      <p:pic>
        <p:nvPicPr>
          <p:cNvPr id="18" name="Picture 17" descr="trenberth1999normaldistv2_p.png"/>
          <p:cNvPicPr>
            <a:picLocks/>
          </p:cNvPicPr>
          <p:nvPr/>
        </p:nvPicPr>
        <p:blipFill>
          <a:blip r:embed="rId3" cstate="print"/>
          <a:stretch>
            <a:fillRect/>
          </a:stretch>
        </p:blipFill>
        <p:spPr>
          <a:xfrm>
            <a:off x="824303" y="1469036"/>
            <a:ext cx="4542175" cy="1742139"/>
          </a:xfrm>
          <a:prstGeom prst="rect">
            <a:avLst/>
          </a:prstGeom>
        </p:spPr>
      </p:pic>
    </p:spTree>
  </p:cSld>
  <p:clrMapOvr>
    <a:masterClrMapping/>
  </p:clrMapOvr>
  <p:transition advTm="2000">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00781 7.51445E-7 L 0.0316 7.51445E-7 " pathEditMode="relative" rAng="0" ptsTypes="AA">
                                      <p:cBhvr>
                                        <p:cTn id="9" dur="2000" fill="hold"/>
                                        <p:tgtEl>
                                          <p:spTgt spid="18"/>
                                        </p:tgtEl>
                                        <p:attrNameLst>
                                          <p:attrName>ppt_x</p:attrName>
                                          <p:attrName>ppt_y</p:attrName>
                                        </p:attrNameLst>
                                      </p:cBhvr>
                                      <p:rCtr x="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3531</TotalTime>
  <Pages>1</Pages>
  <Words>2708</Words>
  <Application>Microsoft Office PowerPoint</Application>
  <PresentationFormat>On-screen Show (4:3)</PresentationFormat>
  <Paragraphs>473</Paragraphs>
  <Slides>67</Slides>
  <Notes>2</Notes>
  <HiddenSlides>0</HiddenSlides>
  <MMClips>4</MMClips>
  <ScaleCrop>false</ScaleCrop>
  <HeadingPairs>
    <vt:vector size="6" baseType="variant">
      <vt:variant>
        <vt:lpstr>Theme</vt:lpstr>
      </vt:variant>
      <vt:variant>
        <vt:i4>20</vt:i4>
      </vt:variant>
      <vt:variant>
        <vt:lpstr>Embedded OLE Servers</vt:lpstr>
      </vt:variant>
      <vt:variant>
        <vt:i4>1</vt:i4>
      </vt:variant>
      <vt:variant>
        <vt:lpstr>Slide Titles</vt:lpstr>
      </vt:variant>
      <vt:variant>
        <vt:i4>67</vt:i4>
      </vt:variant>
    </vt:vector>
  </HeadingPairs>
  <TitlesOfParts>
    <vt:vector size="88" baseType="lpstr">
      <vt:lpstr>trans</vt:lpstr>
      <vt:lpstr>4_Default Design</vt:lpstr>
      <vt:lpstr>5_trans</vt:lpstr>
      <vt:lpstr>11_trans</vt:lpstr>
      <vt:lpstr>12_trans</vt:lpstr>
      <vt:lpstr>9_trans</vt:lpstr>
      <vt:lpstr>14_trans</vt:lpstr>
      <vt:lpstr>13_trans</vt:lpstr>
      <vt:lpstr>15_trans</vt:lpstr>
      <vt:lpstr>1_Default Design</vt:lpstr>
      <vt:lpstr>1_Office Theme</vt:lpstr>
      <vt:lpstr>16_trans</vt:lpstr>
      <vt:lpstr>17_trans</vt:lpstr>
      <vt:lpstr>2_Office Theme</vt:lpstr>
      <vt:lpstr>3_Office Theme</vt:lpstr>
      <vt:lpstr>Blank Presentation</vt:lpstr>
      <vt:lpstr>18_trans</vt:lpstr>
      <vt:lpstr>2_Default Design</vt:lpstr>
      <vt:lpstr>3_Default Design</vt:lpstr>
      <vt:lpstr>21_trans</vt:lpstr>
      <vt:lpstr>Chart</vt:lpstr>
      <vt:lpstr>Slide 1</vt:lpstr>
      <vt:lpstr>Summary</vt:lpstr>
      <vt:lpstr>Slide 3</vt:lpstr>
      <vt:lpstr>Slide 4</vt:lpstr>
      <vt:lpstr>Global temperature and carbon dioxide: anomalies through 2010</vt:lpstr>
      <vt:lpstr>Slide 6</vt:lpstr>
      <vt:lpstr>Climate change and extreme weather events</vt:lpstr>
      <vt:lpstr>Attribution</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Daily Precipitation at 2 stations</vt:lpstr>
      <vt:lpstr>Slide 26</vt:lpstr>
      <vt:lpstr>Slide 27</vt:lpstr>
      <vt:lpstr>Slide 28</vt:lpstr>
      <vt:lpstr>Slide 29</vt:lpstr>
      <vt:lpstr>Slide 30</vt:lpstr>
      <vt:lpstr>Slide 31</vt:lpstr>
      <vt:lpstr>Slide 32</vt:lpstr>
      <vt:lpstr>Slide 33</vt:lpstr>
      <vt:lpstr>Enhanced Drying over Land Under Global Warming</vt:lpstr>
      <vt:lpstr>Slide 35</vt:lpstr>
      <vt:lpstr>Slide 36</vt:lpstr>
      <vt:lpstr>Slide 37</vt:lpstr>
      <vt:lpstr>Geoengineering:</vt:lpstr>
      <vt:lpstr>Factors in Changes in Precipitation</vt:lpstr>
      <vt:lpstr>Slide 40</vt:lpstr>
      <vt:lpstr>Slide 41</vt:lpstr>
      <vt:lpstr>How should precipitation P change as the climate changes?</vt:lpstr>
      <vt:lpstr>Bathtub analogy</vt:lpstr>
      <vt:lpstr>Slide 44</vt:lpstr>
      <vt:lpstr>Slide 45</vt:lpstr>
      <vt:lpstr>Slide 46</vt:lpstr>
      <vt:lpstr>Temperature vs Precipitation</vt:lpstr>
      <vt:lpstr>Slide 48</vt:lpstr>
      <vt:lpstr>How else should precipitation P change as the climate changes?</vt:lpstr>
      <vt:lpstr>Precipitation in models: “all models are wrong, some are useful”</vt:lpstr>
      <vt:lpstr>Slide 51</vt:lpstr>
      <vt:lpstr>Slide 52</vt:lpstr>
      <vt:lpstr>Russian heat wave attribution</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Prospects for increases in extreme weather events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Kevin E. Trenberth</dc:creator>
  <cp:lastModifiedBy>emarcum</cp:lastModifiedBy>
  <cp:revision>509</cp:revision>
  <cp:lastPrinted>1998-10-26T22:25:24Z</cp:lastPrinted>
  <dcterms:created xsi:type="dcterms:W3CDTF">1996-09-25T11:29:30Z</dcterms:created>
  <dcterms:modified xsi:type="dcterms:W3CDTF">2011-06-09T16:58:32Z</dcterms:modified>
</cp:coreProperties>
</file>