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1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0" r:id="rId4"/>
    <p:sldMasterId id="2147483672" r:id="rId5"/>
    <p:sldMasterId id="2147483674" r:id="rId6"/>
    <p:sldMasterId id="2147483676" r:id="rId7"/>
    <p:sldMasterId id="2147483678" r:id="rId8"/>
    <p:sldMasterId id="2147483680" r:id="rId9"/>
    <p:sldMasterId id="2147483684" r:id="rId10"/>
    <p:sldMasterId id="2147483686" r:id="rId11"/>
    <p:sldMasterId id="2147483688" r:id="rId12"/>
    <p:sldMasterId id="2147483691" r:id="rId13"/>
    <p:sldMasterId id="2147483693" r:id="rId14"/>
    <p:sldMasterId id="2147483696" r:id="rId15"/>
    <p:sldMasterId id="2147483698" r:id="rId16"/>
  </p:sldMasterIdLst>
  <p:sldIdLst>
    <p:sldId id="271" r:id="rId17"/>
    <p:sldId id="265" r:id="rId18"/>
    <p:sldId id="260" r:id="rId19"/>
    <p:sldId id="261" r:id="rId20"/>
    <p:sldId id="262" r:id="rId21"/>
    <p:sldId id="270" r:id="rId22"/>
    <p:sldId id="308" r:id="rId23"/>
    <p:sldId id="263" r:id="rId24"/>
    <p:sldId id="264" r:id="rId25"/>
    <p:sldId id="307" r:id="rId26"/>
    <p:sldId id="304" r:id="rId27"/>
    <p:sldId id="305" r:id="rId28"/>
    <p:sldId id="306" r:id="rId29"/>
    <p:sldId id="267" r:id="rId30"/>
    <p:sldId id="300" r:id="rId31"/>
    <p:sldId id="272" r:id="rId32"/>
    <p:sldId id="312" r:id="rId33"/>
    <p:sldId id="313" r:id="rId34"/>
    <p:sldId id="273" r:id="rId35"/>
    <p:sldId id="316" r:id="rId36"/>
    <p:sldId id="286" r:id="rId37"/>
    <p:sldId id="287" r:id="rId38"/>
    <p:sldId id="288" r:id="rId39"/>
    <p:sldId id="317" r:id="rId40"/>
    <p:sldId id="289" r:id="rId41"/>
    <p:sldId id="290" r:id="rId42"/>
    <p:sldId id="291" r:id="rId43"/>
    <p:sldId id="293" r:id="rId44"/>
    <p:sldId id="294" r:id="rId45"/>
    <p:sldId id="295" r:id="rId46"/>
    <p:sldId id="296" r:id="rId47"/>
    <p:sldId id="297" r:id="rId48"/>
    <p:sldId id="302" r:id="rId49"/>
    <p:sldId id="298"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4FF"/>
    <a:srgbClr val="C1E0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270"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CC3EF-6C3F-4351-A00B-8223D73EFBA1}"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CC3EF-6C3F-4351-A00B-8223D73EFBA1}"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CC3EF-6C3F-4351-A00B-8223D73EFBA1}"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215570-93BC-4D98-BE96-6AC5A4D82B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CC3EF-6C3F-4351-A00B-8223D73EFBA1}"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215570-93BC-4D98-BE96-6AC5A4D82B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3"/>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4"/>
          <p:cNvSpPr>
            <a:spLocks noGrp="1" noChangeArrowheads="1"/>
          </p:cNvSpPr>
          <p:nvPr>
            <p:ph type="sldNum" sz="quarter" idx="12"/>
          </p:nvPr>
        </p:nvSpPr>
        <p:spPr/>
        <p:txBody>
          <a:bodyPr/>
          <a:lstStyle>
            <a:lvl1pPr eaLnBrk="1" hangingPunct="1">
              <a:defRPr>
                <a:latin typeface="Arial" charset="0"/>
              </a:defRPr>
            </a:lvl1pPr>
          </a:lstStyle>
          <a:p>
            <a:pPr>
              <a:defRPr/>
            </a:pPr>
            <a:fld id="{D45EABC8-FBED-4803-A65A-FEA0CCA3910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BD6DA-A841-4D08-832D-C18D8C0F0B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6C6A7ABD-3274-489B-8066-42CE169E7F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6C6A7ABD-3274-489B-8066-42CE169E7F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6C6A7ABD-3274-489B-8066-42CE169E7F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B307FDF2-687B-4027-82F5-4E6AE12233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4CC3EF-6C3F-4351-A00B-8223D73EFBA1}" type="datetimeFigureOut">
              <a:rPr lang="en-US" smtClean="0"/>
              <a:pPr/>
              <a:t>4/19/2010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4CC3EF-6C3F-4351-A00B-8223D73EFBA1}"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CC3EF-6C3F-4351-A00B-8223D73EFBA1}" type="datetimeFigureOut">
              <a:rPr lang="en-US" smtClean="0"/>
              <a:pPr/>
              <a:t>4/19/2010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CC3EF-6C3F-4351-A00B-8223D73EFBA1}" type="datetimeFigureOut">
              <a:rPr lang="en-US" smtClean="0"/>
              <a:pPr/>
              <a:t>4/19/2010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CC3EF-6C3F-4351-A00B-8223D73EFBA1}" type="datetimeFigureOut">
              <a:rPr lang="en-US" smtClean="0"/>
              <a:pPr/>
              <a:t>4/19/2010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CC3EF-6C3F-4351-A00B-8223D73EFBA1}"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CC3EF-6C3F-4351-A00B-8223D73EFBA1}" type="datetimeFigureOut">
              <a:rPr lang="en-US" smtClean="0"/>
              <a:pPr/>
              <a:t>4/19/2010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49E6-BFBC-49B6-B33F-E069E88409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27.xml"/><Relationship Id="rId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28.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CC3EF-6C3F-4351-A00B-8223D73EFBA1}" type="datetimeFigureOut">
              <a:rPr lang="en-US" smtClean="0"/>
              <a:pPr/>
              <a:t>4/19/2010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549E6-BFBC-49B6-B33F-E069E88409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CloudB"/>
          <p:cNvPicPr>
            <a:picLocks noChangeAspect="1" noChangeArrowheads="1"/>
          </p:cNvPicPr>
          <p:nvPr userDrawn="1"/>
        </p:nvPicPr>
        <p:blipFill>
          <a:blip r:embed="rId3" cstate="print">
            <a:lum bright="24000" contrast="-44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0" y="64706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1">
                <a:cs typeface="+mn-cs"/>
              </a:defRPr>
            </a:lvl1pP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ftr" sz="quarter" idx="3"/>
          </p:nvPr>
        </p:nvSpPr>
        <p:spPr bwMode="auto">
          <a:xfrm>
            <a:off x="3149600" y="6229350"/>
            <a:ext cx="2844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000000"/>
              </a:solidFill>
            </a:endParaRPr>
          </a:p>
        </p:txBody>
      </p:sp>
      <p:sp>
        <p:nvSpPr>
          <p:cNvPr id="1028" name="Rectangle 4"/>
          <p:cNvSpPr>
            <a:spLocks noGrp="1" noChangeArrowheads="1"/>
          </p:cNvSpPr>
          <p:nvPr>
            <p:ph type="sldNum" sz="quarter" idx="4"/>
          </p:nvPr>
        </p:nvSpPr>
        <p:spPr bwMode="auto">
          <a:xfrm>
            <a:off x="6604000" y="62293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fontAlgn="base">
              <a:spcBef>
                <a:spcPct val="0"/>
              </a:spcBef>
              <a:spcAft>
                <a:spcPct val="0"/>
              </a:spcAft>
              <a:defRPr/>
            </a:pPr>
            <a:fld id="{B244B4FA-CD04-4C04-BD87-2FA6FDE4D59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4"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7" descr="NCARLogoN"/>
          <p:cNvPicPr>
            <a:picLocks noChangeAspect="1" noChangeArrowheads="1"/>
          </p:cNvPicPr>
          <p:nvPr userDrawn="1"/>
        </p:nvPicPr>
        <p:blipFill>
          <a:blip r:embed="rId4" cstate="print"/>
          <a:srcRect r="23952" b="22490"/>
          <a:stretch>
            <a:fillRect/>
          </a:stretch>
        </p:blipFill>
        <p:spPr bwMode="auto">
          <a:xfrm>
            <a:off x="8478838" y="6351588"/>
            <a:ext cx="665162" cy="50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CloudB"/>
          <p:cNvPicPr>
            <a:picLocks noChangeAspect="1" noChangeArrowheads="1"/>
          </p:cNvPicPr>
          <p:nvPr userDrawn="1"/>
        </p:nvPicPr>
        <p:blipFill>
          <a:blip r:embed="rId3" cstate="print">
            <a:lum bright="24000" contrast="-44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0" y="64706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1">
                <a:cs typeface="+mn-cs"/>
              </a:defRPr>
            </a:lvl1pP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ftr" sz="quarter" idx="3"/>
          </p:nvPr>
        </p:nvSpPr>
        <p:spPr bwMode="auto">
          <a:xfrm>
            <a:off x="3149600" y="6229350"/>
            <a:ext cx="2844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000000"/>
              </a:solidFill>
            </a:endParaRPr>
          </a:p>
        </p:txBody>
      </p:sp>
      <p:sp>
        <p:nvSpPr>
          <p:cNvPr id="1028" name="Rectangle 4"/>
          <p:cNvSpPr>
            <a:spLocks noGrp="1" noChangeArrowheads="1"/>
          </p:cNvSpPr>
          <p:nvPr>
            <p:ph type="sldNum" sz="quarter" idx="4"/>
          </p:nvPr>
        </p:nvSpPr>
        <p:spPr bwMode="auto">
          <a:xfrm>
            <a:off x="6604000" y="62293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fontAlgn="base">
              <a:spcBef>
                <a:spcPct val="0"/>
              </a:spcBef>
              <a:spcAft>
                <a:spcPct val="0"/>
              </a:spcAft>
              <a:defRPr/>
            </a:pPr>
            <a:fld id="{B244B4FA-CD04-4C04-BD87-2FA6FDE4D59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4"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7" descr="NCARLogoN"/>
          <p:cNvPicPr>
            <a:picLocks noChangeAspect="1" noChangeArrowheads="1"/>
          </p:cNvPicPr>
          <p:nvPr userDrawn="1"/>
        </p:nvPicPr>
        <p:blipFill>
          <a:blip r:embed="rId4" cstate="print"/>
          <a:srcRect r="23952" b="22490"/>
          <a:stretch>
            <a:fillRect/>
          </a:stretch>
        </p:blipFill>
        <p:spPr bwMode="auto">
          <a:xfrm>
            <a:off x="8478838" y="6351588"/>
            <a:ext cx="665162" cy="50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CloudB"/>
          <p:cNvPicPr>
            <a:picLocks noChangeAspect="1" noChangeArrowheads="1"/>
          </p:cNvPicPr>
          <p:nvPr userDrawn="1"/>
        </p:nvPicPr>
        <p:blipFill>
          <a:blip r:embed="rId3" cstate="print">
            <a:lum bright="24000" contrast="-44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0" y="64706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1">
                <a:cs typeface="+mn-cs"/>
              </a:defRPr>
            </a:lvl1pP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ftr" sz="quarter" idx="3"/>
          </p:nvPr>
        </p:nvSpPr>
        <p:spPr bwMode="auto">
          <a:xfrm>
            <a:off x="3149600" y="6229350"/>
            <a:ext cx="2844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000000"/>
              </a:solidFill>
            </a:endParaRPr>
          </a:p>
        </p:txBody>
      </p:sp>
      <p:sp>
        <p:nvSpPr>
          <p:cNvPr id="1028" name="Rectangle 4"/>
          <p:cNvSpPr>
            <a:spLocks noGrp="1" noChangeArrowheads="1"/>
          </p:cNvSpPr>
          <p:nvPr>
            <p:ph type="sldNum" sz="quarter" idx="4"/>
          </p:nvPr>
        </p:nvSpPr>
        <p:spPr bwMode="auto">
          <a:xfrm>
            <a:off x="6604000" y="62293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fontAlgn="base">
              <a:spcBef>
                <a:spcPct val="0"/>
              </a:spcBef>
              <a:spcAft>
                <a:spcPct val="0"/>
              </a:spcAft>
              <a:defRPr/>
            </a:pPr>
            <a:fld id="{B244B4FA-CD04-4C04-BD87-2FA6FDE4D59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4"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7" descr="NCARLogoN"/>
          <p:cNvPicPr>
            <a:picLocks noChangeAspect="1" noChangeArrowheads="1"/>
          </p:cNvPicPr>
          <p:nvPr userDrawn="1"/>
        </p:nvPicPr>
        <p:blipFill>
          <a:blip r:embed="rId4" cstate="print"/>
          <a:srcRect r="23952" b="22490"/>
          <a:stretch>
            <a:fillRect/>
          </a:stretch>
        </p:blipFill>
        <p:spPr bwMode="auto">
          <a:xfrm>
            <a:off x="8478838" y="6351588"/>
            <a:ext cx="665162" cy="50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CloudB"/>
          <p:cNvPicPr>
            <a:picLocks noChangeAspect="1" noChangeArrowheads="1"/>
          </p:cNvPicPr>
          <p:nvPr userDrawn="1"/>
        </p:nvPicPr>
        <p:blipFill>
          <a:blip r:embed="rId3" cstate="print">
            <a:lum bright="24000" contrast="-44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0" y="64706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1">
                <a:cs typeface="+mn-cs"/>
              </a:defRPr>
            </a:lvl1pP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ftr" sz="quarter" idx="3"/>
          </p:nvPr>
        </p:nvSpPr>
        <p:spPr bwMode="auto">
          <a:xfrm>
            <a:off x="3149600" y="6229350"/>
            <a:ext cx="2844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000000"/>
              </a:solidFill>
            </a:endParaRPr>
          </a:p>
        </p:txBody>
      </p:sp>
      <p:sp>
        <p:nvSpPr>
          <p:cNvPr id="1028" name="Rectangle 4"/>
          <p:cNvSpPr>
            <a:spLocks noGrp="1" noChangeArrowheads="1"/>
          </p:cNvSpPr>
          <p:nvPr>
            <p:ph type="sldNum" sz="quarter" idx="4"/>
          </p:nvPr>
        </p:nvSpPr>
        <p:spPr bwMode="auto">
          <a:xfrm>
            <a:off x="6604000" y="62293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fontAlgn="base">
              <a:spcBef>
                <a:spcPct val="0"/>
              </a:spcBef>
              <a:spcAft>
                <a:spcPct val="0"/>
              </a:spcAft>
              <a:defRPr/>
            </a:pPr>
            <a:fld id="{B244B4FA-CD04-4C04-BD87-2FA6FDE4D59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4"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7" descr="NCARLogoN"/>
          <p:cNvPicPr>
            <a:picLocks noChangeAspect="1" noChangeArrowheads="1"/>
          </p:cNvPicPr>
          <p:nvPr userDrawn="1"/>
        </p:nvPicPr>
        <p:blipFill>
          <a:blip r:embed="rId4" cstate="print"/>
          <a:srcRect r="23952" b="22490"/>
          <a:stretch>
            <a:fillRect/>
          </a:stretch>
        </p:blipFill>
        <p:spPr bwMode="auto">
          <a:xfrm>
            <a:off x="8478838" y="6351588"/>
            <a:ext cx="665162" cy="50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00FF"/>
            </a:gs>
            <a:gs pos="100000">
              <a:schemeClr val="accent2">
                <a:lumMod val="5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NCAR"/>
          <p:cNvPicPr>
            <a:picLocks noChangeAspect="1" noChangeArrowheads="1"/>
          </p:cNvPicPr>
          <p:nvPr userDrawn="1"/>
        </p:nvPicPr>
        <p:blipFill>
          <a:blip r:embed="rId5" cstate="print"/>
          <a:srcRect/>
          <a:stretch>
            <a:fillRect/>
          </a:stretch>
        </p:blipFill>
        <p:spPr bwMode="auto">
          <a:xfrm>
            <a:off x="8477250" y="6403975"/>
            <a:ext cx="666750" cy="454025"/>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FC1AA5-0EDE-4162-B8D8-70BC8479C73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CloudB"/>
          <p:cNvPicPr>
            <a:picLocks noChangeAspect="1" noChangeArrowheads="1"/>
          </p:cNvPicPr>
          <p:nvPr userDrawn="1"/>
        </p:nvPicPr>
        <p:blipFill>
          <a:blip r:embed="rId3" cstate="print">
            <a:lum bright="24000" contrast="-44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0" y="64706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1">
                <a:solidFill>
                  <a:srgbClr val="000000"/>
                </a:solidFill>
                <a:latin typeface="Comic Sans MS" pitchFamily="66" charset="0"/>
              </a:defRPr>
            </a:lvl1pPr>
          </a:lstStyle>
          <a:p>
            <a:pPr fontAlgn="base">
              <a:spcBef>
                <a:spcPct val="0"/>
              </a:spcBef>
              <a:spcAft>
                <a:spcPct val="0"/>
              </a:spcAft>
              <a:defRPr/>
            </a:pPr>
            <a:endParaRPr lang="en-US"/>
          </a:p>
        </p:txBody>
      </p:sp>
      <p:sp>
        <p:nvSpPr>
          <p:cNvPr id="1027" name="Rectangle 3"/>
          <p:cNvSpPr>
            <a:spLocks noGrp="1" noChangeArrowheads="1"/>
          </p:cNvSpPr>
          <p:nvPr>
            <p:ph type="ftr" sz="quarter" idx="3"/>
          </p:nvPr>
        </p:nvSpPr>
        <p:spPr bwMode="auto">
          <a:xfrm>
            <a:off x="3149600" y="6229350"/>
            <a:ext cx="2844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000000"/>
                </a:solidFill>
                <a:latin typeface="Comic Sans MS" pitchFamily="66" charset="0"/>
              </a:defRPr>
            </a:lvl1pPr>
          </a:lstStyle>
          <a:p>
            <a:pPr fontAlgn="base">
              <a:spcBef>
                <a:spcPct val="0"/>
              </a:spcBef>
              <a:spcAft>
                <a:spcPct val="0"/>
              </a:spcAft>
              <a:defRPr/>
            </a:pPr>
            <a:endParaRPr lang="en-US"/>
          </a:p>
        </p:txBody>
      </p:sp>
      <p:sp>
        <p:nvSpPr>
          <p:cNvPr id="1028" name="Rectangle 4"/>
          <p:cNvSpPr>
            <a:spLocks noGrp="1" noChangeArrowheads="1"/>
          </p:cNvSpPr>
          <p:nvPr>
            <p:ph type="sldNum" sz="quarter" idx="4"/>
          </p:nvPr>
        </p:nvSpPr>
        <p:spPr bwMode="auto">
          <a:xfrm>
            <a:off x="6604000" y="6229350"/>
            <a:ext cx="1828800" cy="514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000000"/>
                </a:solidFill>
                <a:latin typeface="Comic Sans MS" pitchFamily="66" charset="0"/>
              </a:defRPr>
            </a:lvl1pPr>
          </a:lstStyle>
          <a:p>
            <a:pPr fontAlgn="base">
              <a:spcBef>
                <a:spcPct val="0"/>
              </a:spcBef>
              <a:spcAft>
                <a:spcPct val="0"/>
              </a:spcAft>
              <a:defRPr/>
            </a:pPr>
            <a:fld id="{A614D60B-B16B-43E7-AEB7-C6960559932F}" type="slidenum">
              <a:rPr lang="en-US"/>
              <a:pPr fontAlgn="base">
                <a:spcBef>
                  <a:spcPct val="0"/>
                </a:spcBef>
                <a:spcAft>
                  <a:spcPct val="0"/>
                </a:spcAft>
                <a:defRPr/>
              </a:pPr>
              <a:t>‹#›</a:t>
            </a:fld>
            <a:endParaRPr lang="en-US"/>
          </a:p>
        </p:txBody>
      </p:sp>
      <p:sp>
        <p:nvSpPr>
          <p:cNvPr id="4102"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3"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4" name="Picture 7" descr="NCARLogoN"/>
          <p:cNvPicPr>
            <a:picLocks noChangeAspect="1" noChangeArrowheads="1"/>
          </p:cNvPicPr>
          <p:nvPr userDrawn="1"/>
        </p:nvPicPr>
        <p:blipFill>
          <a:blip r:embed="rId4" cstate="print"/>
          <a:srcRect r="23952" b="22490"/>
          <a:stretch>
            <a:fillRect/>
          </a:stretch>
        </p:blipFill>
        <p:spPr bwMode="auto">
          <a:xfrm>
            <a:off x="8478838" y="6351588"/>
            <a:ext cx="665162" cy="50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2" cstate="print">
            <a:lum bright="6000"/>
          </a:blip>
          <a:srcRect/>
          <a:stretch>
            <a:fillRect/>
          </a:stretch>
        </p:blipFill>
        <p:spPr bwMode="auto">
          <a:xfrm>
            <a:off x="0" y="1905000"/>
            <a:ext cx="3674622" cy="4953000"/>
          </a:xfrm>
          <a:prstGeom prst="rect">
            <a:avLst/>
          </a:prstGeom>
          <a:noFill/>
          <a:ln w="9525">
            <a:solidFill>
              <a:schemeClr val="bg1"/>
            </a:solidFill>
            <a:miter lim="800000"/>
            <a:headEnd/>
            <a:tailEnd/>
          </a:ln>
          <a:effectLst/>
        </p:spPr>
      </p:pic>
      <p:sp>
        <p:nvSpPr>
          <p:cNvPr id="88069" name="Text Box 5"/>
          <p:cNvSpPr txBox="1">
            <a:spLocks noChangeArrowheads="1"/>
          </p:cNvSpPr>
          <p:nvPr/>
        </p:nvSpPr>
        <p:spPr bwMode="auto">
          <a:xfrm>
            <a:off x="3733800" y="6211669"/>
            <a:ext cx="1369286" cy="646331"/>
          </a:xfrm>
          <a:prstGeom prst="rect">
            <a:avLst/>
          </a:prstGeom>
          <a:noFill/>
          <a:ln w="9525">
            <a:noFill/>
            <a:miter lim="800000"/>
            <a:headEnd/>
            <a:tailEnd/>
          </a:ln>
          <a:effectLst/>
        </p:spPr>
        <p:txBody>
          <a:bodyPr wrap="none">
            <a:spAutoFit/>
          </a:bodyPr>
          <a:lstStyle/>
          <a:p>
            <a:r>
              <a:rPr lang="en-US" dirty="0">
                <a:solidFill>
                  <a:schemeClr val="bg1"/>
                </a:solidFill>
                <a:latin typeface="Comic Sans MS" pitchFamily="66" charset="0"/>
              </a:rPr>
              <a:t>AR4: WG I</a:t>
            </a:r>
          </a:p>
          <a:p>
            <a:r>
              <a:rPr lang="en-US" dirty="0">
                <a:solidFill>
                  <a:schemeClr val="bg1"/>
                </a:solidFill>
                <a:latin typeface="Comic Sans MS" pitchFamily="66" charset="0"/>
              </a:rPr>
              <a:t>996 pp</a:t>
            </a:r>
          </a:p>
        </p:txBody>
      </p:sp>
      <p:sp>
        <p:nvSpPr>
          <p:cNvPr id="4" name="TextBox 3"/>
          <p:cNvSpPr txBox="1"/>
          <p:nvPr/>
        </p:nvSpPr>
        <p:spPr>
          <a:xfrm>
            <a:off x="4191000" y="2819400"/>
            <a:ext cx="4208203" cy="1692771"/>
          </a:xfrm>
          <a:prstGeom prst="rect">
            <a:avLst/>
          </a:prstGeom>
          <a:noFill/>
          <a:effectLst>
            <a:outerShdw blurRad="38100" dist="38100" dir="4200000" algn="ctr" rotWithShape="0">
              <a:schemeClr val="tx1"/>
            </a:outerShdw>
          </a:effectLst>
        </p:spPr>
        <p:txBody>
          <a:bodyPr wrap="none" rtlCol="0">
            <a:spAutoFit/>
          </a:bodyPr>
          <a:lstStyle/>
          <a:p>
            <a:r>
              <a:rPr lang="en-US" sz="4000" b="1" dirty="0" smtClean="0">
                <a:solidFill>
                  <a:schemeClr val="bg1"/>
                </a:solidFill>
                <a:latin typeface="Comic Sans MS" pitchFamily="66" charset="0"/>
              </a:rPr>
              <a:t>Kevin Trenberth</a:t>
            </a:r>
          </a:p>
          <a:p>
            <a:endParaRPr lang="en-US" sz="3200" b="1" dirty="0" smtClean="0">
              <a:solidFill>
                <a:schemeClr val="bg1"/>
              </a:solidFill>
              <a:latin typeface="Comic Sans MS" pitchFamily="66" charset="0"/>
            </a:endParaRPr>
          </a:p>
          <a:p>
            <a:r>
              <a:rPr lang="en-US" sz="3200" b="1" dirty="0" smtClean="0">
                <a:solidFill>
                  <a:schemeClr val="bg1"/>
                </a:solidFill>
                <a:latin typeface="Comic Sans MS" pitchFamily="66" charset="0"/>
              </a:rPr>
              <a:t>	NCAR</a:t>
            </a:r>
            <a:endParaRPr lang="en-US" sz="3200" b="1" dirty="0">
              <a:solidFill>
                <a:schemeClr val="bg1"/>
              </a:solidFill>
              <a:latin typeface="Comic Sans MS" pitchFamily="66" charset="0"/>
            </a:endParaRPr>
          </a:p>
        </p:txBody>
      </p:sp>
      <p:sp>
        <p:nvSpPr>
          <p:cNvPr id="5" name="TextBox 4"/>
          <p:cNvSpPr txBox="1"/>
          <p:nvPr/>
        </p:nvSpPr>
        <p:spPr>
          <a:xfrm>
            <a:off x="381000" y="228600"/>
            <a:ext cx="8158003" cy="769441"/>
          </a:xfrm>
          <a:prstGeom prst="rect">
            <a:avLst/>
          </a:prstGeom>
          <a:noFill/>
          <a:effectLst>
            <a:outerShdw blurRad="50800" dist="50800" dir="5400000" algn="ctr" rotWithShape="0">
              <a:schemeClr val="tx1"/>
            </a:outerShdw>
          </a:effectLst>
        </p:spPr>
        <p:txBody>
          <a:bodyPr wrap="none" rtlCol="0">
            <a:spAutoFit/>
          </a:bodyPr>
          <a:lstStyle/>
          <a:p>
            <a:r>
              <a:rPr lang="en-US" sz="4400" b="1" dirty="0" smtClean="0">
                <a:solidFill>
                  <a:srgbClr val="FFFF00"/>
                </a:solidFill>
                <a:latin typeface="Comic Sans MS" pitchFamily="66" charset="0"/>
              </a:rPr>
              <a:t>Climate change and the IPCC</a:t>
            </a:r>
            <a:endParaRPr lang="en-US" sz="4400"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696200" y="304800"/>
            <a:ext cx="971550" cy="38099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245475"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dirty="0" smtClean="0">
                <a:solidFill>
                  <a:schemeClr val="bg1"/>
                </a:solidFill>
                <a:latin typeface="Comic Sans MS" pitchFamily="66" charset="0"/>
              </a:rPr>
              <a:t>Copenhagen December 2010</a:t>
            </a:r>
          </a:p>
          <a:p>
            <a:pPr eaLnBrk="0" fontAlgn="base" hangingPunct="0">
              <a:spcBef>
                <a:spcPct val="0"/>
              </a:spcBef>
              <a:spcAft>
                <a:spcPct val="0"/>
              </a:spcAft>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dirty="0" smtClean="0">
                <a:solidFill>
                  <a:schemeClr val="bg1"/>
                </a:solidFill>
                <a:latin typeface="Comic Sans MS" pitchFamily="66" charset="0"/>
              </a:rPr>
              <a:t> </a:t>
            </a:r>
            <a:endParaRPr lang="en-US" sz="2400" b="1" dirty="0" smtClean="0">
              <a:solidFill>
                <a:srgbClr val="FFFF00"/>
              </a:solidFill>
              <a:latin typeface="Comic Sans MS" pitchFamily="66" charset="0"/>
            </a:endParaRPr>
          </a:p>
        </p:txBody>
      </p:sp>
      <p:pic>
        <p:nvPicPr>
          <p:cNvPr id="68610" name="Picture 2"/>
          <p:cNvPicPr>
            <a:picLocks noChangeAspect="1" noChangeArrowheads="1"/>
          </p:cNvPicPr>
          <p:nvPr/>
        </p:nvPicPr>
        <p:blipFill>
          <a:blip r:embed="rId2" cstate="print"/>
          <a:srcRect/>
          <a:stretch>
            <a:fillRect/>
          </a:stretch>
        </p:blipFill>
        <p:spPr bwMode="auto">
          <a:xfrm>
            <a:off x="1295400" y="1219200"/>
            <a:ext cx="6191250" cy="1809750"/>
          </a:xfrm>
          <a:prstGeom prst="rect">
            <a:avLst/>
          </a:prstGeom>
          <a:noFill/>
          <a:ln w="9525">
            <a:noFill/>
            <a:miter lim="800000"/>
            <a:headEnd/>
            <a:tailEnd/>
          </a:ln>
        </p:spPr>
      </p:pic>
      <p:sp>
        <p:nvSpPr>
          <p:cNvPr id="5" name="Rectangle 4"/>
          <p:cNvSpPr/>
          <p:nvPr/>
        </p:nvSpPr>
        <p:spPr>
          <a:xfrm>
            <a:off x="685800" y="3124200"/>
            <a:ext cx="8229600" cy="2862322"/>
          </a:xfrm>
          <a:prstGeom prst="rect">
            <a:avLst/>
          </a:prstGeom>
        </p:spPr>
        <p:txBody>
          <a:bodyPr wrap="square">
            <a:spAutoFit/>
          </a:bodyPr>
          <a:lstStyle/>
          <a:p>
            <a:r>
              <a:rPr lang="en-US" dirty="0" smtClean="0">
                <a:solidFill>
                  <a:schemeClr val="bg1"/>
                </a:solidFill>
                <a:latin typeface="Comic Sans MS" pitchFamily="66" charset="0"/>
                <a:ea typeface="Arial Unicode MS" pitchFamily="34" charset="-128"/>
                <a:cs typeface="Arial Unicode MS" pitchFamily="34" charset="-128"/>
              </a:rPr>
              <a:t>Representatives of 192 nations gathered in Copenhagen to seek a consensus on an international strategy for fighting global warming, in a series of meetings between Dec. 7 and Dec. 18, 2009.</a:t>
            </a:r>
          </a:p>
          <a:p>
            <a:r>
              <a:rPr lang="en-US" dirty="0" smtClean="0">
                <a:solidFill>
                  <a:srgbClr val="FFFF00"/>
                </a:solidFill>
                <a:latin typeface="Comic Sans MS" pitchFamily="66" charset="0"/>
                <a:ea typeface="Arial Unicode MS" pitchFamily="34" charset="-128"/>
                <a:cs typeface="Arial Unicode MS" pitchFamily="34" charset="-128"/>
              </a:rPr>
              <a:t>Leaders concluded a climate change deal which fell short of even the modest expectations for the summit. </a:t>
            </a:r>
          </a:p>
          <a:p>
            <a:r>
              <a:rPr lang="en-US" dirty="0" smtClean="0">
                <a:solidFill>
                  <a:srgbClr val="FFFF00"/>
                </a:solidFill>
                <a:latin typeface="Comic Sans MS" pitchFamily="66" charset="0"/>
                <a:ea typeface="Arial Unicode MS" pitchFamily="34" charset="-128"/>
                <a:cs typeface="Arial Unicode MS" pitchFamily="34" charset="-128"/>
              </a:rPr>
              <a:t>The </a:t>
            </a:r>
            <a:r>
              <a:rPr lang="en-US" b="1" dirty="0" smtClean="0">
                <a:solidFill>
                  <a:srgbClr val="FFFF00"/>
                </a:solidFill>
                <a:latin typeface="Comic Sans MS" pitchFamily="66" charset="0"/>
                <a:ea typeface="Arial Unicode MS" pitchFamily="34" charset="-128"/>
                <a:cs typeface="Arial Unicode MS" pitchFamily="34" charset="-128"/>
              </a:rPr>
              <a:t>accord</a:t>
            </a:r>
            <a:r>
              <a:rPr lang="en-US" dirty="0" smtClean="0">
                <a:solidFill>
                  <a:srgbClr val="FFFF00"/>
                </a:solidFill>
                <a:latin typeface="Comic Sans MS" pitchFamily="66" charset="0"/>
                <a:ea typeface="Arial Unicode MS" pitchFamily="34" charset="-128"/>
                <a:cs typeface="Arial Unicode MS" pitchFamily="34" charset="-128"/>
              </a:rPr>
              <a:t> drops what had been the expected goal of concluding a binding international treaty by the end of 2010, which leaves the implementation of its provisions uncertain.  It is likely to undergo many months, perhaps years, of additional negotiation before it emerges in any internationally enforceable form.</a:t>
            </a:r>
            <a:endParaRPr lang="en-US" dirty="0">
              <a:solidFill>
                <a:srgbClr val="FFFF00"/>
              </a:solidFill>
              <a:latin typeface="Comic Sans MS" pitchFamily="66" charset="0"/>
              <a:ea typeface="Arial Unicode MS" pitchFamily="34" charset="-128"/>
              <a:cs typeface="Arial Unicode MS" pitchFamily="34" charset="-128"/>
            </a:endParaRPr>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245475" cy="600164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b="1" dirty="0" smtClean="0">
                <a:solidFill>
                  <a:srgbClr val="FF0000"/>
                </a:solidFill>
                <a:latin typeface="Comic Sans MS" pitchFamily="66" charset="0"/>
              </a:rPr>
              <a:t>In late 2009:</a:t>
            </a:r>
            <a:endParaRPr lang="en-US" sz="2400" b="1" dirty="0">
              <a:solidFill>
                <a:srgbClr val="FF0000"/>
              </a:solidFill>
              <a:latin typeface="Comic Sans MS" pitchFamily="66" charset="0"/>
            </a:endParaRPr>
          </a:p>
          <a:p>
            <a:pPr indent="231775" eaLnBrk="0" fontAlgn="base" hangingPunct="0">
              <a:spcBef>
                <a:spcPct val="0"/>
              </a:spcBef>
              <a:spcAft>
                <a:spcPct val="0"/>
              </a:spcAft>
              <a:buFont typeface="Arial" pitchFamily="34" charset="0"/>
              <a:buChar char="•"/>
            </a:pPr>
            <a:r>
              <a:rPr lang="en-US" sz="2400" b="1" dirty="0" smtClean="0">
                <a:solidFill>
                  <a:srgbClr val="FFFFFF"/>
                </a:solidFill>
                <a:latin typeface="Comic Sans MS" pitchFamily="66" charset="0"/>
              </a:rPr>
              <a:t>Many emails were stolen from the University of East Anglia server involving Phil Jones.  </a:t>
            </a:r>
          </a:p>
          <a:p>
            <a:pPr indent="231775" eaLnBrk="0" fontAlgn="base" hangingPunct="0">
              <a:spcBef>
                <a:spcPct val="0"/>
              </a:spcBef>
              <a:spcAft>
                <a:spcPct val="0"/>
              </a:spcAft>
              <a:buFont typeface="Arial" pitchFamily="34" charset="0"/>
              <a:buChar char="•"/>
            </a:pPr>
            <a:r>
              <a:rPr lang="en-US" sz="2400" b="1" dirty="0" smtClean="0">
                <a:solidFill>
                  <a:srgbClr val="FFFFFF"/>
                </a:solidFill>
                <a:latin typeface="Comic Sans MS" pitchFamily="66" charset="0"/>
              </a:rPr>
              <a:t>Phil Jones and I were Coordinating Lead Authors on Chapter 3 of IPCC and so over 100 of the emails involved me.</a:t>
            </a:r>
          </a:p>
          <a:p>
            <a:pPr indent="231775" eaLnBrk="0" fontAlgn="base" hangingPunct="0">
              <a:spcBef>
                <a:spcPct val="0"/>
              </a:spcBef>
              <a:spcAft>
                <a:spcPct val="0"/>
              </a:spcAft>
              <a:buFont typeface="Arial" pitchFamily="34" charset="0"/>
              <a:buChar char="•"/>
            </a:pPr>
            <a:r>
              <a:rPr lang="en-US" sz="2400" b="1" dirty="0" smtClean="0">
                <a:solidFill>
                  <a:srgbClr val="FFFFFF"/>
                </a:solidFill>
                <a:latin typeface="Comic Sans MS" pitchFamily="66" charset="0"/>
              </a:rPr>
              <a:t>Now known as “</a:t>
            </a:r>
            <a:r>
              <a:rPr lang="en-US" sz="2400" b="1" dirty="0" err="1" smtClean="0">
                <a:solidFill>
                  <a:srgbClr val="FFFF00"/>
                </a:solidFill>
                <a:latin typeface="Comic Sans MS" pitchFamily="66" charset="0"/>
              </a:rPr>
              <a:t>climategate</a:t>
            </a:r>
            <a:r>
              <a:rPr lang="en-US" sz="2400" b="1" dirty="0" smtClean="0">
                <a:solidFill>
                  <a:srgbClr val="FFFFFF"/>
                </a:solidFill>
                <a:latin typeface="Comic Sans MS" pitchFamily="66" charset="0"/>
              </a:rPr>
              <a:t>” but really more like “</a:t>
            </a:r>
            <a:r>
              <a:rPr lang="en-US" sz="2400" b="1" dirty="0" err="1" smtClean="0">
                <a:solidFill>
                  <a:srgbClr val="FFFF00"/>
                </a:solidFill>
                <a:latin typeface="Comic Sans MS" pitchFamily="66" charset="0"/>
              </a:rPr>
              <a:t>swiftboating</a:t>
            </a:r>
            <a:r>
              <a:rPr lang="en-US" sz="2400" b="1" dirty="0" smtClean="0">
                <a:solidFill>
                  <a:srgbClr val="FFFFFF"/>
                </a:solidFill>
                <a:latin typeface="Comic Sans MS" pitchFamily="66" charset="0"/>
              </a:rPr>
              <a:t>”, these emails have been used to damn the IPCC and many of us.  There were several things in the emails that were obviously not for public consumption and violations of the freedom of information act were revealed.</a:t>
            </a:r>
          </a:p>
          <a:p>
            <a:pPr indent="231775" eaLnBrk="0" fontAlgn="base" hangingPunct="0">
              <a:spcBef>
                <a:spcPct val="0"/>
              </a:spcBef>
              <a:spcAft>
                <a:spcPct val="0"/>
              </a:spcAft>
              <a:buFont typeface="Arial" pitchFamily="34" charset="0"/>
              <a:buChar char="•"/>
            </a:pPr>
            <a:r>
              <a:rPr lang="en-US" sz="2400" b="1" dirty="0" smtClean="0">
                <a:solidFill>
                  <a:srgbClr val="FFFFFF"/>
                </a:solidFill>
                <a:latin typeface="Comic Sans MS" pitchFamily="66" charset="0"/>
              </a:rPr>
              <a:t>None of mine were embarrassing to me at all, but one was highly misused and went viral.</a:t>
            </a:r>
          </a:p>
          <a:p>
            <a:pPr indent="231775" eaLnBrk="0" fontAlgn="base" hangingPunct="0">
              <a:spcBef>
                <a:spcPct val="0"/>
              </a:spcBef>
              <a:spcAft>
                <a:spcPct val="0"/>
              </a:spcAft>
              <a:buFont typeface="Arial" pitchFamily="34" charset="0"/>
              <a:buChar char="•"/>
            </a:pPr>
            <a:r>
              <a:rPr lang="en-US" sz="2400" b="1" dirty="0" smtClean="0">
                <a:solidFill>
                  <a:srgbClr val="FFFFFF"/>
                </a:solidFill>
                <a:latin typeface="Comic Sans MS" pitchFamily="66" charset="0"/>
              </a:rPr>
              <a:t>Several enquiries have failed to reveal any issues with the science, and have exonerated Jones. </a:t>
            </a:r>
            <a:endParaRPr lang="en-US" sz="2800" dirty="0">
              <a:solidFill>
                <a:srgbClr val="FFFFFF"/>
              </a:solidFill>
              <a:latin typeface="Comic Sans MS" pitchFamily="66" charset="0"/>
            </a:endParaRPr>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696200" y="304800"/>
            <a:ext cx="971550" cy="38099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610600" cy="415498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eaLnBrk="0" fontAlgn="base" hangingPunct="0">
              <a:spcBef>
                <a:spcPct val="0"/>
              </a:spcBef>
              <a:spcAft>
                <a:spcPct val="0"/>
              </a:spcAft>
            </a:pPr>
            <a:r>
              <a:rPr lang="en-US" sz="2400" dirty="0" smtClean="0">
                <a:solidFill>
                  <a:schemeClr val="bg1"/>
                </a:solidFill>
                <a:latin typeface="Comic Sans MS" pitchFamily="66" charset="0"/>
              </a:rPr>
              <a:t>One cherry-picked email quote of mine has gone viral: </a:t>
            </a:r>
            <a:r>
              <a:rPr lang="en-US" sz="2400" b="1" dirty="0" smtClean="0">
                <a:solidFill>
                  <a:srgbClr val="FFFFFF"/>
                </a:solidFill>
                <a:latin typeface="Comic Sans MS" pitchFamily="66" charset="0"/>
              </a:rPr>
              <a:t>over 110,000 stories </a:t>
            </a: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i="1" dirty="0" smtClean="0">
                <a:solidFill>
                  <a:srgbClr val="FFFF00"/>
                </a:solidFill>
                <a:latin typeface="Comic Sans MS" pitchFamily="66" charset="0"/>
              </a:rPr>
              <a:t>"The fact is that we can't account for the lack of warming at the moment and it is a travesty that we can't."</a:t>
            </a:r>
            <a:r>
              <a:rPr lang="en-US" sz="2400" dirty="0" smtClean="0">
                <a:solidFill>
                  <a:srgbClr val="FFFF00"/>
                </a:solidFill>
                <a:latin typeface="Comic Sans MS" pitchFamily="66" charset="0"/>
              </a:rPr>
              <a:t> </a:t>
            </a:r>
          </a:p>
          <a:p>
            <a:pPr indent="231775" eaLnBrk="0" fontAlgn="base" hangingPunct="0">
              <a:spcBef>
                <a:spcPct val="0"/>
              </a:spcBef>
              <a:spcAft>
                <a:spcPct val="0"/>
              </a:spcAft>
              <a:buFont typeface="Arial" pitchFamily="34" charset="0"/>
              <a:buChar char="•"/>
            </a:pPr>
            <a:r>
              <a:rPr lang="en-US" sz="2000" b="1" dirty="0" smtClean="0">
                <a:solidFill>
                  <a:srgbClr val="FFFF00"/>
                </a:solidFill>
                <a:latin typeface="Comic Sans MS" pitchFamily="66" charset="0"/>
              </a:rPr>
              <a:t>Kevin Trenberth:</a:t>
            </a:r>
            <a:r>
              <a:rPr lang="en-US" sz="2000" dirty="0" smtClean="0">
                <a:solidFill>
                  <a:srgbClr val="FFFF00"/>
                </a:solidFill>
                <a:latin typeface="Comic Sans MS" pitchFamily="66" charset="0"/>
              </a:rPr>
              <a:t> "It is quite clear from the paper that I was not questioning the link between anthropogenic greenhouse gas emissions and warming, or even suggesting that recent temperatures are unusual in the context of short-term natural variability.“</a:t>
            </a:r>
          </a:p>
          <a:p>
            <a:pPr indent="231775" eaLnBrk="0" fontAlgn="base" hangingPunct="0">
              <a:spcBef>
                <a:spcPct val="0"/>
              </a:spcBef>
              <a:spcAft>
                <a:spcPct val="0"/>
              </a:spcAft>
              <a:buFont typeface="Arial" pitchFamily="34" charset="0"/>
              <a:buChar char="•"/>
            </a:pPr>
            <a:endParaRPr lang="en-US" sz="2400" dirty="0" smtClean="0">
              <a:solidFill>
                <a:srgbClr val="FFFF00"/>
              </a:solidFill>
              <a:latin typeface="Comic Sans MS" pitchFamily="66" charset="0"/>
            </a:endParaRPr>
          </a:p>
          <a:p>
            <a:pPr indent="231775" eaLnBrk="0" fontAlgn="base" hangingPunct="0">
              <a:spcBef>
                <a:spcPct val="0"/>
              </a:spcBef>
              <a:spcAft>
                <a:spcPct val="0"/>
              </a:spcAft>
              <a:buFont typeface="Arial" pitchFamily="34" charset="0"/>
              <a:buChar char="•"/>
            </a:pPr>
            <a:r>
              <a:rPr lang="en-US" sz="2400" dirty="0" smtClean="0">
                <a:solidFill>
                  <a:srgbClr val="FFFF00"/>
                </a:solidFill>
                <a:latin typeface="Comic Sans MS" pitchFamily="66" charset="0"/>
              </a:rPr>
              <a:t>This is now written up in </a:t>
            </a:r>
          </a:p>
          <a:p>
            <a:pPr indent="231775" eaLnBrk="0" fontAlgn="base" hangingPunct="0">
              <a:spcBef>
                <a:spcPct val="0"/>
              </a:spcBef>
              <a:spcAft>
                <a:spcPct val="0"/>
              </a:spcAft>
            </a:pPr>
            <a:r>
              <a:rPr lang="en-US" sz="2000" dirty="0" smtClean="0">
                <a:solidFill>
                  <a:srgbClr val="FFFF00"/>
                </a:solidFill>
                <a:latin typeface="Comic Sans MS" pitchFamily="66" charset="0"/>
              </a:rPr>
              <a:t>Science, 16 Apr 2010 </a:t>
            </a:r>
          </a:p>
          <a:p>
            <a:pPr indent="231775" eaLnBrk="0" fontAlgn="base" hangingPunct="0">
              <a:spcBef>
                <a:spcPct val="0"/>
              </a:spcBef>
              <a:spcAft>
                <a:spcPct val="0"/>
              </a:spcAft>
            </a:pPr>
            <a:r>
              <a:rPr lang="en-US" sz="2000" dirty="0" smtClean="0">
                <a:solidFill>
                  <a:srgbClr val="FFFF00"/>
                </a:solidFill>
                <a:latin typeface="Comic Sans MS" pitchFamily="66" charset="0"/>
              </a:rPr>
              <a:t>pp 316-317.</a:t>
            </a:r>
          </a:p>
        </p:txBody>
      </p:sp>
      <p:pic>
        <p:nvPicPr>
          <p:cNvPr id="4" name="Picture 3"/>
          <p:cNvPicPr/>
          <p:nvPr/>
        </p:nvPicPr>
        <p:blipFill>
          <a:blip r:embed="rId2" cstate="print"/>
          <a:srcRect t="3763"/>
          <a:stretch>
            <a:fillRect/>
          </a:stretch>
        </p:blipFill>
        <p:spPr bwMode="auto">
          <a:xfrm>
            <a:off x="4114800" y="3429000"/>
            <a:ext cx="4842510" cy="3429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696200" y="304800"/>
            <a:ext cx="971550" cy="38099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245475" cy="600164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dirty="0" smtClean="0">
                <a:solidFill>
                  <a:schemeClr val="bg1"/>
                </a:solidFill>
                <a:latin typeface="Comic Sans MS" pitchFamily="66" charset="0"/>
              </a:rPr>
              <a:t>In late 2009 (coinciding with Copenhagen) to 2010, malicious attacks have occurred on many who participated in the IPCC report, and the IPCC did not handle them well by defending its processes.</a:t>
            </a:r>
          </a:p>
          <a:p>
            <a:pPr eaLnBrk="0" fontAlgn="base" hangingPunct="0">
              <a:spcBef>
                <a:spcPct val="0"/>
              </a:spcBef>
              <a:spcAft>
                <a:spcPct val="0"/>
              </a:spcAft>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dirty="0" smtClean="0">
                <a:solidFill>
                  <a:schemeClr val="bg1"/>
                </a:solidFill>
                <a:latin typeface="Comic Sans MS" pitchFamily="66" charset="0"/>
              </a:rPr>
              <a:t>The report itself has been scrutinized along with all of the comments and responses to the comments.</a:t>
            </a:r>
          </a:p>
          <a:p>
            <a:pPr eaLnBrk="0" fontAlgn="base" hangingPunct="0">
              <a:spcBef>
                <a:spcPct val="0"/>
              </a:spcBef>
              <a:spcAft>
                <a:spcPct val="0"/>
              </a:spcAft>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dirty="0" smtClean="0">
                <a:solidFill>
                  <a:schemeClr val="bg1"/>
                </a:solidFill>
                <a:latin typeface="Comic Sans MS" pitchFamily="66" charset="0"/>
              </a:rPr>
              <a:t>Two minor errors have been found: both in WG II, none in WG I.</a:t>
            </a:r>
          </a:p>
          <a:p>
            <a:pPr eaLnBrk="0" fontAlgn="base" hangingPunct="0">
              <a:spcBef>
                <a:spcPct val="0"/>
              </a:spcBef>
              <a:spcAft>
                <a:spcPct val="0"/>
              </a:spcAft>
              <a:buFontTx/>
              <a:buChar char="-"/>
            </a:pPr>
            <a:r>
              <a:rPr lang="en-US" sz="2400" dirty="0" smtClean="0">
                <a:solidFill>
                  <a:schemeClr val="bg1"/>
                </a:solidFill>
                <a:latin typeface="Comic Sans MS" pitchFamily="66" charset="0"/>
              </a:rPr>
              <a:t>Himalayan glaciers melt (correct in WG I)</a:t>
            </a:r>
          </a:p>
          <a:p>
            <a:pPr eaLnBrk="0" fontAlgn="base" hangingPunct="0">
              <a:spcBef>
                <a:spcPct val="0"/>
              </a:spcBef>
              <a:spcAft>
                <a:spcPct val="0"/>
              </a:spcAft>
              <a:buFontTx/>
              <a:buChar char="-"/>
            </a:pPr>
            <a:r>
              <a:rPr lang="en-US" sz="2400" dirty="0" smtClean="0">
                <a:solidFill>
                  <a:schemeClr val="bg1"/>
                </a:solidFill>
                <a:latin typeface="Comic Sans MS" pitchFamily="66" charset="0"/>
              </a:rPr>
              <a:t>Area of Netherlands below sea level</a:t>
            </a:r>
          </a:p>
          <a:p>
            <a:pPr eaLnBrk="0" fontAlgn="base" hangingPunct="0">
              <a:spcBef>
                <a:spcPct val="0"/>
              </a:spcBef>
              <a:spcAft>
                <a:spcPct val="0"/>
              </a:spcAft>
              <a:buFontTx/>
              <a:buChar char="-"/>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b="1" dirty="0" smtClean="0">
                <a:solidFill>
                  <a:srgbClr val="FFFF00"/>
                </a:solidFill>
                <a:latin typeface="Comic Sans MS" pitchFamily="66" charset="0"/>
              </a:rPr>
              <a:t>None of all the attacks have in any way changed the science or the conclusions with regard to the climate change threats.</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685800" y="152400"/>
            <a:ext cx="7772400" cy="1143000"/>
          </a:xfrm>
          <a:effectLst>
            <a:outerShdw dist="35921" dir="2700000" algn="ctr" rotWithShape="0">
              <a:srgbClr val="FF0000"/>
            </a:outerShdw>
          </a:effectLst>
        </p:spPr>
        <p:txBody>
          <a:bodyPr/>
          <a:lstStyle/>
          <a:p>
            <a:r>
              <a:rPr lang="en-US" b="0" dirty="0" smtClean="0">
                <a:solidFill>
                  <a:srgbClr val="FFFF00"/>
                </a:solidFill>
                <a:latin typeface="Comic Sans MS" pitchFamily="66" charset="0"/>
              </a:rPr>
              <a:t>Running a fever:</a:t>
            </a:r>
            <a:br>
              <a:rPr lang="en-US" b="0" dirty="0" smtClean="0">
                <a:solidFill>
                  <a:srgbClr val="FFFF00"/>
                </a:solidFill>
                <a:latin typeface="Comic Sans MS" pitchFamily="66" charset="0"/>
              </a:rPr>
            </a:br>
            <a:r>
              <a:rPr lang="en-US" sz="3200" b="0" dirty="0" smtClean="0">
                <a:solidFill>
                  <a:srgbClr val="FFFF00"/>
                </a:solidFill>
                <a:latin typeface="Comic Sans MS" pitchFamily="66" charset="0"/>
              </a:rPr>
              <a:t>Seeing </a:t>
            </a:r>
            <a:r>
              <a:rPr lang="en-US" sz="3200" b="0" dirty="0">
                <a:solidFill>
                  <a:srgbClr val="FFFF00"/>
                </a:solidFill>
                <a:latin typeface="Comic Sans MS" pitchFamily="66" charset="0"/>
              </a:rPr>
              <a:t>the doctor</a:t>
            </a:r>
            <a:endParaRPr lang="en-US" b="0" dirty="0">
              <a:solidFill>
                <a:srgbClr val="FFFF00"/>
              </a:solidFill>
              <a:latin typeface="Comic Sans MS" pitchFamily="66" charset="0"/>
            </a:endParaRPr>
          </a:p>
        </p:txBody>
      </p:sp>
      <p:sp>
        <p:nvSpPr>
          <p:cNvPr id="991235" name="Rectangle 3"/>
          <p:cNvSpPr>
            <a:spLocks noGrp="1" noChangeArrowheads="1"/>
          </p:cNvSpPr>
          <p:nvPr>
            <p:ph type="body" idx="1"/>
          </p:nvPr>
        </p:nvSpPr>
        <p:spPr>
          <a:xfrm>
            <a:off x="457200" y="1600200"/>
            <a:ext cx="8229600" cy="5257800"/>
          </a:xfrm>
          <a:effectLst>
            <a:outerShdw dist="35921" dir="2700000" algn="ctr" rotWithShape="0">
              <a:schemeClr val="tx1"/>
            </a:outerShdw>
          </a:effectLst>
        </p:spPr>
        <p:txBody>
          <a:bodyPr/>
          <a:lstStyle/>
          <a:p>
            <a:r>
              <a:rPr lang="en-US" dirty="0">
                <a:solidFill>
                  <a:srgbClr val="FF0000"/>
                </a:solidFill>
                <a:latin typeface="Comic Sans MS" pitchFamily="66" charset="0"/>
              </a:rPr>
              <a:t>Symptoms</a:t>
            </a:r>
            <a:r>
              <a:rPr lang="en-US" dirty="0">
                <a:solidFill>
                  <a:schemeClr val="bg1"/>
                </a:solidFill>
                <a:latin typeface="Comic Sans MS" pitchFamily="66" charset="0"/>
              </a:rPr>
              <a:t>: the </a:t>
            </a:r>
            <a:r>
              <a:rPr lang="en-US" dirty="0" smtClean="0">
                <a:solidFill>
                  <a:schemeClr val="bg1"/>
                </a:solidFill>
                <a:latin typeface="Comic Sans MS" pitchFamily="66" charset="0"/>
              </a:rPr>
              <a:t>planet’s temperature and </a:t>
            </a:r>
            <a:r>
              <a:rPr lang="en-US" dirty="0">
                <a:solidFill>
                  <a:schemeClr val="bg1"/>
                </a:solidFill>
                <a:latin typeface="Comic Sans MS" pitchFamily="66" charset="0"/>
              </a:rPr>
              <a:t>carbon dioxide </a:t>
            </a:r>
            <a:r>
              <a:rPr lang="en-US" dirty="0" smtClean="0">
                <a:solidFill>
                  <a:schemeClr val="bg1"/>
                </a:solidFill>
                <a:latin typeface="Comic Sans MS" pitchFamily="66" charset="0"/>
              </a:rPr>
              <a:t>are </a:t>
            </a:r>
            <a:r>
              <a:rPr lang="en-US" dirty="0">
                <a:solidFill>
                  <a:schemeClr val="bg1"/>
                </a:solidFill>
                <a:latin typeface="Comic Sans MS" pitchFamily="66" charset="0"/>
              </a:rPr>
              <a:t>increasing</a:t>
            </a:r>
          </a:p>
          <a:p>
            <a:r>
              <a:rPr lang="en-US" dirty="0">
                <a:solidFill>
                  <a:srgbClr val="FF0000"/>
                </a:solidFill>
                <a:latin typeface="Comic Sans MS" pitchFamily="66" charset="0"/>
              </a:rPr>
              <a:t>Diagnosis</a:t>
            </a:r>
            <a:r>
              <a:rPr lang="en-US" dirty="0">
                <a:solidFill>
                  <a:schemeClr val="bg1"/>
                </a:solidFill>
                <a:latin typeface="Comic Sans MS" pitchFamily="66" charset="0"/>
              </a:rPr>
              <a:t>: human activities are causal</a:t>
            </a:r>
          </a:p>
          <a:p>
            <a:r>
              <a:rPr lang="en-US" dirty="0">
                <a:solidFill>
                  <a:srgbClr val="FF0000"/>
                </a:solidFill>
                <a:latin typeface="Comic Sans MS" pitchFamily="66" charset="0"/>
              </a:rPr>
              <a:t>Prognosis</a:t>
            </a:r>
            <a:r>
              <a:rPr lang="en-US" dirty="0">
                <a:solidFill>
                  <a:schemeClr val="bg1"/>
                </a:solidFill>
                <a:latin typeface="Comic Sans MS" pitchFamily="66" charset="0"/>
              </a:rPr>
              <a:t>: the outlook is for more warming at rates that can be disruptive and will cause strife</a:t>
            </a:r>
          </a:p>
          <a:p>
            <a:r>
              <a:rPr lang="en-US" dirty="0">
                <a:solidFill>
                  <a:srgbClr val="FF0000"/>
                </a:solidFill>
                <a:latin typeface="Comic Sans MS" pitchFamily="66" charset="0"/>
              </a:rPr>
              <a:t>Treatment</a:t>
            </a:r>
            <a:r>
              <a:rPr lang="en-US" dirty="0">
                <a:solidFill>
                  <a:schemeClr val="bg1"/>
                </a:solidFill>
                <a:latin typeface="Comic Sans MS" pitchFamily="66" charset="0"/>
              </a:rPr>
              <a:t>: mitigation (reduce </a:t>
            </a:r>
            <a:r>
              <a:rPr lang="en-US" dirty="0" smtClean="0">
                <a:solidFill>
                  <a:schemeClr val="bg1"/>
                </a:solidFill>
                <a:latin typeface="Comic Sans MS" pitchFamily="66" charset="0"/>
              </a:rPr>
              <a:t>emissions</a:t>
            </a:r>
            <a:r>
              <a:rPr lang="en-US" dirty="0">
                <a:solidFill>
                  <a:schemeClr val="bg1"/>
                </a:solidFill>
                <a:latin typeface="Comic Sans MS" pitchFamily="66" charset="0"/>
              </a:rPr>
              <a:t>) and adaptation 	</a:t>
            </a:r>
            <a:endParaRPr lang="en-US" dirty="0" smtClean="0">
              <a:solidFill>
                <a:schemeClr val="bg1"/>
              </a:solidFill>
              <a:latin typeface="Comic Sans MS" pitchFamily="66" charset="0"/>
            </a:endParaRPr>
          </a:p>
          <a:p>
            <a:pPr>
              <a:buNone/>
            </a:pPr>
            <a:r>
              <a:rPr lang="en-US" dirty="0" smtClean="0">
                <a:solidFill>
                  <a:schemeClr val="bg1"/>
                </a:solidFill>
                <a:latin typeface="Comic Sans MS" pitchFamily="66" charset="0"/>
              </a:rPr>
              <a:t>   (plan </a:t>
            </a:r>
            <a:r>
              <a:rPr lang="en-US" dirty="0">
                <a:solidFill>
                  <a:schemeClr val="bg1"/>
                </a:solidFill>
                <a:latin typeface="Comic Sans MS" pitchFamily="66" charset="0"/>
              </a:rPr>
              <a:t>for consequences)</a:t>
            </a:r>
          </a:p>
        </p:txBody>
      </p:sp>
      <p:pic>
        <p:nvPicPr>
          <p:cNvPr id="991236" name="Picture 4" descr="sickEarth"/>
          <p:cNvPicPr>
            <a:picLocks noChangeAspect="1" noChangeArrowheads="1"/>
          </p:cNvPicPr>
          <p:nvPr/>
        </p:nvPicPr>
        <p:blipFill>
          <a:blip r:embed="rId2" cstate="print"/>
          <a:srcRect/>
          <a:stretch>
            <a:fillRect/>
          </a:stretch>
        </p:blipFill>
        <p:spPr bwMode="auto">
          <a:xfrm>
            <a:off x="7543800" y="301625"/>
            <a:ext cx="1371600" cy="1109663"/>
          </a:xfrm>
          <a:prstGeom prst="rect">
            <a:avLst/>
          </a:prstGeom>
          <a:noFill/>
        </p:spPr>
      </p:pic>
      <p:pic>
        <p:nvPicPr>
          <p:cNvPr id="991237" name="Picture 5" descr="EarthTemp"/>
          <p:cNvPicPr>
            <a:picLocks noChangeAspect="1" noChangeArrowheads="1"/>
          </p:cNvPicPr>
          <p:nvPr/>
        </p:nvPicPr>
        <p:blipFill>
          <a:blip r:embed="rId3" cstate="print"/>
          <a:srcRect t="7500"/>
          <a:stretch>
            <a:fillRect/>
          </a:stretch>
        </p:blipFill>
        <p:spPr bwMode="auto">
          <a:xfrm>
            <a:off x="6962775" y="4572000"/>
            <a:ext cx="2181225" cy="2286000"/>
          </a:xfrm>
          <a:prstGeom prst="rect">
            <a:avLst/>
          </a:prstGeom>
          <a:noFill/>
        </p:spPr>
      </p:pic>
      <p:sp>
        <p:nvSpPr>
          <p:cNvPr id="991238" name="Line 6"/>
          <p:cNvSpPr>
            <a:spLocks noChangeShapeType="1"/>
          </p:cNvSpPr>
          <p:nvPr/>
        </p:nvSpPr>
        <p:spPr bwMode="auto">
          <a:xfrm>
            <a:off x="0" y="14478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eaLnBrk="0" fontAlgn="base" hangingPunct="0">
              <a:spcBef>
                <a:spcPct val="0"/>
              </a:spcBef>
              <a:spcAft>
                <a:spcPct val="0"/>
              </a:spcAft>
            </a:pPr>
            <a:endParaRPr lang="en-US" sz="2400">
              <a:solidFill>
                <a:srgbClr val="000000"/>
              </a:solidFill>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685800" y="381000"/>
            <a:ext cx="7772400" cy="1143000"/>
          </a:xfrm>
          <a:effectLst>
            <a:outerShdw dist="35921" dir="2700000" algn="ctr" rotWithShape="0">
              <a:schemeClr val="tx1"/>
            </a:outerShdw>
          </a:effectLst>
        </p:spPr>
        <p:txBody>
          <a:bodyPr/>
          <a:lstStyle/>
          <a:p>
            <a:pPr>
              <a:defRPr/>
            </a:pPr>
            <a:r>
              <a:rPr lang="en-US" sz="3200" dirty="0">
                <a:solidFill>
                  <a:srgbClr val="FFFF00"/>
                </a:solidFill>
                <a:latin typeface="Comic Sans MS" pitchFamily="66" charset="0"/>
              </a:rPr>
              <a:t>Global temperatures and carbon dioxide through </a:t>
            </a:r>
            <a:r>
              <a:rPr lang="en-US" sz="3200" dirty="0" smtClean="0">
                <a:solidFill>
                  <a:srgbClr val="FFFF00"/>
                </a:solidFill>
                <a:latin typeface="Comic Sans MS" pitchFamily="66" charset="0"/>
              </a:rPr>
              <a:t>2009</a:t>
            </a:r>
            <a:endParaRPr lang="en-US" sz="3200" dirty="0">
              <a:solidFill>
                <a:srgbClr val="FFFF00"/>
              </a:solidFill>
              <a:latin typeface="Comic Sans MS" pitchFamily="66" charset="0"/>
            </a:endParaRPr>
          </a:p>
        </p:txBody>
      </p:sp>
      <p:sp>
        <p:nvSpPr>
          <p:cNvPr id="26627" name="Text Box 4"/>
          <p:cNvSpPr txBox="1">
            <a:spLocks noChangeArrowheads="1"/>
          </p:cNvSpPr>
          <p:nvPr/>
        </p:nvSpPr>
        <p:spPr bwMode="auto">
          <a:xfrm>
            <a:off x="4175125" y="6437313"/>
            <a:ext cx="23050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Base period 1961-90</a:t>
            </a:r>
          </a:p>
        </p:txBody>
      </p:sp>
      <p:pic>
        <p:nvPicPr>
          <p:cNvPr id="26628" name="Picture 5" descr="tempcarbon.bar.2009_nl.png"/>
          <p:cNvPicPr>
            <a:picLocks noChangeAspect="1"/>
          </p:cNvPicPr>
          <p:nvPr/>
        </p:nvPicPr>
        <p:blipFill>
          <a:blip r:embed="rId2" cstate="print"/>
          <a:srcRect/>
          <a:stretch>
            <a:fillRect/>
          </a:stretch>
        </p:blipFill>
        <p:spPr bwMode="auto">
          <a:xfrm>
            <a:off x="609600" y="1676400"/>
            <a:ext cx="7988300" cy="4224338"/>
          </a:xfrm>
          <a:prstGeom prst="rect">
            <a:avLst/>
          </a:prstGeom>
          <a:noFill/>
          <a:ln w="9525">
            <a:noFill/>
            <a:miter lim="800000"/>
            <a:headEnd/>
            <a:tailEnd/>
          </a:ln>
        </p:spPr>
      </p:pic>
      <p:sp>
        <p:nvSpPr>
          <p:cNvPr id="6" name="Rectangle 5"/>
          <p:cNvSpPr/>
          <p:nvPr/>
        </p:nvSpPr>
        <p:spPr bwMode="auto">
          <a:xfrm>
            <a:off x="7644384" y="1905000"/>
            <a:ext cx="128016"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8" name="Picture 7" descr="tempcarbon.bar.2009.png"/>
          <p:cNvPicPr>
            <a:picLocks noChangeAspect="1"/>
          </p:cNvPicPr>
          <p:nvPr/>
        </p:nvPicPr>
        <p:blipFill>
          <a:blip r:embed="rId3" cstate="print"/>
          <a:srcRect/>
          <a:stretch>
            <a:fillRect/>
          </a:stretch>
        </p:blipFill>
        <p:spPr bwMode="auto">
          <a:xfrm>
            <a:off x="609600" y="1676400"/>
            <a:ext cx="7988300" cy="4224338"/>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heatMapR2"/>
          <p:cNvPicPr>
            <a:picLocks noChangeAspect="1" noChangeArrowheads="1"/>
          </p:cNvPicPr>
          <p:nvPr/>
        </p:nvPicPr>
        <p:blipFill>
          <a:blip r:embed="rId2" cstate="print"/>
          <a:srcRect/>
          <a:stretch>
            <a:fillRect/>
          </a:stretch>
        </p:blipFill>
        <p:spPr bwMode="auto">
          <a:xfrm>
            <a:off x="381000" y="381000"/>
            <a:ext cx="8458200" cy="6200775"/>
          </a:xfrm>
          <a:prstGeom prst="rect">
            <a:avLst/>
          </a:prstGeom>
          <a:ln>
            <a:noFill/>
          </a:ln>
          <a:effectLst>
            <a:outerShdw blurRad="190500" algn="tl" rotWithShape="0">
              <a:srgbClr val="000000">
                <a:alpha val="70000"/>
              </a:srgbClr>
            </a:outerShdw>
          </a:effectLst>
        </p:spPr>
      </p:pic>
      <p:sp>
        <p:nvSpPr>
          <p:cNvPr id="41987" name="Text Box 3"/>
          <p:cNvSpPr txBox="1">
            <a:spLocks noChangeArrowheads="1"/>
          </p:cNvSpPr>
          <p:nvPr/>
        </p:nvSpPr>
        <p:spPr bwMode="auto">
          <a:xfrm>
            <a:off x="3021013" y="0"/>
            <a:ext cx="4065587" cy="457200"/>
          </a:xfrm>
          <a:prstGeom prst="rect">
            <a:avLst/>
          </a:prstGeom>
          <a:solidFill>
            <a:schemeClr val="bg1"/>
          </a:solidFill>
          <a:ln w="9525">
            <a:noFill/>
            <a:miter lim="800000"/>
            <a:headEnd/>
            <a:tailEnd/>
          </a:ln>
        </p:spPr>
        <p:txBody>
          <a:bodyPr wrap="none">
            <a:spAutoFit/>
          </a:bodyPr>
          <a:lstStyle/>
          <a:p>
            <a:pPr eaLnBrk="0" hangingPunct="0"/>
            <a:r>
              <a:rPr lang="en-US" sz="2400">
                <a:solidFill>
                  <a:srgbClr val="000000"/>
                </a:solidFill>
                <a:latin typeface="Comic Sans MS" pitchFamily="66" charset="0"/>
              </a:rPr>
              <a:t>2000-2005 (CERES Period)</a:t>
            </a:r>
          </a:p>
        </p:txBody>
      </p:sp>
      <p:sp>
        <p:nvSpPr>
          <p:cNvPr id="41988" name="TextBox 3"/>
          <p:cNvSpPr txBox="1">
            <a:spLocks noChangeArrowheads="1"/>
          </p:cNvSpPr>
          <p:nvPr/>
        </p:nvSpPr>
        <p:spPr bwMode="auto">
          <a:xfrm>
            <a:off x="6337300" y="6564313"/>
            <a:ext cx="2501900" cy="369887"/>
          </a:xfrm>
          <a:prstGeom prst="rect">
            <a:avLst/>
          </a:prstGeom>
          <a:noFill/>
          <a:ln w="9525">
            <a:noFill/>
            <a:miter lim="800000"/>
            <a:headEnd/>
            <a:tailEnd/>
          </a:ln>
        </p:spPr>
        <p:txBody>
          <a:bodyPr wrap="none">
            <a:spAutoFit/>
          </a:bodyPr>
          <a:lstStyle/>
          <a:p>
            <a:r>
              <a:rPr lang="en-US">
                <a:solidFill>
                  <a:srgbClr val="FFFFFF"/>
                </a:solidFill>
                <a:latin typeface="Comic Sans MS" pitchFamily="66" charset="0"/>
              </a:rPr>
              <a:t>Trenberth et al 2009</a:t>
            </a:r>
          </a:p>
        </p:txBody>
      </p:sp>
      <p:sp>
        <p:nvSpPr>
          <p:cNvPr id="5" name="Down Arrow Callout 4"/>
          <p:cNvSpPr/>
          <p:nvPr/>
        </p:nvSpPr>
        <p:spPr>
          <a:xfrm>
            <a:off x="762000" y="838200"/>
            <a:ext cx="8001000" cy="5181600"/>
          </a:xfrm>
          <a:prstGeom prst="downArrowCallout">
            <a:avLst>
              <a:gd name="adj1" fmla="val 6074"/>
              <a:gd name="adj2" fmla="val 15281"/>
              <a:gd name="adj3" fmla="val 25000"/>
              <a:gd name="adj4" fmla="val 16128"/>
            </a:avLst>
          </a:prstGeom>
          <a:gradFill>
            <a:gsLst>
              <a:gs pos="0">
                <a:srgbClr val="FFF200">
                  <a:alpha val="10000"/>
                </a:srgbClr>
              </a:gs>
              <a:gs pos="45000">
                <a:srgbClr val="FF7A00"/>
              </a:gs>
              <a:gs pos="70000">
                <a:srgbClr val="FF0300"/>
              </a:gs>
              <a:gs pos="100000">
                <a:srgbClr val="4D0808"/>
              </a:gs>
            </a:gsLst>
            <a:lin ang="5400000" scaled="0"/>
          </a:gra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pic>
        <p:nvPicPr>
          <p:cNvPr id="9218" name="Picture 2" descr="GheatMapR2"/>
          <p:cNvPicPr>
            <a:picLocks noChangeAspect="1" noChangeArrowheads="1"/>
          </p:cNvPicPr>
          <p:nvPr/>
        </p:nvPicPr>
        <p:blipFill>
          <a:blip r:embed="rId2" cstate="print"/>
          <a:srcRect/>
          <a:stretch>
            <a:fillRect/>
          </a:stretch>
        </p:blipFill>
        <p:spPr bwMode="auto">
          <a:xfrm>
            <a:off x="221976" y="917714"/>
            <a:ext cx="6326532" cy="4636925"/>
          </a:xfrm>
          <a:prstGeom prst="rect">
            <a:avLst/>
          </a:prstGeom>
          <a:noFill/>
          <a:ln w="9525">
            <a:noFill/>
            <a:miter lim="800000"/>
            <a:headEnd/>
            <a:tailEnd/>
          </a:ln>
        </p:spPr>
      </p:pic>
      <p:sp>
        <p:nvSpPr>
          <p:cNvPr id="9219" name="TextBox 2"/>
          <p:cNvSpPr txBox="1">
            <a:spLocks noChangeArrowheads="1"/>
          </p:cNvSpPr>
          <p:nvPr/>
        </p:nvSpPr>
        <p:spPr bwMode="auto">
          <a:xfrm>
            <a:off x="3865563" y="6457950"/>
            <a:ext cx="4405312" cy="4000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E90128"/>
                </a:solidFill>
                <a:cs typeface="Arial" charset="0"/>
              </a:rPr>
              <a:t>2000-2005 </a:t>
            </a:r>
            <a:r>
              <a:rPr lang="en-US" sz="2000">
                <a:solidFill>
                  <a:srgbClr val="FFFF00"/>
                </a:solidFill>
                <a:cs typeface="Arial" charset="0"/>
              </a:rPr>
              <a:t>      </a:t>
            </a:r>
            <a:r>
              <a:rPr lang="en-US">
                <a:solidFill>
                  <a:srgbClr val="E90128"/>
                </a:solidFill>
                <a:cs typeface="Arial" charset="0"/>
              </a:rPr>
              <a:t>Trenberth et al 2009</a:t>
            </a:r>
          </a:p>
        </p:txBody>
      </p:sp>
      <p:sp>
        <p:nvSpPr>
          <p:cNvPr id="5" name="TextBox 4"/>
          <p:cNvSpPr txBox="1"/>
          <p:nvPr/>
        </p:nvSpPr>
        <p:spPr>
          <a:xfrm>
            <a:off x="842206" y="169509"/>
            <a:ext cx="7826181" cy="523220"/>
          </a:xfrm>
          <a:prstGeom prst="rect">
            <a:avLst/>
          </a:prstGeom>
          <a:solidFill>
            <a:schemeClr val="accent5">
              <a:lumMod val="50000"/>
            </a:schemeClr>
          </a:solidFill>
        </p:spPr>
        <p:txBody>
          <a:bodyPr wrap="none" rtlCol="0">
            <a:spAutoFit/>
          </a:bodyPr>
          <a:lstStyle/>
          <a:p>
            <a:pPr fontAlgn="base">
              <a:spcBef>
                <a:spcPct val="0"/>
              </a:spcBef>
              <a:spcAft>
                <a:spcPct val="0"/>
              </a:spcAft>
            </a:pPr>
            <a:r>
              <a:rPr lang="en-US" sz="2800" b="1" dirty="0" smtClean="0">
                <a:solidFill>
                  <a:srgbClr val="FFFFFF"/>
                </a:solidFill>
                <a:cs typeface="Arial" charset="0"/>
              </a:rPr>
              <a:t>Controls on the changes in net precipitation</a:t>
            </a:r>
            <a:endParaRPr lang="en-US" sz="2800" b="1" dirty="0">
              <a:solidFill>
                <a:srgbClr val="FFFFFF"/>
              </a:solidFill>
              <a:cs typeface="Arial" charset="0"/>
            </a:endParaRPr>
          </a:p>
        </p:txBody>
      </p:sp>
      <p:sp>
        <p:nvSpPr>
          <p:cNvPr id="6" name="Oval Callout 5"/>
          <p:cNvSpPr/>
          <p:nvPr/>
        </p:nvSpPr>
        <p:spPr bwMode="auto">
          <a:xfrm>
            <a:off x="2133599" y="967408"/>
            <a:ext cx="2107095" cy="927652"/>
          </a:xfrm>
          <a:prstGeom prst="wedgeEllipseCallout">
            <a:avLst>
              <a:gd name="adj1" fmla="val -3222"/>
              <a:gd name="adj2" fmla="val 179643"/>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solidFill>
                  <a:srgbClr val="FFFFFF"/>
                </a:solidFill>
                <a:cs typeface="Arial" charset="0"/>
              </a:rPr>
              <a:t>2</a:t>
            </a:r>
            <a:r>
              <a:rPr lang="en-US" sz="2000" dirty="0" smtClean="0">
                <a:solidFill>
                  <a:srgbClr val="FFFFFF"/>
                </a:solidFill>
                <a:cs typeface="Arial" charset="0"/>
              </a:rPr>
              <a:t>. Changes in aerosol</a:t>
            </a:r>
          </a:p>
        </p:txBody>
      </p:sp>
      <p:sp>
        <p:nvSpPr>
          <p:cNvPr id="7" name="Oval Callout 6"/>
          <p:cNvSpPr/>
          <p:nvPr/>
        </p:nvSpPr>
        <p:spPr bwMode="auto">
          <a:xfrm>
            <a:off x="0" y="987286"/>
            <a:ext cx="2107095" cy="927652"/>
          </a:xfrm>
          <a:prstGeom prst="wedgeEllipseCallout">
            <a:avLst>
              <a:gd name="adj1" fmla="val 25079"/>
              <a:gd name="adj2" fmla="val 153929"/>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smtClean="0">
                <a:solidFill>
                  <a:srgbClr val="FFFFFF"/>
                </a:solidFill>
                <a:cs typeface="Arial" charset="0"/>
              </a:rPr>
              <a:t>1. Changes in cloud</a:t>
            </a:r>
          </a:p>
        </p:txBody>
      </p:sp>
      <p:sp>
        <p:nvSpPr>
          <p:cNvPr id="8" name="Oval Callout 7"/>
          <p:cNvSpPr/>
          <p:nvPr/>
        </p:nvSpPr>
        <p:spPr bwMode="auto">
          <a:xfrm>
            <a:off x="4293703" y="954154"/>
            <a:ext cx="2650436" cy="1166193"/>
          </a:xfrm>
          <a:prstGeom prst="wedgeEllipseCallout">
            <a:avLst>
              <a:gd name="adj1" fmla="val -38669"/>
              <a:gd name="adj2" fmla="val 12032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solidFill>
                  <a:srgbClr val="FFFFFF"/>
                </a:solidFill>
                <a:cs typeface="Arial" charset="0"/>
              </a:rPr>
              <a:t>3</a:t>
            </a:r>
            <a:r>
              <a:rPr lang="en-US" sz="2000" dirty="0" smtClean="0">
                <a:solidFill>
                  <a:srgbClr val="FFFFFF"/>
                </a:solidFill>
                <a:cs typeface="Arial" charset="0"/>
              </a:rPr>
              <a:t>. Changes in atmospheric radiation</a:t>
            </a:r>
          </a:p>
        </p:txBody>
      </p:sp>
      <p:sp>
        <p:nvSpPr>
          <p:cNvPr id="9" name="TextBox 8"/>
          <p:cNvSpPr txBox="1"/>
          <p:nvPr/>
        </p:nvSpPr>
        <p:spPr>
          <a:xfrm>
            <a:off x="6728346" y="894621"/>
            <a:ext cx="2415654" cy="1107996"/>
          </a:xfrm>
          <a:prstGeom prst="rect">
            <a:avLst/>
          </a:prstGeom>
          <a:noFill/>
        </p:spPr>
        <p:txBody>
          <a:bodyPr wrap="square" rtlCol="0">
            <a:spAutoFit/>
          </a:bodyPr>
          <a:lstStyle/>
          <a:p>
            <a:pPr fontAlgn="base">
              <a:spcBef>
                <a:spcPct val="0"/>
              </a:spcBef>
              <a:spcAft>
                <a:spcPct val="0"/>
              </a:spcAft>
            </a:pPr>
            <a:r>
              <a:rPr lang="en-US" sz="2200" dirty="0" smtClean="0">
                <a:solidFill>
                  <a:srgbClr val="000000"/>
                </a:solidFill>
                <a:cs typeface="Arial" charset="0"/>
              </a:rPr>
              <a:t>1.+2. Evaporation is limited by energy available</a:t>
            </a:r>
          </a:p>
        </p:txBody>
      </p:sp>
      <p:sp>
        <p:nvSpPr>
          <p:cNvPr id="10" name="TextBox 9"/>
          <p:cNvSpPr txBox="1"/>
          <p:nvPr/>
        </p:nvSpPr>
        <p:spPr>
          <a:xfrm>
            <a:off x="6673755" y="2169994"/>
            <a:ext cx="2470245" cy="1785104"/>
          </a:xfrm>
          <a:prstGeom prst="rect">
            <a:avLst/>
          </a:prstGeom>
          <a:noFill/>
        </p:spPr>
        <p:txBody>
          <a:bodyPr wrap="square" rtlCol="0">
            <a:spAutoFit/>
          </a:bodyPr>
          <a:lstStyle/>
          <a:p>
            <a:pPr fontAlgn="base">
              <a:spcBef>
                <a:spcPct val="0"/>
              </a:spcBef>
              <a:spcAft>
                <a:spcPct val="0"/>
              </a:spcAft>
            </a:pPr>
            <a:r>
              <a:rPr lang="en-US" sz="2200" dirty="0" smtClean="0">
                <a:solidFill>
                  <a:srgbClr val="000000"/>
                </a:solidFill>
                <a:cs typeface="Arial" charset="0"/>
              </a:rPr>
              <a:t>3. Latent heating has to be mostly balanced by net LW radiative losses (SH small)</a:t>
            </a:r>
            <a:endParaRPr lang="en-US" sz="2200" dirty="0">
              <a:solidFill>
                <a:srgbClr val="000000"/>
              </a:solidFill>
              <a:cs typeface="Arial" charset="0"/>
            </a:endParaRPr>
          </a:p>
        </p:txBody>
      </p:sp>
      <p:sp>
        <p:nvSpPr>
          <p:cNvPr id="11" name="TextBox 10"/>
          <p:cNvSpPr txBox="1"/>
          <p:nvPr/>
        </p:nvSpPr>
        <p:spPr>
          <a:xfrm>
            <a:off x="6673755" y="4233080"/>
            <a:ext cx="2470245" cy="1446550"/>
          </a:xfrm>
          <a:prstGeom prst="rect">
            <a:avLst/>
          </a:prstGeom>
          <a:noFill/>
        </p:spPr>
        <p:txBody>
          <a:bodyPr wrap="square" rtlCol="0">
            <a:spAutoFit/>
          </a:bodyPr>
          <a:lstStyle/>
          <a:p>
            <a:pPr fontAlgn="base">
              <a:spcBef>
                <a:spcPct val="0"/>
              </a:spcBef>
              <a:spcAft>
                <a:spcPct val="0"/>
              </a:spcAft>
            </a:pPr>
            <a:r>
              <a:rPr lang="en-US" sz="2200" dirty="0" smtClean="0">
                <a:solidFill>
                  <a:srgbClr val="000000"/>
                </a:solidFill>
                <a:cs typeface="Arial" charset="0"/>
              </a:rPr>
              <a:t>4. Over land: Latent heating is partly balanced by sensible heat</a:t>
            </a:r>
            <a:endParaRPr lang="en-US" sz="2200" dirty="0">
              <a:solidFill>
                <a:srgbClr val="000000"/>
              </a:solidFill>
              <a:cs typeface="Arial" charset="0"/>
            </a:endParaRPr>
          </a:p>
        </p:txBody>
      </p:sp>
      <p:sp>
        <p:nvSpPr>
          <p:cNvPr id="12" name="Curved Up Arrow 11"/>
          <p:cNvSpPr/>
          <p:nvPr/>
        </p:nvSpPr>
        <p:spPr bwMode="auto">
          <a:xfrm>
            <a:off x="1828801" y="4629150"/>
            <a:ext cx="2071688" cy="742950"/>
          </a:xfrm>
          <a:prstGeom prst="curvedUpArrow">
            <a:avLst>
              <a:gd name="adj1" fmla="val 25000"/>
              <a:gd name="adj2" fmla="val 100400"/>
              <a:gd name="adj3" fmla="val 25000"/>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cs typeface="Arial"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4000"/>
                            </p:stCondLst>
                            <p:childTnLst>
                              <p:par>
                                <p:cTn id="22" presetID="37" presetClass="entr" presetSubtype="0"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900" decel="100000" fill="hold"/>
                                        <p:tgtEl>
                                          <p:spTgt spid="1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900" decel="100000" fill="hold"/>
                                        <p:tgtEl>
                                          <p:spTgt spid="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par>
                                <p:cTn id="39" presetID="10" presetClass="exit" presetSubtype="0" fill="hold" grpId="1" nodeType="with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6"/>
                                        </p:tgtEl>
                                      </p:cBhvr>
                                    </p:animEffect>
                                    <p:set>
                                      <p:cBhvr>
                                        <p:cTn id="44" dur="1" fill="hold">
                                          <p:stCondLst>
                                            <p:cond delay="1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heatMapR2"/>
          <p:cNvPicPr>
            <a:picLocks noChangeAspect="1" noChangeArrowheads="1"/>
          </p:cNvPicPr>
          <p:nvPr/>
        </p:nvPicPr>
        <p:blipFill>
          <a:blip r:embed="rId2" cstate="print"/>
          <a:srcRect/>
          <a:stretch>
            <a:fillRect/>
          </a:stretch>
        </p:blipFill>
        <p:spPr bwMode="auto">
          <a:xfrm>
            <a:off x="80307" y="917714"/>
            <a:ext cx="6326532" cy="4636925"/>
          </a:xfrm>
          <a:prstGeom prst="rect">
            <a:avLst/>
          </a:prstGeom>
          <a:noFill/>
          <a:ln w="9525">
            <a:noFill/>
            <a:miter lim="800000"/>
            <a:headEnd/>
            <a:tailEnd/>
          </a:ln>
        </p:spPr>
      </p:pic>
      <p:sp>
        <p:nvSpPr>
          <p:cNvPr id="9219" name="TextBox 2"/>
          <p:cNvSpPr txBox="1">
            <a:spLocks noChangeArrowheads="1"/>
          </p:cNvSpPr>
          <p:nvPr/>
        </p:nvSpPr>
        <p:spPr bwMode="auto">
          <a:xfrm>
            <a:off x="4895873" y="6519446"/>
            <a:ext cx="3494867"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dirty="0">
                <a:solidFill>
                  <a:srgbClr val="E90128"/>
                </a:solidFill>
                <a:cs typeface="Arial" charset="0"/>
              </a:rPr>
              <a:t>2000-2005 </a:t>
            </a:r>
            <a:r>
              <a:rPr lang="en-US" sz="1600" dirty="0">
                <a:solidFill>
                  <a:srgbClr val="FFFF00"/>
                </a:solidFill>
                <a:cs typeface="Arial" charset="0"/>
              </a:rPr>
              <a:t>      </a:t>
            </a:r>
            <a:r>
              <a:rPr lang="en-US" sz="1400" dirty="0" err="1">
                <a:solidFill>
                  <a:srgbClr val="E90128"/>
                </a:solidFill>
                <a:cs typeface="Arial" charset="0"/>
              </a:rPr>
              <a:t>Trenberth</a:t>
            </a:r>
            <a:r>
              <a:rPr lang="en-US" sz="1400" dirty="0">
                <a:solidFill>
                  <a:srgbClr val="E90128"/>
                </a:solidFill>
                <a:cs typeface="Arial" charset="0"/>
              </a:rPr>
              <a:t> et al 2009</a:t>
            </a:r>
          </a:p>
        </p:txBody>
      </p:sp>
      <p:sp>
        <p:nvSpPr>
          <p:cNvPr id="5" name="TextBox 4"/>
          <p:cNvSpPr txBox="1"/>
          <p:nvPr/>
        </p:nvSpPr>
        <p:spPr>
          <a:xfrm>
            <a:off x="842206" y="169509"/>
            <a:ext cx="7826181" cy="523220"/>
          </a:xfrm>
          <a:prstGeom prst="rect">
            <a:avLst/>
          </a:prstGeom>
          <a:solidFill>
            <a:schemeClr val="accent5">
              <a:lumMod val="50000"/>
            </a:schemeClr>
          </a:solidFill>
        </p:spPr>
        <p:txBody>
          <a:bodyPr wrap="none" rtlCol="0">
            <a:spAutoFit/>
          </a:bodyPr>
          <a:lstStyle/>
          <a:p>
            <a:pPr fontAlgn="base">
              <a:spcBef>
                <a:spcPct val="0"/>
              </a:spcBef>
              <a:spcAft>
                <a:spcPct val="0"/>
              </a:spcAft>
            </a:pPr>
            <a:r>
              <a:rPr lang="en-US" sz="2800" b="1" dirty="0" smtClean="0">
                <a:solidFill>
                  <a:srgbClr val="FFFFFF"/>
                </a:solidFill>
                <a:cs typeface="Arial" charset="0"/>
              </a:rPr>
              <a:t>Controls on the changes in net precipitation</a:t>
            </a:r>
            <a:endParaRPr lang="en-US" sz="2800" b="1" dirty="0">
              <a:solidFill>
                <a:srgbClr val="FFFFFF"/>
              </a:solidFill>
              <a:cs typeface="Arial" charset="0"/>
            </a:endParaRPr>
          </a:p>
        </p:txBody>
      </p:sp>
      <p:sp>
        <p:nvSpPr>
          <p:cNvPr id="8" name="Oval Callout 7"/>
          <p:cNvSpPr/>
          <p:nvPr/>
        </p:nvSpPr>
        <p:spPr bwMode="auto">
          <a:xfrm>
            <a:off x="3101008" y="-172281"/>
            <a:ext cx="3710610" cy="1166193"/>
          </a:xfrm>
          <a:prstGeom prst="wedgeEllipseCallout">
            <a:avLst>
              <a:gd name="adj1" fmla="val -46883"/>
              <a:gd name="adj2" fmla="val 7487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rgbClr val="FFFFFF"/>
                </a:solidFill>
                <a:cs typeface="Arial" charset="0"/>
              </a:rPr>
              <a:t>TOA radiation does not change (much) in equilibrium</a:t>
            </a:r>
          </a:p>
        </p:txBody>
      </p:sp>
      <p:sp>
        <p:nvSpPr>
          <p:cNvPr id="9" name="TextBox 8"/>
          <p:cNvSpPr txBox="1"/>
          <p:nvPr/>
        </p:nvSpPr>
        <p:spPr>
          <a:xfrm>
            <a:off x="6452315" y="894621"/>
            <a:ext cx="2691685" cy="2862322"/>
          </a:xfrm>
          <a:prstGeom prst="rect">
            <a:avLst/>
          </a:prstGeom>
          <a:noFill/>
          <a:effectLst>
            <a:outerShdw blurRad="38100" dist="38100" dir="3000000" algn="ctr" rotWithShape="0">
              <a:schemeClr val="bg1"/>
            </a:outerShdw>
          </a:effectLst>
        </p:spPr>
        <p:txBody>
          <a:bodyPr wrap="square" rtlCol="0">
            <a:spAutoFit/>
          </a:bodyPr>
          <a:lstStyle/>
          <a:p>
            <a:pPr fontAlgn="base">
              <a:spcBef>
                <a:spcPct val="0"/>
              </a:spcBef>
              <a:spcAft>
                <a:spcPct val="0"/>
              </a:spcAft>
            </a:pPr>
            <a:r>
              <a:rPr lang="en-US" sz="2000" dirty="0" smtClean="0">
                <a:solidFill>
                  <a:srgbClr val="000000"/>
                </a:solidFill>
                <a:cs typeface="Arial" charset="0"/>
              </a:rPr>
              <a:t>If the only change in climate is from increased GHGs:</a:t>
            </a:r>
          </a:p>
          <a:p>
            <a:pPr fontAlgn="base">
              <a:spcBef>
                <a:spcPct val="0"/>
              </a:spcBef>
              <a:spcAft>
                <a:spcPct val="0"/>
              </a:spcAft>
            </a:pPr>
            <a:r>
              <a:rPr lang="en-US" sz="2000" dirty="0" smtClean="0">
                <a:solidFill>
                  <a:srgbClr val="000000"/>
                </a:solidFill>
                <a:cs typeface="Arial" charset="0"/>
              </a:rPr>
              <a:t>then SW does not change (until ice melts and if clouds change), and so OLR must end up the same.</a:t>
            </a:r>
          </a:p>
        </p:txBody>
      </p:sp>
      <p:sp>
        <p:nvSpPr>
          <p:cNvPr id="13" name="TextBox 12"/>
          <p:cNvSpPr txBox="1"/>
          <p:nvPr/>
        </p:nvSpPr>
        <p:spPr>
          <a:xfrm>
            <a:off x="6550925" y="3798386"/>
            <a:ext cx="2593075" cy="1631216"/>
          </a:xfrm>
          <a:prstGeom prst="rect">
            <a:avLst/>
          </a:prstGeom>
          <a:noFill/>
          <a:effectLst>
            <a:outerShdw blurRad="38100" dist="38100" dir="3000000" algn="ctr" rotWithShape="0">
              <a:schemeClr val="bg1"/>
            </a:outerShdw>
          </a:effectLst>
        </p:spPr>
        <p:txBody>
          <a:bodyPr wrap="square" rtlCol="0">
            <a:spAutoFit/>
          </a:bodyPr>
          <a:lstStyle/>
          <a:p>
            <a:pPr fontAlgn="base">
              <a:spcBef>
                <a:spcPct val="0"/>
              </a:spcBef>
              <a:spcAft>
                <a:spcPct val="0"/>
              </a:spcAft>
            </a:pPr>
            <a:r>
              <a:rPr lang="en-US" sz="2000" dirty="0" smtClean="0">
                <a:solidFill>
                  <a:srgbClr val="000000"/>
                </a:solidFill>
                <a:cs typeface="Arial" charset="0"/>
              </a:rPr>
              <a:t>But </a:t>
            </a:r>
            <a:r>
              <a:rPr lang="en-US" sz="2000" dirty="0" err="1" smtClean="0">
                <a:solidFill>
                  <a:srgbClr val="000000"/>
                </a:solidFill>
                <a:cs typeface="Arial" charset="0"/>
              </a:rPr>
              <a:t>downwelling</a:t>
            </a:r>
            <a:r>
              <a:rPr lang="en-US" sz="2000" dirty="0" smtClean="0">
                <a:solidFill>
                  <a:srgbClr val="000000"/>
                </a:solidFill>
                <a:cs typeface="Arial" charset="0"/>
              </a:rPr>
              <a:t> and net LW</a:t>
            </a:r>
            <a:r>
              <a:rPr lang="en-US" sz="2000" dirty="0" smtClean="0">
                <a:solidFill>
                  <a:srgbClr val="000000"/>
                </a:solidFill>
                <a:cs typeface="Arial" charset="0"/>
                <a:sym typeface="Symbol"/>
              </a:rPr>
              <a:t></a:t>
            </a:r>
            <a:r>
              <a:rPr lang="en-US" sz="2000" dirty="0" smtClean="0">
                <a:solidFill>
                  <a:srgbClr val="000000"/>
                </a:solidFill>
                <a:cs typeface="Arial" charset="0"/>
              </a:rPr>
              <a:t> increases and so other terms must change: mainly evaporative cooling.</a:t>
            </a:r>
            <a:endParaRPr lang="en-US" sz="2000" dirty="0">
              <a:solidFill>
                <a:srgbClr val="000000"/>
              </a:solidFill>
              <a:cs typeface="Arial" charset="0"/>
            </a:endParaRPr>
          </a:p>
        </p:txBody>
      </p:sp>
      <p:sp>
        <p:nvSpPr>
          <p:cNvPr id="16" name="Curved Down Arrow 15"/>
          <p:cNvSpPr/>
          <p:nvPr/>
        </p:nvSpPr>
        <p:spPr bwMode="auto">
          <a:xfrm rot="11005967">
            <a:off x="4258731" y="4933925"/>
            <a:ext cx="1269465" cy="505994"/>
          </a:xfrm>
          <a:prstGeom prst="curved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cs typeface="Arial" charset="0"/>
            </a:endParaRPr>
          </a:p>
        </p:txBody>
      </p:sp>
      <p:sp>
        <p:nvSpPr>
          <p:cNvPr id="15" name="Curved Down Arrow 14"/>
          <p:cNvSpPr/>
          <p:nvPr/>
        </p:nvSpPr>
        <p:spPr bwMode="auto">
          <a:xfrm rot="11005967">
            <a:off x="3309255" y="4760685"/>
            <a:ext cx="2249715" cy="711200"/>
          </a:xfrm>
          <a:prstGeom prst="curvedDownArrow">
            <a:avLst>
              <a:gd name="adj1" fmla="val 32957"/>
              <a:gd name="adj2" fmla="val 50000"/>
              <a:gd name="adj3" fmla="val 22061"/>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cs typeface="Arial" charset="0"/>
            </a:endParaRPr>
          </a:p>
        </p:txBody>
      </p:sp>
      <p:sp>
        <p:nvSpPr>
          <p:cNvPr id="10" name="TextBox 9"/>
          <p:cNvSpPr txBox="1"/>
          <p:nvPr/>
        </p:nvSpPr>
        <p:spPr>
          <a:xfrm>
            <a:off x="276993" y="5731658"/>
            <a:ext cx="8570794" cy="1015663"/>
          </a:xfrm>
          <a:prstGeom prst="rect">
            <a:avLst/>
          </a:prstGeom>
          <a:noFill/>
          <a:effectLst>
            <a:outerShdw blurRad="38100" dist="38100" dir="3000000" algn="ctr" rotWithShape="0">
              <a:schemeClr val="bg1"/>
            </a:outerShdw>
          </a:effectLst>
        </p:spPr>
        <p:txBody>
          <a:bodyPr wrap="square" rtlCol="0">
            <a:spAutoFit/>
          </a:bodyPr>
          <a:lstStyle/>
          <a:p>
            <a:pPr fontAlgn="base">
              <a:spcBef>
                <a:spcPct val="0"/>
              </a:spcBef>
              <a:spcAft>
                <a:spcPct val="0"/>
              </a:spcAft>
            </a:pPr>
            <a:r>
              <a:rPr lang="en-US" sz="2000" dirty="0" smtClean="0">
                <a:solidFill>
                  <a:srgbClr val="000000"/>
                </a:solidFill>
                <a:cs typeface="Arial" charset="0"/>
              </a:rPr>
              <a:t>Transient response may differ from equilibrium </a:t>
            </a:r>
            <a:r>
              <a:rPr lang="en-US" dirty="0" smtClean="0">
                <a:solidFill>
                  <a:srgbClr val="000000"/>
                </a:solidFill>
                <a:cs typeface="Arial" charset="0"/>
              </a:rPr>
              <a:t>(see Andrews et al. 09)</a:t>
            </a:r>
          </a:p>
          <a:p>
            <a:pPr fontAlgn="base">
              <a:spcBef>
                <a:spcPct val="0"/>
              </a:spcBef>
              <a:spcAft>
                <a:spcPct val="0"/>
              </a:spcAft>
            </a:pPr>
            <a:r>
              <a:rPr lang="en-US" sz="2000" dirty="0" smtClean="0">
                <a:solidFill>
                  <a:srgbClr val="000000"/>
                </a:solidFill>
                <a:cs typeface="Arial" charset="0"/>
              </a:rPr>
              <a:t>Land responds faster.    Radiative properties partly control rate of increase of precipitation.: Stephens and Ellis 2008</a:t>
            </a:r>
            <a:endParaRPr lang="en-US" sz="2000" dirty="0">
              <a:solidFill>
                <a:srgbClr val="000000"/>
              </a:solidFill>
              <a:cs typeface="Arial"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37"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900" decel="100000" fill="hold"/>
                                        <p:tgtEl>
                                          <p:spTgt spid="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900" decel="100000" fill="hold"/>
                                        <p:tgtEl>
                                          <p:spTgt spid="1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6" grpId="0" animBg="1"/>
      <p:bldP spid="15"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81000"/>
            <a:ext cx="7772400" cy="1143000"/>
          </a:xfrm>
          <a:solidFill>
            <a:schemeClr val="accent1"/>
          </a:solidFill>
          <a:effectLst>
            <a:outerShdw dist="35921" dir="2700000" algn="ctr" rotWithShape="0">
              <a:schemeClr val="tx1"/>
            </a:outerShdw>
          </a:effectLst>
        </p:spPr>
        <p:txBody>
          <a:bodyPr/>
          <a:lstStyle/>
          <a:p>
            <a:pPr eaLnBrk="1" hangingPunct="1">
              <a:defRPr/>
            </a:pPr>
            <a:r>
              <a:rPr lang="en-US" sz="4000" dirty="0" smtClean="0">
                <a:effectLst>
                  <a:outerShdw blurRad="38100" dist="38100" dir="2700000" algn="tl">
                    <a:srgbClr val="000000"/>
                  </a:outerShdw>
                </a:effectLst>
                <a:latin typeface="Comic Sans MS" pitchFamily="66" charset="0"/>
              </a:rPr>
              <a:t>Climate change and extreme weather events</a:t>
            </a:r>
          </a:p>
        </p:txBody>
      </p:sp>
      <p:sp>
        <p:nvSpPr>
          <p:cNvPr id="16387" name="Rectangle 3"/>
          <p:cNvSpPr>
            <a:spLocks noGrp="1" noChangeArrowheads="1"/>
          </p:cNvSpPr>
          <p:nvPr>
            <p:ph type="body" idx="1"/>
          </p:nvPr>
        </p:nvSpPr>
        <p:spPr>
          <a:xfrm>
            <a:off x="609600" y="1828800"/>
            <a:ext cx="7772400" cy="4114800"/>
          </a:xfrm>
          <a:effectLst>
            <a:outerShdw blurRad="38100" dist="38100" dir="2700000" algn="tl" rotWithShape="0">
              <a:prstClr val="black">
                <a:alpha val="40000"/>
              </a:prstClr>
            </a:outerShdw>
          </a:effectLst>
        </p:spPr>
        <p:txBody>
          <a:bodyPr/>
          <a:lstStyle/>
          <a:p>
            <a:pPr eaLnBrk="1" hangingPunct="1">
              <a:lnSpc>
                <a:spcPct val="90000"/>
              </a:lnSpc>
              <a:spcAft>
                <a:spcPct val="10000"/>
              </a:spcAft>
              <a:buFont typeface="Wingdings" pitchFamily="2" charset="2"/>
              <a:buNone/>
              <a:defRPr/>
            </a:pPr>
            <a:r>
              <a:rPr lang="en-US" sz="2800" b="1" dirty="0" smtClean="0">
                <a:solidFill>
                  <a:schemeClr val="bg1"/>
                </a:solidFill>
                <a:latin typeface="Comic Sans MS" pitchFamily="66" charset="0"/>
              </a:rPr>
              <a:t>Changes in extremes matter most for society and human health</a:t>
            </a:r>
          </a:p>
          <a:p>
            <a:pPr eaLnBrk="1" hangingPunct="1">
              <a:lnSpc>
                <a:spcPct val="90000"/>
              </a:lnSpc>
              <a:spcAft>
                <a:spcPct val="10000"/>
              </a:spcAft>
              <a:buFont typeface="Wingdings" pitchFamily="2" charset="2"/>
              <a:buNone/>
              <a:defRPr/>
            </a:pPr>
            <a:endParaRPr lang="en-US" sz="1000" b="1" dirty="0" smtClean="0">
              <a:solidFill>
                <a:schemeClr val="bg1"/>
              </a:solidFill>
              <a:latin typeface="Comic Sans MS" pitchFamily="66" charset="0"/>
            </a:endParaRPr>
          </a:p>
          <a:p>
            <a:pPr eaLnBrk="1" hangingPunct="1">
              <a:lnSpc>
                <a:spcPct val="90000"/>
              </a:lnSpc>
              <a:buFont typeface="Wingdings" pitchFamily="2" charset="2"/>
              <a:buNone/>
              <a:defRPr/>
            </a:pPr>
            <a:r>
              <a:rPr lang="en-US" sz="2800" dirty="0" smtClean="0">
                <a:solidFill>
                  <a:srgbClr val="FFFF00"/>
                </a:solidFill>
                <a:latin typeface="Comic Sans MS" pitchFamily="66" charset="0"/>
              </a:rPr>
              <a:t>With a warming climate:</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 More high temperatures, heat waves </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 Wild fires and other consequences</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 Fewer cold extremes.</a:t>
            </a:r>
          </a:p>
          <a:p>
            <a:pPr eaLnBrk="1" hangingPunct="1">
              <a:lnSpc>
                <a:spcPct val="90000"/>
              </a:lnSpc>
              <a:buFont typeface="Wingdings" pitchFamily="2" charset="2"/>
              <a:buChar char="S"/>
              <a:defRPr/>
            </a:pPr>
            <a:r>
              <a:rPr lang="en-US" sz="2800" dirty="0" smtClean="0">
                <a:solidFill>
                  <a:schemeClr val="bg1"/>
                </a:solidFill>
                <a:latin typeface="Comic Sans MS" pitchFamily="66" charset="0"/>
              </a:rPr>
              <a:t>More extremes in hydrological cycle:</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Drought</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Heavy rains, floods</a:t>
            </a:r>
          </a:p>
          <a:p>
            <a:pPr lvl="1" eaLnBrk="1" hangingPunct="1">
              <a:lnSpc>
                <a:spcPct val="90000"/>
              </a:lnSpc>
              <a:buFont typeface="Wingdings" pitchFamily="2" charset="2"/>
              <a:buChar char="S"/>
              <a:defRPr/>
            </a:pPr>
            <a:r>
              <a:rPr lang="en-US" sz="2400" dirty="0" smtClean="0">
                <a:solidFill>
                  <a:schemeClr val="bg1"/>
                </a:solidFill>
                <a:latin typeface="Comic Sans MS" pitchFamily="66" charset="0"/>
              </a:rPr>
              <a:t>Intense storms, hurricanes, tornadoes</a:t>
            </a:r>
          </a:p>
        </p:txBody>
      </p:sp>
      <p:pic>
        <p:nvPicPr>
          <p:cNvPr id="46084" name="Picture 4" descr="wea00173"/>
          <p:cNvPicPr>
            <a:picLocks noChangeAspect="1" noChangeArrowheads="1"/>
          </p:cNvPicPr>
          <p:nvPr/>
        </p:nvPicPr>
        <p:blipFill>
          <a:blip r:embed="rId2" cstate="print"/>
          <a:srcRect/>
          <a:stretch>
            <a:fillRect/>
          </a:stretch>
        </p:blipFill>
        <p:spPr bwMode="auto">
          <a:xfrm>
            <a:off x="7010400" y="2320925"/>
            <a:ext cx="2133600" cy="1412875"/>
          </a:xfrm>
          <a:prstGeom prst="rect">
            <a:avLst/>
          </a:prstGeom>
          <a:noFill/>
          <a:ln w="9525">
            <a:solidFill>
              <a:srgbClr val="CC0000"/>
            </a:solidFill>
            <a:miter lim="800000"/>
            <a:headEnd/>
            <a:tailEnd/>
          </a:ln>
        </p:spPr>
      </p:pic>
      <p:pic>
        <p:nvPicPr>
          <p:cNvPr id="46085" name="Picture 5" descr="FLkralupy"/>
          <p:cNvPicPr>
            <a:picLocks noChangeAspect="1" noChangeArrowheads="1"/>
          </p:cNvPicPr>
          <p:nvPr/>
        </p:nvPicPr>
        <p:blipFill>
          <a:blip r:embed="rId3" cstate="print">
            <a:lum bright="-6000"/>
          </a:blip>
          <a:srcRect/>
          <a:stretch>
            <a:fillRect/>
          </a:stretch>
        </p:blipFill>
        <p:spPr bwMode="auto">
          <a:xfrm>
            <a:off x="6934200" y="5435600"/>
            <a:ext cx="2209800" cy="1422400"/>
          </a:xfrm>
          <a:prstGeom prst="rect">
            <a:avLst/>
          </a:prstGeom>
          <a:noFill/>
          <a:ln w="9525">
            <a:solidFill>
              <a:srgbClr val="CC0000"/>
            </a:solidFill>
            <a:miter lim="800000"/>
            <a:headEnd/>
            <a:tailEnd/>
          </a:ln>
        </p:spPr>
      </p:pic>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933450"/>
            <a:ext cx="8245475" cy="264795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b="1">
                <a:solidFill>
                  <a:srgbClr val="FFFFFF"/>
                </a:solidFill>
                <a:latin typeface="Comic Sans MS" pitchFamily="66" charset="0"/>
              </a:rPr>
              <a:t>2007:</a:t>
            </a:r>
          </a:p>
          <a:p>
            <a:pPr eaLnBrk="0" fontAlgn="base" hangingPunct="0">
              <a:spcBef>
                <a:spcPct val="0"/>
              </a:spcBef>
              <a:spcAft>
                <a:spcPct val="0"/>
              </a:spcAft>
            </a:pPr>
            <a:r>
              <a:rPr lang="en-US" sz="2400" b="1">
                <a:solidFill>
                  <a:srgbClr val="FFFFFF"/>
                </a:solidFill>
                <a:latin typeface="Comic Sans MS" pitchFamily="66" charset="0"/>
              </a:rPr>
              <a:t>The Nobel Peace Prize</a:t>
            </a:r>
            <a:r>
              <a:rPr lang="en-US" sz="2400">
                <a:solidFill>
                  <a:srgbClr val="FFFFFF"/>
                </a:solidFill>
                <a:latin typeface="Comic Sans MS" pitchFamily="66" charset="0"/>
              </a:rPr>
              <a:t> goes to the </a:t>
            </a:r>
            <a:r>
              <a:rPr lang="en-US" sz="2400" b="1">
                <a:solidFill>
                  <a:srgbClr val="FFFFFF"/>
                </a:solidFill>
                <a:latin typeface="Comic Sans MS" pitchFamily="66" charset="0"/>
              </a:rPr>
              <a:t>Intergovernmental Panel on Climate Change (IPCC)</a:t>
            </a:r>
            <a:r>
              <a:rPr lang="en-US" sz="2400">
                <a:solidFill>
                  <a:srgbClr val="FFFFFF"/>
                </a:solidFill>
                <a:latin typeface="Comic Sans MS" pitchFamily="66" charset="0"/>
              </a:rPr>
              <a:t> and </a:t>
            </a:r>
            <a:r>
              <a:rPr lang="en-US" sz="2400" b="1">
                <a:solidFill>
                  <a:srgbClr val="FFFFFF"/>
                </a:solidFill>
                <a:latin typeface="Comic Sans MS" pitchFamily="66" charset="0"/>
              </a:rPr>
              <a:t>Albert Arnold (Al) Gore Jr.</a:t>
            </a:r>
            <a:r>
              <a:rPr lang="en-US" sz="2400">
                <a:solidFill>
                  <a:srgbClr val="FFFFFF"/>
                </a:solidFill>
                <a:latin typeface="Comic Sans MS" pitchFamily="66" charset="0"/>
              </a:rPr>
              <a:t> "for their efforts to build up and disseminate greater knowledge about man-made climate change, and to lay the foundations for the measures that are needed to counteract such change". </a:t>
            </a:r>
            <a:endParaRPr lang="en-US" sz="2800">
              <a:solidFill>
                <a:srgbClr val="FFFFFF"/>
              </a:solidFill>
              <a:latin typeface="Comic Sans MS" pitchFamily="66" charset="0"/>
            </a:endParaRPr>
          </a:p>
        </p:txBody>
      </p:sp>
      <p:pic>
        <p:nvPicPr>
          <p:cNvPr id="805892" name="Picture 4" descr="doc_doc365255"/>
          <p:cNvPicPr>
            <a:picLocks noChangeAspect="1" noChangeArrowheads="1"/>
          </p:cNvPicPr>
          <p:nvPr/>
        </p:nvPicPr>
        <p:blipFill>
          <a:blip r:embed="rId2" cstate="print"/>
          <a:srcRect l="1427" t="5142" r="1427" b="1714"/>
          <a:stretch>
            <a:fillRect/>
          </a:stretch>
        </p:blipFill>
        <p:spPr bwMode="auto">
          <a:xfrm>
            <a:off x="642938" y="3721100"/>
            <a:ext cx="7481887" cy="2984500"/>
          </a:xfrm>
          <a:prstGeom prst="rect">
            <a:avLst/>
          </a:prstGeom>
          <a:noFill/>
          <a:ln w="9525">
            <a:noFill/>
            <a:miter lim="800000"/>
            <a:headEnd/>
            <a:tailEnd/>
          </a:ln>
        </p:spPr>
      </p:pic>
      <p:pic>
        <p:nvPicPr>
          <p:cNvPr id="805893" name="Picture 5" descr="bearan"/>
          <p:cNvPicPr>
            <a:picLocks noChangeAspect="1" noChangeArrowheads="1" noCrop="1"/>
          </p:cNvPicPr>
          <p:nvPr/>
        </p:nvPicPr>
        <p:blipFill>
          <a:blip r:embed="rId3" cstate="print"/>
          <a:srcRect/>
          <a:stretch>
            <a:fillRect/>
          </a:stretch>
        </p:blipFill>
        <p:spPr bwMode="auto">
          <a:xfrm>
            <a:off x="4343400" y="152400"/>
            <a:ext cx="1381125" cy="118110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805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0"/>
            <a:ext cx="7772400" cy="1143000"/>
          </a:xfrm>
          <a:effectLst>
            <a:outerShdw dist="35921" dir="2700000" algn="ctr" rotWithShape="0">
              <a:schemeClr val="bg1"/>
            </a:outerShdw>
          </a:effectLst>
        </p:spPr>
        <p:txBody>
          <a:bodyPr/>
          <a:lstStyle/>
          <a:p>
            <a:pPr>
              <a:defRPr/>
            </a:pPr>
            <a:r>
              <a:rPr lang="en-US" sz="3600" b="1" dirty="0" smtClean="0">
                <a:solidFill>
                  <a:srgbClr val="CC0000"/>
                </a:solidFill>
                <a:effectLst>
                  <a:outerShdw blurRad="38100" dist="38100" dir="2700000" algn="tl">
                    <a:srgbClr val="C0C0C0"/>
                  </a:outerShdw>
                </a:effectLst>
              </a:rPr>
              <a:t>Daily Precipitation at 2 stations</a:t>
            </a:r>
          </a:p>
        </p:txBody>
      </p:sp>
      <p:graphicFrame>
        <p:nvGraphicFramePr>
          <p:cNvPr id="1026" name="Object 3"/>
          <p:cNvGraphicFramePr>
            <a:graphicFrameLocks noChangeAspect="1"/>
          </p:cNvGraphicFramePr>
          <p:nvPr>
            <p:ph type="chart" idx="1"/>
          </p:nvPr>
        </p:nvGraphicFramePr>
        <p:xfrm>
          <a:off x="781050" y="3632200"/>
          <a:ext cx="6886575" cy="2819400"/>
        </p:xfrm>
        <a:graphic>
          <a:graphicData uri="http://schemas.openxmlformats.org/presentationml/2006/ole">
            <p:oleObj spid="_x0000_s78850" name="Chart" r:id="rId3" imgW="9180000" imgH="2565000" progId="MSGraph.Chart.8">
              <p:embed followColorScheme="full"/>
            </p:oleObj>
          </a:graphicData>
        </a:graphic>
      </p:graphicFrame>
      <p:graphicFrame>
        <p:nvGraphicFramePr>
          <p:cNvPr id="1027" name="Object 4"/>
          <p:cNvGraphicFramePr>
            <a:graphicFrameLocks noChangeAspect="1"/>
          </p:cNvGraphicFramePr>
          <p:nvPr/>
        </p:nvGraphicFramePr>
        <p:xfrm>
          <a:off x="628650" y="838200"/>
          <a:ext cx="7023100" cy="2827338"/>
        </p:xfrm>
        <a:graphic>
          <a:graphicData uri="http://schemas.openxmlformats.org/presentationml/2006/ole">
            <p:oleObj spid="_x0000_s78851" name="Chart" r:id="rId4" imgW="9180000" imgH="2565000" progId="MSGraph.Chart.8">
              <p:embed followColorScheme="full"/>
            </p:oleObj>
          </a:graphicData>
        </a:graphic>
      </p:graphicFrame>
      <p:sp>
        <p:nvSpPr>
          <p:cNvPr id="135173" name="Text Box 5"/>
          <p:cNvSpPr txBox="1">
            <a:spLocks noChangeArrowheads="1"/>
          </p:cNvSpPr>
          <p:nvPr/>
        </p:nvSpPr>
        <p:spPr bwMode="auto">
          <a:xfrm>
            <a:off x="6234113" y="1955800"/>
            <a:ext cx="2909887" cy="35306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charset="0"/>
                <a:cs typeface="Arial" charset="0"/>
              </a:rPr>
              <a:t>Frequency   6.7%</a:t>
            </a:r>
          </a:p>
          <a:p>
            <a:pPr fontAlgn="base">
              <a:spcBef>
                <a:spcPct val="0"/>
              </a:spcBef>
              <a:spcAft>
                <a:spcPct val="0"/>
              </a:spcAft>
            </a:pPr>
            <a:r>
              <a:rPr lang="en-US" sz="2400" b="1">
                <a:solidFill>
                  <a:srgbClr val="000000"/>
                </a:solidFill>
                <a:latin typeface="Arial" charset="0"/>
                <a:cs typeface="Arial" charset="0"/>
              </a:rPr>
              <a:t>Intensity   37.5 mm</a:t>
            </a:r>
          </a:p>
          <a:p>
            <a:pPr fontAlgn="base">
              <a:spcBef>
                <a:spcPct val="0"/>
              </a:spcBef>
              <a:spcAft>
                <a:spcPct val="0"/>
              </a:spcAft>
            </a:pPr>
            <a:endParaRPr lang="en-US" sz="2400" b="1">
              <a:solidFill>
                <a:srgbClr val="000000"/>
              </a:solidFill>
              <a:latin typeface="Arial" charset="0"/>
              <a:cs typeface="Arial" charset="0"/>
            </a:endParaRPr>
          </a:p>
          <a:p>
            <a:pPr fontAlgn="base">
              <a:spcBef>
                <a:spcPct val="0"/>
              </a:spcBef>
              <a:spcAft>
                <a:spcPct val="0"/>
              </a:spcAft>
            </a:pPr>
            <a:endParaRPr lang="en-US" sz="2400" b="1">
              <a:solidFill>
                <a:srgbClr val="000000"/>
              </a:solidFill>
              <a:latin typeface="Arial" charset="0"/>
              <a:cs typeface="Arial" charset="0"/>
            </a:endParaRPr>
          </a:p>
          <a:p>
            <a:pPr fontAlgn="base">
              <a:spcBef>
                <a:spcPct val="0"/>
              </a:spcBef>
              <a:spcAft>
                <a:spcPct val="0"/>
              </a:spcAft>
            </a:pPr>
            <a:endParaRPr lang="en-US" sz="2400" b="1">
              <a:solidFill>
                <a:srgbClr val="000000"/>
              </a:solidFill>
              <a:latin typeface="Arial" charset="0"/>
              <a:cs typeface="Arial" charset="0"/>
            </a:endParaRPr>
          </a:p>
          <a:p>
            <a:pPr fontAlgn="base">
              <a:spcBef>
                <a:spcPct val="0"/>
              </a:spcBef>
              <a:spcAft>
                <a:spcPct val="0"/>
              </a:spcAft>
            </a:pPr>
            <a:endParaRPr lang="en-US" sz="1000" b="1">
              <a:solidFill>
                <a:srgbClr val="000000"/>
              </a:solidFill>
              <a:latin typeface="Arial" charset="0"/>
              <a:cs typeface="Arial" charset="0"/>
            </a:endParaRPr>
          </a:p>
          <a:p>
            <a:pPr fontAlgn="base">
              <a:spcBef>
                <a:spcPct val="0"/>
              </a:spcBef>
              <a:spcAft>
                <a:spcPct val="0"/>
              </a:spcAft>
            </a:pPr>
            <a:endParaRPr lang="en-US" sz="2400" b="1">
              <a:solidFill>
                <a:srgbClr val="000000"/>
              </a:solidFill>
              <a:latin typeface="Arial" charset="0"/>
              <a:cs typeface="Arial" charset="0"/>
            </a:endParaRPr>
          </a:p>
          <a:p>
            <a:pPr fontAlgn="base">
              <a:spcBef>
                <a:spcPct val="0"/>
              </a:spcBef>
              <a:spcAft>
                <a:spcPct val="0"/>
              </a:spcAft>
            </a:pPr>
            <a:endParaRPr lang="en-US" sz="2400" b="1">
              <a:solidFill>
                <a:srgbClr val="000000"/>
              </a:solidFill>
              <a:latin typeface="Arial" charset="0"/>
              <a:cs typeface="Arial" charset="0"/>
            </a:endParaRPr>
          </a:p>
          <a:p>
            <a:pPr fontAlgn="base">
              <a:spcBef>
                <a:spcPct val="0"/>
              </a:spcBef>
              <a:spcAft>
                <a:spcPct val="0"/>
              </a:spcAft>
            </a:pPr>
            <a:r>
              <a:rPr lang="en-US" sz="2400" b="1">
                <a:solidFill>
                  <a:srgbClr val="000000"/>
                </a:solidFill>
                <a:latin typeface="Arial" charset="0"/>
                <a:cs typeface="Arial" charset="0"/>
              </a:rPr>
              <a:t>Frequency   67%</a:t>
            </a:r>
          </a:p>
          <a:p>
            <a:pPr fontAlgn="base">
              <a:spcBef>
                <a:spcPct val="0"/>
              </a:spcBef>
              <a:spcAft>
                <a:spcPct val="0"/>
              </a:spcAft>
            </a:pPr>
            <a:r>
              <a:rPr lang="en-US" sz="2400" b="1">
                <a:solidFill>
                  <a:srgbClr val="000000"/>
                </a:solidFill>
                <a:latin typeface="Arial" charset="0"/>
                <a:cs typeface="Arial" charset="0"/>
              </a:rPr>
              <a:t>Intensity   3.75 mm</a:t>
            </a:r>
          </a:p>
        </p:txBody>
      </p:sp>
      <p:sp>
        <p:nvSpPr>
          <p:cNvPr id="135174" name="Text Box 6"/>
          <p:cNvSpPr txBox="1">
            <a:spLocks noChangeArrowheads="1"/>
          </p:cNvSpPr>
          <p:nvPr/>
        </p:nvSpPr>
        <p:spPr bwMode="auto">
          <a:xfrm>
            <a:off x="6237288" y="893763"/>
            <a:ext cx="2754312" cy="3813175"/>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defRPr/>
            </a:pPr>
            <a:r>
              <a:rPr lang="en-US" sz="2800" b="1">
                <a:solidFill>
                  <a:srgbClr val="CC0000"/>
                </a:solidFill>
                <a:latin typeface="Arial" pitchFamily="34" charset="0"/>
                <a:cs typeface="Arial" charset="0"/>
              </a:rPr>
              <a:t>Monthly</a:t>
            </a:r>
          </a:p>
          <a:p>
            <a:pPr fontAlgn="base">
              <a:spcBef>
                <a:spcPct val="0"/>
              </a:spcBef>
              <a:spcAft>
                <a:spcPct val="0"/>
              </a:spcAft>
              <a:defRPr/>
            </a:pPr>
            <a:r>
              <a:rPr lang="en-US" sz="2800" b="1">
                <a:solidFill>
                  <a:srgbClr val="CC0000"/>
                </a:solidFill>
                <a:latin typeface="Arial" pitchFamily="34" charset="0"/>
                <a:cs typeface="Arial" charset="0"/>
              </a:rPr>
              <a:t>Amount 75 mm</a:t>
            </a:r>
          </a:p>
          <a:p>
            <a:pPr fontAlgn="base">
              <a:spcBef>
                <a:spcPct val="0"/>
              </a:spcBef>
              <a:spcAft>
                <a:spcPct val="0"/>
              </a:spcAft>
              <a:defRPr/>
            </a:pPr>
            <a:endParaRPr lang="en-US" sz="2800" b="1">
              <a:solidFill>
                <a:srgbClr val="CC0000"/>
              </a:solidFill>
              <a:latin typeface="Arial" pitchFamily="34" charset="0"/>
              <a:cs typeface="Arial" charset="0"/>
            </a:endParaRPr>
          </a:p>
          <a:p>
            <a:pPr fontAlgn="base">
              <a:spcBef>
                <a:spcPct val="0"/>
              </a:spcBef>
              <a:spcAft>
                <a:spcPct val="0"/>
              </a:spcAft>
              <a:defRPr/>
            </a:pPr>
            <a:endParaRPr lang="en-US" sz="2800" b="1">
              <a:solidFill>
                <a:srgbClr val="CC0000"/>
              </a:solidFill>
              <a:latin typeface="Arial" pitchFamily="34" charset="0"/>
              <a:cs typeface="Arial" charset="0"/>
            </a:endParaRPr>
          </a:p>
          <a:p>
            <a:pPr fontAlgn="base">
              <a:spcBef>
                <a:spcPct val="0"/>
              </a:spcBef>
              <a:spcAft>
                <a:spcPct val="0"/>
              </a:spcAft>
              <a:defRPr/>
            </a:pPr>
            <a:endParaRPr lang="en-US" sz="2800" b="1">
              <a:solidFill>
                <a:srgbClr val="CC0000"/>
              </a:solidFill>
              <a:latin typeface="Arial" pitchFamily="34" charset="0"/>
              <a:cs typeface="Arial" charset="0"/>
            </a:endParaRPr>
          </a:p>
          <a:p>
            <a:pPr fontAlgn="base">
              <a:spcBef>
                <a:spcPct val="0"/>
              </a:spcBef>
              <a:spcAft>
                <a:spcPct val="0"/>
              </a:spcAft>
              <a:defRPr/>
            </a:pPr>
            <a:endParaRPr lang="en-US" sz="2800" b="1">
              <a:solidFill>
                <a:srgbClr val="CC0000"/>
              </a:solidFill>
              <a:latin typeface="Arial" pitchFamily="34" charset="0"/>
              <a:cs typeface="Arial" charset="0"/>
            </a:endParaRPr>
          </a:p>
          <a:p>
            <a:pPr fontAlgn="base">
              <a:spcBef>
                <a:spcPct val="0"/>
              </a:spcBef>
              <a:spcAft>
                <a:spcPct val="0"/>
              </a:spcAft>
              <a:defRPr/>
            </a:pPr>
            <a:endParaRPr lang="en-US" sz="2000" b="1">
              <a:solidFill>
                <a:srgbClr val="CC0000"/>
              </a:solidFill>
              <a:latin typeface="Arial" pitchFamily="34" charset="0"/>
              <a:cs typeface="Arial" charset="0"/>
            </a:endParaRPr>
          </a:p>
          <a:p>
            <a:pPr fontAlgn="base">
              <a:spcBef>
                <a:spcPct val="0"/>
              </a:spcBef>
              <a:spcAft>
                <a:spcPct val="0"/>
              </a:spcAft>
              <a:defRPr/>
            </a:pPr>
            <a:endParaRPr lang="en-US" sz="2800" b="1">
              <a:solidFill>
                <a:srgbClr val="CC0000"/>
              </a:solidFill>
              <a:latin typeface="Arial" pitchFamily="34" charset="0"/>
              <a:cs typeface="Arial" charset="0"/>
            </a:endParaRPr>
          </a:p>
          <a:p>
            <a:pPr fontAlgn="base">
              <a:spcBef>
                <a:spcPct val="0"/>
              </a:spcBef>
              <a:spcAft>
                <a:spcPct val="0"/>
              </a:spcAft>
              <a:defRPr/>
            </a:pPr>
            <a:r>
              <a:rPr lang="en-US" sz="2800" b="1">
                <a:solidFill>
                  <a:srgbClr val="CC0000"/>
                </a:solidFill>
                <a:latin typeface="Arial" pitchFamily="34" charset="0"/>
                <a:cs typeface="Arial" charset="0"/>
              </a:rPr>
              <a:t>Amount 75 mm</a:t>
            </a:r>
          </a:p>
        </p:txBody>
      </p:sp>
      <p:sp>
        <p:nvSpPr>
          <p:cNvPr id="135175" name="Text Box 7"/>
          <p:cNvSpPr txBox="1">
            <a:spLocks noChangeArrowheads="1"/>
          </p:cNvSpPr>
          <p:nvPr/>
        </p:nvSpPr>
        <p:spPr bwMode="auto">
          <a:xfrm>
            <a:off x="1603375" y="3176588"/>
            <a:ext cx="4521200" cy="3444875"/>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defRPr/>
            </a:pPr>
            <a:r>
              <a:rPr lang="en-US" sz="2000" b="1">
                <a:solidFill>
                  <a:srgbClr val="993300"/>
                </a:solidFill>
                <a:latin typeface="Arial" pitchFamily="34" charset="0"/>
                <a:cs typeface="Arial" charset="0"/>
              </a:rPr>
              <a:t>drought           </a:t>
            </a:r>
            <a:r>
              <a:rPr lang="en-US" sz="2000" b="1">
                <a:solidFill>
                  <a:srgbClr val="FF0000"/>
                </a:solidFill>
                <a:latin typeface="Arial" pitchFamily="34" charset="0"/>
                <a:cs typeface="Arial" charset="0"/>
              </a:rPr>
              <a:t>wild fires</a:t>
            </a:r>
            <a:r>
              <a:rPr lang="en-US" sz="2000" b="1">
                <a:solidFill>
                  <a:srgbClr val="009900"/>
                </a:solidFill>
                <a:latin typeface="Arial" pitchFamily="34" charset="0"/>
                <a:cs typeface="Arial" charset="0"/>
              </a:rPr>
              <a:t>           </a:t>
            </a:r>
            <a:r>
              <a:rPr lang="en-US" sz="2000" b="1">
                <a:solidFill>
                  <a:srgbClr val="00AE00"/>
                </a:solidFill>
                <a:latin typeface="Arial" pitchFamily="34" charset="0"/>
                <a:cs typeface="Arial" charset="0"/>
              </a:rPr>
              <a:t>local</a:t>
            </a:r>
          </a:p>
          <a:p>
            <a:pPr fontAlgn="base">
              <a:spcBef>
                <a:spcPct val="0"/>
              </a:spcBef>
              <a:spcAft>
                <a:spcPct val="0"/>
              </a:spcAft>
              <a:defRPr/>
            </a:pPr>
            <a:r>
              <a:rPr lang="en-US" sz="2000" b="1">
                <a:solidFill>
                  <a:srgbClr val="993300"/>
                </a:solidFill>
                <a:latin typeface="Arial" pitchFamily="34" charset="0"/>
                <a:cs typeface="Arial" charset="0"/>
              </a:rPr>
              <a:t>wilting plants</a:t>
            </a:r>
            <a:r>
              <a:rPr lang="en-US" sz="2000" b="1">
                <a:solidFill>
                  <a:srgbClr val="009900"/>
                </a:solidFill>
                <a:latin typeface="Arial" pitchFamily="34" charset="0"/>
                <a:cs typeface="Arial" charset="0"/>
              </a:rPr>
              <a:t>                            </a:t>
            </a:r>
            <a:r>
              <a:rPr lang="en-US" sz="2000" b="1">
                <a:solidFill>
                  <a:srgbClr val="00AE00"/>
                </a:solidFill>
                <a:latin typeface="Arial" pitchFamily="34" charset="0"/>
                <a:cs typeface="Arial" charset="0"/>
              </a:rPr>
              <a:t>floods</a:t>
            </a: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endParaRPr lang="en-US" sz="2000" b="1">
              <a:solidFill>
                <a:srgbClr val="009900"/>
              </a:solidFill>
              <a:latin typeface="Arial" pitchFamily="34" charset="0"/>
              <a:cs typeface="Arial" charset="0"/>
            </a:endParaRPr>
          </a:p>
          <a:p>
            <a:pPr fontAlgn="base">
              <a:spcBef>
                <a:spcPct val="0"/>
              </a:spcBef>
              <a:spcAft>
                <a:spcPct val="0"/>
              </a:spcAft>
              <a:defRPr/>
            </a:pPr>
            <a:r>
              <a:rPr lang="en-US" sz="2000" b="1">
                <a:solidFill>
                  <a:srgbClr val="009900"/>
                </a:solidFill>
                <a:latin typeface="Arial" pitchFamily="34" charset="0"/>
                <a:cs typeface="Arial" charset="0"/>
              </a:rPr>
              <a:t>soil moisture replenished</a:t>
            </a:r>
          </a:p>
          <a:p>
            <a:pPr fontAlgn="base">
              <a:spcBef>
                <a:spcPct val="0"/>
              </a:spcBef>
              <a:spcAft>
                <a:spcPct val="0"/>
              </a:spcAft>
              <a:defRPr/>
            </a:pPr>
            <a:r>
              <a:rPr lang="en-US" sz="2000" b="1">
                <a:solidFill>
                  <a:srgbClr val="009900"/>
                </a:solidFill>
                <a:latin typeface="Arial" pitchFamily="34" charset="0"/>
                <a:cs typeface="Arial" charset="0"/>
              </a:rPr>
              <a:t>virtually no runoff</a:t>
            </a:r>
          </a:p>
        </p:txBody>
      </p:sp>
      <p:sp>
        <p:nvSpPr>
          <p:cNvPr id="1032" name="Text Box 8"/>
          <p:cNvSpPr txBox="1">
            <a:spLocks noChangeArrowheads="1"/>
          </p:cNvSpPr>
          <p:nvPr/>
        </p:nvSpPr>
        <p:spPr bwMode="auto">
          <a:xfrm>
            <a:off x="441325" y="1670050"/>
            <a:ext cx="550863" cy="3749675"/>
          </a:xfrm>
          <a:prstGeom prst="rect">
            <a:avLst/>
          </a:prstGeom>
          <a:noFill/>
          <a:ln w="9525">
            <a:noFill/>
            <a:miter lim="800000"/>
            <a:headEnd/>
            <a:tailEnd/>
          </a:ln>
        </p:spPr>
        <p:txBody>
          <a:bodyPr wrap="none">
            <a:spAutoFit/>
          </a:bodyPr>
          <a:lstStyle/>
          <a:p>
            <a:pPr fontAlgn="base">
              <a:spcBef>
                <a:spcPct val="0"/>
              </a:spcBef>
              <a:spcAft>
                <a:spcPct val="0"/>
              </a:spcAft>
            </a:pPr>
            <a:r>
              <a:rPr lang="en-US" sz="4000" b="1">
                <a:solidFill>
                  <a:srgbClr val="FC0128"/>
                </a:solidFill>
                <a:latin typeface="Arial" charset="0"/>
                <a:cs typeface="Arial" charset="0"/>
              </a:rPr>
              <a:t>A</a:t>
            </a:r>
          </a:p>
          <a:p>
            <a:pPr fontAlgn="base">
              <a:spcBef>
                <a:spcPct val="0"/>
              </a:spcBef>
              <a:spcAft>
                <a:spcPct val="0"/>
              </a:spcAft>
            </a:pPr>
            <a:endParaRPr lang="en-US" sz="4000" b="1">
              <a:solidFill>
                <a:srgbClr val="FC0128"/>
              </a:solidFill>
              <a:latin typeface="Arial" charset="0"/>
              <a:cs typeface="Arial" charset="0"/>
            </a:endParaRPr>
          </a:p>
          <a:p>
            <a:pPr fontAlgn="base">
              <a:spcBef>
                <a:spcPct val="0"/>
              </a:spcBef>
              <a:spcAft>
                <a:spcPct val="0"/>
              </a:spcAft>
            </a:pPr>
            <a:endParaRPr lang="en-US" sz="4000" b="1">
              <a:solidFill>
                <a:srgbClr val="FC0128"/>
              </a:solidFill>
              <a:latin typeface="Arial" charset="0"/>
              <a:cs typeface="Arial" charset="0"/>
            </a:endParaRPr>
          </a:p>
          <a:p>
            <a:pPr fontAlgn="base">
              <a:spcBef>
                <a:spcPct val="0"/>
              </a:spcBef>
              <a:spcAft>
                <a:spcPct val="0"/>
              </a:spcAft>
            </a:pPr>
            <a:endParaRPr lang="en-US" sz="4000" b="1">
              <a:solidFill>
                <a:srgbClr val="FC0128"/>
              </a:solidFill>
              <a:latin typeface="Arial" charset="0"/>
              <a:cs typeface="Arial" charset="0"/>
            </a:endParaRPr>
          </a:p>
          <a:p>
            <a:pPr fontAlgn="base">
              <a:spcBef>
                <a:spcPct val="0"/>
              </a:spcBef>
              <a:spcAft>
                <a:spcPct val="0"/>
              </a:spcAft>
            </a:pPr>
            <a:endParaRPr lang="en-US" sz="4000" b="1">
              <a:solidFill>
                <a:srgbClr val="FC0128"/>
              </a:solidFill>
              <a:latin typeface="Arial" charset="0"/>
              <a:cs typeface="Arial" charset="0"/>
            </a:endParaRPr>
          </a:p>
          <a:p>
            <a:pPr fontAlgn="base">
              <a:spcBef>
                <a:spcPct val="0"/>
              </a:spcBef>
              <a:spcAft>
                <a:spcPct val="0"/>
              </a:spcAft>
            </a:pPr>
            <a:r>
              <a:rPr lang="en-US" sz="4000" b="1">
                <a:solidFill>
                  <a:srgbClr val="FC0128"/>
                </a:solidFill>
                <a:latin typeface="Arial" charset="0"/>
                <a:cs typeface="Arial"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blinds(horizontal)">
                                      <p:cBhvr>
                                        <p:cTn id="7" dur="500"/>
                                        <p:tgtEl>
                                          <p:spTgt spid="1351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75"/>
                                        </p:tgtEl>
                                        <p:attrNameLst>
                                          <p:attrName>style.visibility</p:attrName>
                                        </p:attrNameLst>
                                      </p:cBhvr>
                                      <p:to>
                                        <p:strVal val="visible"/>
                                      </p:to>
                                    </p:set>
                                    <p:animEffect transition="in" filter="blinds(horizontal)">
                                      <p:cBhvr>
                                        <p:cTn id="1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p:bldP spid="13517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Picture 2" descr="sky1"/>
          <p:cNvPicPr>
            <a:picLocks noChangeAspect="1" noChangeArrowheads="1"/>
          </p:cNvPicPr>
          <p:nvPr/>
        </p:nvPicPr>
        <p:blipFill>
          <a:blip r:embed="rId2" cstate="print"/>
          <a:srcRect/>
          <a:stretch>
            <a:fillRect/>
          </a:stretch>
        </p:blipFill>
        <p:spPr bwMode="auto">
          <a:xfrm>
            <a:off x="0" y="-41275"/>
            <a:ext cx="9144000" cy="6878638"/>
          </a:xfrm>
          <a:prstGeom prst="rect">
            <a:avLst/>
          </a:prstGeom>
          <a:noFill/>
          <a:ln w="9525">
            <a:noFill/>
            <a:miter lim="800000"/>
            <a:headEnd/>
            <a:tailEnd/>
          </a:ln>
        </p:spPr>
      </p:pic>
      <p:sp>
        <p:nvSpPr>
          <p:cNvPr id="258051" name="Text Box 3"/>
          <p:cNvSpPr txBox="1">
            <a:spLocks noChangeArrowheads="1"/>
          </p:cNvSpPr>
          <p:nvPr/>
        </p:nvSpPr>
        <p:spPr bwMode="auto">
          <a:xfrm>
            <a:off x="436563" y="17463"/>
            <a:ext cx="8504237" cy="6464300"/>
          </a:xfrm>
          <a:prstGeom prst="rect">
            <a:avLst/>
          </a:prstGeom>
          <a:noFill/>
          <a:ln w="12700">
            <a:noFill/>
            <a:miter lim="800000"/>
            <a:headEnd type="none" w="sm" len="sm"/>
            <a:tailEnd type="none" w="sm" len="sm"/>
          </a:ln>
          <a:effectLst>
            <a:outerShdw blurRad="12700" dist="38100" dir="2700000" algn="ctr" rotWithShape="0">
              <a:schemeClr val="tx1"/>
            </a:outerShdw>
          </a:effectLst>
        </p:spPr>
        <p:txBody>
          <a:bodyPr>
            <a:spAutoFit/>
          </a:bodyPr>
          <a:lstStyle/>
          <a:p>
            <a:pPr marL="457200" indent="-341313" fontAlgn="base">
              <a:spcBef>
                <a:spcPct val="0"/>
              </a:spcBef>
              <a:spcAft>
                <a:spcPct val="0"/>
              </a:spcAft>
              <a:defRPr/>
            </a:pPr>
            <a:endParaRPr lang="en-US" b="1" dirty="0">
              <a:solidFill>
                <a:srgbClr val="FFFFFF"/>
              </a:solidFill>
              <a:latin typeface="Comic Sans MS" pitchFamily="66" charset="0"/>
            </a:endParaRPr>
          </a:p>
          <a:p>
            <a:pPr marL="457200" indent="-341313" fontAlgn="base">
              <a:spcBef>
                <a:spcPct val="0"/>
              </a:spcBef>
              <a:spcAft>
                <a:spcPct val="0"/>
              </a:spcAft>
              <a:defRPr/>
            </a:pPr>
            <a:r>
              <a:rPr lang="en-US" sz="3200" b="1" dirty="0">
                <a:solidFill>
                  <a:srgbClr val="FF0000"/>
                </a:solidFill>
                <a:latin typeface="Comic Sans MS" pitchFamily="66" charset="0"/>
              </a:rPr>
              <a:t>Most precipitation comes from moisture convergence by weather systems</a:t>
            </a:r>
          </a:p>
          <a:p>
            <a:pPr marL="457200" indent="-341313" fontAlgn="base">
              <a:spcBef>
                <a:spcPct val="0"/>
              </a:spcBef>
              <a:spcAft>
                <a:spcPct val="0"/>
              </a:spcAft>
              <a:defRPr/>
            </a:pPr>
            <a:endParaRPr lang="en-US" sz="3200" b="1" dirty="0">
              <a:solidFill>
                <a:srgbClr val="009999"/>
              </a:solidFill>
              <a:latin typeface="Comic Sans MS" pitchFamily="66" charset="0"/>
            </a:endParaRPr>
          </a:p>
          <a:p>
            <a:pPr marL="457200" indent="-341313" fontAlgn="base">
              <a:spcBef>
                <a:spcPct val="0"/>
              </a:spcBef>
              <a:spcAft>
                <a:spcPct val="0"/>
              </a:spcAft>
              <a:defRPr/>
            </a:pPr>
            <a:r>
              <a:rPr lang="en-US" sz="2800" dirty="0">
                <a:solidFill>
                  <a:srgbClr val="FFFFFF"/>
                </a:solidFill>
                <a:latin typeface="Comic Sans MS" pitchFamily="66" charset="0"/>
              </a:rPr>
              <a:t>The intermittent nature of precipitation (average frequency over oceans is 11%) means that </a:t>
            </a:r>
            <a:r>
              <a:rPr lang="en-US" sz="2800" b="1" dirty="0">
                <a:solidFill>
                  <a:srgbClr val="FF0000"/>
                </a:solidFill>
                <a:latin typeface="Comic Sans MS" pitchFamily="66" charset="0"/>
              </a:rPr>
              <a:t>moderate or heavy precipitation</a:t>
            </a:r>
            <a:endParaRPr lang="en-US" sz="3200" b="1" dirty="0">
              <a:solidFill>
                <a:srgbClr val="FF0000"/>
              </a:solidFill>
              <a:latin typeface="Comic Sans MS" pitchFamily="66" charset="0"/>
            </a:endParaRPr>
          </a:p>
          <a:p>
            <a:pPr marL="457200" indent="-341313" fontAlgn="base">
              <a:spcBef>
                <a:spcPct val="0"/>
              </a:spcBef>
              <a:spcAft>
                <a:spcPct val="0"/>
              </a:spcAft>
              <a:buFontTx/>
              <a:buChar char="•"/>
              <a:defRPr/>
            </a:pPr>
            <a:r>
              <a:rPr lang="en-US" sz="2400" b="1" dirty="0">
                <a:solidFill>
                  <a:srgbClr val="FFFFFF"/>
                </a:solidFill>
                <a:latin typeface="Comic Sans MS" pitchFamily="66" charset="0"/>
              </a:rPr>
              <a:t> Can not come from local column.</a:t>
            </a:r>
          </a:p>
          <a:p>
            <a:pPr marL="457200" indent="-341313" fontAlgn="base">
              <a:spcBef>
                <a:spcPct val="0"/>
              </a:spcBef>
              <a:spcAft>
                <a:spcPct val="0"/>
              </a:spcAft>
              <a:buFontTx/>
              <a:buChar char="•"/>
              <a:defRPr/>
            </a:pPr>
            <a:r>
              <a:rPr lang="en-US" sz="2400" b="1" dirty="0">
                <a:solidFill>
                  <a:srgbClr val="FFFFFF"/>
                </a:solidFill>
                <a:latin typeface="Comic Sans MS" pitchFamily="66" charset="0"/>
              </a:rPr>
              <a:t> Can not come from E.</a:t>
            </a:r>
          </a:p>
          <a:p>
            <a:pPr marL="463550" indent="-347663" fontAlgn="base">
              <a:spcBef>
                <a:spcPct val="0"/>
              </a:spcBef>
              <a:spcAft>
                <a:spcPct val="0"/>
              </a:spcAft>
              <a:buFontTx/>
              <a:buChar char="•"/>
              <a:defRPr/>
            </a:pPr>
            <a:r>
              <a:rPr lang="en-US" sz="2400" b="1" dirty="0">
                <a:solidFill>
                  <a:srgbClr val="FFFFFF"/>
                </a:solidFill>
                <a:latin typeface="Comic Sans MS" pitchFamily="66" charset="0"/>
              </a:rPr>
              <a:t> Hence has to come from transport by storm-scale circulation into storm. </a:t>
            </a:r>
          </a:p>
          <a:p>
            <a:pPr marL="457200" indent="-341313" fontAlgn="base">
              <a:spcBef>
                <a:spcPct val="0"/>
              </a:spcBef>
              <a:spcAft>
                <a:spcPct val="0"/>
              </a:spcAft>
              <a:defRPr/>
            </a:pPr>
            <a:endParaRPr lang="en-US" sz="2400" b="1" dirty="0">
              <a:solidFill>
                <a:srgbClr val="FFFFFF"/>
              </a:solidFill>
              <a:latin typeface="Comic Sans MS" pitchFamily="66" charset="0"/>
            </a:endParaRPr>
          </a:p>
          <a:p>
            <a:pPr marL="457200" indent="-341313" fontAlgn="base">
              <a:spcBef>
                <a:spcPct val="0"/>
              </a:spcBef>
              <a:spcAft>
                <a:spcPct val="0"/>
              </a:spcAft>
              <a:defRPr/>
            </a:pPr>
            <a:r>
              <a:rPr lang="en-US" sz="2400" b="1" dirty="0">
                <a:solidFill>
                  <a:srgbClr val="FFFF00"/>
                </a:solidFill>
                <a:latin typeface="Comic Sans MS" pitchFamily="66" charset="0"/>
              </a:rPr>
              <a:t>On average, rain producing systems </a:t>
            </a:r>
          </a:p>
          <a:p>
            <a:pPr marL="457200" indent="-341313" fontAlgn="base">
              <a:spcBef>
                <a:spcPct val="0"/>
              </a:spcBef>
              <a:spcAft>
                <a:spcPct val="0"/>
              </a:spcAft>
              <a:defRPr/>
            </a:pPr>
            <a:r>
              <a:rPr lang="en-US" sz="2400" b="1" dirty="0">
                <a:solidFill>
                  <a:srgbClr val="FFFF00"/>
                </a:solidFill>
                <a:latin typeface="Comic Sans MS" pitchFamily="66" charset="0"/>
              </a:rPr>
              <a:t>    (e.g., </a:t>
            </a:r>
            <a:r>
              <a:rPr lang="en-US" sz="2400" b="1" dirty="0" err="1">
                <a:solidFill>
                  <a:srgbClr val="FFFF00"/>
                </a:solidFill>
                <a:latin typeface="Comic Sans MS" pitchFamily="66" charset="0"/>
              </a:rPr>
              <a:t>extratropical</a:t>
            </a:r>
            <a:r>
              <a:rPr lang="en-US" sz="2400" b="1" dirty="0">
                <a:solidFill>
                  <a:srgbClr val="FFFF00"/>
                </a:solidFill>
                <a:latin typeface="Comic Sans MS" pitchFamily="66" charset="0"/>
              </a:rPr>
              <a:t> cyclones; thunderstorms)</a:t>
            </a:r>
          </a:p>
          <a:p>
            <a:pPr marL="457200" indent="-341313" fontAlgn="base">
              <a:spcBef>
                <a:spcPct val="0"/>
              </a:spcBef>
              <a:spcAft>
                <a:spcPct val="0"/>
              </a:spcAft>
              <a:defRPr/>
            </a:pPr>
            <a:r>
              <a:rPr lang="en-US" sz="2400" b="1" dirty="0">
                <a:solidFill>
                  <a:srgbClr val="FFFF00"/>
                </a:solidFill>
                <a:latin typeface="Comic Sans MS" pitchFamily="66" charset="0"/>
              </a:rPr>
              <a:t>    reach out and grab moisture from distance about </a:t>
            </a:r>
          </a:p>
          <a:p>
            <a:pPr marL="457200" indent="-341313" fontAlgn="base">
              <a:spcBef>
                <a:spcPct val="0"/>
              </a:spcBef>
              <a:spcAft>
                <a:spcPct val="0"/>
              </a:spcAft>
              <a:defRPr/>
            </a:pPr>
            <a:r>
              <a:rPr lang="en-US" sz="2400" b="1" dirty="0">
                <a:solidFill>
                  <a:srgbClr val="FFFF00"/>
                </a:solidFill>
                <a:latin typeface="Comic Sans MS" pitchFamily="66" charset="0"/>
              </a:rPr>
              <a:t>    3 to 5 times radius of precipitating area.</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Water droplets"/>
          <p:cNvSpPr>
            <a:spLocks noChangeArrowheads="1"/>
          </p:cNvSpPr>
          <p:nvPr/>
        </p:nvSpPr>
        <p:spPr bwMode="auto">
          <a:xfrm>
            <a:off x="0" y="1219200"/>
            <a:ext cx="9144000" cy="5638800"/>
          </a:xfrm>
          <a:prstGeom prst="rect">
            <a:avLst/>
          </a:prstGeom>
          <a:blipFill dpi="0" rotWithShape="1">
            <a:blip r:embed="rId2" cstate="print"/>
            <a:srcRect/>
            <a:tile tx="0" ty="0" sx="100000" sy="100000" flip="none" algn="tl"/>
          </a:blipFill>
          <a:ln w="9525">
            <a:noFill/>
            <a:miter lim="800000"/>
            <a:headEnd/>
            <a:tailEnd/>
          </a:ln>
        </p:spPr>
        <p:txBody>
          <a:bodyPr wrap="none" anchor="ctr"/>
          <a:lstStyle/>
          <a:p>
            <a:pPr algn="ctr" fontAlgn="base">
              <a:spcBef>
                <a:spcPct val="0"/>
              </a:spcBef>
              <a:spcAft>
                <a:spcPct val="0"/>
              </a:spcAft>
            </a:pPr>
            <a:endParaRPr lang="en-US" sz="2400">
              <a:solidFill>
                <a:srgbClr val="000000"/>
              </a:solidFill>
              <a:latin typeface="Comic Sans MS" pitchFamily="66" charset="0"/>
            </a:endParaRPr>
          </a:p>
        </p:txBody>
      </p:sp>
      <p:sp>
        <p:nvSpPr>
          <p:cNvPr id="65539" name="Line 3"/>
          <p:cNvSpPr>
            <a:spLocks noChangeShapeType="1"/>
          </p:cNvSpPr>
          <p:nvPr/>
        </p:nvSpPr>
        <p:spPr bwMode="auto">
          <a:xfrm>
            <a:off x="0" y="1219200"/>
            <a:ext cx="9144000" cy="0"/>
          </a:xfrm>
          <a:prstGeom prst="line">
            <a:avLst/>
          </a:prstGeom>
          <a:noFill/>
          <a:ln w="38100">
            <a:solidFill>
              <a:srgbClr val="0000FF"/>
            </a:solidFill>
            <a:round/>
            <a:headEnd/>
            <a:tailEnd/>
          </a:ln>
        </p:spPr>
        <p:txBody>
          <a:bodyPr/>
          <a:lstStyle/>
          <a:p>
            <a:pPr fontAlgn="base">
              <a:spcBef>
                <a:spcPct val="0"/>
              </a:spcBef>
              <a:spcAft>
                <a:spcPct val="0"/>
              </a:spcAft>
            </a:pPr>
            <a:endParaRPr lang="en-US">
              <a:solidFill>
                <a:srgbClr val="000000"/>
              </a:solidFill>
            </a:endParaRPr>
          </a:p>
        </p:txBody>
      </p:sp>
      <p:sp>
        <p:nvSpPr>
          <p:cNvPr id="104452" name="Text Box 4"/>
          <p:cNvSpPr txBox="1">
            <a:spLocks noChangeArrowheads="1"/>
          </p:cNvSpPr>
          <p:nvPr/>
        </p:nvSpPr>
        <p:spPr bwMode="auto">
          <a:xfrm>
            <a:off x="288925" y="76200"/>
            <a:ext cx="8245475" cy="106680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200" b="1">
                <a:solidFill>
                  <a:srgbClr val="CC0000"/>
                </a:solidFill>
                <a:effectLst>
                  <a:outerShdw blurRad="38100" dist="38100" dir="2700000" algn="tl">
                    <a:srgbClr val="C0C0C0"/>
                  </a:outerShdw>
                </a:effectLst>
                <a:latin typeface="Comic Sans MS" pitchFamily="66" charset="0"/>
              </a:rPr>
              <a:t>Air holds more water vapor at higher temperatures</a:t>
            </a:r>
          </a:p>
        </p:txBody>
      </p:sp>
      <p:grpSp>
        <p:nvGrpSpPr>
          <p:cNvPr id="2" name="Group 5"/>
          <p:cNvGrpSpPr>
            <a:grpSpLocks/>
          </p:cNvGrpSpPr>
          <p:nvPr/>
        </p:nvGrpSpPr>
        <p:grpSpPr bwMode="auto">
          <a:xfrm>
            <a:off x="212725" y="2819400"/>
            <a:ext cx="8626475" cy="3690938"/>
            <a:chOff x="134" y="1776"/>
            <a:chExt cx="5434" cy="2325"/>
          </a:xfrm>
        </p:grpSpPr>
        <p:pic>
          <p:nvPicPr>
            <p:cNvPr id="65543" name="Picture 6" descr="F3"/>
            <p:cNvPicPr>
              <a:picLocks noChangeAspect="1" noChangeArrowheads="1"/>
            </p:cNvPicPr>
            <p:nvPr/>
          </p:nvPicPr>
          <p:blipFill>
            <a:blip r:embed="rId3" cstate="print"/>
            <a:srcRect t="58194"/>
            <a:stretch>
              <a:fillRect/>
            </a:stretch>
          </p:blipFill>
          <p:spPr bwMode="auto">
            <a:xfrm>
              <a:off x="3504" y="3168"/>
              <a:ext cx="2064" cy="888"/>
            </a:xfrm>
            <a:prstGeom prst="rect">
              <a:avLst/>
            </a:prstGeom>
            <a:noFill/>
            <a:ln w="9525">
              <a:noFill/>
              <a:miter lim="800000"/>
              <a:headEnd/>
              <a:tailEnd/>
            </a:ln>
          </p:spPr>
        </p:pic>
        <p:sp>
          <p:nvSpPr>
            <p:cNvPr id="104455" name="Text Box 7"/>
            <p:cNvSpPr txBox="1">
              <a:spLocks noChangeArrowheads="1"/>
            </p:cNvSpPr>
            <p:nvPr/>
          </p:nvSpPr>
          <p:spPr bwMode="auto">
            <a:xfrm>
              <a:off x="3590" y="2957"/>
              <a:ext cx="1790" cy="288"/>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defRPr/>
              </a:pPr>
              <a:r>
                <a:rPr lang="en-US" sz="2400" b="1">
                  <a:solidFill>
                    <a:srgbClr val="000000"/>
                  </a:solidFill>
                  <a:latin typeface="Comic Sans MS" pitchFamily="66" charset="0"/>
                </a:rPr>
                <a:t>Total water vapor</a:t>
              </a:r>
            </a:p>
          </p:txBody>
        </p:sp>
        <p:sp>
          <p:nvSpPr>
            <p:cNvPr id="104456" name="Text Box 8"/>
            <p:cNvSpPr txBox="1">
              <a:spLocks noChangeArrowheads="1"/>
            </p:cNvSpPr>
            <p:nvPr/>
          </p:nvSpPr>
          <p:spPr bwMode="auto">
            <a:xfrm>
              <a:off x="134" y="1776"/>
              <a:ext cx="5098" cy="2325"/>
            </a:xfrm>
            <a:prstGeom prst="rect">
              <a:avLst/>
            </a:prstGeom>
            <a:noFill/>
            <a:ln w="9525">
              <a:noFill/>
              <a:miter lim="800000"/>
              <a:headEnd/>
              <a:tailEnd/>
            </a:ln>
            <a:effectLst>
              <a:outerShdw dist="28398" dir="1593903" algn="ctr" rotWithShape="0">
                <a:schemeClr val="tx1"/>
              </a:outerShdw>
            </a:effectLst>
          </p:spPr>
          <p:txBody>
            <a:bodyPr>
              <a:spAutoFit/>
            </a:bodyPr>
            <a:lstStyle/>
            <a:p>
              <a:pPr fontAlgn="base">
                <a:spcBef>
                  <a:spcPct val="0"/>
                </a:spcBef>
                <a:spcAft>
                  <a:spcPct val="0"/>
                </a:spcAft>
                <a:defRPr/>
              </a:pPr>
              <a:endParaRPr lang="en-US" sz="2000" b="1">
                <a:solidFill>
                  <a:srgbClr val="FF0000"/>
                </a:solidFill>
                <a:latin typeface="Comic Sans MS" pitchFamily="66" charset="0"/>
              </a:endParaRPr>
            </a:p>
            <a:p>
              <a:pPr fontAlgn="base">
                <a:spcBef>
                  <a:spcPct val="0"/>
                </a:spcBef>
                <a:spcAft>
                  <a:spcPct val="0"/>
                </a:spcAft>
                <a:defRPr/>
              </a:pPr>
              <a:r>
                <a:rPr lang="en-US" sz="2800" b="1">
                  <a:solidFill>
                    <a:srgbClr val="FF0000"/>
                  </a:solidFill>
                  <a:latin typeface="Comic Sans MS" pitchFamily="66" charset="0"/>
                </a:rPr>
                <a:t>Observations show that this is happening at the surface and in lower atmosphere: 0.55</a:t>
              </a:r>
              <a:r>
                <a:rPr lang="en-US" sz="2800" b="1">
                  <a:solidFill>
                    <a:srgbClr val="FF0000"/>
                  </a:solidFill>
                  <a:latin typeface="Comic Sans MS" pitchFamily="66" charset="0"/>
                  <a:sym typeface="Symbol" pitchFamily="18" charset="2"/>
                </a:rPr>
                <a:t></a:t>
              </a:r>
              <a:r>
                <a:rPr lang="en-US" sz="2800" b="1">
                  <a:solidFill>
                    <a:srgbClr val="FF0000"/>
                  </a:solidFill>
                  <a:latin typeface="Comic Sans MS" pitchFamily="66" charset="0"/>
                </a:rPr>
                <a:t>C since 1970 over global oceans and 4% more water vapor.</a:t>
              </a:r>
            </a:p>
            <a:p>
              <a:pPr fontAlgn="base">
                <a:spcBef>
                  <a:spcPct val="0"/>
                </a:spcBef>
                <a:spcAft>
                  <a:spcPct val="0"/>
                </a:spcAft>
                <a:defRPr/>
              </a:pPr>
              <a:endParaRPr lang="en-US" sz="2000" b="1">
                <a:solidFill>
                  <a:srgbClr val="FF0000"/>
                </a:solidFill>
                <a:latin typeface="Comic Sans MS" pitchFamily="66" charset="0"/>
              </a:endParaRPr>
            </a:p>
            <a:p>
              <a:pPr fontAlgn="base">
                <a:spcBef>
                  <a:spcPct val="0"/>
                </a:spcBef>
                <a:spcAft>
                  <a:spcPct val="0"/>
                </a:spcAft>
                <a:defRPr/>
              </a:pPr>
              <a:r>
                <a:rPr lang="en-US" sz="2800" b="1">
                  <a:solidFill>
                    <a:srgbClr val="0000FF"/>
                  </a:solidFill>
                  <a:latin typeface="Comic Sans MS" pitchFamily="66" charset="0"/>
                </a:rPr>
                <a:t>This means more moisture 		   available for storms and an 		  enhanced greenhouse effect.</a:t>
              </a:r>
            </a:p>
          </p:txBody>
        </p:sp>
      </p:grpSp>
      <p:sp>
        <p:nvSpPr>
          <p:cNvPr id="104457" name="Text Box 9"/>
          <p:cNvSpPr txBox="1">
            <a:spLocks noChangeArrowheads="1"/>
          </p:cNvSpPr>
          <p:nvPr/>
        </p:nvSpPr>
        <p:spPr bwMode="auto">
          <a:xfrm>
            <a:off x="228600" y="1219200"/>
            <a:ext cx="86868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fontAlgn="base">
              <a:spcBef>
                <a:spcPct val="0"/>
              </a:spcBef>
              <a:spcAft>
                <a:spcPct val="0"/>
              </a:spcAft>
              <a:defRPr/>
            </a:pPr>
            <a:r>
              <a:rPr lang="en-US" sz="2800" b="1">
                <a:solidFill>
                  <a:srgbClr val="0000FF"/>
                </a:solidFill>
                <a:latin typeface="Comic Sans MS" pitchFamily="66" charset="0"/>
              </a:rPr>
              <a:t>A basic physical law tells us that the water holding capacity of the atmosphere goes up at about</a:t>
            </a:r>
            <a:r>
              <a:rPr lang="en-US" sz="2800" b="1">
                <a:solidFill>
                  <a:srgbClr val="000000"/>
                </a:solidFill>
                <a:latin typeface="Comic Sans MS" pitchFamily="66" charset="0"/>
              </a:rPr>
              <a:t> </a:t>
            </a:r>
            <a:r>
              <a:rPr lang="en-US" sz="2800" b="1">
                <a:solidFill>
                  <a:srgbClr val="FF0000"/>
                </a:solidFill>
                <a:latin typeface="Comic Sans MS" pitchFamily="66" charset="0"/>
              </a:rPr>
              <a:t>7% per degree Celsius increase in temperature.  </a:t>
            </a:r>
            <a:r>
              <a:rPr lang="en-US" sz="2800" b="1">
                <a:solidFill>
                  <a:srgbClr val="FFFF00"/>
                </a:solidFill>
                <a:latin typeface="Comic Sans MS" pitchFamily="66" charset="0"/>
              </a:rPr>
              <a:t>(4% per </a:t>
            </a:r>
            <a:r>
              <a:rPr lang="en-US" sz="2800" b="1">
                <a:solidFill>
                  <a:srgbClr val="FFFF00"/>
                </a:solidFill>
                <a:latin typeface="Comic Sans MS" pitchFamily="66" charset="0"/>
                <a:sym typeface="Symbol" pitchFamily="18" charset="2"/>
              </a:rPr>
              <a:t></a:t>
            </a:r>
            <a:r>
              <a:rPr lang="en-US" sz="2800" b="1">
                <a:solidFill>
                  <a:srgbClr val="FFFF00"/>
                </a:solidFill>
                <a:latin typeface="Comic Sans MS" pitchFamily="66" charset="0"/>
              </a:rPr>
              <a:t>F)</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descr="Water droplets"/>
          <p:cNvSpPr>
            <a:spLocks noChangeArrowheads="1"/>
          </p:cNvSpPr>
          <p:nvPr/>
        </p:nvSpPr>
        <p:spPr bwMode="auto">
          <a:xfrm>
            <a:off x="0" y="1752600"/>
            <a:ext cx="9144000" cy="5105400"/>
          </a:xfrm>
          <a:prstGeom prst="rect">
            <a:avLst/>
          </a:prstGeom>
          <a:blipFill dpi="0" rotWithShape="1">
            <a:blip r:embed="rId2" cstate="print"/>
            <a:srcRect/>
            <a:tile tx="0" ty="0" sx="100000" sy="100000" flip="none" algn="tl"/>
          </a:blipFill>
          <a:ln w="9525">
            <a:no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Comic Sans MS" pitchFamily="66" charset="0"/>
            </a:endParaRPr>
          </a:p>
        </p:txBody>
      </p:sp>
      <p:sp>
        <p:nvSpPr>
          <p:cNvPr id="114691" name="Rectangle 3"/>
          <p:cNvSpPr>
            <a:spLocks noGrp="1" noChangeArrowheads="1"/>
          </p:cNvSpPr>
          <p:nvPr>
            <p:ph type="title"/>
          </p:nvPr>
        </p:nvSpPr>
        <p:spPr>
          <a:xfrm>
            <a:off x="685800" y="304800"/>
            <a:ext cx="7772400" cy="1143000"/>
          </a:xfrm>
          <a:effectLst>
            <a:outerShdw dist="35921" dir="2700000" algn="ctr" rotWithShape="0">
              <a:schemeClr val="bg1"/>
            </a:outerShdw>
          </a:effectLst>
        </p:spPr>
        <p:txBody>
          <a:bodyPr/>
          <a:lstStyle/>
          <a:p>
            <a:pPr eaLnBrk="1" hangingPunct="1">
              <a:defRPr/>
            </a:pPr>
            <a:r>
              <a:rPr lang="en-US" sz="3600" b="1" smtClean="0">
                <a:solidFill>
                  <a:srgbClr val="CC0000"/>
                </a:solidFill>
                <a:latin typeface="Comic Sans MS" pitchFamily="66" charset="0"/>
              </a:rPr>
              <a:t>How should precipitation P change as the climate changes</a:t>
            </a:r>
            <a:r>
              <a:rPr lang="en-US" sz="4000" smtClean="0">
                <a:solidFill>
                  <a:srgbClr val="CC0000"/>
                </a:solidFill>
                <a:latin typeface="Comic Sans MS" pitchFamily="66" charset="0"/>
              </a:rPr>
              <a:t>?</a:t>
            </a:r>
          </a:p>
        </p:txBody>
      </p:sp>
      <p:sp>
        <p:nvSpPr>
          <p:cNvPr id="114692" name="Rectangle 4"/>
          <p:cNvSpPr>
            <a:spLocks noGrp="1" noChangeArrowheads="1"/>
          </p:cNvSpPr>
          <p:nvPr>
            <p:ph type="body" idx="1"/>
          </p:nvPr>
        </p:nvSpPr>
        <p:spPr>
          <a:xfrm>
            <a:off x="228600" y="1981200"/>
            <a:ext cx="8915400" cy="1676400"/>
          </a:xfrm>
          <a:effectLst>
            <a:outerShdw dist="35921" dir="2700000" algn="ctr" rotWithShape="0">
              <a:schemeClr val="bg1"/>
            </a:outerShdw>
          </a:effectLst>
        </p:spPr>
        <p:txBody>
          <a:bodyPr/>
          <a:lstStyle/>
          <a:p>
            <a:pPr marL="401638" indent="-401638" eaLnBrk="1" hangingPunct="1">
              <a:lnSpc>
                <a:spcPct val="85000"/>
              </a:lnSpc>
              <a:buClr>
                <a:schemeClr val="accent2"/>
              </a:buClr>
              <a:buFont typeface="Wingdings" pitchFamily="2" charset="2"/>
              <a:buChar char="S"/>
              <a:defRPr/>
            </a:pPr>
            <a:r>
              <a:rPr lang="en-US" sz="2400" smtClean="0">
                <a:latin typeface="Comic Sans MS" pitchFamily="66" charset="0"/>
              </a:rPr>
              <a:t>With increased GHGs: increased </a:t>
            </a:r>
            <a:r>
              <a:rPr lang="en-US" sz="2400" b="1" smtClean="0">
                <a:latin typeface="Comic Sans MS" pitchFamily="66" charset="0"/>
              </a:rPr>
              <a:t>surface</a:t>
            </a:r>
            <a:r>
              <a:rPr lang="en-US" sz="2400" smtClean="0">
                <a:latin typeface="Comic Sans MS" pitchFamily="66" charset="0"/>
              </a:rPr>
              <a:t> heating 	evaporation E</a:t>
            </a:r>
            <a:r>
              <a:rPr lang="en-US" sz="2400" b="1" smtClean="0">
                <a:latin typeface="Comic Sans MS" pitchFamily="66" charset="0"/>
                <a:sym typeface="Symbol" pitchFamily="18" charset="2"/>
              </a:rPr>
              <a:t></a:t>
            </a:r>
            <a:r>
              <a:rPr lang="en-US" sz="2400" smtClean="0">
                <a:latin typeface="Comic Sans MS" pitchFamily="66" charset="0"/>
                <a:sym typeface="Symbol" pitchFamily="18" charset="2"/>
              </a:rPr>
              <a:t> and P</a:t>
            </a:r>
            <a:r>
              <a:rPr lang="en-US" sz="2400" b="1" smtClean="0">
                <a:latin typeface="Comic Sans MS" pitchFamily="66" charset="0"/>
                <a:sym typeface="Symbol" pitchFamily="18" charset="2"/>
              </a:rPr>
              <a:t></a:t>
            </a:r>
            <a:r>
              <a:rPr lang="en-US" sz="2400" smtClean="0">
                <a:latin typeface="Comic Sans MS" pitchFamily="66" charset="0"/>
              </a:rPr>
              <a:t> </a:t>
            </a:r>
          </a:p>
          <a:p>
            <a:pPr marL="401638" indent="-401638" eaLnBrk="1" hangingPunct="1">
              <a:lnSpc>
                <a:spcPct val="85000"/>
              </a:lnSpc>
              <a:buClr>
                <a:schemeClr val="accent2"/>
              </a:buClr>
              <a:buFont typeface="Wingdings" pitchFamily="2" charset="2"/>
              <a:buChar char="S"/>
              <a:defRPr/>
            </a:pPr>
            <a:r>
              <a:rPr lang="en-US" sz="2400" smtClean="0">
                <a:latin typeface="Comic Sans MS" pitchFamily="66" charset="0"/>
              </a:rPr>
              <a:t>With increased aerosols, E</a:t>
            </a:r>
            <a:r>
              <a:rPr lang="en-US" sz="2400" b="1" smtClean="0">
                <a:latin typeface="Comic Sans MS" pitchFamily="66" charset="0"/>
                <a:sym typeface="Symbol" pitchFamily="18" charset="2"/>
              </a:rPr>
              <a:t></a:t>
            </a:r>
            <a:r>
              <a:rPr lang="en-US" sz="2400" smtClean="0">
                <a:latin typeface="Comic Sans MS" pitchFamily="66" charset="0"/>
                <a:sym typeface="Symbol" pitchFamily="18" charset="2"/>
              </a:rPr>
              <a:t> and P</a:t>
            </a:r>
            <a:r>
              <a:rPr lang="en-US" sz="2400" b="1" smtClean="0">
                <a:latin typeface="Comic Sans MS" pitchFamily="66" charset="0"/>
                <a:sym typeface="Symbol" pitchFamily="18" charset="2"/>
              </a:rPr>
              <a:t></a:t>
            </a:r>
          </a:p>
          <a:p>
            <a:pPr marL="401638" indent="-401638" eaLnBrk="1" hangingPunct="1">
              <a:lnSpc>
                <a:spcPct val="85000"/>
              </a:lnSpc>
              <a:buClr>
                <a:schemeClr val="accent2"/>
              </a:buClr>
              <a:buFont typeface="Wingdings" pitchFamily="2" charset="2"/>
              <a:buChar char="S"/>
              <a:defRPr/>
            </a:pPr>
            <a:r>
              <a:rPr lang="en-US" sz="2400" b="1" smtClean="0">
                <a:latin typeface="Comic Sans MS" pitchFamily="66" charset="0"/>
                <a:sym typeface="Symbol" pitchFamily="18" charset="2"/>
              </a:rPr>
              <a:t>Net global effect is small and complex</a:t>
            </a:r>
          </a:p>
        </p:txBody>
      </p:sp>
      <p:sp>
        <p:nvSpPr>
          <p:cNvPr id="66565" name="Line 5"/>
          <p:cNvSpPr>
            <a:spLocks noChangeShapeType="1"/>
          </p:cNvSpPr>
          <p:nvPr/>
        </p:nvSpPr>
        <p:spPr bwMode="auto">
          <a:xfrm>
            <a:off x="0" y="1752600"/>
            <a:ext cx="9144000" cy="0"/>
          </a:xfrm>
          <a:prstGeom prst="line">
            <a:avLst/>
          </a:prstGeom>
          <a:noFill/>
          <a:ln w="38100">
            <a:solidFill>
              <a:srgbClr val="0000FF"/>
            </a:solidFill>
            <a:round/>
            <a:headEnd/>
            <a:tailEnd/>
          </a:ln>
        </p:spPr>
        <p:txBody>
          <a:bodyPr/>
          <a:lstStyle/>
          <a:p>
            <a:pPr fontAlgn="base">
              <a:spcBef>
                <a:spcPct val="0"/>
              </a:spcBef>
              <a:spcAft>
                <a:spcPct val="0"/>
              </a:spcAft>
            </a:pPr>
            <a:endParaRPr lang="en-US">
              <a:solidFill>
                <a:srgbClr val="000000"/>
              </a:solidFill>
            </a:endParaRPr>
          </a:p>
        </p:txBody>
      </p:sp>
      <p:sp>
        <p:nvSpPr>
          <p:cNvPr id="114694" name="Text Box 6"/>
          <p:cNvSpPr txBox="1">
            <a:spLocks noChangeArrowheads="1"/>
          </p:cNvSpPr>
          <p:nvPr/>
        </p:nvSpPr>
        <p:spPr bwMode="auto">
          <a:xfrm>
            <a:off x="228600" y="3889375"/>
            <a:ext cx="8763000" cy="2647950"/>
          </a:xfrm>
          <a:prstGeom prst="rect">
            <a:avLst/>
          </a:prstGeom>
          <a:noFill/>
          <a:ln w="9525">
            <a:noFill/>
            <a:miter lim="800000"/>
            <a:headEnd/>
            <a:tailEnd/>
          </a:ln>
          <a:effectLst>
            <a:outerShdw dist="35921" dir="2700000" algn="ctr" rotWithShape="0">
              <a:schemeClr val="bg1"/>
            </a:outerShdw>
          </a:effectLst>
        </p:spPr>
        <p:txBody>
          <a:bodyPr>
            <a:spAutoFit/>
          </a:bodyPr>
          <a:lstStyle/>
          <a:p>
            <a:pPr indent="341313" fontAlgn="base">
              <a:spcBef>
                <a:spcPct val="0"/>
              </a:spcBef>
              <a:spcAft>
                <a:spcPct val="0"/>
              </a:spcAft>
              <a:buClr>
                <a:srgbClr val="333399"/>
              </a:buClr>
              <a:buFont typeface="Wingdings" pitchFamily="2" charset="2"/>
              <a:buChar char="S"/>
              <a:defRPr/>
            </a:pPr>
            <a:r>
              <a:rPr lang="en-US" sz="2400">
                <a:solidFill>
                  <a:srgbClr val="000000"/>
                </a:solidFill>
                <a:latin typeface="Comic Sans MS" pitchFamily="66" charset="0"/>
                <a:sym typeface="Symbol" pitchFamily="18" charset="2"/>
              </a:rPr>
              <a:t> Warming and T</a:t>
            </a:r>
            <a:r>
              <a:rPr lang="en-US" sz="2400" b="1">
                <a:solidFill>
                  <a:srgbClr val="000000"/>
                </a:solidFill>
                <a:latin typeface="Comic Sans MS" pitchFamily="66" charset="0"/>
                <a:sym typeface="Symbol" pitchFamily="18" charset="2"/>
              </a:rPr>
              <a:t></a:t>
            </a:r>
            <a:r>
              <a:rPr lang="en-US" sz="2400">
                <a:solidFill>
                  <a:srgbClr val="000000"/>
                </a:solidFill>
                <a:latin typeface="Comic Sans MS" pitchFamily="66" charset="0"/>
                <a:sym typeface="Symbol" pitchFamily="18" charset="2"/>
              </a:rPr>
              <a:t> means water vapor </a:t>
            </a:r>
            <a:r>
              <a:rPr lang="en-US" sz="2400" b="1">
                <a:solidFill>
                  <a:srgbClr val="000000"/>
                </a:solidFill>
                <a:latin typeface="Comic Sans MS" pitchFamily="66" charset="0"/>
                <a:sym typeface="Symbol" pitchFamily="18" charset="2"/>
              </a:rPr>
              <a:t></a:t>
            </a:r>
            <a:r>
              <a:rPr lang="en-US" sz="2400">
                <a:solidFill>
                  <a:srgbClr val="000000"/>
                </a:solidFill>
                <a:latin typeface="Comic Sans MS" pitchFamily="66" charset="0"/>
                <a:sym typeface="Symbol" pitchFamily="18" charset="2"/>
              </a:rPr>
              <a:t> as observed</a:t>
            </a:r>
          </a:p>
          <a:p>
            <a:pPr indent="341313" fontAlgn="base">
              <a:spcBef>
                <a:spcPct val="0"/>
              </a:spcBef>
              <a:spcAft>
                <a:spcPct val="0"/>
              </a:spcAft>
              <a:buClr>
                <a:srgbClr val="333399"/>
              </a:buClr>
              <a:buFont typeface="Wingdings" pitchFamily="2" charset="2"/>
              <a:buChar char="S"/>
              <a:defRPr/>
            </a:pPr>
            <a:r>
              <a:rPr lang="en-US" sz="2400">
                <a:solidFill>
                  <a:srgbClr val="000000"/>
                </a:solidFill>
                <a:latin typeface="Comic Sans MS" pitchFamily="66" charset="0"/>
                <a:sym typeface="Symbol" pitchFamily="18" charset="2"/>
              </a:rPr>
              <a:t> Because precipitation comes from storms gathering up 	available moisture, </a:t>
            </a:r>
            <a:r>
              <a:rPr lang="en-US" sz="2400" b="1">
                <a:solidFill>
                  <a:srgbClr val="333399"/>
                </a:solidFill>
                <a:latin typeface="Comic Sans MS" pitchFamily="66" charset="0"/>
                <a:sym typeface="Symbol" pitchFamily="18" charset="2"/>
              </a:rPr>
              <a:t>rain and snow</a:t>
            </a:r>
            <a:r>
              <a:rPr lang="en-US" sz="2400">
                <a:solidFill>
                  <a:srgbClr val="000000"/>
                </a:solidFill>
                <a:latin typeface="Comic Sans MS" pitchFamily="66" charset="0"/>
                <a:sym typeface="Symbol" pitchFamily="18" charset="2"/>
              </a:rPr>
              <a:t> </a:t>
            </a:r>
            <a:r>
              <a:rPr lang="en-US" sz="2400" b="1">
                <a:solidFill>
                  <a:srgbClr val="333399"/>
                </a:solidFill>
                <a:latin typeface="Comic Sans MS" pitchFamily="66" charset="0"/>
                <a:sym typeface="Symbol" pitchFamily="18" charset="2"/>
              </a:rPr>
              <a:t>intensity </a:t>
            </a:r>
            <a:r>
              <a:rPr lang="en-US" sz="2400">
                <a:solidFill>
                  <a:srgbClr val="000000"/>
                </a:solidFill>
                <a:latin typeface="Comic Sans MS" pitchFamily="66" charset="0"/>
                <a:sym typeface="Symbol" pitchFamily="18" charset="2"/>
              </a:rPr>
              <a:t> : 	      	</a:t>
            </a:r>
            <a:r>
              <a:rPr lang="en-US" sz="2400" b="1">
                <a:solidFill>
                  <a:srgbClr val="000000"/>
                </a:solidFill>
                <a:latin typeface="Comic Sans MS" pitchFamily="66" charset="0"/>
                <a:sym typeface="Symbol" pitchFamily="18" charset="2"/>
              </a:rPr>
              <a:t>widely observed</a:t>
            </a:r>
          </a:p>
          <a:p>
            <a:pPr indent="341313" fontAlgn="base">
              <a:spcBef>
                <a:spcPct val="0"/>
              </a:spcBef>
              <a:spcAft>
                <a:spcPct val="0"/>
              </a:spcAft>
              <a:buClr>
                <a:srgbClr val="333399"/>
              </a:buClr>
              <a:buFont typeface="Wingdings" pitchFamily="2" charset="2"/>
              <a:buChar char="S"/>
              <a:defRPr/>
            </a:pPr>
            <a:r>
              <a:rPr lang="en-US" sz="2400">
                <a:solidFill>
                  <a:srgbClr val="000000"/>
                </a:solidFill>
                <a:latin typeface="Comic Sans MS" pitchFamily="66" charset="0"/>
                <a:sym typeface="Symbol" pitchFamily="18" charset="2"/>
              </a:rPr>
              <a:t>But this must reduce lifetime and frequency of storms</a:t>
            </a:r>
          </a:p>
          <a:p>
            <a:pPr indent="341313" fontAlgn="base">
              <a:spcBef>
                <a:spcPct val="0"/>
              </a:spcBef>
              <a:spcAft>
                <a:spcPct val="0"/>
              </a:spcAft>
              <a:buClr>
                <a:srgbClr val="333399"/>
              </a:buClr>
              <a:buFont typeface="Wingdings" pitchFamily="2" charset="2"/>
              <a:buChar char="S"/>
              <a:defRPr/>
            </a:pPr>
            <a:r>
              <a:rPr lang="en-US" sz="2400">
                <a:solidFill>
                  <a:srgbClr val="000000"/>
                </a:solidFill>
                <a:latin typeface="Comic Sans MS" pitchFamily="66" charset="0"/>
                <a:sym typeface="Symbol" pitchFamily="18" charset="2"/>
              </a:rPr>
              <a:t>Longer dry spells</a:t>
            </a:r>
          </a:p>
          <a:p>
            <a:pPr indent="341313" fontAlgn="base">
              <a:spcBef>
                <a:spcPct val="0"/>
              </a:spcBef>
              <a:spcAft>
                <a:spcPct val="0"/>
              </a:spcAft>
              <a:buClr>
                <a:srgbClr val="333399"/>
              </a:buClr>
              <a:buFont typeface="Wingdings" pitchFamily="2" charset="2"/>
              <a:buNone/>
              <a:defRPr/>
            </a:pPr>
            <a:r>
              <a:rPr lang="en-US" sz="2400">
                <a:solidFill>
                  <a:srgbClr val="000000"/>
                </a:solidFill>
                <a:latin typeface="Comic Sans MS" pitchFamily="66" charset="0"/>
                <a:sym typeface="Symbol" pitchFamily="18" charset="2"/>
              </a:rPr>
              <a:t>						Trenberth et al 2003</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box(out)">
                                      <p:cBhvr>
                                        <p:cTn id="7"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PCP_mean_total.png"/>
          <p:cNvPicPr>
            <a:picLocks noChangeAspect="1"/>
          </p:cNvPicPr>
          <p:nvPr/>
        </p:nvPicPr>
        <p:blipFill>
          <a:blip r:embed="rId2" cstate="print"/>
          <a:stretch>
            <a:fillRect/>
          </a:stretch>
        </p:blipFill>
        <p:spPr>
          <a:xfrm>
            <a:off x="1185729" y="1991072"/>
            <a:ext cx="6783265" cy="2305318"/>
          </a:xfrm>
          <a:prstGeom prst="rect">
            <a:avLst/>
          </a:prstGeom>
        </p:spPr>
      </p:pic>
      <p:cxnSp>
        <p:nvCxnSpPr>
          <p:cNvPr id="5" name="Straight Connector 4"/>
          <p:cNvCxnSpPr/>
          <p:nvPr/>
        </p:nvCxnSpPr>
        <p:spPr bwMode="auto">
          <a:xfrm flipV="1">
            <a:off x="3696730" y="2828202"/>
            <a:ext cx="3598075" cy="284549"/>
          </a:xfrm>
          <a:prstGeom prst="line">
            <a:avLst/>
          </a:prstGeom>
          <a:solidFill>
            <a:schemeClr val="accent1"/>
          </a:solidFill>
          <a:ln w="38100" cap="flat" cmpd="sng" algn="ctr">
            <a:solidFill>
              <a:schemeClr val="accent2">
                <a:lumMod val="60000"/>
                <a:lumOff val="40000"/>
              </a:schemeClr>
            </a:solidFill>
            <a:prstDash val="solid"/>
            <a:round/>
            <a:headEnd type="none" w="sm" len="sm"/>
            <a:tailEnd type="none" w="sm" len="sm"/>
          </a:ln>
          <a:effectLst/>
        </p:spPr>
      </p:cxnSp>
      <p:sp>
        <p:nvSpPr>
          <p:cNvPr id="8" name="TextBox 7"/>
          <p:cNvSpPr txBox="1"/>
          <p:nvPr/>
        </p:nvSpPr>
        <p:spPr>
          <a:xfrm>
            <a:off x="6341769" y="3549415"/>
            <a:ext cx="1442432"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AE00">
                    <a:lumMod val="60000"/>
                    <a:lumOff val="40000"/>
                  </a:srgbClr>
                </a:solidFill>
                <a:cs typeface="Arial" charset="0"/>
              </a:rPr>
              <a:t>Wentz 2007:</a:t>
            </a:r>
          </a:p>
          <a:p>
            <a:pPr fontAlgn="base">
              <a:spcBef>
                <a:spcPct val="0"/>
              </a:spcBef>
              <a:spcAft>
                <a:spcPct val="0"/>
              </a:spcAft>
            </a:pPr>
            <a:r>
              <a:rPr lang="en-US" sz="1600" dirty="0" smtClean="0">
                <a:solidFill>
                  <a:srgbClr val="00AE00">
                    <a:lumMod val="60000"/>
                    <a:lumOff val="40000"/>
                  </a:srgbClr>
                </a:solidFill>
                <a:cs typeface="Arial" charset="0"/>
              </a:rPr>
              <a:t>1987-2006</a:t>
            </a:r>
            <a:endParaRPr lang="en-US" sz="1600" dirty="0">
              <a:solidFill>
                <a:srgbClr val="00AE00">
                  <a:lumMod val="60000"/>
                  <a:lumOff val="40000"/>
                </a:srgbClr>
              </a:solidFill>
              <a:cs typeface="Arial" charset="0"/>
            </a:endParaRPr>
          </a:p>
        </p:txBody>
      </p:sp>
      <p:sp>
        <p:nvSpPr>
          <p:cNvPr id="9" name="TextBox 8"/>
          <p:cNvSpPr txBox="1"/>
          <p:nvPr/>
        </p:nvSpPr>
        <p:spPr>
          <a:xfrm>
            <a:off x="1615224" y="1617583"/>
            <a:ext cx="6017994" cy="461665"/>
          </a:xfrm>
          <a:prstGeom prst="rect">
            <a:avLst/>
          </a:prstGeom>
          <a:solidFill>
            <a:schemeClr val="bg1"/>
          </a:solidFill>
        </p:spPr>
        <p:txBody>
          <a:bodyPr wrap="none" rtlCol="0">
            <a:spAutoFit/>
          </a:bodyPr>
          <a:lstStyle/>
          <a:p>
            <a:pPr fontAlgn="base">
              <a:spcBef>
                <a:spcPct val="0"/>
              </a:spcBef>
              <a:spcAft>
                <a:spcPct val="0"/>
              </a:spcAft>
            </a:pPr>
            <a:r>
              <a:rPr lang="en-US" sz="2400" dirty="0" smtClean="0">
                <a:solidFill>
                  <a:srgbClr val="000000"/>
                </a:solidFill>
                <a:cs typeface="Arial" charset="0"/>
              </a:rPr>
              <a:t>    GPCP Global precipitation 1979-2008  </a:t>
            </a:r>
            <a:endParaRPr lang="en-US" sz="2400" dirty="0">
              <a:solidFill>
                <a:srgbClr val="000000"/>
              </a:solidFill>
              <a:cs typeface="Arial" charset="0"/>
            </a:endParaRPr>
          </a:p>
        </p:txBody>
      </p:sp>
      <p:sp>
        <p:nvSpPr>
          <p:cNvPr id="7" name="TextBox 6"/>
          <p:cNvSpPr txBox="1"/>
          <p:nvPr/>
        </p:nvSpPr>
        <p:spPr>
          <a:xfrm>
            <a:off x="1143000" y="5007114"/>
            <a:ext cx="6705600" cy="707886"/>
          </a:xfrm>
          <a:prstGeom prst="rect">
            <a:avLst/>
          </a:prstGeom>
          <a:noFill/>
          <a:effectLst>
            <a:outerShdw blurRad="38100" dist="38100" dir="4200000" algn="ctr" rotWithShape="0">
              <a:schemeClr val="bg1"/>
            </a:outerShdw>
          </a:effectLst>
        </p:spPr>
        <p:txBody>
          <a:bodyPr wrap="square" rtlCol="0">
            <a:spAutoFit/>
          </a:bodyPr>
          <a:lstStyle/>
          <a:p>
            <a:r>
              <a:rPr lang="en-US" sz="2000" dirty="0" smtClean="0"/>
              <a:t>Biggest changes in absolute terms are in the tropics, and there is a strong El Ni</a:t>
            </a:r>
            <a:r>
              <a:rPr lang="en-US" sz="2000" dirty="0" smtClean="0">
                <a:cs typeface="Times New Roman"/>
              </a:rPr>
              <a:t>ño signal.</a:t>
            </a:r>
            <a:endParaRPr lang="en-US" sz="2000" dirty="0"/>
          </a:p>
        </p:txBody>
      </p:sp>
      <p:sp>
        <p:nvSpPr>
          <p:cNvPr id="10" name="TextBox 9"/>
          <p:cNvSpPr txBox="1"/>
          <p:nvPr/>
        </p:nvSpPr>
        <p:spPr>
          <a:xfrm>
            <a:off x="533400" y="381000"/>
            <a:ext cx="8321509" cy="523220"/>
          </a:xfrm>
          <a:prstGeom prst="rect">
            <a:avLst/>
          </a:prstGeom>
          <a:noFill/>
          <a:effectLst>
            <a:outerShdw blurRad="50800" dist="50800" dir="5400000" algn="ctr" rotWithShape="0">
              <a:schemeClr val="tx1"/>
            </a:outerShdw>
          </a:effectLst>
        </p:spPr>
        <p:txBody>
          <a:bodyPr wrap="none" rtlCol="0">
            <a:spAutoFit/>
          </a:bodyPr>
          <a:lstStyle/>
          <a:p>
            <a:r>
              <a:rPr lang="en-US" sz="2800" dirty="0" smtClean="0">
                <a:solidFill>
                  <a:srgbClr val="FFFF00"/>
                </a:solidFill>
              </a:rPr>
              <a:t>There is no trend in global precipitation amounts</a:t>
            </a:r>
            <a:endParaRPr lang="en-US" sz="28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900" decel="100000" fill="hold"/>
                                        <p:tgtEl>
                                          <p:spTgt spid="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tmp_prc_tsCOR5"/>
          <p:cNvPicPr>
            <a:picLocks noChangeAspect="1" noChangeArrowheads="1"/>
          </p:cNvPicPr>
          <p:nvPr/>
        </p:nvPicPr>
        <p:blipFill>
          <a:blip r:embed="rId2" cstate="print"/>
          <a:srcRect/>
          <a:stretch>
            <a:fillRect/>
          </a:stretch>
        </p:blipFill>
        <p:spPr bwMode="auto">
          <a:xfrm>
            <a:off x="0" y="41275"/>
            <a:ext cx="5386388" cy="6753225"/>
          </a:xfrm>
          <a:prstGeom prst="rect">
            <a:avLst/>
          </a:prstGeom>
          <a:noFill/>
          <a:ln w="9525">
            <a:noFill/>
            <a:miter lim="800000"/>
            <a:headEnd/>
            <a:tailEnd/>
          </a:ln>
        </p:spPr>
      </p:pic>
      <p:sp>
        <p:nvSpPr>
          <p:cNvPr id="28675" name="Text Box 5"/>
          <p:cNvSpPr txBox="1">
            <a:spLocks noChangeArrowheads="1"/>
          </p:cNvSpPr>
          <p:nvPr/>
        </p:nvSpPr>
        <p:spPr bwMode="auto">
          <a:xfrm>
            <a:off x="5562600" y="228600"/>
            <a:ext cx="3198813" cy="6586418"/>
          </a:xfrm>
          <a:prstGeom prst="rect">
            <a:avLst/>
          </a:prstGeom>
          <a:noFill/>
          <a:ln w="12700">
            <a:noFill/>
            <a:miter lim="800000"/>
            <a:headEnd type="none" w="sm" len="sm"/>
            <a:tailEnd type="none" w="sm" len="sm"/>
          </a:ln>
          <a:effectLst>
            <a:outerShdw blurRad="25400" dist="25400" dir="5400000" algn="ctr" rotWithShape="0">
              <a:schemeClr val="bg1"/>
            </a:outerShdw>
          </a:effectLst>
        </p:spPr>
        <p:txBody>
          <a:bodyPr>
            <a:spAutoFit/>
          </a:bodyPr>
          <a:lstStyle/>
          <a:p>
            <a:pPr fontAlgn="base">
              <a:spcBef>
                <a:spcPct val="0"/>
              </a:spcBef>
              <a:spcAft>
                <a:spcPct val="0"/>
              </a:spcAft>
              <a:defRPr/>
            </a:pPr>
            <a:r>
              <a:rPr lang="en-US" sz="3200" b="1" dirty="0">
                <a:solidFill>
                  <a:srgbClr val="000000"/>
                </a:solidFill>
                <a:latin typeface="Comic Sans MS" pitchFamily="66" charset="0"/>
              </a:rPr>
              <a:t>Nov-March</a:t>
            </a:r>
          </a:p>
          <a:p>
            <a:pPr fontAlgn="base">
              <a:spcBef>
                <a:spcPct val="0"/>
              </a:spcBef>
              <a:spcAft>
                <a:spcPct val="0"/>
              </a:spcAft>
              <a:defRPr/>
            </a:pPr>
            <a:endParaRPr lang="en-US" sz="2000" dirty="0">
              <a:solidFill>
                <a:srgbClr val="000000"/>
              </a:solidFill>
              <a:latin typeface="Comic Sans MS" pitchFamily="66" charset="0"/>
            </a:endParaRPr>
          </a:p>
          <a:p>
            <a:pPr fontAlgn="base">
              <a:spcBef>
                <a:spcPct val="0"/>
              </a:spcBef>
              <a:spcAft>
                <a:spcPct val="0"/>
              </a:spcAft>
              <a:defRPr/>
            </a:pPr>
            <a:r>
              <a:rPr lang="en-US" sz="2000" dirty="0">
                <a:solidFill>
                  <a:srgbClr val="000000"/>
                </a:solidFill>
                <a:latin typeface="Comic Sans MS" pitchFamily="66" charset="0"/>
              </a:rPr>
              <a:t>Correlations of monthly mean anomalies of surface temperature and precipitation.</a:t>
            </a:r>
          </a:p>
          <a:p>
            <a:pPr fontAlgn="base">
              <a:spcBef>
                <a:spcPct val="0"/>
              </a:spcBef>
              <a:spcAft>
                <a:spcPct val="0"/>
              </a:spcAft>
              <a:defRPr/>
            </a:pPr>
            <a:endParaRPr lang="en-US" sz="2000" dirty="0">
              <a:solidFill>
                <a:srgbClr val="000000"/>
              </a:solidFill>
              <a:latin typeface="Comic Sans MS" pitchFamily="66" charset="0"/>
            </a:endParaRPr>
          </a:p>
          <a:p>
            <a:pPr fontAlgn="base">
              <a:spcBef>
                <a:spcPct val="0"/>
              </a:spcBef>
              <a:spcAft>
                <a:spcPct val="0"/>
              </a:spcAft>
              <a:defRPr/>
            </a:pPr>
            <a:r>
              <a:rPr lang="en-US" sz="3200" b="1" dirty="0">
                <a:solidFill>
                  <a:srgbClr val="000000"/>
                </a:solidFill>
                <a:latin typeface="Comic Sans MS" pitchFamily="66" charset="0"/>
              </a:rPr>
              <a:t>May-September</a:t>
            </a:r>
          </a:p>
          <a:p>
            <a:pPr fontAlgn="base">
              <a:spcBef>
                <a:spcPct val="0"/>
              </a:spcBef>
              <a:spcAft>
                <a:spcPct val="0"/>
              </a:spcAft>
              <a:defRPr/>
            </a:pPr>
            <a:endParaRPr lang="en-US" sz="2000" dirty="0">
              <a:solidFill>
                <a:srgbClr val="0000FF"/>
              </a:solidFill>
              <a:latin typeface="Comic Sans MS" pitchFamily="66" charset="0"/>
            </a:endParaRPr>
          </a:p>
          <a:p>
            <a:pPr fontAlgn="base">
              <a:spcBef>
                <a:spcPct val="0"/>
              </a:spcBef>
              <a:spcAft>
                <a:spcPct val="0"/>
              </a:spcAft>
              <a:defRPr/>
            </a:pPr>
            <a:r>
              <a:rPr lang="en-US" sz="2400" dirty="0">
                <a:solidFill>
                  <a:srgbClr val="0000FF"/>
                </a:solidFill>
                <a:latin typeface="Comic Sans MS" pitchFamily="66" charset="0"/>
              </a:rPr>
              <a:t>Negative: means hot and dry or cool and wet.</a:t>
            </a:r>
          </a:p>
          <a:p>
            <a:pPr fontAlgn="base">
              <a:spcBef>
                <a:spcPct val="0"/>
              </a:spcBef>
              <a:spcAft>
                <a:spcPct val="0"/>
              </a:spcAft>
              <a:defRPr/>
            </a:pPr>
            <a:r>
              <a:rPr lang="en-US" sz="2400" dirty="0">
                <a:solidFill>
                  <a:srgbClr val="009999"/>
                </a:solidFill>
                <a:latin typeface="Comic Sans MS" pitchFamily="66" charset="0"/>
              </a:rPr>
              <a:t>Positive: hot and wet or cool and dry (as in El Nino region).</a:t>
            </a:r>
          </a:p>
          <a:p>
            <a:pPr fontAlgn="base">
              <a:spcBef>
                <a:spcPct val="0"/>
              </a:spcBef>
              <a:spcAft>
                <a:spcPct val="0"/>
              </a:spcAft>
              <a:defRPr/>
            </a:pPr>
            <a:endParaRPr lang="en-US" sz="2400" dirty="0">
              <a:solidFill>
                <a:srgbClr val="009999"/>
              </a:solidFill>
              <a:latin typeface="Comic Sans MS" pitchFamily="66" charset="0"/>
            </a:endParaRPr>
          </a:p>
          <a:p>
            <a:pPr fontAlgn="base">
              <a:spcBef>
                <a:spcPct val="0"/>
              </a:spcBef>
              <a:spcAft>
                <a:spcPct val="0"/>
              </a:spcAft>
              <a:defRPr/>
            </a:pPr>
            <a:r>
              <a:rPr lang="en-US" dirty="0" err="1">
                <a:solidFill>
                  <a:srgbClr val="000000"/>
                </a:solidFill>
                <a:latin typeface="Comic Sans MS" pitchFamily="66" charset="0"/>
              </a:rPr>
              <a:t>Trenberth</a:t>
            </a:r>
            <a:r>
              <a:rPr lang="en-US" dirty="0">
                <a:solidFill>
                  <a:srgbClr val="000000"/>
                </a:solidFill>
                <a:latin typeface="Comic Sans MS" pitchFamily="66" charset="0"/>
              </a:rPr>
              <a:t> and Shea 2005</a:t>
            </a:r>
          </a:p>
        </p:txBody>
      </p:sp>
      <p:sp>
        <p:nvSpPr>
          <p:cNvPr id="229382" name="AutoShape 6"/>
          <p:cNvSpPr>
            <a:spLocks noChangeArrowheads="1"/>
          </p:cNvSpPr>
          <p:nvPr/>
        </p:nvSpPr>
        <p:spPr bwMode="auto">
          <a:xfrm>
            <a:off x="4740275" y="157163"/>
            <a:ext cx="4403725" cy="2409825"/>
          </a:xfrm>
          <a:prstGeom prst="wedgeRoundRectCallout">
            <a:avLst>
              <a:gd name="adj1" fmla="val -120440"/>
              <a:gd name="adj2" fmla="val -16421"/>
              <a:gd name="adj3" fmla="val 16667"/>
            </a:avLst>
          </a:prstGeom>
          <a:solidFill>
            <a:srgbClr val="FFFF00"/>
          </a:solidFill>
          <a:ln w="12700">
            <a:solidFill>
              <a:srgbClr val="FDE42D"/>
            </a:solidFill>
            <a:miter lim="800000"/>
            <a:headEnd type="none" w="sm" len="sm"/>
            <a:tailEnd type="none" w="sm" len="sm"/>
          </a:ln>
        </p:spPr>
        <p:txBody>
          <a:bodyPr/>
          <a:lstStyle/>
          <a:p>
            <a:pPr algn="ctr" fontAlgn="base">
              <a:spcBef>
                <a:spcPct val="0"/>
              </a:spcBef>
              <a:spcAft>
                <a:spcPct val="0"/>
              </a:spcAft>
              <a:defRPr/>
            </a:pPr>
            <a:r>
              <a:rPr lang="en-US" sz="2000" b="1" dirty="0">
                <a:solidFill>
                  <a:srgbClr val="333399">
                    <a:lumMod val="75000"/>
                  </a:srgbClr>
                </a:solidFill>
                <a:latin typeface="Comic Sans MS" pitchFamily="66" charset="0"/>
              </a:rPr>
              <a:t>Winter high </a:t>
            </a:r>
            <a:r>
              <a:rPr lang="en-US" sz="2000" b="1" dirty="0" err="1">
                <a:solidFill>
                  <a:srgbClr val="333399">
                    <a:lumMod val="75000"/>
                  </a:srgbClr>
                </a:solidFill>
                <a:latin typeface="Comic Sans MS" pitchFamily="66" charset="0"/>
              </a:rPr>
              <a:t>lats</a:t>
            </a:r>
            <a:r>
              <a:rPr lang="en-US" sz="2000" b="1" dirty="0">
                <a:solidFill>
                  <a:srgbClr val="333399">
                    <a:lumMod val="75000"/>
                  </a:srgbClr>
                </a:solidFill>
                <a:latin typeface="Comic Sans MS" pitchFamily="66" charset="0"/>
              </a:rPr>
              <a:t>: </a:t>
            </a:r>
            <a:r>
              <a:rPr lang="en-US" sz="2000" dirty="0">
                <a:solidFill>
                  <a:srgbClr val="000000"/>
                </a:solidFill>
                <a:latin typeface="Comic Sans MS" pitchFamily="66" charset="0"/>
              </a:rPr>
              <a:t>air can’t hold moisture in cold; storms: warm and moist southerlies.</a:t>
            </a:r>
          </a:p>
          <a:p>
            <a:pPr algn="ctr" fontAlgn="base">
              <a:spcBef>
                <a:spcPct val="0"/>
              </a:spcBef>
              <a:spcAft>
                <a:spcPct val="0"/>
              </a:spcAft>
              <a:defRPr/>
            </a:pPr>
            <a:r>
              <a:rPr lang="en-US" sz="2000" dirty="0" err="1">
                <a:solidFill>
                  <a:srgbClr val="000000"/>
                </a:solidFill>
                <a:latin typeface="Comic Sans MS" pitchFamily="66" charset="0"/>
              </a:rPr>
              <a:t>Clausius-Clapeyron</a:t>
            </a:r>
            <a:r>
              <a:rPr lang="en-US" sz="2000" dirty="0">
                <a:solidFill>
                  <a:srgbClr val="000000"/>
                </a:solidFill>
                <a:latin typeface="Comic Sans MS" pitchFamily="66" charset="0"/>
              </a:rPr>
              <a:t> effect</a:t>
            </a:r>
          </a:p>
          <a:p>
            <a:pPr algn="ctr" fontAlgn="base">
              <a:spcBef>
                <a:spcPct val="0"/>
              </a:spcBef>
              <a:spcAft>
                <a:spcPct val="0"/>
              </a:spcAft>
              <a:defRPr/>
            </a:pPr>
            <a:r>
              <a:rPr lang="en-US" sz="2000" dirty="0">
                <a:solidFill>
                  <a:srgbClr val="000000"/>
                </a:solidFill>
                <a:latin typeface="Comic Sans MS" pitchFamily="66" charset="0"/>
              </a:rPr>
              <a:t>T</a:t>
            </a:r>
            <a:r>
              <a:rPr lang="en-US" sz="2000" dirty="0">
                <a:solidFill>
                  <a:srgbClr val="000000"/>
                </a:solidFill>
                <a:latin typeface="Comic Sans MS" pitchFamily="66" charset="0"/>
                <a:sym typeface="Symbol"/>
              </a:rPr>
              <a:t>P</a:t>
            </a:r>
            <a:endParaRPr lang="en-US" sz="2000" dirty="0">
              <a:solidFill>
                <a:srgbClr val="000000"/>
              </a:solidFill>
              <a:latin typeface="Comic Sans MS" pitchFamily="66" charset="0"/>
            </a:endParaRPr>
          </a:p>
        </p:txBody>
      </p:sp>
      <p:sp>
        <p:nvSpPr>
          <p:cNvPr id="229383" name="AutoShape 7"/>
          <p:cNvSpPr>
            <a:spLocks noChangeArrowheads="1"/>
          </p:cNvSpPr>
          <p:nvPr/>
        </p:nvSpPr>
        <p:spPr bwMode="auto">
          <a:xfrm>
            <a:off x="4892675" y="2701925"/>
            <a:ext cx="4251325" cy="1976438"/>
          </a:xfrm>
          <a:prstGeom prst="wedgeRoundRectCallout">
            <a:avLst>
              <a:gd name="adj1" fmla="val -134542"/>
              <a:gd name="adj2" fmla="val 20426"/>
              <a:gd name="adj3" fmla="val 16667"/>
            </a:avLst>
          </a:prstGeom>
          <a:solidFill>
            <a:srgbClr val="FFFF00"/>
          </a:solidFill>
          <a:ln w="12700">
            <a:solidFill>
              <a:srgbClr val="FDE42D"/>
            </a:solidFill>
            <a:miter lim="800000"/>
            <a:headEnd type="none" w="sm" len="sm"/>
            <a:tailEnd type="none" w="sm" len="sm"/>
          </a:ln>
        </p:spPr>
        <p:txBody>
          <a:bodyPr/>
          <a:lstStyle/>
          <a:p>
            <a:pPr algn="ctr" fontAlgn="base">
              <a:spcBef>
                <a:spcPct val="0"/>
              </a:spcBef>
              <a:spcAft>
                <a:spcPct val="0"/>
              </a:spcAft>
              <a:defRPr/>
            </a:pPr>
            <a:r>
              <a:rPr lang="en-US" sz="2000" b="1" dirty="0">
                <a:solidFill>
                  <a:srgbClr val="333399">
                    <a:lumMod val="75000"/>
                  </a:srgbClr>
                </a:solidFill>
                <a:latin typeface="Comic Sans MS" pitchFamily="66" charset="0"/>
              </a:rPr>
              <a:t>Tropics/summer land</a:t>
            </a:r>
            <a:r>
              <a:rPr lang="en-US" sz="2000" dirty="0">
                <a:solidFill>
                  <a:srgbClr val="000000"/>
                </a:solidFill>
                <a:latin typeface="Comic Sans MS" pitchFamily="66" charset="0"/>
              </a:rPr>
              <a:t>: </a:t>
            </a:r>
            <a:r>
              <a:rPr lang="en-US" sz="2000" b="1" dirty="0">
                <a:solidFill>
                  <a:srgbClr val="E90128"/>
                </a:solidFill>
                <a:latin typeface="Comic Sans MS" pitchFamily="66" charset="0"/>
              </a:rPr>
              <a:t>hot and dry </a:t>
            </a:r>
            <a:r>
              <a:rPr lang="en-US" sz="2000" dirty="0">
                <a:solidFill>
                  <a:srgbClr val="000000"/>
                </a:solidFill>
                <a:latin typeface="Comic Sans MS" pitchFamily="66" charset="0"/>
              </a:rPr>
              <a:t>or </a:t>
            </a:r>
            <a:r>
              <a:rPr lang="en-US" sz="2000" b="1" dirty="0">
                <a:solidFill>
                  <a:srgbClr val="DAEDEF">
                    <a:lumMod val="50000"/>
                  </a:srgbClr>
                </a:solidFill>
                <a:latin typeface="Comic Sans MS" pitchFamily="66" charset="0"/>
              </a:rPr>
              <a:t>cool and wet</a:t>
            </a:r>
          </a:p>
          <a:p>
            <a:pPr algn="ctr" fontAlgn="base">
              <a:spcBef>
                <a:spcPct val="0"/>
              </a:spcBef>
              <a:spcAft>
                <a:spcPct val="0"/>
              </a:spcAft>
              <a:defRPr/>
            </a:pPr>
            <a:r>
              <a:rPr lang="en-US" sz="2000" dirty="0">
                <a:solidFill>
                  <a:srgbClr val="000000"/>
                </a:solidFill>
                <a:latin typeface="Comic Sans MS" pitchFamily="66" charset="0"/>
              </a:rPr>
              <a:t>Rain and cloud cool and </a:t>
            </a:r>
            <a:r>
              <a:rPr lang="en-US" sz="2000" b="1" dirty="0">
                <a:solidFill>
                  <a:srgbClr val="000000"/>
                </a:solidFill>
                <a:latin typeface="Comic Sans MS" pitchFamily="66" charset="0"/>
              </a:rPr>
              <a:t>air condition</a:t>
            </a:r>
            <a:r>
              <a:rPr lang="en-US" sz="2000" dirty="0">
                <a:solidFill>
                  <a:srgbClr val="000000"/>
                </a:solidFill>
                <a:latin typeface="Comic Sans MS" pitchFamily="66" charset="0"/>
              </a:rPr>
              <a:t> the planet!</a:t>
            </a:r>
          </a:p>
          <a:p>
            <a:pPr algn="ctr" fontAlgn="base">
              <a:spcBef>
                <a:spcPct val="0"/>
              </a:spcBef>
              <a:spcAft>
                <a:spcPct val="0"/>
              </a:spcAft>
              <a:defRPr/>
            </a:pPr>
            <a:r>
              <a:rPr lang="en-US" sz="2000" dirty="0">
                <a:solidFill>
                  <a:srgbClr val="000000"/>
                </a:solidFill>
                <a:latin typeface="Comic Sans MS" pitchFamily="66" charset="0"/>
              </a:rPr>
              <a:t>P</a:t>
            </a:r>
            <a:r>
              <a:rPr lang="en-US" sz="2000" dirty="0">
                <a:solidFill>
                  <a:srgbClr val="000000"/>
                </a:solidFill>
                <a:latin typeface="Comic Sans MS" pitchFamily="66" charset="0"/>
                <a:sym typeface="Symbol"/>
              </a:rPr>
              <a:t>T</a:t>
            </a:r>
            <a:endParaRPr lang="en-US" sz="2000" dirty="0">
              <a:solidFill>
                <a:srgbClr val="000000"/>
              </a:solidFill>
              <a:latin typeface="Comic Sans MS" pitchFamily="66" charset="0"/>
            </a:endParaRPr>
          </a:p>
        </p:txBody>
      </p:sp>
      <p:sp>
        <p:nvSpPr>
          <p:cNvPr id="229384" name="AutoShape 8"/>
          <p:cNvSpPr>
            <a:spLocks noChangeArrowheads="1"/>
          </p:cNvSpPr>
          <p:nvPr/>
        </p:nvSpPr>
        <p:spPr bwMode="auto">
          <a:xfrm>
            <a:off x="4848225" y="4918075"/>
            <a:ext cx="4295775" cy="1631950"/>
          </a:xfrm>
          <a:prstGeom prst="wedgeRoundRectCallout">
            <a:avLst>
              <a:gd name="adj1" fmla="val -84157"/>
              <a:gd name="adj2" fmla="val -52958"/>
              <a:gd name="adj3" fmla="val 16667"/>
            </a:avLst>
          </a:prstGeom>
          <a:solidFill>
            <a:srgbClr val="FFFF00"/>
          </a:solidFill>
          <a:ln w="12700">
            <a:solidFill>
              <a:srgbClr val="FDE42D"/>
            </a:solidFill>
            <a:miter lim="800000"/>
            <a:headEnd type="none" w="sm" len="sm"/>
            <a:tailEnd type="none" w="sm" len="sm"/>
          </a:ln>
        </p:spPr>
        <p:txBody>
          <a:bodyPr/>
          <a:lstStyle/>
          <a:p>
            <a:pPr algn="ctr" fontAlgn="base">
              <a:spcBef>
                <a:spcPct val="0"/>
              </a:spcBef>
              <a:spcAft>
                <a:spcPct val="0"/>
              </a:spcAft>
              <a:defRPr/>
            </a:pPr>
            <a:r>
              <a:rPr lang="en-US" sz="2000" b="1" dirty="0">
                <a:solidFill>
                  <a:srgbClr val="333399">
                    <a:lumMod val="75000"/>
                  </a:srgbClr>
                </a:solidFill>
                <a:latin typeface="Comic Sans MS" pitchFamily="66" charset="0"/>
              </a:rPr>
              <a:t>Oceans:</a:t>
            </a:r>
            <a:r>
              <a:rPr lang="en-US" sz="2000" dirty="0">
                <a:solidFill>
                  <a:srgbClr val="000000"/>
                </a:solidFill>
                <a:latin typeface="Comic Sans MS" pitchFamily="66" charset="0"/>
              </a:rPr>
              <a:t> El Nino high SSTs produce rain, ocean forces atmosphere</a:t>
            </a:r>
          </a:p>
          <a:p>
            <a:pPr algn="ctr" fontAlgn="base">
              <a:spcBef>
                <a:spcPct val="0"/>
              </a:spcBef>
              <a:spcAft>
                <a:spcPct val="0"/>
              </a:spcAft>
              <a:defRPr/>
            </a:pPr>
            <a:r>
              <a:rPr lang="en-US" sz="2000" dirty="0">
                <a:solidFill>
                  <a:srgbClr val="000000"/>
                </a:solidFill>
                <a:latin typeface="Comic Sans MS" pitchFamily="66" charset="0"/>
              </a:rPr>
              <a:t>SST</a:t>
            </a:r>
            <a:r>
              <a:rPr lang="en-US" sz="2000" dirty="0">
                <a:solidFill>
                  <a:srgbClr val="000000"/>
                </a:solidFill>
                <a:latin typeface="Comic Sans MS" pitchFamily="66" charset="0"/>
                <a:sym typeface="Symbol"/>
              </a:rPr>
              <a:t>P</a:t>
            </a:r>
            <a:endParaRPr lang="en-US" sz="2000" dirty="0">
              <a:solidFill>
                <a:srgbClr val="000000"/>
              </a:solidFill>
              <a:latin typeface="Comic Sans MS" pitchFamily="66" charset="0"/>
            </a:endParaRPr>
          </a:p>
        </p:txBody>
      </p:sp>
      <p:sp>
        <p:nvSpPr>
          <p:cNvPr id="7" name="TextBox 6"/>
          <p:cNvSpPr txBox="1"/>
          <p:nvPr/>
        </p:nvSpPr>
        <p:spPr>
          <a:xfrm>
            <a:off x="1462088" y="0"/>
            <a:ext cx="7018268" cy="584775"/>
          </a:xfrm>
          <a:prstGeom prst="rect">
            <a:avLst/>
          </a:prstGeom>
          <a:solidFill>
            <a:schemeClr val="bg1"/>
          </a:solidFill>
        </p:spPr>
        <p:txBody>
          <a:bodyPr wrap="none">
            <a:spAutoFit/>
          </a:bodyPr>
          <a:lstStyle/>
          <a:p>
            <a:pPr fontAlgn="base">
              <a:spcBef>
                <a:spcPct val="0"/>
              </a:spcBef>
              <a:spcAft>
                <a:spcPct val="0"/>
              </a:spcAft>
              <a:defRPr/>
            </a:pPr>
            <a:r>
              <a:rPr lang="en-US" sz="3200" b="1" dirty="0">
                <a:solidFill>
                  <a:srgbClr val="000000"/>
                </a:solidFill>
                <a:effectLst>
                  <a:outerShdw blurRad="38100" dist="38100" dir="2700000" algn="tl">
                    <a:srgbClr val="000000">
                      <a:alpha val="43137"/>
                    </a:srgbClr>
                  </a:outerShdw>
                </a:effectLst>
                <a:latin typeface="Comic Sans MS" pitchFamily="66" charset="0"/>
              </a:rPr>
              <a:t>   Precipitation </a:t>
            </a:r>
            <a:r>
              <a:rPr lang="en-US" sz="3200" b="1" dirty="0" err="1">
                <a:solidFill>
                  <a:srgbClr val="000000"/>
                </a:solidFill>
                <a:effectLst>
                  <a:outerShdw blurRad="38100" dist="38100" dir="2700000" algn="tl">
                    <a:srgbClr val="000000">
                      <a:alpha val="43137"/>
                    </a:srgbClr>
                  </a:outerShdw>
                </a:effectLst>
                <a:latin typeface="Comic Sans MS" pitchFamily="66" charset="0"/>
              </a:rPr>
              <a:t>vs</a:t>
            </a:r>
            <a:r>
              <a:rPr lang="en-US" sz="3200" b="1" dirty="0">
                <a:solidFill>
                  <a:srgbClr val="000000"/>
                </a:solidFill>
                <a:effectLst>
                  <a:outerShdw blurRad="38100" dist="38100" dir="2700000" algn="tl">
                    <a:srgbClr val="000000">
                      <a:alpha val="43137"/>
                    </a:srgbClr>
                  </a:outerShdw>
                </a:effectLst>
                <a:latin typeface="Comic Sans MS" pitchFamily="66" charset="0"/>
              </a:rPr>
              <a:t> Temperature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7">
                                            <p:bg/>
                                          </p:spTgt>
                                        </p:tgtEl>
                                      </p:cBhvr>
                                    </p:animEffect>
                                    <p:set>
                                      <p:cBhvr>
                                        <p:cTn id="10" dur="1" fill="hold">
                                          <p:stCondLst>
                                            <p:cond delay="1999"/>
                                          </p:stCondLst>
                                        </p:cTn>
                                        <p:tgtEl>
                                          <p:spTgt spid="7">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9382"/>
                                        </p:tgtEl>
                                        <p:attrNameLst>
                                          <p:attrName>style.visibility</p:attrName>
                                        </p:attrNameLst>
                                      </p:cBhvr>
                                      <p:to>
                                        <p:strVal val="visible"/>
                                      </p:to>
                                    </p:set>
                                    <p:animEffect transition="in" filter="diamond(in)">
                                      <p:cBhvr>
                                        <p:cTn id="15" dur="1000"/>
                                        <p:tgtEl>
                                          <p:spTgt spid="229382"/>
                                        </p:tgtEl>
                                      </p:cBhvr>
                                    </p:animEffect>
                                  </p:childTnLst>
                                  <p:subTnLst>
                                    <p:set>
                                      <p:cBhvr override="childStyle">
                                        <p:cTn dur="1" fill="hold" display="0" masterRel="nextClick" afterEffect="1"/>
                                        <p:tgtEl>
                                          <p:spTgt spid="22938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29383"/>
                                        </p:tgtEl>
                                        <p:attrNameLst>
                                          <p:attrName>style.visibility</p:attrName>
                                        </p:attrNameLst>
                                      </p:cBhvr>
                                      <p:to>
                                        <p:strVal val="visible"/>
                                      </p:to>
                                    </p:set>
                                    <p:animEffect transition="in" filter="diamond(in)">
                                      <p:cBhvr>
                                        <p:cTn id="20" dur="1000"/>
                                        <p:tgtEl>
                                          <p:spTgt spid="229383"/>
                                        </p:tgtEl>
                                      </p:cBhvr>
                                    </p:animEffect>
                                  </p:childTnLst>
                                  <p:subTnLst>
                                    <p:set>
                                      <p:cBhvr override="childStyle">
                                        <p:cTn dur="1" fill="hold" display="0" masterRel="nextClick" afterEffect="1"/>
                                        <p:tgtEl>
                                          <p:spTgt spid="22938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29384"/>
                                        </p:tgtEl>
                                        <p:attrNameLst>
                                          <p:attrName>style.visibility</p:attrName>
                                        </p:attrNameLst>
                                      </p:cBhvr>
                                      <p:to>
                                        <p:strVal val="visible"/>
                                      </p:to>
                                    </p:set>
                                    <p:animEffect transition="in" filter="diamond(in)">
                                      <p:cBhvr>
                                        <p:cTn id="25" dur="1000"/>
                                        <p:tgtEl>
                                          <p:spTgt spid="229384"/>
                                        </p:tgtEl>
                                      </p:cBhvr>
                                    </p:animEffect>
                                  </p:childTnLst>
                                  <p:subTnLst>
                                    <p:set>
                                      <p:cBhvr override="childStyle">
                                        <p:cTn dur="1" fill="hold" display="0" masterRel="nextClick" afterEffect="1"/>
                                        <p:tgtEl>
                                          <p:spTgt spid="2293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2" grpId="0" animBg="1"/>
      <p:bldP spid="229383" grpId="0" animBg="1"/>
      <p:bldP spid="229384" grpId="0" animBg="1"/>
      <p:bldP spid="7"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storm2.jpg"/>
          <p:cNvPicPr>
            <a:picLocks noChangeAspect="1"/>
          </p:cNvPicPr>
          <p:nvPr/>
        </p:nvPicPr>
        <p:blipFill>
          <a:blip r:embed="rId2" cstate="print"/>
          <a:srcRect/>
          <a:stretch>
            <a:fillRect/>
          </a:stretch>
        </p:blipFill>
        <p:spPr bwMode="auto">
          <a:xfrm>
            <a:off x="0" y="1555750"/>
            <a:ext cx="4637088" cy="3260725"/>
          </a:xfrm>
          <a:prstGeom prst="rect">
            <a:avLst/>
          </a:prstGeom>
          <a:noFill/>
          <a:ln w="9525">
            <a:noFill/>
            <a:miter lim="800000"/>
            <a:headEnd/>
            <a:tailEnd/>
          </a:ln>
        </p:spPr>
      </p:pic>
      <p:pic>
        <p:nvPicPr>
          <p:cNvPr id="68611" name="Picture 8" descr="sunshine_2.jpg"/>
          <p:cNvPicPr>
            <a:picLocks noChangeAspect="1"/>
          </p:cNvPicPr>
          <p:nvPr/>
        </p:nvPicPr>
        <p:blipFill>
          <a:blip r:embed="rId3" cstate="print"/>
          <a:srcRect/>
          <a:stretch>
            <a:fillRect/>
          </a:stretch>
        </p:blipFill>
        <p:spPr bwMode="auto">
          <a:xfrm>
            <a:off x="4637088" y="1541463"/>
            <a:ext cx="4506912" cy="3275012"/>
          </a:xfrm>
          <a:prstGeom prst="rect">
            <a:avLst/>
          </a:prstGeom>
          <a:noFill/>
          <a:ln w="9525">
            <a:noFill/>
            <a:miter lim="800000"/>
            <a:headEnd/>
            <a:tailEnd/>
          </a:ln>
        </p:spPr>
      </p:pic>
      <p:sp>
        <p:nvSpPr>
          <p:cNvPr id="6" name="TextBox 5"/>
          <p:cNvSpPr txBox="1"/>
          <p:nvPr/>
        </p:nvSpPr>
        <p:spPr>
          <a:xfrm flipH="1">
            <a:off x="4805363" y="1931988"/>
            <a:ext cx="4098925" cy="2308225"/>
          </a:xfrm>
          <a:prstGeom prst="rect">
            <a:avLst/>
          </a:prstGeom>
          <a:noFill/>
          <a:effectLst>
            <a:outerShdw blurRad="25400" dist="25400" dir="2700000" algn="ctr" rotWithShape="0">
              <a:srgbClr val="FFFF00"/>
            </a:outerShdw>
          </a:effectLst>
        </p:spPr>
        <p:txBody>
          <a:bodyPr>
            <a:spAutoFit/>
          </a:bodyPr>
          <a:lstStyle/>
          <a:p>
            <a:pPr fontAlgn="base">
              <a:spcBef>
                <a:spcPct val="0"/>
              </a:spcBef>
              <a:spcAft>
                <a:spcPct val="0"/>
              </a:spcAft>
              <a:defRPr/>
            </a:pPr>
            <a:r>
              <a:rPr lang="en-US" b="1" dirty="0" err="1">
                <a:solidFill>
                  <a:srgbClr val="000000"/>
                </a:solidFill>
                <a:latin typeface="Comic Sans MS" pitchFamily="66" charset="0"/>
              </a:rPr>
              <a:t>Anticyclonic</a:t>
            </a:r>
            <a:r>
              <a:rPr lang="en-US" b="1" dirty="0">
                <a:solidFill>
                  <a:srgbClr val="000000"/>
                </a:solidFill>
                <a:latin typeface="Comic Sans MS" pitchFamily="66" charset="0"/>
              </a:rPr>
              <a:t> regime</a:t>
            </a:r>
          </a:p>
          <a:p>
            <a:pPr fontAlgn="base">
              <a:spcBef>
                <a:spcPct val="0"/>
              </a:spcBef>
              <a:spcAft>
                <a:spcPct val="0"/>
              </a:spcAft>
              <a:defRPr/>
            </a:pPr>
            <a:endParaRPr lang="en-US" b="1" dirty="0">
              <a:solidFill>
                <a:srgbClr val="000000"/>
              </a:solidFill>
              <a:latin typeface="Comic Sans MS" pitchFamily="66" charset="0"/>
            </a:endParaRPr>
          </a:p>
          <a:p>
            <a:pPr fontAlgn="base">
              <a:spcBef>
                <a:spcPct val="0"/>
              </a:spcBef>
              <a:spcAft>
                <a:spcPct val="0"/>
              </a:spcAft>
              <a:defRPr/>
            </a:pPr>
            <a:r>
              <a:rPr lang="en-US" dirty="0">
                <a:solidFill>
                  <a:srgbClr val="000000"/>
                </a:solidFill>
                <a:latin typeface="Comic Sans MS" pitchFamily="66" charset="0"/>
              </a:rPr>
              <a:t>Sunny</a:t>
            </a:r>
          </a:p>
          <a:p>
            <a:pPr fontAlgn="base">
              <a:spcBef>
                <a:spcPct val="0"/>
              </a:spcBef>
              <a:spcAft>
                <a:spcPct val="0"/>
              </a:spcAft>
              <a:defRPr/>
            </a:pPr>
            <a:r>
              <a:rPr lang="en-US" dirty="0">
                <a:solidFill>
                  <a:srgbClr val="000000"/>
                </a:solidFill>
                <a:latin typeface="Comic Sans MS" pitchFamily="66" charset="0"/>
              </a:rPr>
              <a:t>Dry:  Less soil moisture</a:t>
            </a:r>
          </a:p>
          <a:p>
            <a:pPr fontAlgn="base">
              <a:spcBef>
                <a:spcPct val="0"/>
              </a:spcBef>
              <a:spcAft>
                <a:spcPct val="0"/>
              </a:spcAft>
              <a:defRPr/>
            </a:pPr>
            <a:r>
              <a:rPr lang="en-US" dirty="0">
                <a:solidFill>
                  <a:srgbClr val="000000"/>
                </a:solidFill>
                <a:latin typeface="Comic Sans MS" pitchFamily="66" charset="0"/>
              </a:rPr>
              <a:t>Surface energy: LH</a:t>
            </a:r>
            <a:r>
              <a:rPr lang="en-US" dirty="0">
                <a:solidFill>
                  <a:srgbClr val="000000"/>
                </a:solidFill>
                <a:latin typeface="Comic Sans MS" pitchFamily="66" charset="0"/>
                <a:sym typeface="Symbol"/>
              </a:rPr>
              <a:t></a:t>
            </a:r>
            <a:r>
              <a:rPr lang="en-US" dirty="0">
                <a:solidFill>
                  <a:srgbClr val="000000"/>
                </a:solidFill>
                <a:latin typeface="Comic Sans MS" pitchFamily="66" charset="0"/>
              </a:rPr>
              <a:t> </a:t>
            </a:r>
            <a:r>
              <a:rPr lang="en-US" dirty="0">
                <a:solidFill>
                  <a:srgbClr val="000000"/>
                </a:solidFill>
                <a:latin typeface="Comic Sans MS" pitchFamily="66" charset="0"/>
                <a:sym typeface="Symbol"/>
              </a:rPr>
              <a:t>SH</a:t>
            </a:r>
          </a:p>
          <a:p>
            <a:pPr fontAlgn="base">
              <a:spcBef>
                <a:spcPct val="0"/>
              </a:spcBef>
              <a:spcAft>
                <a:spcPct val="0"/>
              </a:spcAft>
              <a:defRPr/>
            </a:pPr>
            <a:endParaRPr lang="en-US" dirty="0">
              <a:solidFill>
                <a:srgbClr val="000000"/>
              </a:solidFill>
              <a:latin typeface="Comic Sans MS" pitchFamily="66" charset="0"/>
              <a:sym typeface="Symbol"/>
            </a:endParaRPr>
          </a:p>
          <a:p>
            <a:pPr fontAlgn="base">
              <a:spcBef>
                <a:spcPct val="0"/>
              </a:spcBef>
              <a:spcAft>
                <a:spcPct val="0"/>
              </a:spcAft>
              <a:defRPr/>
            </a:pPr>
            <a:r>
              <a:rPr lang="en-US" dirty="0">
                <a:solidFill>
                  <a:srgbClr val="000000"/>
                </a:solidFill>
                <a:latin typeface="Comic Sans MS" pitchFamily="66" charset="0"/>
                <a:sym typeface="Symbol"/>
              </a:rPr>
              <a:t>Rain   Temperature </a:t>
            </a:r>
            <a:endParaRPr lang="en-US" dirty="0">
              <a:solidFill>
                <a:srgbClr val="000000"/>
              </a:solidFill>
              <a:latin typeface="Comic Sans MS" pitchFamily="66" charset="0"/>
            </a:endParaRPr>
          </a:p>
          <a:p>
            <a:pPr fontAlgn="base">
              <a:spcBef>
                <a:spcPct val="0"/>
              </a:spcBef>
              <a:spcAft>
                <a:spcPct val="0"/>
              </a:spcAft>
              <a:defRPr/>
            </a:pPr>
            <a:endParaRPr lang="en-US" dirty="0">
              <a:solidFill>
                <a:srgbClr val="000000"/>
              </a:solidFill>
              <a:latin typeface="Comic Sans MS" pitchFamily="66" charset="0"/>
            </a:endParaRPr>
          </a:p>
        </p:txBody>
      </p:sp>
      <p:sp>
        <p:nvSpPr>
          <p:cNvPr id="25602" name="Rectangle 2" descr="Water droplets"/>
          <p:cNvSpPr>
            <a:spLocks noChangeArrowheads="1"/>
          </p:cNvSpPr>
          <p:nvPr/>
        </p:nvSpPr>
        <p:spPr bwMode="auto">
          <a:xfrm>
            <a:off x="0" y="4865688"/>
            <a:ext cx="9144000" cy="1992312"/>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pPr algn="ctr" fontAlgn="base">
              <a:spcBef>
                <a:spcPct val="0"/>
              </a:spcBef>
              <a:spcAft>
                <a:spcPct val="0"/>
              </a:spcAft>
              <a:defRPr/>
            </a:pPr>
            <a:r>
              <a:rPr lang="en-US" sz="4000" b="1" dirty="0">
                <a:solidFill>
                  <a:srgbClr val="000000"/>
                </a:solidFill>
                <a:effectLst>
                  <a:outerShdw blurRad="38100" dist="38100" dir="2700000" algn="tl">
                    <a:srgbClr val="000000">
                      <a:alpha val="43137"/>
                    </a:srgbClr>
                  </a:outerShdw>
                </a:effectLst>
                <a:latin typeface="Comic Sans MS" pitchFamily="66" charset="0"/>
              </a:rPr>
              <a:t>Summer:  Land</a:t>
            </a:r>
          </a:p>
          <a:p>
            <a:pPr algn="ctr" fontAlgn="base">
              <a:spcBef>
                <a:spcPct val="0"/>
              </a:spcBef>
              <a:spcAft>
                <a:spcPct val="0"/>
              </a:spcAft>
              <a:defRPr/>
            </a:pPr>
            <a:r>
              <a:rPr lang="en-US" sz="3600" b="1" dirty="0">
                <a:solidFill>
                  <a:srgbClr val="FF0000"/>
                </a:solidFill>
                <a:effectLst>
                  <a:outerShdw blurRad="38100" dist="38100" dir="2700000" algn="tl">
                    <a:srgbClr val="000000">
                      <a:alpha val="43137"/>
                    </a:srgbClr>
                  </a:outerShdw>
                </a:effectLst>
                <a:latin typeface="Comic Sans MS" pitchFamily="66" charset="0"/>
              </a:rPr>
              <a:t>Strong negative correlations</a:t>
            </a:r>
            <a:endParaRPr lang="en-US" sz="4000" b="1" dirty="0">
              <a:solidFill>
                <a:srgbClr val="FF0000"/>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defRPr/>
            </a:pPr>
            <a:r>
              <a:rPr lang="en-US" dirty="0">
                <a:solidFill>
                  <a:srgbClr val="000000"/>
                </a:solidFill>
                <a:latin typeface="Comic Sans MS" pitchFamily="66" charset="0"/>
              </a:rPr>
              <a:t>Does </a:t>
            </a:r>
            <a:r>
              <a:rPr lang="en-US" b="1" dirty="0">
                <a:solidFill>
                  <a:srgbClr val="000000"/>
                </a:solidFill>
                <a:latin typeface="Comic Sans MS" pitchFamily="66" charset="0"/>
              </a:rPr>
              <a:t>not</a:t>
            </a:r>
            <a:r>
              <a:rPr lang="en-US" dirty="0">
                <a:solidFill>
                  <a:srgbClr val="000000"/>
                </a:solidFill>
                <a:latin typeface="Comic Sans MS" pitchFamily="66" charset="0"/>
              </a:rPr>
              <a:t> apply to oceans</a:t>
            </a:r>
          </a:p>
        </p:txBody>
      </p:sp>
      <p:sp>
        <p:nvSpPr>
          <p:cNvPr id="68614" name="Line 5"/>
          <p:cNvSpPr>
            <a:spLocks noChangeShapeType="1"/>
          </p:cNvSpPr>
          <p:nvPr/>
        </p:nvSpPr>
        <p:spPr bwMode="auto">
          <a:xfrm>
            <a:off x="0" y="1539875"/>
            <a:ext cx="9144000" cy="0"/>
          </a:xfrm>
          <a:prstGeom prst="line">
            <a:avLst/>
          </a:prstGeom>
          <a:noFill/>
          <a:ln w="38100">
            <a:solidFill>
              <a:srgbClr val="0000FF"/>
            </a:solidFill>
            <a:round/>
            <a:headEnd/>
            <a:tailEnd/>
          </a:ln>
        </p:spPr>
        <p:txBody>
          <a:bodyPr/>
          <a:lstStyle/>
          <a:p>
            <a:pPr fontAlgn="base">
              <a:spcBef>
                <a:spcPct val="0"/>
              </a:spcBef>
              <a:spcAft>
                <a:spcPct val="0"/>
              </a:spcAft>
            </a:pPr>
            <a:endParaRPr lang="en-US">
              <a:solidFill>
                <a:srgbClr val="000000"/>
              </a:solidFill>
            </a:endParaRPr>
          </a:p>
        </p:txBody>
      </p:sp>
      <p:sp>
        <p:nvSpPr>
          <p:cNvPr id="8" name="Title 7"/>
          <p:cNvSpPr>
            <a:spLocks noGrp="1"/>
          </p:cNvSpPr>
          <p:nvPr>
            <p:ph type="title"/>
          </p:nvPr>
        </p:nvSpPr>
        <p:spPr>
          <a:xfrm>
            <a:off x="652463" y="201613"/>
            <a:ext cx="7772400" cy="1143000"/>
          </a:xfrm>
          <a:effectLst>
            <a:outerShdw blurRad="50800" dist="50800" dir="5400000" algn="ctr" rotWithShape="0">
              <a:srgbClr val="FF0000"/>
            </a:outerShdw>
          </a:effectLst>
        </p:spPr>
        <p:txBody>
          <a:bodyPr/>
          <a:lstStyle/>
          <a:p>
            <a:pPr eaLnBrk="1" hangingPunct="1">
              <a:defRPr/>
            </a:pPr>
            <a:r>
              <a:rPr lang="en-US" sz="4000" b="1" dirty="0" smtClean="0">
                <a:latin typeface="Comic Sans MS" pitchFamily="66" charset="0"/>
              </a:rPr>
              <a:t>Temperature </a:t>
            </a:r>
            <a:r>
              <a:rPr lang="en-US" sz="4000" b="1" dirty="0" err="1" smtClean="0">
                <a:latin typeface="Comic Sans MS" pitchFamily="66" charset="0"/>
              </a:rPr>
              <a:t>vs</a:t>
            </a:r>
            <a:r>
              <a:rPr lang="en-US" sz="4000" b="1" dirty="0" smtClean="0">
                <a:latin typeface="Comic Sans MS" pitchFamily="66" charset="0"/>
              </a:rPr>
              <a:t> Precipitation</a:t>
            </a:r>
            <a:endParaRPr lang="en-US" sz="4000" b="1" dirty="0">
              <a:latin typeface="Comic Sans MS" pitchFamily="66" charset="0"/>
            </a:endParaRPr>
          </a:p>
        </p:txBody>
      </p:sp>
      <p:sp>
        <p:nvSpPr>
          <p:cNvPr id="5" name="TextBox 4"/>
          <p:cNvSpPr txBox="1"/>
          <p:nvPr/>
        </p:nvSpPr>
        <p:spPr>
          <a:xfrm flipH="1">
            <a:off x="277813" y="1909763"/>
            <a:ext cx="4098925" cy="2032000"/>
          </a:xfrm>
          <a:prstGeom prst="rect">
            <a:avLst/>
          </a:prstGeom>
          <a:noFill/>
          <a:effectLst>
            <a:outerShdw blurRad="25400" dist="25400" dir="2700000" algn="ctr" rotWithShape="0">
              <a:schemeClr val="tx1"/>
            </a:outerShdw>
          </a:effectLst>
        </p:spPr>
        <p:txBody>
          <a:bodyPr>
            <a:spAutoFit/>
          </a:bodyPr>
          <a:lstStyle/>
          <a:p>
            <a:pPr fontAlgn="base">
              <a:spcBef>
                <a:spcPct val="0"/>
              </a:spcBef>
              <a:spcAft>
                <a:spcPct val="0"/>
              </a:spcAft>
              <a:defRPr/>
            </a:pPr>
            <a:r>
              <a:rPr lang="en-US" b="1" dirty="0">
                <a:solidFill>
                  <a:srgbClr val="FFFF00"/>
                </a:solidFill>
                <a:latin typeface="Comic Sans MS" pitchFamily="66" charset="0"/>
              </a:rPr>
              <a:t>Cyclonic regime</a:t>
            </a:r>
          </a:p>
          <a:p>
            <a:pPr fontAlgn="base">
              <a:spcBef>
                <a:spcPct val="0"/>
              </a:spcBef>
              <a:spcAft>
                <a:spcPct val="0"/>
              </a:spcAft>
              <a:defRPr/>
            </a:pPr>
            <a:endParaRPr lang="en-US" b="1" dirty="0">
              <a:solidFill>
                <a:srgbClr val="FFFF00"/>
              </a:solidFill>
              <a:latin typeface="Comic Sans MS" pitchFamily="66" charset="0"/>
            </a:endParaRPr>
          </a:p>
          <a:p>
            <a:pPr fontAlgn="base">
              <a:spcBef>
                <a:spcPct val="0"/>
              </a:spcBef>
              <a:spcAft>
                <a:spcPct val="0"/>
              </a:spcAft>
              <a:defRPr/>
            </a:pPr>
            <a:r>
              <a:rPr lang="en-US" dirty="0">
                <a:solidFill>
                  <a:srgbClr val="FFFF00"/>
                </a:solidFill>
                <a:latin typeface="Comic Sans MS" pitchFamily="66" charset="0"/>
              </a:rPr>
              <a:t>Cloudy: Less sun</a:t>
            </a:r>
          </a:p>
          <a:p>
            <a:pPr fontAlgn="base">
              <a:spcBef>
                <a:spcPct val="0"/>
              </a:spcBef>
              <a:spcAft>
                <a:spcPct val="0"/>
              </a:spcAft>
              <a:defRPr/>
            </a:pPr>
            <a:r>
              <a:rPr lang="en-US" dirty="0">
                <a:solidFill>
                  <a:srgbClr val="FFFF00"/>
                </a:solidFill>
                <a:latin typeface="Comic Sans MS" pitchFamily="66" charset="0"/>
              </a:rPr>
              <a:t>Rain:  More soil moisture</a:t>
            </a:r>
          </a:p>
          <a:p>
            <a:pPr fontAlgn="base">
              <a:spcBef>
                <a:spcPct val="0"/>
              </a:spcBef>
              <a:spcAft>
                <a:spcPct val="0"/>
              </a:spcAft>
              <a:defRPr/>
            </a:pPr>
            <a:r>
              <a:rPr lang="en-US" dirty="0">
                <a:solidFill>
                  <a:srgbClr val="FFFF00"/>
                </a:solidFill>
                <a:latin typeface="Comic Sans MS" pitchFamily="66" charset="0"/>
              </a:rPr>
              <a:t>Surface energy: LH </a:t>
            </a:r>
            <a:r>
              <a:rPr lang="en-US" dirty="0">
                <a:solidFill>
                  <a:srgbClr val="FFFF00"/>
                </a:solidFill>
                <a:latin typeface="Comic Sans MS" pitchFamily="66" charset="0"/>
                <a:sym typeface="Symbol"/>
              </a:rPr>
              <a:t> SH</a:t>
            </a:r>
          </a:p>
          <a:p>
            <a:pPr fontAlgn="base">
              <a:spcBef>
                <a:spcPct val="0"/>
              </a:spcBef>
              <a:spcAft>
                <a:spcPct val="0"/>
              </a:spcAft>
              <a:defRPr/>
            </a:pPr>
            <a:endParaRPr lang="en-US" dirty="0">
              <a:solidFill>
                <a:srgbClr val="FFFF00"/>
              </a:solidFill>
              <a:latin typeface="Comic Sans MS" pitchFamily="66" charset="0"/>
              <a:sym typeface="Symbol"/>
            </a:endParaRPr>
          </a:p>
          <a:p>
            <a:pPr fontAlgn="base">
              <a:spcBef>
                <a:spcPct val="0"/>
              </a:spcBef>
              <a:spcAft>
                <a:spcPct val="0"/>
              </a:spcAft>
              <a:defRPr/>
            </a:pPr>
            <a:r>
              <a:rPr lang="en-US" dirty="0">
                <a:solidFill>
                  <a:srgbClr val="FFFF00"/>
                </a:solidFill>
                <a:latin typeface="Comic Sans MS" pitchFamily="66" charset="0"/>
                <a:sym typeface="Symbol"/>
              </a:rPr>
              <a:t>Rain   Temperature </a:t>
            </a:r>
            <a:endParaRPr lang="en-US" dirty="0">
              <a:solidFill>
                <a:srgbClr val="FFFF00"/>
              </a:solidFill>
              <a:latin typeface="Comic Sans MS" pitchFamily="66" charset="0"/>
            </a:endParaRPr>
          </a:p>
        </p:txBody>
      </p:sp>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Water droplets"/>
          <p:cNvSpPr>
            <a:spLocks noChangeArrowheads="1"/>
          </p:cNvSpPr>
          <p:nvPr/>
        </p:nvSpPr>
        <p:spPr bwMode="auto">
          <a:xfrm>
            <a:off x="0" y="1219200"/>
            <a:ext cx="9144000" cy="5638800"/>
          </a:xfrm>
          <a:prstGeom prst="rect">
            <a:avLst/>
          </a:prstGeom>
          <a:blipFill dpi="0" rotWithShape="1">
            <a:blip r:embed="rId2" cstate="print"/>
            <a:srcRect/>
            <a:tile tx="0" ty="0" sx="100000" sy="100000" flip="none" algn="tl"/>
          </a:blipFill>
          <a:ln w="9525">
            <a:no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69635" name="Line 3"/>
          <p:cNvSpPr>
            <a:spLocks noChangeShapeType="1"/>
          </p:cNvSpPr>
          <p:nvPr/>
        </p:nvSpPr>
        <p:spPr bwMode="auto">
          <a:xfrm>
            <a:off x="0" y="1219200"/>
            <a:ext cx="9144000" cy="0"/>
          </a:xfrm>
          <a:prstGeom prst="line">
            <a:avLst/>
          </a:prstGeom>
          <a:noFill/>
          <a:ln w="38100">
            <a:solidFill>
              <a:srgbClr val="0000FF"/>
            </a:solidFill>
            <a:round/>
            <a:headEnd/>
            <a:tailEnd/>
          </a:ln>
        </p:spPr>
        <p:txBody>
          <a:bodyPr/>
          <a:lstStyle/>
          <a:p>
            <a:pPr fontAlgn="base">
              <a:spcBef>
                <a:spcPct val="0"/>
              </a:spcBef>
              <a:spcAft>
                <a:spcPct val="0"/>
              </a:spcAft>
            </a:pPr>
            <a:endParaRPr lang="en-US">
              <a:solidFill>
                <a:srgbClr val="000000"/>
              </a:solidFill>
              <a:latin typeface="Arial" pitchFamily="34" charset="0"/>
            </a:endParaRPr>
          </a:p>
        </p:txBody>
      </p:sp>
      <p:sp>
        <p:nvSpPr>
          <p:cNvPr id="410628" name="Text Box 4"/>
          <p:cNvSpPr txBox="1">
            <a:spLocks noChangeArrowheads="1"/>
          </p:cNvSpPr>
          <p:nvPr/>
        </p:nvSpPr>
        <p:spPr bwMode="auto">
          <a:xfrm>
            <a:off x="342900" y="261938"/>
            <a:ext cx="8245475" cy="579437"/>
          </a:xfrm>
          <a:prstGeom prst="rect">
            <a:avLst/>
          </a:prstGeom>
          <a:noFill/>
          <a:ln w="9525">
            <a:noFill/>
            <a:miter lim="800000"/>
            <a:headEnd/>
            <a:tailEnd/>
          </a:ln>
          <a:effectLst>
            <a:outerShdw blurRad="12700" dist="38100" dir="2700000" algn="ctr" rotWithShape="0">
              <a:schemeClr val="tx1"/>
            </a:outerShdw>
          </a:effectLst>
        </p:spPr>
        <p:txBody>
          <a:bodyPr>
            <a:spAutoFit/>
          </a:bodyPr>
          <a:lstStyle/>
          <a:p>
            <a:pPr algn="ctr" fontAlgn="base">
              <a:spcBef>
                <a:spcPct val="0"/>
              </a:spcBef>
              <a:spcAft>
                <a:spcPct val="0"/>
              </a:spcAft>
              <a:defRPr/>
            </a:pPr>
            <a:r>
              <a:rPr lang="en-US" sz="3200" b="1" dirty="0">
                <a:solidFill>
                  <a:srgbClr val="FFFF00"/>
                </a:solidFill>
              </a:rPr>
              <a:t>Supply of moisture over land is critical</a:t>
            </a:r>
          </a:p>
        </p:txBody>
      </p:sp>
      <p:sp>
        <p:nvSpPr>
          <p:cNvPr id="410633" name="Text Box 9"/>
          <p:cNvSpPr txBox="1">
            <a:spLocks noChangeArrowheads="1"/>
          </p:cNvSpPr>
          <p:nvPr/>
        </p:nvSpPr>
        <p:spPr bwMode="auto">
          <a:xfrm>
            <a:off x="228600" y="1219200"/>
            <a:ext cx="8686800" cy="4908550"/>
          </a:xfrm>
          <a:prstGeom prst="rect">
            <a:avLst/>
          </a:prstGeom>
          <a:noFill/>
          <a:ln w="9525">
            <a:noFill/>
            <a:miter lim="800000"/>
            <a:headEnd/>
            <a:tailEnd/>
          </a:ln>
          <a:effectLst>
            <a:outerShdw blurRad="25400" dist="28398" dir="2700000" algn="ctr" rotWithShape="0">
              <a:schemeClr val="bg1"/>
            </a:outerShdw>
          </a:effectLst>
        </p:spPr>
        <p:txBody>
          <a:bodyPr>
            <a:spAutoFit/>
          </a:bodyPr>
          <a:lstStyle/>
          <a:p>
            <a:pPr marL="225425" indent="-225425" fontAlgn="base">
              <a:spcBef>
                <a:spcPct val="0"/>
              </a:spcBef>
              <a:spcAft>
                <a:spcPts val="600"/>
              </a:spcAft>
              <a:buFont typeface="Wingdings" pitchFamily="2" charset="2"/>
              <a:buChar char="S"/>
              <a:defRPr/>
            </a:pPr>
            <a:r>
              <a:rPr lang="en-US" sz="2400" dirty="0">
                <a:solidFill>
                  <a:srgbClr val="618FFD">
                    <a:lumMod val="50000"/>
                  </a:srgbClr>
                </a:solidFill>
              </a:rPr>
              <a:t>  </a:t>
            </a:r>
            <a:r>
              <a:rPr lang="en-US" sz="2400" dirty="0">
                <a:solidFill>
                  <a:srgbClr val="000000"/>
                </a:solidFill>
              </a:rPr>
              <a:t>Over </a:t>
            </a:r>
            <a:r>
              <a:rPr lang="en-US" sz="2400" b="1" dirty="0">
                <a:solidFill>
                  <a:srgbClr val="000000"/>
                </a:solidFill>
              </a:rPr>
              <a:t>land in summer</a:t>
            </a:r>
            <a:r>
              <a:rPr lang="en-US" sz="2400" dirty="0">
                <a:solidFill>
                  <a:srgbClr val="000000"/>
                </a:solidFill>
              </a:rPr>
              <a:t> and over </a:t>
            </a:r>
            <a:r>
              <a:rPr lang="en-US" sz="2400" b="1" dirty="0">
                <a:solidFill>
                  <a:srgbClr val="000000"/>
                </a:solidFill>
              </a:rPr>
              <a:t>tropical continents</a:t>
            </a:r>
            <a:r>
              <a:rPr lang="en-US" sz="2400" dirty="0">
                <a:solidFill>
                  <a:srgbClr val="618FFD">
                    <a:lumMod val="50000"/>
                  </a:srgbClr>
                </a:solidFill>
              </a:rPr>
              <a:t>, the strong negative correlations between temperature and precipitation suggest factors other than C-C are critical: </a:t>
            </a:r>
            <a:r>
              <a:rPr lang="en-US" sz="2400" dirty="0">
                <a:solidFill>
                  <a:srgbClr val="FC0128"/>
                </a:solidFill>
              </a:rPr>
              <a:t>the </a:t>
            </a:r>
            <a:r>
              <a:rPr lang="en-US" sz="2400" b="1" dirty="0">
                <a:solidFill>
                  <a:srgbClr val="FC0128"/>
                </a:solidFill>
              </a:rPr>
              <a:t>supply of moisture</a:t>
            </a:r>
            <a:r>
              <a:rPr lang="en-US" sz="2400" dirty="0">
                <a:solidFill>
                  <a:srgbClr val="0000FF"/>
                </a:solidFill>
              </a:rPr>
              <a:t>. </a:t>
            </a:r>
          </a:p>
          <a:p>
            <a:pPr marL="225425" indent="-225425" fontAlgn="base">
              <a:spcBef>
                <a:spcPct val="0"/>
              </a:spcBef>
              <a:spcAft>
                <a:spcPts val="600"/>
              </a:spcAft>
              <a:buFont typeface="Wingdings" pitchFamily="2" charset="2"/>
              <a:buChar char="S"/>
              <a:defRPr/>
            </a:pPr>
            <a:r>
              <a:rPr lang="en-US" sz="2400" dirty="0">
                <a:solidFill>
                  <a:srgbClr val="618FFD">
                    <a:lumMod val="50000"/>
                  </a:srgbClr>
                </a:solidFill>
              </a:rPr>
              <a:t>There is a strong </a:t>
            </a:r>
            <a:r>
              <a:rPr lang="en-US" sz="2400" dirty="0">
                <a:solidFill>
                  <a:srgbClr val="FC0128"/>
                </a:solidFill>
              </a:rPr>
              <a:t>diurnal cycle</a:t>
            </a:r>
            <a:r>
              <a:rPr lang="en-US" sz="2400" dirty="0">
                <a:solidFill>
                  <a:srgbClr val="0000FF"/>
                </a:solidFill>
              </a:rPr>
              <a:t> </a:t>
            </a:r>
            <a:r>
              <a:rPr lang="en-US" sz="2400" dirty="0">
                <a:solidFill>
                  <a:srgbClr val="618FFD">
                    <a:lumMod val="50000"/>
                  </a:srgbClr>
                </a:solidFill>
              </a:rPr>
              <a:t>(that is not well simulated by most models).</a:t>
            </a:r>
          </a:p>
          <a:p>
            <a:pPr fontAlgn="base">
              <a:spcBef>
                <a:spcPct val="0"/>
              </a:spcBef>
              <a:spcAft>
                <a:spcPts val="600"/>
              </a:spcAft>
              <a:buFont typeface="Wingdings" pitchFamily="2" charset="2"/>
              <a:buChar char="S"/>
              <a:defRPr/>
            </a:pPr>
            <a:r>
              <a:rPr lang="en-US" sz="2400" dirty="0">
                <a:solidFill>
                  <a:srgbClr val="618FFD">
                    <a:lumMod val="50000"/>
                  </a:srgbClr>
                </a:solidFill>
              </a:rPr>
              <a:t> In these regimes</a:t>
            </a:r>
            <a:r>
              <a:rPr lang="en-US" sz="2400" dirty="0">
                <a:solidFill>
                  <a:srgbClr val="0000FF"/>
                </a:solidFill>
              </a:rPr>
              <a:t>, </a:t>
            </a:r>
            <a:r>
              <a:rPr lang="en-US" sz="2400" dirty="0">
                <a:solidFill>
                  <a:srgbClr val="FC0128"/>
                </a:solidFill>
              </a:rPr>
              <a:t>convection</a:t>
            </a:r>
            <a:r>
              <a:rPr lang="en-US" sz="2400" dirty="0">
                <a:solidFill>
                  <a:srgbClr val="0000FF"/>
                </a:solidFill>
              </a:rPr>
              <a:t> </a:t>
            </a:r>
            <a:r>
              <a:rPr lang="en-US" sz="2400" dirty="0">
                <a:solidFill>
                  <a:srgbClr val="618FFD">
                    <a:lumMod val="50000"/>
                  </a:srgbClr>
                </a:solidFill>
              </a:rPr>
              <a:t>plays a dominant role</a:t>
            </a:r>
          </a:p>
          <a:p>
            <a:pPr marL="225425" indent="-225425" fontAlgn="base">
              <a:spcBef>
                <a:spcPct val="0"/>
              </a:spcBef>
              <a:spcAft>
                <a:spcPts val="600"/>
              </a:spcAft>
              <a:buFont typeface="Wingdings" pitchFamily="2" charset="2"/>
              <a:buChar char="S"/>
              <a:defRPr/>
            </a:pPr>
            <a:r>
              <a:rPr lang="en-US" sz="2400" dirty="0">
                <a:solidFill>
                  <a:srgbClr val="FC0128"/>
                </a:solidFill>
              </a:rPr>
              <a:t> Recycling</a:t>
            </a:r>
            <a:r>
              <a:rPr lang="en-US" sz="2400" dirty="0">
                <a:solidFill>
                  <a:srgbClr val="0000FF"/>
                </a:solidFill>
              </a:rPr>
              <a:t> </a:t>
            </a:r>
            <a:r>
              <a:rPr lang="en-US" sz="2400" dirty="0">
                <a:solidFill>
                  <a:srgbClr val="618FFD">
                    <a:lumMod val="50000"/>
                  </a:srgbClr>
                </a:solidFill>
              </a:rPr>
              <a:t>is more important in summer and advection of moisture from afar is less likely to occur.</a:t>
            </a:r>
          </a:p>
          <a:p>
            <a:pPr fontAlgn="base">
              <a:spcBef>
                <a:spcPct val="0"/>
              </a:spcBef>
              <a:spcAft>
                <a:spcPts val="600"/>
              </a:spcAft>
              <a:buFont typeface="Wingdings" pitchFamily="2" charset="2"/>
              <a:buChar char="S"/>
              <a:defRPr/>
            </a:pPr>
            <a:r>
              <a:rPr lang="en-US" sz="2400" dirty="0">
                <a:solidFill>
                  <a:srgbClr val="FC0128"/>
                </a:solidFill>
              </a:rPr>
              <a:t> Monsoons</a:t>
            </a:r>
            <a:r>
              <a:rPr lang="en-US" sz="2400" dirty="0">
                <a:solidFill>
                  <a:srgbClr val="0000FF"/>
                </a:solidFill>
              </a:rPr>
              <a:t> </a:t>
            </a:r>
            <a:r>
              <a:rPr lang="en-US" sz="2400" dirty="0">
                <a:solidFill>
                  <a:srgbClr val="618FFD">
                    <a:lumMod val="50000"/>
                  </a:srgbClr>
                </a:solidFill>
              </a:rPr>
              <a:t>play a key role where active.</a:t>
            </a:r>
          </a:p>
          <a:p>
            <a:pPr marL="225425" indent="-225425" fontAlgn="base">
              <a:spcBef>
                <a:spcPct val="0"/>
              </a:spcBef>
              <a:spcAft>
                <a:spcPts val="600"/>
              </a:spcAft>
              <a:buFont typeface="Wingdings" pitchFamily="2" charset="2"/>
              <a:buChar char="S"/>
              <a:defRPr/>
            </a:pPr>
            <a:r>
              <a:rPr lang="en-US" sz="2400" dirty="0">
                <a:solidFill>
                  <a:srgbClr val="618FFD">
                    <a:lumMod val="50000"/>
                  </a:srgbClr>
                </a:solidFill>
              </a:rPr>
              <a:t> Given the right synoptic situation and diurnal cycle, </a:t>
            </a:r>
            <a:r>
              <a:rPr lang="en-US" sz="2400" dirty="0">
                <a:solidFill>
                  <a:srgbClr val="E90128"/>
                </a:solidFill>
              </a:rPr>
              <a:t>severe convection</a:t>
            </a:r>
            <a:r>
              <a:rPr lang="en-US" sz="2400" dirty="0">
                <a:solidFill>
                  <a:srgbClr val="0000FF"/>
                </a:solidFill>
              </a:rPr>
              <a:t> </a:t>
            </a:r>
            <a:r>
              <a:rPr lang="en-US" sz="2400" dirty="0">
                <a:solidFill>
                  <a:srgbClr val="618FFD">
                    <a:lumMod val="50000"/>
                  </a:srgbClr>
                </a:solidFill>
              </a:rPr>
              <a:t>and</a:t>
            </a:r>
            <a:r>
              <a:rPr lang="en-US" sz="2400" dirty="0">
                <a:solidFill>
                  <a:srgbClr val="0000FF"/>
                </a:solidFill>
              </a:rPr>
              <a:t> </a:t>
            </a:r>
            <a:r>
              <a:rPr lang="en-US" sz="2400" b="1" dirty="0">
                <a:solidFill>
                  <a:srgbClr val="E90128"/>
                </a:solidFill>
              </a:rPr>
              <a:t>intense rains</a:t>
            </a:r>
            <a:r>
              <a:rPr lang="en-US" sz="2400" dirty="0">
                <a:solidFill>
                  <a:srgbClr val="0000FF"/>
                </a:solidFill>
              </a:rPr>
              <a:t> </a:t>
            </a:r>
            <a:r>
              <a:rPr lang="en-US" sz="2400" dirty="0">
                <a:solidFill>
                  <a:srgbClr val="618FFD">
                    <a:lumMod val="50000"/>
                  </a:srgbClr>
                </a:solidFill>
              </a:rPr>
              <a:t>can occur. </a:t>
            </a:r>
          </a:p>
        </p:txBody>
      </p:sp>
    </p:spTree>
  </p:cSld>
  <p:clrMapOvr>
    <a:masterClrMapping/>
  </p:clrMapOvr>
  <p:transition spd="med">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pic>
        <p:nvPicPr>
          <p:cNvPr id="73730" name="Picture 2" descr="Fig3"/>
          <p:cNvPicPr>
            <a:picLocks noChangeAspect="1" noChangeArrowheads="1"/>
          </p:cNvPicPr>
          <p:nvPr/>
        </p:nvPicPr>
        <p:blipFill>
          <a:blip r:embed="rId2" cstate="print"/>
          <a:srcRect/>
          <a:stretch>
            <a:fillRect/>
          </a:stretch>
        </p:blipFill>
        <p:spPr bwMode="auto">
          <a:xfrm>
            <a:off x="127000" y="292100"/>
            <a:ext cx="6207125" cy="4427538"/>
          </a:xfrm>
          <a:prstGeom prst="rect">
            <a:avLst/>
          </a:prstGeom>
          <a:noFill/>
          <a:ln w="9525">
            <a:noFill/>
            <a:miter lim="800000"/>
            <a:headEnd/>
            <a:tailEnd/>
          </a:ln>
        </p:spPr>
      </p:pic>
      <p:sp>
        <p:nvSpPr>
          <p:cNvPr id="73731" name="Text Box 3"/>
          <p:cNvSpPr txBox="1">
            <a:spLocks noChangeArrowheads="1"/>
          </p:cNvSpPr>
          <p:nvPr/>
        </p:nvSpPr>
        <p:spPr bwMode="auto">
          <a:xfrm>
            <a:off x="6461125" y="274638"/>
            <a:ext cx="2682875" cy="4051300"/>
          </a:xfrm>
          <a:prstGeom prst="rect">
            <a:avLst/>
          </a:prstGeom>
          <a:noFill/>
          <a:ln w="9525">
            <a:noFill/>
            <a:miter lim="800000"/>
            <a:headEnd/>
            <a:tailEnd/>
          </a:ln>
        </p:spPr>
        <p:txBody>
          <a:bodyPr>
            <a:spAutoFit/>
          </a:bodyPr>
          <a:lstStyle/>
          <a:p>
            <a:pPr fontAlgn="base">
              <a:spcBef>
                <a:spcPct val="0"/>
              </a:spcBef>
              <a:spcAft>
                <a:spcPct val="0"/>
              </a:spcAft>
            </a:pPr>
            <a:r>
              <a:rPr lang="en-US" sz="2800" b="1" u="sng">
                <a:solidFill>
                  <a:srgbClr val="FFFF00"/>
                </a:solidFill>
                <a:latin typeface="Comic Sans MS" pitchFamily="66" charset="0"/>
              </a:rPr>
              <a:t>Precipitation</a:t>
            </a:r>
          </a:p>
          <a:p>
            <a:pPr fontAlgn="base">
              <a:spcBef>
                <a:spcPct val="0"/>
              </a:spcBef>
              <a:spcAft>
                <a:spcPct val="0"/>
              </a:spcAft>
            </a:pPr>
            <a:r>
              <a:rPr lang="en-US" sz="2400">
                <a:solidFill>
                  <a:srgbClr val="FFFFFF"/>
                </a:solidFill>
                <a:latin typeface="Comic Sans MS" pitchFamily="66" charset="0"/>
              </a:rPr>
              <a:t>Observed trends (%) per decade for 1951–2003 contribution to total annual from </a:t>
            </a:r>
            <a:r>
              <a:rPr lang="en-US" sz="2800" b="1">
                <a:solidFill>
                  <a:srgbClr val="FFFFFF"/>
                </a:solidFill>
                <a:latin typeface="Comic Sans MS" pitchFamily="66" charset="0"/>
              </a:rPr>
              <a:t>very wet days</a:t>
            </a:r>
            <a:r>
              <a:rPr lang="en-US" sz="2400">
                <a:solidFill>
                  <a:srgbClr val="FFFFFF"/>
                </a:solidFill>
                <a:latin typeface="Comic Sans MS" pitchFamily="66" charset="0"/>
              </a:rPr>
              <a:t>     &gt; 95th %ile. </a:t>
            </a:r>
          </a:p>
          <a:p>
            <a:pPr fontAlgn="base">
              <a:spcBef>
                <a:spcPct val="0"/>
              </a:spcBef>
              <a:spcAft>
                <a:spcPct val="0"/>
              </a:spcAft>
            </a:pPr>
            <a:endParaRPr lang="en-US" sz="2400">
              <a:solidFill>
                <a:srgbClr val="FFFFFF"/>
              </a:solidFill>
              <a:latin typeface="Comic Sans MS" pitchFamily="66" charset="0"/>
            </a:endParaRPr>
          </a:p>
          <a:p>
            <a:pPr fontAlgn="base">
              <a:spcBef>
                <a:spcPct val="0"/>
              </a:spcBef>
              <a:spcAft>
                <a:spcPct val="0"/>
              </a:spcAft>
            </a:pPr>
            <a:r>
              <a:rPr lang="en-US">
                <a:solidFill>
                  <a:srgbClr val="FFFFFF"/>
                </a:solidFill>
                <a:latin typeface="Comic Sans MS" pitchFamily="66" charset="0"/>
              </a:rPr>
              <a:t>Alexander et al 2006</a:t>
            </a:r>
          </a:p>
          <a:p>
            <a:pPr fontAlgn="base">
              <a:spcBef>
                <a:spcPct val="0"/>
              </a:spcBef>
              <a:spcAft>
                <a:spcPct val="0"/>
              </a:spcAft>
            </a:pPr>
            <a:r>
              <a:rPr lang="en-US">
                <a:solidFill>
                  <a:srgbClr val="FFFFFF"/>
                </a:solidFill>
                <a:latin typeface="Comic Sans MS" pitchFamily="66" charset="0"/>
              </a:rPr>
              <a:t>IPCC AR4</a:t>
            </a:r>
            <a:endParaRPr lang="en-US" sz="2400">
              <a:solidFill>
                <a:srgbClr val="FFFFFF"/>
              </a:solidFill>
              <a:latin typeface="Comic Sans MS" pitchFamily="66" charset="0"/>
            </a:endParaRPr>
          </a:p>
        </p:txBody>
      </p:sp>
      <p:sp>
        <p:nvSpPr>
          <p:cNvPr id="73732" name="Text Box 4"/>
          <p:cNvSpPr txBox="1">
            <a:spLocks noChangeArrowheads="1"/>
          </p:cNvSpPr>
          <p:nvPr/>
        </p:nvSpPr>
        <p:spPr bwMode="auto">
          <a:xfrm>
            <a:off x="609600" y="5486400"/>
            <a:ext cx="8093075" cy="82232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a:solidFill>
                  <a:srgbClr val="FFFFFF"/>
                </a:solidFill>
                <a:latin typeface="Comic Sans MS" pitchFamily="66" charset="0"/>
              </a:rPr>
              <a:t>Heavy precipitation days are increasing even in places where precipitation is decreasing.</a:t>
            </a:r>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4786" name="Text Box 2"/>
          <p:cNvSpPr txBox="1">
            <a:spLocks noChangeArrowheads="1"/>
          </p:cNvSpPr>
          <p:nvPr/>
        </p:nvSpPr>
        <p:spPr bwMode="auto">
          <a:xfrm>
            <a:off x="373063" y="4398963"/>
            <a:ext cx="8578850" cy="915987"/>
          </a:xfrm>
          <a:prstGeom prst="rect">
            <a:avLst/>
          </a:prstGeom>
          <a:noFill/>
          <a:ln w="12700">
            <a:noFill/>
            <a:miter lim="800000"/>
            <a:headEnd type="none" w="sm" len="sm"/>
            <a:tailEnd type="none" w="sm" len="sm"/>
          </a:ln>
          <a:effectLst>
            <a:outerShdw dist="35921" dir="2700000" algn="ctr" rotWithShape="0">
              <a:schemeClr val="bg1"/>
            </a:outerShdw>
          </a:effectLst>
        </p:spPr>
        <p:txBody>
          <a:bodyPr>
            <a:spAutoFit/>
          </a:bodyPr>
          <a:lstStyle/>
          <a:p>
            <a:pPr eaLnBrk="0" fontAlgn="base" hangingPunct="0">
              <a:spcBef>
                <a:spcPct val="0"/>
              </a:spcBef>
              <a:spcAft>
                <a:spcPct val="0"/>
              </a:spcAft>
              <a:defRPr/>
            </a:pPr>
            <a:r>
              <a:rPr lang="en-US" dirty="0">
                <a:solidFill>
                  <a:srgbClr val="000000"/>
                </a:solidFill>
              </a:rPr>
              <a:t>Estimated water year (1 Oct-30 Sep) </a:t>
            </a:r>
            <a:r>
              <a:rPr lang="en-US" b="1" dirty="0">
                <a:solidFill>
                  <a:srgbClr val="000000"/>
                </a:solidFill>
              </a:rPr>
              <a:t>land precipitation</a:t>
            </a:r>
            <a:r>
              <a:rPr lang="en-US" dirty="0">
                <a:solidFill>
                  <a:srgbClr val="000000"/>
                </a:solidFill>
              </a:rPr>
              <a:t> and river </a:t>
            </a:r>
            <a:r>
              <a:rPr lang="en-US" b="1" dirty="0">
                <a:solidFill>
                  <a:srgbClr val="000000"/>
                </a:solidFill>
              </a:rPr>
              <a:t>discharge</a:t>
            </a:r>
            <a:r>
              <a:rPr lang="en-US" dirty="0">
                <a:solidFill>
                  <a:srgbClr val="000000"/>
                </a:solidFill>
              </a:rPr>
              <a:t> into global oceans based on </a:t>
            </a:r>
            <a:r>
              <a:rPr lang="en-US" dirty="0" err="1">
                <a:solidFill>
                  <a:srgbClr val="000000"/>
                </a:solidFill>
              </a:rPr>
              <a:t>hindcast</a:t>
            </a:r>
            <a:r>
              <a:rPr lang="en-US" dirty="0">
                <a:solidFill>
                  <a:srgbClr val="000000"/>
                </a:solidFill>
              </a:rPr>
              <a:t> from output from CLM3 driven by observed </a:t>
            </a:r>
            <a:r>
              <a:rPr lang="en-US" dirty="0" err="1">
                <a:solidFill>
                  <a:srgbClr val="000000"/>
                </a:solidFill>
              </a:rPr>
              <a:t>forcings</a:t>
            </a:r>
            <a:r>
              <a:rPr lang="en-US" dirty="0">
                <a:solidFill>
                  <a:srgbClr val="000000"/>
                </a:solidFill>
              </a:rPr>
              <a:t> calibrated by observed discharge at 925 rivers.</a:t>
            </a:r>
          </a:p>
        </p:txBody>
      </p:sp>
      <p:sp>
        <p:nvSpPr>
          <p:cNvPr id="374787" name="Text Box 3"/>
          <p:cNvSpPr txBox="1">
            <a:spLocks noChangeArrowheads="1"/>
          </p:cNvSpPr>
          <p:nvPr/>
        </p:nvSpPr>
        <p:spPr bwMode="auto">
          <a:xfrm>
            <a:off x="358775" y="5383213"/>
            <a:ext cx="8632825" cy="1187450"/>
          </a:xfrm>
          <a:prstGeom prst="rect">
            <a:avLst/>
          </a:prstGeom>
          <a:noFill/>
          <a:ln w="12700">
            <a:noFill/>
            <a:miter lim="800000"/>
            <a:headEnd type="none" w="sm" len="sm"/>
            <a:tailEnd type="none" w="sm" len="sm"/>
          </a:ln>
          <a:effectLst>
            <a:outerShdw blurRad="25400" dist="25400" dir="2700000" algn="ctr" rotWithShape="0">
              <a:schemeClr val="tx1"/>
            </a:outerShdw>
          </a:effectLst>
        </p:spPr>
        <p:txBody>
          <a:bodyPr>
            <a:spAutoFit/>
          </a:bodyPr>
          <a:lstStyle/>
          <a:p>
            <a:pPr eaLnBrk="0" fontAlgn="base" hangingPunct="0">
              <a:spcBef>
                <a:spcPct val="0"/>
              </a:spcBef>
              <a:spcAft>
                <a:spcPct val="0"/>
              </a:spcAft>
              <a:defRPr/>
            </a:pPr>
            <a:r>
              <a:rPr lang="en-US" sz="2400" dirty="0">
                <a:solidFill>
                  <a:srgbClr val="0000FF"/>
                </a:solidFill>
              </a:rPr>
              <a:t>Note: 1) effects of Pinatubo; 2) downward trend (contrast to </a:t>
            </a:r>
            <a:r>
              <a:rPr lang="en-US" sz="2400" dirty="0" err="1">
                <a:solidFill>
                  <a:srgbClr val="0000FF"/>
                </a:solidFill>
              </a:rPr>
              <a:t>Labat</a:t>
            </a:r>
            <a:r>
              <a:rPr lang="en-US" sz="2400" dirty="0">
                <a:solidFill>
                  <a:srgbClr val="0000FF"/>
                </a:solidFill>
              </a:rPr>
              <a:t> et al (2004) and </a:t>
            </a:r>
            <a:r>
              <a:rPr lang="en-US" sz="2400" dirty="0" err="1">
                <a:solidFill>
                  <a:srgbClr val="0000FF"/>
                </a:solidFill>
              </a:rPr>
              <a:t>Gedney</a:t>
            </a:r>
            <a:r>
              <a:rPr lang="en-US" sz="2400" dirty="0">
                <a:solidFill>
                  <a:srgbClr val="0000FF"/>
                </a:solidFill>
              </a:rPr>
              <a:t> et al (2006) owing to more data and improved missing data infilling)</a:t>
            </a:r>
          </a:p>
        </p:txBody>
      </p:sp>
      <p:sp>
        <p:nvSpPr>
          <p:cNvPr id="77828" name="Text Box 4"/>
          <p:cNvSpPr txBox="1">
            <a:spLocks noChangeArrowheads="1"/>
          </p:cNvSpPr>
          <p:nvPr/>
        </p:nvSpPr>
        <p:spPr bwMode="auto">
          <a:xfrm>
            <a:off x="4549775" y="6527800"/>
            <a:ext cx="4017963" cy="336550"/>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1600">
                <a:solidFill>
                  <a:srgbClr val="000000"/>
                </a:solidFill>
              </a:rPr>
              <a:t>Trenberth and Dai 2007; Dai et al. 2009</a:t>
            </a:r>
          </a:p>
        </p:txBody>
      </p:sp>
      <p:pic>
        <p:nvPicPr>
          <p:cNvPr id="77829" name="Picture 5" descr="Trenberth_Precip"/>
          <p:cNvPicPr>
            <a:picLocks noChangeAspect="1" noChangeArrowheads="1"/>
          </p:cNvPicPr>
          <p:nvPr/>
        </p:nvPicPr>
        <p:blipFill>
          <a:blip r:embed="rId2" cstate="print"/>
          <a:srcRect b="49294"/>
          <a:stretch>
            <a:fillRect/>
          </a:stretch>
        </p:blipFill>
        <p:spPr bwMode="auto">
          <a:xfrm>
            <a:off x="0" y="0"/>
            <a:ext cx="9144000" cy="4179888"/>
          </a:xfrm>
          <a:prstGeom prst="rect">
            <a:avLst/>
          </a:prstGeom>
          <a:noFill/>
          <a:ln w="9525">
            <a:noFill/>
            <a:miter lim="800000"/>
            <a:headEnd/>
            <a:tailEnd/>
          </a:ln>
        </p:spPr>
      </p:pic>
      <p:grpSp>
        <p:nvGrpSpPr>
          <p:cNvPr id="2" name="Group 8"/>
          <p:cNvGrpSpPr>
            <a:grpSpLocks/>
          </p:cNvGrpSpPr>
          <p:nvPr/>
        </p:nvGrpSpPr>
        <p:grpSpPr bwMode="auto">
          <a:xfrm>
            <a:off x="4833938" y="2982913"/>
            <a:ext cx="3336925" cy="336550"/>
            <a:chOff x="3045" y="1879"/>
            <a:chExt cx="2102" cy="212"/>
          </a:xfrm>
        </p:grpSpPr>
        <p:sp>
          <p:nvSpPr>
            <p:cNvPr id="77834" name="Line 6"/>
            <p:cNvSpPr>
              <a:spLocks noChangeShapeType="1"/>
            </p:cNvSpPr>
            <p:nvPr/>
          </p:nvSpPr>
          <p:spPr bwMode="auto">
            <a:xfrm flipV="1">
              <a:off x="3045" y="1902"/>
              <a:ext cx="2102" cy="9"/>
            </a:xfrm>
            <a:prstGeom prst="line">
              <a:avLst/>
            </a:prstGeom>
            <a:noFill/>
            <a:ln w="76200" cmpd="tri">
              <a:solidFill>
                <a:srgbClr val="66FFCC"/>
              </a:solidFill>
              <a:round/>
              <a:headEnd type="none" w="sm" len="sm"/>
              <a:tailEnd type="none" w="sm" len="sm"/>
            </a:ln>
          </p:spPr>
          <p:txBody>
            <a:bodyPr/>
            <a:lstStyle/>
            <a:p>
              <a:pPr fontAlgn="base">
                <a:spcBef>
                  <a:spcPct val="0"/>
                </a:spcBef>
                <a:spcAft>
                  <a:spcPct val="0"/>
                </a:spcAft>
              </a:pPr>
              <a:endParaRPr lang="en-US">
                <a:solidFill>
                  <a:srgbClr val="000000"/>
                </a:solidFill>
                <a:latin typeface="Arial" pitchFamily="34" charset="0"/>
              </a:endParaRPr>
            </a:p>
          </p:txBody>
        </p:sp>
        <p:sp>
          <p:nvSpPr>
            <p:cNvPr id="374791" name="Text Box 7"/>
            <p:cNvSpPr txBox="1">
              <a:spLocks noChangeArrowheads="1"/>
            </p:cNvSpPr>
            <p:nvPr/>
          </p:nvSpPr>
          <p:spPr bwMode="auto">
            <a:xfrm>
              <a:off x="3288" y="1879"/>
              <a:ext cx="1182" cy="212"/>
            </a:xfrm>
            <a:prstGeom prst="rect">
              <a:avLst/>
            </a:prstGeom>
            <a:noFill/>
            <a:ln w="12700">
              <a:noFill/>
              <a:miter lim="800000"/>
              <a:headEnd type="none" w="sm" len="sm"/>
              <a:tailEnd type="none" w="sm" len="sm"/>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en-US" sz="1600">
                  <a:solidFill>
                    <a:srgbClr val="66FFCC"/>
                  </a:solidFill>
                </a:rPr>
                <a:t>GPCP satellite era</a:t>
              </a:r>
            </a:p>
          </p:txBody>
        </p:sp>
      </p:grpSp>
      <p:grpSp>
        <p:nvGrpSpPr>
          <p:cNvPr id="3" name="Group 11"/>
          <p:cNvGrpSpPr>
            <a:grpSpLocks/>
          </p:cNvGrpSpPr>
          <p:nvPr/>
        </p:nvGrpSpPr>
        <p:grpSpPr bwMode="auto">
          <a:xfrm>
            <a:off x="4884738" y="965200"/>
            <a:ext cx="3173412" cy="1509713"/>
            <a:chOff x="3077" y="608"/>
            <a:chExt cx="1999" cy="951"/>
          </a:xfrm>
        </p:grpSpPr>
        <p:sp>
          <p:nvSpPr>
            <p:cNvPr id="77832" name="Line 9"/>
            <p:cNvSpPr>
              <a:spLocks noChangeShapeType="1"/>
            </p:cNvSpPr>
            <p:nvPr/>
          </p:nvSpPr>
          <p:spPr bwMode="auto">
            <a:xfrm flipV="1">
              <a:off x="3726" y="1305"/>
              <a:ext cx="1350" cy="254"/>
            </a:xfrm>
            <a:prstGeom prst="line">
              <a:avLst/>
            </a:prstGeom>
            <a:noFill/>
            <a:ln w="57150">
              <a:solidFill>
                <a:schemeClr val="accent2"/>
              </a:solidFill>
              <a:round/>
              <a:headEnd type="none" w="sm" len="sm"/>
              <a:tailEnd type="none" w="sm" len="sm"/>
            </a:ln>
          </p:spPr>
          <p:txBody>
            <a:bodyPr/>
            <a:lstStyle/>
            <a:p>
              <a:pPr fontAlgn="base">
                <a:spcBef>
                  <a:spcPct val="0"/>
                </a:spcBef>
                <a:spcAft>
                  <a:spcPct val="0"/>
                </a:spcAft>
              </a:pPr>
              <a:endParaRPr lang="en-US">
                <a:solidFill>
                  <a:srgbClr val="000000"/>
                </a:solidFill>
                <a:latin typeface="Arial" pitchFamily="34" charset="0"/>
              </a:endParaRPr>
            </a:p>
          </p:txBody>
        </p:sp>
        <p:sp>
          <p:nvSpPr>
            <p:cNvPr id="77833" name="Text Box 10"/>
            <p:cNvSpPr txBox="1">
              <a:spLocks noChangeArrowheads="1"/>
            </p:cNvSpPr>
            <p:nvPr/>
          </p:nvSpPr>
          <p:spPr bwMode="auto">
            <a:xfrm>
              <a:off x="3077" y="608"/>
              <a:ext cx="861" cy="2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a:solidFill>
                    <a:srgbClr val="00AE00"/>
                  </a:solidFill>
                </a:rPr>
                <a:t>SSM/I era</a:t>
              </a: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799747" name="Text Box 3"/>
          <p:cNvSpPr txBox="1">
            <a:spLocks noChangeArrowheads="1"/>
          </p:cNvSpPr>
          <p:nvPr/>
        </p:nvSpPr>
        <p:spPr bwMode="auto">
          <a:xfrm>
            <a:off x="304800" y="815975"/>
            <a:ext cx="8245475" cy="55197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b="1" dirty="0">
                <a:solidFill>
                  <a:srgbClr val="FFFFFF"/>
                </a:solidFill>
                <a:latin typeface="Comic Sans MS" pitchFamily="66" charset="0"/>
              </a:rPr>
              <a:t>1988 - The establishment of the IPCC</a:t>
            </a:r>
            <a:r>
              <a:rPr lang="en-US" sz="2400" b="1" dirty="0">
                <a:solidFill>
                  <a:srgbClr val="000000"/>
                </a:solidFill>
                <a:latin typeface="Comic Sans MS" pitchFamily="66" charset="0"/>
              </a:rPr>
              <a:t> </a:t>
            </a:r>
            <a:endParaRPr lang="en-US" sz="2400" dirty="0">
              <a:solidFill>
                <a:srgbClr val="000000"/>
              </a:solidFill>
              <a:latin typeface="Comic Sans MS" pitchFamily="66" charset="0"/>
            </a:endParaRPr>
          </a:p>
          <a:p>
            <a:pPr eaLnBrk="0" fontAlgn="base" hangingPunct="0">
              <a:spcBef>
                <a:spcPct val="0"/>
              </a:spcBef>
              <a:spcAft>
                <a:spcPct val="0"/>
              </a:spcAft>
            </a:pPr>
            <a:endParaRPr lang="en-US" sz="2400" dirty="0">
              <a:solidFill>
                <a:srgbClr val="000000"/>
              </a:solidFill>
              <a:latin typeface="Comic Sans MS" pitchFamily="66" charset="0"/>
            </a:endParaRPr>
          </a:p>
          <a:p>
            <a:pPr eaLnBrk="0" fontAlgn="base" hangingPunct="0">
              <a:spcBef>
                <a:spcPct val="0"/>
              </a:spcBef>
              <a:spcAft>
                <a:spcPct val="0"/>
              </a:spcAft>
            </a:pPr>
            <a:r>
              <a:rPr lang="en-US" sz="2800" b="1" u="sng" dirty="0">
                <a:solidFill>
                  <a:srgbClr val="FF0000"/>
                </a:solidFill>
                <a:latin typeface="Comic Sans MS" pitchFamily="66" charset="0"/>
              </a:rPr>
              <a:t>Role of the IPCC:</a:t>
            </a:r>
            <a:r>
              <a:rPr lang="en-US" sz="2800" b="1" dirty="0">
                <a:solidFill>
                  <a:srgbClr val="CC0000"/>
                </a:solidFill>
                <a:latin typeface="Comic Sans MS" pitchFamily="66" charset="0"/>
              </a:rPr>
              <a:t> </a:t>
            </a:r>
          </a:p>
          <a:p>
            <a:pPr eaLnBrk="0" fontAlgn="base" hangingPunct="0">
              <a:spcBef>
                <a:spcPct val="0"/>
              </a:spcBef>
              <a:spcAft>
                <a:spcPct val="0"/>
              </a:spcAft>
            </a:pPr>
            <a:endParaRPr lang="en-US" sz="2800" dirty="0">
              <a:solidFill>
                <a:srgbClr val="CC0000"/>
              </a:solidFill>
              <a:latin typeface="Comic Sans MS" pitchFamily="66" charset="0"/>
            </a:endParaRPr>
          </a:p>
          <a:p>
            <a:pPr eaLnBrk="0" fontAlgn="base" hangingPunct="0">
              <a:spcBef>
                <a:spcPct val="0"/>
              </a:spcBef>
              <a:spcAft>
                <a:spcPct val="0"/>
              </a:spcAft>
            </a:pPr>
            <a:r>
              <a:rPr lang="en-US" sz="2800" dirty="0">
                <a:solidFill>
                  <a:srgbClr val="FFFFFF"/>
                </a:solidFill>
                <a:latin typeface="Comic Sans MS" pitchFamily="66" charset="0"/>
              </a:rPr>
              <a:t>The role of the IPCC is to</a:t>
            </a:r>
            <a:r>
              <a:rPr lang="en-US" sz="2800" dirty="0">
                <a:solidFill>
                  <a:srgbClr val="000000"/>
                </a:solidFill>
                <a:latin typeface="Comic Sans MS" pitchFamily="66" charset="0"/>
              </a:rPr>
              <a:t> </a:t>
            </a:r>
            <a:r>
              <a:rPr lang="en-US" sz="2800" b="1" dirty="0">
                <a:solidFill>
                  <a:srgbClr val="FF0000"/>
                </a:solidFill>
                <a:latin typeface="Comic Sans MS" pitchFamily="66" charset="0"/>
              </a:rPr>
              <a:t>assess</a:t>
            </a:r>
            <a:r>
              <a:rPr lang="en-US" sz="2800" dirty="0">
                <a:solidFill>
                  <a:srgbClr val="000000"/>
                </a:solidFill>
                <a:latin typeface="Comic Sans MS" pitchFamily="66" charset="0"/>
              </a:rPr>
              <a:t> </a:t>
            </a:r>
            <a:r>
              <a:rPr lang="en-US" sz="2800" dirty="0">
                <a:solidFill>
                  <a:srgbClr val="FFFFFF"/>
                </a:solidFill>
                <a:latin typeface="Comic Sans MS" pitchFamily="66" charset="0"/>
              </a:rPr>
              <a:t>on a comprehensive, objective, open and transparent basis the scientific, technical and socio-economic information relevant to understanding the scientific basis of risk of human-induced climate change, its potential impacts and options for adaptation and mitigation. </a:t>
            </a:r>
          </a:p>
          <a:p>
            <a:pPr eaLnBrk="0" fontAlgn="base" hangingPunct="0">
              <a:spcBef>
                <a:spcPct val="0"/>
              </a:spcBef>
              <a:spcAft>
                <a:spcPct val="0"/>
              </a:spcAft>
            </a:pPr>
            <a:r>
              <a:rPr lang="en-US" sz="2800" dirty="0">
                <a:solidFill>
                  <a:srgbClr val="FFFF00"/>
                </a:solidFill>
                <a:latin typeface="Comic Sans MS" pitchFamily="66" charset="0"/>
              </a:rPr>
              <a:t>Review by experts and governments is an essential part of the IPCC process. </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pic>
        <p:nvPicPr>
          <p:cNvPr id="84994" name="Picture 2" descr="FAQ3"/>
          <p:cNvPicPr>
            <a:picLocks noChangeAspect="1" noChangeArrowheads="1"/>
          </p:cNvPicPr>
          <p:nvPr/>
        </p:nvPicPr>
        <p:blipFill>
          <a:blip r:embed="rId2" cstate="print"/>
          <a:srcRect/>
          <a:stretch>
            <a:fillRect/>
          </a:stretch>
        </p:blipFill>
        <p:spPr bwMode="auto">
          <a:xfrm>
            <a:off x="234950" y="762000"/>
            <a:ext cx="6165850" cy="5867400"/>
          </a:xfrm>
          <a:prstGeom prst="rect">
            <a:avLst/>
          </a:prstGeom>
          <a:noFill/>
          <a:ln w="9525">
            <a:noFill/>
            <a:miter lim="800000"/>
            <a:headEnd/>
            <a:tailEnd/>
          </a:ln>
        </p:spPr>
      </p:pic>
      <p:sp>
        <p:nvSpPr>
          <p:cNvPr id="84995" name="Text Box 3"/>
          <p:cNvSpPr txBox="1">
            <a:spLocks noChangeArrowheads="1"/>
          </p:cNvSpPr>
          <p:nvPr/>
        </p:nvSpPr>
        <p:spPr bwMode="auto">
          <a:xfrm>
            <a:off x="6537325" y="960438"/>
            <a:ext cx="2606675" cy="5934075"/>
          </a:xfrm>
          <a:prstGeom prst="rect">
            <a:avLst/>
          </a:prstGeom>
          <a:noFill/>
          <a:ln w="9525">
            <a:noFill/>
            <a:miter lim="800000"/>
            <a:headEnd/>
            <a:tailEnd/>
          </a:ln>
        </p:spPr>
        <p:txBody>
          <a:bodyPr>
            <a:spAutoFit/>
          </a:bodyPr>
          <a:lstStyle/>
          <a:p>
            <a:pPr fontAlgn="base">
              <a:spcBef>
                <a:spcPct val="0"/>
              </a:spcBef>
              <a:spcAft>
                <a:spcPct val="0"/>
              </a:spcAft>
            </a:pPr>
            <a:r>
              <a:rPr lang="en-US" sz="2400">
                <a:solidFill>
                  <a:srgbClr val="FFFFFF"/>
                </a:solidFill>
                <a:latin typeface="Comic Sans MS" pitchFamily="66" charset="0"/>
              </a:rPr>
              <a:t>The most important spatial pattern (top) of the monthly Palmer Drought Severity Index (PDSI) for 1900 to 2002. </a:t>
            </a:r>
          </a:p>
          <a:p>
            <a:pPr fontAlgn="base">
              <a:spcBef>
                <a:spcPct val="0"/>
              </a:spcBef>
              <a:spcAft>
                <a:spcPct val="0"/>
              </a:spcAft>
            </a:pPr>
            <a:endParaRPr lang="en-US" sz="2400">
              <a:solidFill>
                <a:srgbClr val="FFFFFF"/>
              </a:solidFill>
              <a:latin typeface="Comic Sans MS" pitchFamily="66" charset="0"/>
            </a:endParaRPr>
          </a:p>
          <a:p>
            <a:pPr fontAlgn="base">
              <a:spcBef>
                <a:spcPct val="0"/>
              </a:spcBef>
              <a:spcAft>
                <a:spcPct val="0"/>
              </a:spcAft>
            </a:pPr>
            <a:r>
              <a:rPr lang="en-US" sz="2400">
                <a:solidFill>
                  <a:srgbClr val="FFFFFF"/>
                </a:solidFill>
                <a:latin typeface="Comic Sans MS" pitchFamily="66" charset="0"/>
              </a:rPr>
              <a:t>The time series (below) accounts for most of the trend in PDSI.</a:t>
            </a:r>
          </a:p>
          <a:p>
            <a:pPr fontAlgn="base">
              <a:spcBef>
                <a:spcPct val="0"/>
              </a:spcBef>
              <a:spcAft>
                <a:spcPct val="0"/>
              </a:spcAft>
            </a:pPr>
            <a:endParaRPr lang="en-US" sz="2400">
              <a:solidFill>
                <a:srgbClr val="FFFFFF"/>
              </a:solidFill>
              <a:latin typeface="Comic Sans MS" pitchFamily="66" charset="0"/>
            </a:endParaRPr>
          </a:p>
          <a:p>
            <a:pPr fontAlgn="base">
              <a:spcBef>
                <a:spcPct val="0"/>
              </a:spcBef>
              <a:spcAft>
                <a:spcPct val="0"/>
              </a:spcAft>
            </a:pPr>
            <a:endParaRPr lang="en-US" sz="2400">
              <a:solidFill>
                <a:srgbClr val="FFFFFF"/>
              </a:solidFill>
              <a:latin typeface="Comic Sans MS" pitchFamily="66" charset="0"/>
            </a:endParaRPr>
          </a:p>
          <a:p>
            <a:pPr fontAlgn="base">
              <a:spcBef>
                <a:spcPct val="0"/>
              </a:spcBef>
              <a:spcAft>
                <a:spcPct val="0"/>
              </a:spcAft>
            </a:pPr>
            <a:r>
              <a:rPr lang="en-US" sz="2400">
                <a:solidFill>
                  <a:srgbClr val="FFFFFF"/>
                </a:solidFill>
                <a:latin typeface="Comic Sans MS" pitchFamily="66" charset="0"/>
              </a:rPr>
              <a:t>AR4 IPCC</a:t>
            </a:r>
          </a:p>
        </p:txBody>
      </p:sp>
      <p:sp>
        <p:nvSpPr>
          <p:cNvPr id="84996" name="Line 4"/>
          <p:cNvSpPr>
            <a:spLocks noChangeShapeType="1"/>
          </p:cNvSpPr>
          <p:nvPr/>
        </p:nvSpPr>
        <p:spPr bwMode="auto">
          <a:xfrm>
            <a:off x="0" y="685800"/>
            <a:ext cx="9144000" cy="0"/>
          </a:xfrm>
          <a:prstGeom prst="line">
            <a:avLst/>
          </a:prstGeom>
          <a:noFill/>
          <a:ln w="38100">
            <a:solidFill>
              <a:srgbClr val="FF0000"/>
            </a:solidFill>
            <a:round/>
            <a:headEnd/>
            <a:tailEnd/>
          </a:ln>
        </p:spPr>
        <p:txBody>
          <a:bodyPr/>
          <a:lstStyle/>
          <a:p>
            <a:pPr fontAlgn="base">
              <a:spcBef>
                <a:spcPct val="0"/>
              </a:spcBef>
              <a:spcAft>
                <a:spcPct val="0"/>
              </a:spcAft>
            </a:pPr>
            <a:endParaRPr lang="en-US">
              <a:solidFill>
                <a:srgbClr val="000000"/>
              </a:solidFill>
            </a:endParaRPr>
          </a:p>
        </p:txBody>
      </p:sp>
      <p:sp>
        <p:nvSpPr>
          <p:cNvPr id="54277" name="Text Box 5"/>
          <p:cNvSpPr txBox="1">
            <a:spLocks noChangeArrowheads="1"/>
          </p:cNvSpPr>
          <p:nvPr/>
        </p:nvSpPr>
        <p:spPr bwMode="auto">
          <a:xfrm>
            <a:off x="2362200" y="152400"/>
            <a:ext cx="5135563"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en-US" sz="2400" b="1">
                <a:solidFill>
                  <a:srgbClr val="FFFFFF"/>
                </a:solidFill>
                <a:latin typeface="Comic Sans MS" pitchFamily="66" charset="0"/>
              </a:rPr>
              <a:t>Drought is increasing most places</a:t>
            </a:r>
          </a:p>
        </p:txBody>
      </p:sp>
      <p:sp>
        <p:nvSpPr>
          <p:cNvPr id="54278" name="AutoShape 6"/>
          <p:cNvSpPr>
            <a:spLocks noChangeArrowheads="1"/>
          </p:cNvSpPr>
          <p:nvPr/>
        </p:nvSpPr>
        <p:spPr bwMode="auto">
          <a:xfrm>
            <a:off x="4953000" y="914400"/>
            <a:ext cx="4191000" cy="2057400"/>
          </a:xfrm>
          <a:prstGeom prst="wedgeRoundRectCallout">
            <a:avLst>
              <a:gd name="adj1" fmla="val -53333"/>
              <a:gd name="adj2" fmla="val 133486"/>
              <a:gd name="adj3" fmla="val 16667"/>
            </a:avLst>
          </a:prstGeom>
          <a:solidFill>
            <a:srgbClr val="FFFF00"/>
          </a:solidFill>
          <a:ln w="28575">
            <a:solidFill>
              <a:srgbClr val="CC0000"/>
            </a:solidFill>
            <a:miter lim="800000"/>
            <a:headEnd/>
            <a:tailEnd/>
          </a:ln>
        </p:spPr>
        <p:txBody>
          <a:bodyPr/>
          <a:lstStyle/>
          <a:p>
            <a:pPr algn="ctr" fontAlgn="base">
              <a:spcBef>
                <a:spcPct val="0"/>
              </a:spcBef>
              <a:spcAft>
                <a:spcPct val="0"/>
              </a:spcAft>
            </a:pPr>
            <a:r>
              <a:rPr lang="en-US" sz="2400">
                <a:solidFill>
                  <a:srgbClr val="000000"/>
                </a:solidFill>
                <a:latin typeface="Comic Sans MS" pitchFamily="66" charset="0"/>
              </a:rPr>
              <a:t>Mainly decrease in rain over land in tropics and subtropics, but enhanced by increased atmospheric demand with warming</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wipe(up)">
                                      <p:cBhvr>
                                        <p:cTn id="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ig10_12"/>
          <p:cNvPicPr>
            <a:picLocks noChangeAspect="1" noChangeArrowheads="1"/>
          </p:cNvPicPr>
          <p:nvPr/>
        </p:nvPicPr>
        <p:blipFill>
          <a:blip r:embed="rId2" cstate="print"/>
          <a:srcRect b="50093"/>
          <a:stretch>
            <a:fillRect/>
          </a:stretch>
        </p:blipFill>
        <p:spPr bwMode="auto">
          <a:xfrm>
            <a:off x="76200" y="2819400"/>
            <a:ext cx="9067800" cy="3279775"/>
          </a:xfrm>
          <a:prstGeom prst="rect">
            <a:avLst/>
          </a:prstGeom>
          <a:noFill/>
          <a:ln w="9525">
            <a:noFill/>
            <a:miter lim="800000"/>
            <a:headEnd/>
            <a:tailEnd/>
          </a:ln>
        </p:spPr>
      </p:pic>
      <p:sp>
        <p:nvSpPr>
          <p:cNvPr id="105475" name="Text Box 3"/>
          <p:cNvSpPr txBox="1">
            <a:spLocks noChangeArrowheads="1"/>
          </p:cNvSpPr>
          <p:nvPr/>
        </p:nvSpPr>
        <p:spPr bwMode="auto">
          <a:xfrm>
            <a:off x="881063" y="1258888"/>
            <a:ext cx="7294562" cy="1262062"/>
          </a:xfrm>
          <a:prstGeom prst="rect">
            <a:avLst/>
          </a:prstGeom>
          <a:solidFill>
            <a:srgbClr val="3366FF"/>
          </a:solidFill>
          <a:ln w="9525">
            <a:noFill/>
            <a:miter lim="800000"/>
            <a:headEnd/>
            <a:tailEnd/>
          </a:ln>
        </p:spPr>
        <p:txBody>
          <a:bodyPr>
            <a:spAutoFit/>
          </a:bodyPr>
          <a:lstStyle/>
          <a:p>
            <a:pPr fontAlgn="base">
              <a:spcBef>
                <a:spcPct val="50000"/>
              </a:spcBef>
              <a:spcAft>
                <a:spcPct val="0"/>
              </a:spcAft>
            </a:pPr>
            <a:r>
              <a:rPr lang="en-US" sz="2800" b="1">
                <a:solidFill>
                  <a:srgbClr val="FFFFFF"/>
                </a:solidFill>
              </a:rPr>
              <a:t>Projections: </a:t>
            </a:r>
            <a:r>
              <a:rPr lang="en-US" sz="2400" b="1">
                <a:solidFill>
                  <a:srgbClr val="FFFFFF"/>
                </a:solidFill>
              </a:rPr>
              <a:t>Combined effects of increased precipitation intensity and more dry days contribute to lower soil moisture</a:t>
            </a:r>
            <a:endParaRPr lang="en-US" sz="2800" b="1">
              <a:solidFill>
                <a:srgbClr val="FFFFFF"/>
              </a:solidFill>
            </a:endParaRPr>
          </a:p>
        </p:txBody>
      </p:sp>
      <p:sp>
        <p:nvSpPr>
          <p:cNvPr id="105476" name="Text Box 4"/>
          <p:cNvSpPr txBox="1">
            <a:spLocks noChangeArrowheads="1"/>
          </p:cNvSpPr>
          <p:nvPr/>
        </p:nvSpPr>
        <p:spPr bwMode="auto">
          <a:xfrm>
            <a:off x="3505200" y="6172200"/>
            <a:ext cx="4578350" cy="4619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2090-2100			IPCC</a:t>
            </a:r>
          </a:p>
        </p:txBody>
      </p:sp>
      <p:sp>
        <p:nvSpPr>
          <p:cNvPr id="386053" name="Text Box 5"/>
          <p:cNvSpPr txBox="1">
            <a:spLocks noChangeArrowheads="1"/>
          </p:cNvSpPr>
          <p:nvPr/>
        </p:nvSpPr>
        <p:spPr bwMode="auto">
          <a:xfrm>
            <a:off x="447675" y="169863"/>
            <a:ext cx="7800975" cy="641350"/>
          </a:xfrm>
          <a:prstGeom prst="rect">
            <a:avLst/>
          </a:prstGeom>
          <a:noFill/>
          <a:ln w="12700">
            <a:noFill/>
            <a:miter lim="800000"/>
            <a:headEnd type="none" w="sm" len="sm"/>
            <a:tailEnd type="none" w="sm" len="sm"/>
          </a:ln>
          <a:effectLst>
            <a:outerShdw dist="35921" dir="2700000" algn="ctr" rotWithShape="0">
              <a:schemeClr val="bg1"/>
            </a:outerShdw>
          </a:effectLst>
        </p:spPr>
        <p:txBody>
          <a:bodyPr wrap="none">
            <a:spAutoFit/>
          </a:bodyPr>
          <a:lstStyle/>
          <a:p>
            <a:pPr eaLnBrk="0" fontAlgn="base" hangingPunct="0">
              <a:spcBef>
                <a:spcPct val="0"/>
              </a:spcBef>
              <a:spcAft>
                <a:spcPct val="0"/>
              </a:spcAft>
              <a:defRPr/>
            </a:pPr>
            <a:r>
              <a:rPr lang="en-US" sz="3600" b="1">
                <a:solidFill>
                  <a:srgbClr val="CC0000"/>
                </a:solidFill>
              </a:rPr>
              <a:t>“Rich get richer, poor get poorer”</a:t>
            </a:r>
          </a:p>
        </p:txBody>
      </p:sp>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zSlide00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43" name="Text Box 3"/>
          <p:cNvSpPr txBox="1">
            <a:spLocks noChangeArrowheads="1"/>
          </p:cNvSpPr>
          <p:nvPr/>
        </p:nvSpPr>
        <p:spPr bwMode="auto">
          <a:xfrm>
            <a:off x="8139113" y="228600"/>
            <a:ext cx="10048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rPr>
              <a:t>IPCC AR4</a:t>
            </a:r>
          </a:p>
        </p:txBody>
      </p:sp>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body" idx="1"/>
          </p:nvPr>
        </p:nvSpPr>
        <p:spPr>
          <a:xfrm>
            <a:off x="457200" y="1447800"/>
            <a:ext cx="8458200" cy="5257800"/>
          </a:xfrm>
        </p:spPr>
        <p:txBody>
          <a:bodyPr/>
          <a:lstStyle/>
          <a:p>
            <a:pPr eaLnBrk="1" hangingPunct="1">
              <a:lnSpc>
                <a:spcPct val="80000"/>
              </a:lnSpc>
            </a:pPr>
            <a:r>
              <a:rPr lang="en-US" sz="2400" dirty="0" smtClean="0">
                <a:solidFill>
                  <a:srgbClr val="FFC000"/>
                </a:solidFill>
                <a:latin typeface="Comic Sans MS" pitchFamily="66" charset="0"/>
              </a:rPr>
              <a:t>Rising sea level: </a:t>
            </a:r>
            <a:r>
              <a:rPr lang="en-US" sz="2400" dirty="0" smtClean="0">
                <a:solidFill>
                  <a:schemeClr val="bg1"/>
                </a:solidFill>
                <a:latin typeface="Comic Sans MS" pitchFamily="66" charset="0"/>
              </a:rPr>
              <a:t>coastal storm surges, salt water intrusions, flooding</a:t>
            </a:r>
          </a:p>
          <a:p>
            <a:pPr eaLnBrk="1" hangingPunct="1">
              <a:lnSpc>
                <a:spcPct val="80000"/>
              </a:lnSpc>
            </a:pPr>
            <a:r>
              <a:rPr lang="en-US" sz="2400" dirty="0" smtClean="0">
                <a:solidFill>
                  <a:srgbClr val="FFC000"/>
                </a:solidFill>
                <a:latin typeface="Comic Sans MS" pitchFamily="66" charset="0"/>
              </a:rPr>
              <a:t>Heavier  rains, floods</a:t>
            </a:r>
            <a:r>
              <a:rPr lang="en-US" sz="2400" dirty="0" smtClean="0">
                <a:solidFill>
                  <a:schemeClr val="bg1"/>
                </a:solidFill>
                <a:latin typeface="Comic Sans MS" pitchFamily="66" charset="0"/>
              </a:rPr>
              <a:t>: water contamination, water quality</a:t>
            </a:r>
          </a:p>
          <a:p>
            <a:pPr eaLnBrk="1" hangingPunct="1">
              <a:lnSpc>
                <a:spcPct val="80000"/>
              </a:lnSpc>
            </a:pPr>
            <a:r>
              <a:rPr lang="en-US" sz="2400" dirty="0" smtClean="0">
                <a:solidFill>
                  <a:srgbClr val="FFC000"/>
                </a:solidFill>
                <a:latin typeface="Comic Sans MS" pitchFamily="66" charset="0"/>
              </a:rPr>
              <a:t>Drought</a:t>
            </a:r>
            <a:r>
              <a:rPr lang="en-US" sz="2400" dirty="0" smtClean="0">
                <a:solidFill>
                  <a:schemeClr val="bg1"/>
                </a:solidFill>
                <a:latin typeface="Comic Sans MS" pitchFamily="66" charset="0"/>
              </a:rPr>
              <a:t>: water shortages, agriculture, water quality</a:t>
            </a:r>
          </a:p>
          <a:p>
            <a:pPr eaLnBrk="1" hangingPunct="1">
              <a:lnSpc>
                <a:spcPct val="80000"/>
              </a:lnSpc>
            </a:pPr>
            <a:r>
              <a:rPr lang="en-US" sz="2400" dirty="0" smtClean="0">
                <a:solidFill>
                  <a:srgbClr val="FFC000"/>
                </a:solidFill>
                <a:latin typeface="Comic Sans MS" pitchFamily="66" charset="0"/>
              </a:rPr>
              <a:t>Heat-waves:</a:t>
            </a:r>
            <a:r>
              <a:rPr lang="en-US" sz="2400" dirty="0" smtClean="0">
                <a:solidFill>
                  <a:schemeClr val="bg1"/>
                </a:solidFill>
                <a:latin typeface="Comic Sans MS" pitchFamily="66" charset="0"/>
              </a:rPr>
              <a:t> wildfires</a:t>
            </a:r>
          </a:p>
          <a:p>
            <a:pPr eaLnBrk="1" hangingPunct="1">
              <a:lnSpc>
                <a:spcPct val="80000"/>
              </a:lnSpc>
            </a:pPr>
            <a:r>
              <a:rPr lang="en-US" sz="2400" dirty="0" smtClean="0">
                <a:solidFill>
                  <a:srgbClr val="FFC000"/>
                </a:solidFill>
                <a:latin typeface="Comic Sans MS" pitchFamily="66" charset="0"/>
              </a:rPr>
              <a:t>Stronger storms, hurricanes, tornadoes</a:t>
            </a:r>
            <a:r>
              <a:rPr lang="en-US" sz="2400" dirty="0" smtClean="0">
                <a:solidFill>
                  <a:schemeClr val="bg1"/>
                </a:solidFill>
                <a:latin typeface="Comic Sans MS" pitchFamily="66" charset="0"/>
              </a:rPr>
              <a:t>: damage, loss of life, loss of habitat</a:t>
            </a:r>
          </a:p>
          <a:p>
            <a:pPr eaLnBrk="1" hangingPunct="1">
              <a:lnSpc>
                <a:spcPct val="80000"/>
              </a:lnSpc>
            </a:pPr>
            <a:r>
              <a:rPr lang="en-US" sz="2400" dirty="0" smtClean="0">
                <a:solidFill>
                  <a:srgbClr val="FFC000"/>
                </a:solidFill>
                <a:latin typeface="Comic Sans MS" pitchFamily="66" charset="0"/>
              </a:rPr>
              <a:t>Changes in climate</a:t>
            </a:r>
            <a:r>
              <a:rPr lang="en-US" sz="2400" dirty="0" smtClean="0">
                <a:solidFill>
                  <a:schemeClr val="bg1"/>
                </a:solidFill>
                <a:latin typeface="Comic Sans MS" pitchFamily="66" charset="0"/>
              </a:rPr>
              <a:t>: crops, famine, discontent and strife, more insects (range, seasons), fungal and other disease; vector-borne disease. </a:t>
            </a:r>
          </a:p>
          <a:p>
            <a:pPr eaLnBrk="1" hangingPunct="1">
              <a:lnSpc>
                <a:spcPct val="80000"/>
              </a:lnSpc>
            </a:pPr>
            <a:r>
              <a:rPr lang="en-US" sz="2400" dirty="0" smtClean="0">
                <a:solidFill>
                  <a:srgbClr val="FFC000"/>
                </a:solidFill>
                <a:latin typeface="Comic Sans MS" pitchFamily="66" charset="0"/>
              </a:rPr>
              <a:t>Sea ice loss</a:t>
            </a:r>
            <a:r>
              <a:rPr lang="en-US" sz="2400" dirty="0" smtClean="0">
                <a:solidFill>
                  <a:schemeClr val="bg1"/>
                </a:solidFill>
                <a:latin typeface="Comic Sans MS" pitchFamily="66" charset="0"/>
              </a:rPr>
              <a:t>: habitat loss</a:t>
            </a:r>
          </a:p>
          <a:p>
            <a:pPr eaLnBrk="1" hangingPunct="1">
              <a:lnSpc>
                <a:spcPct val="80000"/>
              </a:lnSpc>
            </a:pPr>
            <a:r>
              <a:rPr lang="en-US" sz="2400" dirty="0" smtClean="0">
                <a:solidFill>
                  <a:srgbClr val="FFC000"/>
                </a:solidFill>
                <a:latin typeface="Comic Sans MS" pitchFamily="66" charset="0"/>
              </a:rPr>
              <a:t>Permafrost melting</a:t>
            </a:r>
            <a:r>
              <a:rPr lang="en-US" sz="2400" dirty="0" smtClean="0">
                <a:solidFill>
                  <a:schemeClr val="bg1"/>
                </a:solidFill>
                <a:latin typeface="Comic Sans MS" pitchFamily="66" charset="0"/>
              </a:rPr>
              <a:t>: infrastructure at risk</a:t>
            </a:r>
          </a:p>
        </p:txBody>
      </p:sp>
      <p:pic>
        <p:nvPicPr>
          <p:cNvPr id="35843" name="Picture 6"/>
          <p:cNvPicPr>
            <a:picLocks noChangeAspect="1" noChangeArrowheads="1"/>
          </p:cNvPicPr>
          <p:nvPr/>
        </p:nvPicPr>
        <p:blipFill>
          <a:blip r:embed="rId2" cstate="print">
            <a:lum bright="-6000"/>
          </a:blip>
          <a:srcRect t="4305" b="8611"/>
          <a:stretch>
            <a:fillRect/>
          </a:stretch>
        </p:blipFill>
        <p:spPr bwMode="auto">
          <a:xfrm>
            <a:off x="7478713" y="5332413"/>
            <a:ext cx="1665287" cy="1525587"/>
          </a:xfrm>
          <a:prstGeom prst="rect">
            <a:avLst/>
          </a:prstGeom>
          <a:noFill/>
          <a:ln w="12700">
            <a:noFill/>
            <a:miter lim="800000"/>
            <a:headEnd/>
            <a:tailEnd/>
          </a:ln>
        </p:spPr>
      </p:pic>
      <p:sp>
        <p:nvSpPr>
          <p:cNvPr id="201736" name="Rectangle 8"/>
          <p:cNvSpPr>
            <a:spLocks noGrp="1" noChangeArrowheads="1"/>
          </p:cNvSpPr>
          <p:nvPr>
            <p:ph type="title"/>
          </p:nvPr>
        </p:nvSpPr>
        <p:spPr>
          <a:xfrm>
            <a:off x="609600" y="76200"/>
            <a:ext cx="7772400" cy="1143000"/>
          </a:xfrm>
          <a:ln w="28575">
            <a:solidFill>
              <a:srgbClr val="F60000"/>
            </a:solidFill>
          </a:ln>
          <a:effectLst>
            <a:outerShdw dist="35921" dir="2700000" algn="ctr" rotWithShape="0">
              <a:schemeClr val="tx1"/>
            </a:outerShdw>
          </a:effectLst>
        </p:spPr>
        <p:txBody>
          <a:bodyPr/>
          <a:lstStyle/>
          <a:p>
            <a:pPr eaLnBrk="1" hangingPunct="1">
              <a:defRPr/>
            </a:pPr>
            <a:r>
              <a:rPr lang="en-US" sz="3600" b="1" smtClean="0">
                <a:solidFill>
                  <a:srgbClr val="FFFF00"/>
                </a:solidFill>
                <a:latin typeface="Comic Sans MS" pitchFamily="66" charset="0"/>
              </a:rPr>
              <a:t>Global warming effects from humans are already identifiable</a:t>
            </a:r>
          </a:p>
        </p:txBody>
      </p:sp>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3936056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8579" name="Text Box 3"/>
          <p:cNvSpPr txBox="1">
            <a:spLocks noChangeArrowheads="1"/>
          </p:cNvSpPr>
          <p:nvPr/>
        </p:nvSpPr>
        <p:spPr bwMode="auto">
          <a:xfrm>
            <a:off x="381000" y="0"/>
            <a:ext cx="8763000" cy="6648450"/>
          </a:xfrm>
          <a:prstGeom prst="rect">
            <a:avLst/>
          </a:prstGeom>
          <a:noFill/>
          <a:ln w="9525">
            <a:noFill/>
            <a:miter lim="800000"/>
            <a:headEnd/>
            <a:tailEnd/>
          </a:ln>
          <a:effectLst>
            <a:outerShdw dist="45791" dir="2021404" algn="ctr" rotWithShape="0">
              <a:schemeClr val="tx1"/>
            </a:outerShdw>
          </a:effectLst>
        </p:spPr>
        <p:txBody>
          <a:bodyPr>
            <a:spAutoFit/>
          </a:bodyPr>
          <a:lstStyle/>
          <a:p>
            <a:pPr eaLnBrk="0" fontAlgn="base" hangingPunct="0">
              <a:spcBef>
                <a:spcPct val="0"/>
              </a:spcBef>
              <a:spcAft>
                <a:spcPct val="0"/>
              </a:spcAft>
              <a:defRPr/>
            </a:pPr>
            <a:r>
              <a:rPr lang="en-US" sz="3200" b="1" dirty="0">
                <a:solidFill>
                  <a:srgbClr val="FF0000"/>
                </a:solidFill>
                <a:cs typeface="Tahoma" pitchFamily="34" charset="0"/>
              </a:rPr>
              <a:t>Water serves</a:t>
            </a:r>
            <a:r>
              <a:rPr lang="en-US" sz="3200" dirty="0">
                <a:solidFill>
                  <a:srgbClr val="FF0000"/>
                </a:solidFill>
                <a:cs typeface="Times New Roman" pitchFamily="18" charset="0"/>
              </a:rPr>
              <a:t> </a:t>
            </a:r>
            <a:r>
              <a:rPr lang="en-US" sz="3200" b="1" dirty="0">
                <a:solidFill>
                  <a:srgbClr val="FF0000"/>
                </a:solidFill>
                <a:cs typeface="Tahoma" pitchFamily="34" charset="0"/>
              </a:rPr>
              <a:t>as the “</a:t>
            </a:r>
            <a:r>
              <a:rPr lang="en-US" sz="3200" b="1" dirty="0">
                <a:solidFill>
                  <a:srgbClr val="FFFF00"/>
                </a:solidFill>
                <a:cs typeface="Tahoma" pitchFamily="34" charset="0"/>
              </a:rPr>
              <a:t>air conditioner</a:t>
            </a:r>
            <a:r>
              <a:rPr lang="en-US" sz="3200" b="1" dirty="0">
                <a:solidFill>
                  <a:srgbClr val="FF0000"/>
                </a:solidFill>
                <a:cs typeface="Tahoma" pitchFamily="34" charset="0"/>
              </a:rPr>
              <a:t>”</a:t>
            </a:r>
            <a:r>
              <a:rPr lang="en-US" sz="3200" dirty="0">
                <a:solidFill>
                  <a:srgbClr val="FF0000"/>
                </a:solidFill>
                <a:cs typeface="Times New Roman" pitchFamily="18" charset="0"/>
              </a:rPr>
              <a:t>  </a:t>
            </a:r>
          </a:p>
          <a:p>
            <a:pPr eaLnBrk="0" fontAlgn="base" hangingPunct="0">
              <a:spcBef>
                <a:spcPct val="0"/>
              </a:spcBef>
              <a:spcAft>
                <a:spcPct val="0"/>
              </a:spcAft>
              <a:defRPr/>
            </a:pPr>
            <a:r>
              <a:rPr lang="en-US" sz="3200" b="1" dirty="0">
                <a:solidFill>
                  <a:srgbClr val="FF0000"/>
                </a:solidFill>
                <a:cs typeface="Tahoma" pitchFamily="34" charset="0"/>
              </a:rPr>
              <a:t>			of the planet.</a:t>
            </a:r>
            <a:endParaRPr lang="en-US" sz="3200" dirty="0">
              <a:solidFill>
                <a:srgbClr val="FF0000"/>
              </a:solidFill>
            </a:endParaRPr>
          </a:p>
          <a:p>
            <a:pPr eaLnBrk="0" fontAlgn="base" hangingPunct="0">
              <a:spcBef>
                <a:spcPct val="0"/>
              </a:spcBef>
              <a:spcAft>
                <a:spcPct val="0"/>
              </a:spcAft>
              <a:defRPr/>
            </a:pPr>
            <a:r>
              <a:rPr lang="en-US" sz="2800" b="1" dirty="0">
                <a:solidFill>
                  <a:srgbClr val="FFFF00"/>
                </a:solidFill>
              </a:rPr>
              <a:t>Rising greenhouse gases are causing climate change, semi-arid areas are becoming drier while wet areas are becoming wetter. </a:t>
            </a:r>
          </a:p>
          <a:p>
            <a:pPr eaLnBrk="0" fontAlgn="base" hangingPunct="0">
              <a:spcBef>
                <a:spcPct val="0"/>
              </a:spcBef>
              <a:spcAft>
                <a:spcPct val="0"/>
              </a:spcAft>
              <a:defRPr/>
            </a:pPr>
            <a:endParaRPr lang="en-US" sz="3000" b="1" dirty="0">
              <a:solidFill>
                <a:srgbClr val="FFFF00"/>
              </a:solidFill>
            </a:endParaRPr>
          </a:p>
          <a:p>
            <a:pPr eaLnBrk="0" fontAlgn="base" hangingPunct="0">
              <a:spcBef>
                <a:spcPct val="0"/>
              </a:spcBef>
              <a:spcAft>
                <a:spcPct val="0"/>
              </a:spcAft>
              <a:defRPr/>
            </a:pPr>
            <a:r>
              <a:rPr lang="en-US" sz="3000" b="1" dirty="0">
                <a:solidFill>
                  <a:srgbClr val="FFFF00"/>
                </a:solidFill>
              </a:rPr>
              <a:t>Increases in extremes (floods and droughts) are already here.</a:t>
            </a:r>
          </a:p>
          <a:p>
            <a:pPr eaLnBrk="0" fontAlgn="base" hangingPunct="0">
              <a:spcBef>
                <a:spcPct val="0"/>
              </a:spcBef>
              <a:spcAft>
                <a:spcPct val="0"/>
              </a:spcAft>
              <a:defRPr/>
            </a:pPr>
            <a:endParaRPr lang="en-US" sz="3000" b="1" dirty="0">
              <a:solidFill>
                <a:srgbClr val="FFFF00"/>
              </a:solidFill>
            </a:endParaRPr>
          </a:p>
          <a:p>
            <a:pPr eaLnBrk="0" fontAlgn="base" hangingPunct="0">
              <a:spcBef>
                <a:spcPct val="0"/>
              </a:spcBef>
              <a:spcAft>
                <a:spcPct val="0"/>
              </a:spcAft>
              <a:defRPr/>
            </a:pPr>
            <a:r>
              <a:rPr lang="en-US" sz="3000" b="1" dirty="0">
                <a:solidFill>
                  <a:srgbClr val="FF0000"/>
                </a:solidFill>
              </a:rPr>
              <a:t>Water management:- </a:t>
            </a:r>
          </a:p>
          <a:p>
            <a:pPr eaLnBrk="0" fontAlgn="base" hangingPunct="0">
              <a:spcBef>
                <a:spcPct val="0"/>
              </a:spcBef>
              <a:spcAft>
                <a:spcPct val="0"/>
              </a:spcAft>
              <a:defRPr/>
            </a:pPr>
            <a:r>
              <a:rPr lang="en-US" sz="3000" b="1" dirty="0">
                <a:solidFill>
                  <a:srgbClr val="FFFF00"/>
                </a:solidFill>
              </a:rPr>
              <a:t>dealing with how to save in times of excess for times of drought –</a:t>
            </a:r>
          </a:p>
          <a:p>
            <a:pPr eaLnBrk="0" fontAlgn="base" hangingPunct="0">
              <a:spcBef>
                <a:spcPct val="0"/>
              </a:spcBef>
              <a:spcAft>
                <a:spcPct val="0"/>
              </a:spcAft>
              <a:defRPr/>
            </a:pPr>
            <a:r>
              <a:rPr lang="en-US" sz="3000" b="1" dirty="0">
                <a:solidFill>
                  <a:srgbClr val="FFFF00"/>
                </a:solidFill>
              </a:rPr>
              <a:t>will be a major challenge in the future.</a:t>
            </a:r>
          </a:p>
          <a:p>
            <a:pPr algn="ctr" eaLnBrk="0" fontAlgn="base" hangingPunct="0">
              <a:spcBef>
                <a:spcPct val="0"/>
              </a:spcBef>
              <a:spcAft>
                <a:spcPct val="0"/>
              </a:spcAft>
              <a:defRPr/>
            </a:pPr>
            <a:endParaRPr lang="en-US" sz="3200" b="1" dirty="0">
              <a:solidFill>
                <a:srgbClr val="FFFF00"/>
              </a:solidFill>
            </a:endParaRPr>
          </a:p>
        </p:txBody>
      </p:sp>
      <p:sp>
        <p:nvSpPr>
          <p:cNvPr id="116740" name="TextBox 3"/>
          <p:cNvSpPr txBox="1">
            <a:spLocks noChangeArrowheads="1"/>
          </p:cNvSpPr>
          <p:nvPr/>
        </p:nvSpPr>
        <p:spPr bwMode="auto">
          <a:xfrm>
            <a:off x="0" y="6396038"/>
            <a:ext cx="1808163" cy="46196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BDBDBD"/>
                </a:solidFill>
              </a:rPr>
              <a:t>Lake Powell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blinds(horizontal)">
                                      <p:cBhvr>
                                        <p:cTn id="7" dur="500"/>
                                        <p:tgtEl>
                                          <p:spTgt spid="40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eptics.jpg"/>
          <p:cNvPicPr>
            <a:picLocks noChangeAspect="1"/>
          </p:cNvPicPr>
          <p:nvPr/>
        </p:nvPicPr>
        <p:blipFill>
          <a:blip r:embed="rId2" cstate="print">
            <a:lum bright="30000"/>
          </a:blip>
          <a:stretch>
            <a:fillRect/>
          </a:stretch>
        </p:blipFill>
        <p:spPr>
          <a:xfrm>
            <a:off x="257432" y="1219200"/>
            <a:ext cx="8713697" cy="36225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0771" name="Text Box 3"/>
          <p:cNvSpPr txBox="1">
            <a:spLocks noChangeArrowheads="1"/>
          </p:cNvSpPr>
          <p:nvPr/>
        </p:nvSpPr>
        <p:spPr bwMode="auto">
          <a:xfrm>
            <a:off x="304800" y="304800"/>
            <a:ext cx="8245475" cy="6555641"/>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b="1" dirty="0">
                <a:solidFill>
                  <a:srgbClr val="FFFFFF"/>
                </a:solidFill>
                <a:latin typeface="Comic Sans MS" pitchFamily="66" charset="0"/>
              </a:rPr>
              <a:t>1988 - The establishment of the IPCC </a:t>
            </a:r>
          </a:p>
          <a:p>
            <a:pPr eaLnBrk="0" fontAlgn="base" hangingPunct="0">
              <a:spcBef>
                <a:spcPct val="0"/>
              </a:spcBef>
              <a:spcAft>
                <a:spcPct val="0"/>
              </a:spcAft>
            </a:pPr>
            <a:r>
              <a:rPr lang="en-US" sz="2400" b="1" dirty="0">
                <a:solidFill>
                  <a:srgbClr val="FFFFFF"/>
                </a:solidFill>
                <a:latin typeface="Comic Sans MS" pitchFamily="66" charset="0"/>
              </a:rPr>
              <a:t>		WMO, UNEP</a:t>
            </a:r>
          </a:p>
          <a:p>
            <a:pPr eaLnBrk="0" fontAlgn="base" hangingPunct="0">
              <a:spcBef>
                <a:spcPct val="0"/>
              </a:spcBef>
              <a:spcAft>
                <a:spcPct val="0"/>
              </a:spcAft>
            </a:pPr>
            <a:r>
              <a:rPr lang="en-US" sz="2400" b="1" dirty="0">
                <a:solidFill>
                  <a:srgbClr val="FFFFFF"/>
                </a:solidFill>
                <a:latin typeface="Comic Sans MS" pitchFamily="66" charset="0"/>
              </a:rPr>
              <a:t>1990 - </a:t>
            </a:r>
            <a:r>
              <a:rPr lang="en-US" sz="2400" b="1" dirty="0">
                <a:solidFill>
                  <a:srgbClr val="FFFF00"/>
                </a:solidFill>
                <a:latin typeface="Comic Sans MS" pitchFamily="66" charset="0"/>
              </a:rPr>
              <a:t>First IPCC Assessment Report</a:t>
            </a:r>
            <a:endParaRPr lang="en-US" sz="2400" dirty="0">
              <a:solidFill>
                <a:srgbClr val="FFFF00"/>
              </a:solidFill>
              <a:latin typeface="Comic Sans MS" pitchFamily="66" charset="0"/>
            </a:endParaRPr>
          </a:p>
          <a:p>
            <a:pPr eaLnBrk="0" fontAlgn="base" hangingPunct="0">
              <a:spcBef>
                <a:spcPct val="0"/>
              </a:spcBef>
              <a:spcAft>
                <a:spcPct val="0"/>
              </a:spcAft>
            </a:pPr>
            <a:r>
              <a:rPr lang="en-US" sz="2400" b="1" dirty="0">
                <a:solidFill>
                  <a:srgbClr val="FFFFFF"/>
                </a:solidFill>
                <a:latin typeface="Comic Sans MS" pitchFamily="66" charset="0"/>
              </a:rPr>
              <a:t>1992 - IPCC Supplementary Reports</a:t>
            </a:r>
            <a:r>
              <a:rPr lang="en-US" sz="2400" b="1" dirty="0">
                <a:solidFill>
                  <a:srgbClr val="000000"/>
                </a:solidFill>
                <a:latin typeface="Comic Sans MS" pitchFamily="66" charset="0"/>
              </a:rPr>
              <a:t> </a:t>
            </a:r>
            <a:endParaRPr lang="en-US" sz="2400" dirty="0">
              <a:solidFill>
                <a:srgbClr val="000000"/>
              </a:solidFill>
              <a:latin typeface="Comic Sans MS" pitchFamily="66" charset="0"/>
            </a:endParaRPr>
          </a:p>
          <a:p>
            <a:pPr eaLnBrk="0" fontAlgn="base" hangingPunct="0">
              <a:spcBef>
                <a:spcPct val="0"/>
              </a:spcBef>
              <a:spcAft>
                <a:spcPct val="0"/>
              </a:spcAft>
            </a:pPr>
            <a:endParaRPr lang="en-US" sz="2400" dirty="0">
              <a:solidFill>
                <a:srgbClr val="000000"/>
              </a:solidFill>
              <a:latin typeface="Comic Sans MS" pitchFamily="66" charset="0"/>
            </a:endParaRPr>
          </a:p>
          <a:p>
            <a:pPr eaLnBrk="0" fontAlgn="base" hangingPunct="0">
              <a:spcBef>
                <a:spcPct val="0"/>
              </a:spcBef>
              <a:spcAft>
                <a:spcPct val="0"/>
              </a:spcAft>
            </a:pPr>
            <a:endParaRPr lang="en-US" sz="3600" dirty="0">
              <a:solidFill>
                <a:srgbClr val="000000"/>
              </a:solidFill>
              <a:latin typeface="Comic Sans MS" pitchFamily="66" charset="0"/>
            </a:endParaRPr>
          </a:p>
          <a:p>
            <a:pPr eaLnBrk="0" fontAlgn="base" hangingPunct="0">
              <a:spcBef>
                <a:spcPct val="0"/>
              </a:spcBef>
              <a:spcAft>
                <a:spcPct val="0"/>
              </a:spcAft>
            </a:pPr>
            <a:r>
              <a:rPr lang="en-US" sz="2400" b="1" dirty="0">
                <a:solidFill>
                  <a:srgbClr val="FFFFFF"/>
                </a:solidFill>
                <a:latin typeface="Comic Sans MS" pitchFamily="66" charset="0"/>
              </a:rPr>
              <a:t>1994 - IPCC Special Report </a:t>
            </a:r>
            <a:endParaRPr lang="en-US" sz="2400" dirty="0">
              <a:solidFill>
                <a:srgbClr val="FFFFFF"/>
              </a:solidFill>
              <a:latin typeface="Comic Sans MS" pitchFamily="66" charset="0"/>
            </a:endParaRPr>
          </a:p>
          <a:p>
            <a:pPr eaLnBrk="0" fontAlgn="base" hangingPunct="0">
              <a:spcBef>
                <a:spcPct val="0"/>
              </a:spcBef>
              <a:spcAft>
                <a:spcPct val="0"/>
              </a:spcAft>
            </a:pPr>
            <a:r>
              <a:rPr lang="en-US" sz="2400" b="1" dirty="0">
                <a:solidFill>
                  <a:srgbClr val="FFFFFF"/>
                </a:solidFill>
                <a:latin typeface="Comic Sans MS" pitchFamily="66" charset="0"/>
              </a:rPr>
              <a:t>1995 - </a:t>
            </a:r>
            <a:r>
              <a:rPr lang="en-US" sz="2400" b="1" dirty="0">
                <a:solidFill>
                  <a:srgbClr val="FFFF00"/>
                </a:solidFill>
                <a:latin typeface="Comic Sans MS" pitchFamily="66" charset="0"/>
              </a:rPr>
              <a:t>Second IPCC Assessment Report</a:t>
            </a:r>
            <a:endParaRPr lang="en-US" sz="2400" dirty="0">
              <a:solidFill>
                <a:srgbClr val="FFFF00"/>
              </a:solidFill>
              <a:latin typeface="Comic Sans MS" pitchFamily="66" charset="0"/>
            </a:endParaRPr>
          </a:p>
          <a:p>
            <a:pPr eaLnBrk="0" fontAlgn="base" hangingPunct="0">
              <a:spcBef>
                <a:spcPct val="0"/>
              </a:spcBef>
              <a:spcAft>
                <a:spcPct val="0"/>
              </a:spcAft>
            </a:pPr>
            <a:r>
              <a:rPr lang="en-US" sz="2400" dirty="0">
                <a:solidFill>
                  <a:srgbClr val="FFFFFF"/>
                </a:solidFill>
                <a:latin typeface="Comic Sans MS" pitchFamily="66" charset="0"/>
              </a:rPr>
              <a:t>	</a:t>
            </a:r>
            <a:r>
              <a:rPr lang="en-US" sz="2400" b="1" dirty="0">
                <a:solidFill>
                  <a:srgbClr val="FFFFFF"/>
                </a:solidFill>
                <a:latin typeface="Comic Sans MS" pitchFamily="66" charset="0"/>
              </a:rPr>
              <a:t>1996 - COP-2, 1997 - COP-3</a:t>
            </a:r>
            <a:endParaRPr lang="en-US" sz="2400" dirty="0">
              <a:solidFill>
                <a:srgbClr val="FFFFFF"/>
              </a:solidFill>
              <a:latin typeface="Comic Sans MS" pitchFamily="66" charset="0"/>
            </a:endParaRPr>
          </a:p>
          <a:p>
            <a:pPr eaLnBrk="0" fontAlgn="base" hangingPunct="0">
              <a:spcBef>
                <a:spcPct val="0"/>
              </a:spcBef>
              <a:spcAft>
                <a:spcPct val="0"/>
              </a:spcAft>
            </a:pPr>
            <a:endParaRPr lang="en-US" sz="2400" dirty="0">
              <a:solidFill>
                <a:srgbClr val="000000"/>
              </a:solidFill>
              <a:latin typeface="Comic Sans MS" pitchFamily="66" charset="0"/>
            </a:endParaRPr>
          </a:p>
          <a:p>
            <a:pPr eaLnBrk="0" fontAlgn="base" hangingPunct="0">
              <a:spcBef>
                <a:spcPct val="0"/>
              </a:spcBef>
              <a:spcAft>
                <a:spcPct val="0"/>
              </a:spcAft>
            </a:pPr>
            <a:endParaRPr lang="en-US" sz="2400" dirty="0">
              <a:solidFill>
                <a:srgbClr val="000000"/>
              </a:solidFill>
              <a:latin typeface="Comic Sans MS" pitchFamily="66" charset="0"/>
            </a:endParaRPr>
          </a:p>
          <a:p>
            <a:pPr eaLnBrk="0" fontAlgn="base" hangingPunct="0">
              <a:spcBef>
                <a:spcPct val="0"/>
              </a:spcBef>
              <a:spcAft>
                <a:spcPct val="0"/>
              </a:spcAft>
            </a:pPr>
            <a:endParaRPr lang="en-US" sz="2400" b="1" dirty="0">
              <a:solidFill>
                <a:srgbClr val="000000"/>
              </a:solidFill>
              <a:latin typeface="Comic Sans MS" pitchFamily="66" charset="0"/>
            </a:endParaRPr>
          </a:p>
          <a:p>
            <a:pPr eaLnBrk="0" fontAlgn="base" hangingPunct="0">
              <a:spcBef>
                <a:spcPct val="0"/>
              </a:spcBef>
              <a:spcAft>
                <a:spcPct val="0"/>
              </a:spcAft>
            </a:pPr>
            <a:r>
              <a:rPr lang="en-US" sz="2400" b="1" dirty="0">
                <a:solidFill>
                  <a:srgbClr val="FFFFFF"/>
                </a:solidFill>
                <a:latin typeface="Comic Sans MS" pitchFamily="66" charset="0"/>
              </a:rPr>
              <a:t>2001 - </a:t>
            </a:r>
            <a:r>
              <a:rPr lang="en-US" sz="2400" b="1" dirty="0">
                <a:solidFill>
                  <a:srgbClr val="FFFF00"/>
                </a:solidFill>
                <a:latin typeface="Comic Sans MS" pitchFamily="66" charset="0"/>
              </a:rPr>
              <a:t>Third IPCC Assessment Report</a:t>
            </a:r>
            <a:r>
              <a:rPr lang="en-US" sz="2400" b="1" dirty="0">
                <a:solidFill>
                  <a:srgbClr val="FFFFFF"/>
                </a:solidFill>
                <a:latin typeface="Comic Sans MS" pitchFamily="66" charset="0"/>
              </a:rPr>
              <a:t> </a:t>
            </a:r>
          </a:p>
          <a:p>
            <a:pPr eaLnBrk="0" fontAlgn="base" hangingPunct="0">
              <a:spcBef>
                <a:spcPct val="0"/>
              </a:spcBef>
              <a:spcAft>
                <a:spcPct val="0"/>
              </a:spcAft>
            </a:pPr>
            <a:r>
              <a:rPr lang="en-US" sz="2400" b="1" dirty="0">
                <a:solidFill>
                  <a:srgbClr val="FFFFFF"/>
                </a:solidFill>
                <a:latin typeface="Comic Sans MS" pitchFamily="66" charset="0"/>
              </a:rPr>
              <a:t>	2002 - COP-8,  2003 - COP-9 </a:t>
            </a:r>
            <a:endParaRPr lang="en-US" sz="2400" dirty="0">
              <a:solidFill>
                <a:srgbClr val="FFFFFF"/>
              </a:solidFill>
              <a:latin typeface="Comic Sans MS" pitchFamily="66" charset="0"/>
            </a:endParaRPr>
          </a:p>
          <a:p>
            <a:pPr eaLnBrk="0" fontAlgn="base" hangingPunct="0">
              <a:spcBef>
                <a:spcPct val="0"/>
              </a:spcBef>
              <a:spcAft>
                <a:spcPct val="0"/>
              </a:spcAft>
            </a:pPr>
            <a:r>
              <a:rPr lang="en-US" sz="2400" b="1" dirty="0">
                <a:solidFill>
                  <a:srgbClr val="FFFFFF"/>
                </a:solidFill>
                <a:latin typeface="Comic Sans MS" pitchFamily="66" charset="0"/>
              </a:rPr>
              <a:t>2007 - </a:t>
            </a:r>
            <a:r>
              <a:rPr lang="en-US" sz="2400" b="1" dirty="0">
                <a:solidFill>
                  <a:srgbClr val="FFFF00"/>
                </a:solidFill>
                <a:latin typeface="Comic Sans MS" pitchFamily="66" charset="0"/>
              </a:rPr>
              <a:t>Fourth IPCC Assessment </a:t>
            </a:r>
            <a:r>
              <a:rPr lang="en-US" sz="2400" b="1" dirty="0" smtClean="0">
                <a:solidFill>
                  <a:srgbClr val="FFFF00"/>
                </a:solidFill>
                <a:latin typeface="Comic Sans MS" pitchFamily="66" charset="0"/>
              </a:rPr>
              <a:t>Report</a:t>
            </a:r>
          </a:p>
          <a:p>
            <a:pPr eaLnBrk="0" fontAlgn="base" hangingPunct="0">
              <a:spcBef>
                <a:spcPct val="0"/>
              </a:spcBef>
              <a:spcAft>
                <a:spcPct val="0"/>
              </a:spcAft>
            </a:pPr>
            <a:r>
              <a:rPr lang="en-US" b="1" dirty="0" smtClean="0">
                <a:solidFill>
                  <a:schemeClr val="bg1"/>
                </a:solidFill>
                <a:latin typeface="Arial Unicode MS" pitchFamily="34" charset="-128"/>
                <a:ea typeface="Arial Unicode MS" pitchFamily="34" charset="-128"/>
                <a:cs typeface="Arial Unicode MS" pitchFamily="34" charset="-128"/>
              </a:rPr>
              <a:t>	</a:t>
            </a:r>
            <a:r>
              <a:rPr lang="en-US" b="1" dirty="0" smtClean="0">
                <a:solidFill>
                  <a:srgbClr val="C9E4FF"/>
                </a:solidFill>
                <a:latin typeface="Arial Unicode MS" pitchFamily="34" charset="-128"/>
                <a:ea typeface="Arial Unicode MS" pitchFamily="34" charset="-128"/>
                <a:cs typeface="Arial Unicode MS" pitchFamily="34" charset="-128"/>
              </a:rPr>
              <a:t>2009/12 - COP-15 Copenhagen</a:t>
            </a:r>
            <a:r>
              <a:rPr lang="en-US" sz="2400" b="1" dirty="0" smtClean="0">
                <a:solidFill>
                  <a:srgbClr val="C9E4FF"/>
                </a:solidFill>
                <a:latin typeface="Comic Sans MS" pitchFamily="66" charset="0"/>
              </a:rPr>
              <a:t> </a:t>
            </a:r>
            <a:endParaRPr lang="en-US" sz="2400" dirty="0">
              <a:solidFill>
                <a:srgbClr val="C9E4FF"/>
              </a:solidFill>
              <a:latin typeface="Comic Sans MS" pitchFamily="66" charset="0"/>
            </a:endParaRPr>
          </a:p>
          <a:p>
            <a:pPr eaLnBrk="0" fontAlgn="base" hangingPunct="0">
              <a:spcBef>
                <a:spcPct val="0"/>
              </a:spcBef>
              <a:spcAft>
                <a:spcPct val="0"/>
              </a:spcAft>
            </a:pPr>
            <a:endParaRPr lang="en-US" sz="2400" dirty="0">
              <a:solidFill>
                <a:srgbClr val="000000"/>
              </a:solidFill>
              <a:latin typeface="Comic Sans MS" pitchFamily="66" charset="0"/>
            </a:endParaRPr>
          </a:p>
        </p:txBody>
      </p:sp>
      <p:pic>
        <p:nvPicPr>
          <p:cNvPr id="800772" name="Picture 4"/>
          <p:cNvPicPr>
            <a:picLocks noChangeAspect="1" noChangeArrowheads="1"/>
          </p:cNvPicPr>
          <p:nvPr/>
        </p:nvPicPr>
        <p:blipFill>
          <a:blip r:embed="rId2" cstate="print"/>
          <a:srcRect/>
          <a:stretch>
            <a:fillRect/>
          </a:stretch>
        </p:blipFill>
        <p:spPr bwMode="auto">
          <a:xfrm>
            <a:off x="6762750" y="4876800"/>
            <a:ext cx="933450" cy="1171575"/>
          </a:xfrm>
          <a:prstGeom prst="rect">
            <a:avLst/>
          </a:prstGeom>
          <a:noFill/>
          <a:ln w="9525">
            <a:noFill/>
            <a:miter lim="800000"/>
            <a:headEnd/>
            <a:tailEnd/>
          </a:ln>
          <a:effectLst/>
        </p:spPr>
      </p:pic>
      <p:pic>
        <p:nvPicPr>
          <p:cNvPr id="800773" name="Picture 5"/>
          <p:cNvPicPr>
            <a:picLocks noChangeAspect="1" noChangeArrowheads="1"/>
          </p:cNvPicPr>
          <p:nvPr/>
        </p:nvPicPr>
        <p:blipFill>
          <a:blip r:embed="rId3" cstate="print"/>
          <a:srcRect/>
          <a:stretch>
            <a:fillRect/>
          </a:stretch>
        </p:blipFill>
        <p:spPr bwMode="auto">
          <a:xfrm>
            <a:off x="2514600" y="6572250"/>
            <a:ext cx="4371975" cy="285750"/>
          </a:xfrm>
          <a:prstGeom prst="rect">
            <a:avLst/>
          </a:prstGeom>
          <a:noFill/>
          <a:ln w="9525">
            <a:noFill/>
            <a:miter lim="800000"/>
            <a:headEnd/>
            <a:tailEnd/>
          </a:ln>
          <a:effectLst/>
        </p:spPr>
      </p:pic>
      <p:pic>
        <p:nvPicPr>
          <p:cNvPr id="800774" name="Picture 6"/>
          <p:cNvPicPr>
            <a:picLocks noChangeAspect="1" noChangeArrowheads="1"/>
          </p:cNvPicPr>
          <p:nvPr/>
        </p:nvPicPr>
        <p:blipFill>
          <a:blip r:embed="rId4" cstate="print"/>
          <a:srcRect/>
          <a:stretch>
            <a:fillRect/>
          </a:stretch>
        </p:blipFill>
        <p:spPr bwMode="auto">
          <a:xfrm>
            <a:off x="8001000" y="4181475"/>
            <a:ext cx="781050" cy="1000125"/>
          </a:xfrm>
          <a:prstGeom prst="rect">
            <a:avLst/>
          </a:prstGeom>
          <a:noFill/>
          <a:ln w="9525">
            <a:noFill/>
            <a:miter lim="800000"/>
            <a:headEnd/>
            <a:tailEnd/>
          </a:ln>
          <a:effectLst/>
        </p:spPr>
      </p:pic>
      <p:pic>
        <p:nvPicPr>
          <p:cNvPr id="800775" name="Picture 7"/>
          <p:cNvPicPr>
            <a:picLocks noChangeAspect="1" noChangeArrowheads="1"/>
          </p:cNvPicPr>
          <p:nvPr/>
        </p:nvPicPr>
        <p:blipFill>
          <a:blip r:embed="rId5" cstate="print"/>
          <a:srcRect/>
          <a:stretch>
            <a:fillRect/>
          </a:stretch>
        </p:blipFill>
        <p:spPr bwMode="auto">
          <a:xfrm>
            <a:off x="7924800" y="2819400"/>
            <a:ext cx="895350" cy="1181100"/>
          </a:xfrm>
          <a:prstGeom prst="rect">
            <a:avLst/>
          </a:prstGeom>
          <a:noFill/>
          <a:ln w="9525">
            <a:noFill/>
            <a:miter lim="800000"/>
            <a:headEnd/>
            <a:tailEnd/>
          </a:ln>
          <a:effectLst/>
        </p:spPr>
      </p:pic>
      <p:sp>
        <p:nvSpPr>
          <p:cNvPr id="800776" name="Text Box 8"/>
          <p:cNvSpPr txBox="1">
            <a:spLocks noChangeArrowheads="1"/>
          </p:cNvSpPr>
          <p:nvPr/>
        </p:nvSpPr>
        <p:spPr bwMode="auto">
          <a:xfrm>
            <a:off x="1219200" y="1828800"/>
            <a:ext cx="4235450" cy="915988"/>
          </a:xfrm>
          <a:prstGeom prst="rect">
            <a:avLst/>
          </a:prstGeom>
          <a:solidFill>
            <a:srgbClr val="9999FF"/>
          </a:solidFill>
          <a:ln w="9525">
            <a:noFill/>
            <a:miter lim="800000"/>
            <a:headEnd/>
            <a:tailEnd/>
          </a:ln>
          <a:effectLst/>
        </p:spPr>
        <p:txBody>
          <a:bodyPr wrap="none">
            <a:spAutoFit/>
          </a:bodyPr>
          <a:lstStyle/>
          <a:p>
            <a:pPr eaLnBrk="0" fontAlgn="base" hangingPunct="0">
              <a:spcBef>
                <a:spcPct val="0"/>
              </a:spcBef>
              <a:spcAft>
                <a:spcPct val="0"/>
              </a:spcAft>
            </a:pPr>
            <a:r>
              <a:rPr lang="en-US" b="1">
                <a:solidFill>
                  <a:srgbClr val="CCFFFF"/>
                </a:solidFill>
                <a:latin typeface="Arial" pitchFamily="34" charset="0"/>
              </a:rPr>
              <a:t>1992- Adoption of the UNFCCC</a:t>
            </a:r>
          </a:p>
          <a:p>
            <a:pPr eaLnBrk="0" fontAlgn="base" hangingPunct="0">
              <a:spcBef>
                <a:spcPct val="0"/>
              </a:spcBef>
              <a:spcAft>
                <a:spcPct val="0"/>
              </a:spcAft>
            </a:pPr>
            <a:r>
              <a:rPr lang="en-US" b="1">
                <a:solidFill>
                  <a:srgbClr val="CCFFFF"/>
                </a:solidFill>
                <a:latin typeface="Arial" pitchFamily="34" charset="0"/>
              </a:rPr>
              <a:t>1994- Entry into force of the UNFCCC</a:t>
            </a:r>
          </a:p>
          <a:p>
            <a:pPr eaLnBrk="0" fontAlgn="base" hangingPunct="0">
              <a:spcBef>
                <a:spcPct val="0"/>
              </a:spcBef>
              <a:spcAft>
                <a:spcPct val="0"/>
              </a:spcAft>
            </a:pPr>
            <a:r>
              <a:rPr lang="en-US" b="1">
                <a:solidFill>
                  <a:srgbClr val="CCFFFF"/>
                </a:solidFill>
                <a:latin typeface="Arial" pitchFamily="34" charset="0"/>
              </a:rPr>
              <a:t>	Ratified by 189 countries</a:t>
            </a:r>
          </a:p>
        </p:txBody>
      </p:sp>
      <p:sp>
        <p:nvSpPr>
          <p:cNvPr id="800777" name="Text Box 9"/>
          <p:cNvSpPr txBox="1">
            <a:spLocks noChangeArrowheads="1"/>
          </p:cNvSpPr>
          <p:nvPr/>
        </p:nvSpPr>
        <p:spPr bwMode="auto">
          <a:xfrm>
            <a:off x="1219200" y="3886200"/>
            <a:ext cx="5949950" cy="915988"/>
          </a:xfrm>
          <a:prstGeom prst="rect">
            <a:avLst/>
          </a:prstGeom>
          <a:solidFill>
            <a:srgbClr val="9999FF"/>
          </a:solidFill>
          <a:ln w="9525">
            <a:noFill/>
            <a:miter lim="800000"/>
            <a:headEnd/>
            <a:tailEnd/>
          </a:ln>
          <a:effectLst/>
        </p:spPr>
        <p:txBody>
          <a:bodyPr wrap="none">
            <a:spAutoFit/>
          </a:bodyPr>
          <a:lstStyle/>
          <a:p>
            <a:pPr eaLnBrk="0" fontAlgn="base" hangingPunct="0">
              <a:spcBef>
                <a:spcPct val="0"/>
              </a:spcBef>
              <a:spcAft>
                <a:spcPct val="0"/>
              </a:spcAft>
            </a:pPr>
            <a:r>
              <a:rPr lang="en-US" b="1">
                <a:solidFill>
                  <a:srgbClr val="CCFFFF"/>
                </a:solidFill>
                <a:latin typeface="Arial" pitchFamily="34" charset="0"/>
              </a:rPr>
              <a:t>1997- Adoption of Kyoto Protocol at COP-3</a:t>
            </a:r>
          </a:p>
          <a:p>
            <a:pPr eaLnBrk="0" fontAlgn="base" hangingPunct="0">
              <a:spcBef>
                <a:spcPct val="0"/>
              </a:spcBef>
              <a:spcAft>
                <a:spcPct val="0"/>
              </a:spcAft>
            </a:pPr>
            <a:r>
              <a:rPr lang="en-US" b="1">
                <a:solidFill>
                  <a:srgbClr val="CCFFFF"/>
                </a:solidFill>
                <a:latin typeface="Arial" pitchFamily="34" charset="0"/>
              </a:rPr>
              <a:t>2005 Feb 16- Kyoto Protocol ratified by 164 countries</a:t>
            </a:r>
          </a:p>
          <a:p>
            <a:pPr eaLnBrk="0" fontAlgn="base" hangingPunct="0">
              <a:spcBef>
                <a:spcPct val="0"/>
              </a:spcBef>
              <a:spcAft>
                <a:spcPct val="0"/>
              </a:spcAft>
            </a:pPr>
            <a:r>
              <a:rPr lang="en-US" b="1">
                <a:solidFill>
                  <a:srgbClr val="CCFFFF"/>
                </a:solidFill>
                <a:latin typeface="Arial" pitchFamily="34" charset="0"/>
              </a:rPr>
              <a:t>	(But not by USA or Australia)</a:t>
            </a:r>
          </a:p>
        </p:txBody>
      </p:sp>
      <p:pic>
        <p:nvPicPr>
          <p:cNvPr id="800778" name="Picture 10" descr="UNFCCClogo"/>
          <p:cNvPicPr>
            <a:picLocks noChangeAspect="1" noChangeArrowheads="1"/>
          </p:cNvPicPr>
          <p:nvPr/>
        </p:nvPicPr>
        <p:blipFill>
          <a:blip r:embed="rId6" cstate="print"/>
          <a:srcRect/>
          <a:stretch>
            <a:fillRect/>
          </a:stretch>
        </p:blipFill>
        <p:spPr bwMode="auto">
          <a:xfrm>
            <a:off x="6324600" y="1447800"/>
            <a:ext cx="2590800" cy="1144588"/>
          </a:xfrm>
          <a:prstGeom prst="rect">
            <a:avLst/>
          </a:prstGeom>
          <a:noFill/>
        </p:spPr>
      </p:pic>
      <p:pic>
        <p:nvPicPr>
          <p:cNvPr id="800780" name="Picture 12"/>
          <p:cNvPicPr>
            <a:picLocks noChangeAspect="1" noChangeArrowheads="1"/>
          </p:cNvPicPr>
          <p:nvPr/>
        </p:nvPicPr>
        <p:blipFill>
          <a:blip r:embed="rId7" cstate="print">
            <a:lum bright="6000"/>
          </a:blip>
          <a:srcRect/>
          <a:stretch>
            <a:fillRect/>
          </a:stretch>
        </p:blipFill>
        <p:spPr bwMode="auto">
          <a:xfrm>
            <a:off x="7956550" y="5257800"/>
            <a:ext cx="1187450" cy="1600200"/>
          </a:xfrm>
          <a:prstGeom prst="rect">
            <a:avLst/>
          </a:prstGeom>
          <a:noFill/>
          <a:ln w="9525">
            <a:solidFill>
              <a:schemeClr val="bg1"/>
            </a:solidFill>
            <a:miter lim="800000"/>
            <a:headEnd/>
            <a:tailEnd/>
          </a:ln>
          <a:effectLst/>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Freeform 2"/>
          <p:cNvSpPr>
            <a:spLocks/>
          </p:cNvSpPr>
          <p:nvPr/>
        </p:nvSpPr>
        <p:spPr bwMode="auto">
          <a:xfrm>
            <a:off x="76200" y="4038600"/>
            <a:ext cx="1447800" cy="1676400"/>
          </a:xfrm>
          <a:custGeom>
            <a:avLst/>
            <a:gdLst/>
            <a:ahLst/>
            <a:cxnLst>
              <a:cxn ang="0">
                <a:pos x="912" y="1056"/>
              </a:cxn>
              <a:cxn ang="0">
                <a:pos x="144" y="768"/>
              </a:cxn>
              <a:cxn ang="0">
                <a:pos x="48" y="0"/>
              </a:cxn>
            </a:cxnLst>
            <a:rect l="0" t="0" r="r" b="b"/>
            <a:pathLst>
              <a:path w="912" h="1056">
                <a:moveTo>
                  <a:pt x="912" y="1056"/>
                </a:moveTo>
                <a:cubicBezTo>
                  <a:pt x="600" y="1000"/>
                  <a:pt x="288" y="944"/>
                  <a:pt x="144" y="768"/>
                </a:cubicBezTo>
                <a:cubicBezTo>
                  <a:pt x="0" y="592"/>
                  <a:pt x="24" y="296"/>
                  <a:pt x="48" y="0"/>
                </a:cubicBezTo>
              </a:path>
            </a:pathLst>
          </a:custGeom>
          <a:noFill/>
          <a:ln w="47625">
            <a:solidFill>
              <a:srgbClr val="FF0000"/>
            </a:solidFill>
            <a:round/>
            <a:headEnd type="none" w="med" len="me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795" name="Line 3"/>
          <p:cNvSpPr>
            <a:spLocks noChangeShapeType="1"/>
          </p:cNvSpPr>
          <p:nvPr/>
        </p:nvSpPr>
        <p:spPr bwMode="auto">
          <a:xfrm>
            <a:off x="4038600" y="3429000"/>
            <a:ext cx="0" cy="2057400"/>
          </a:xfrm>
          <a:prstGeom prst="line">
            <a:avLst/>
          </a:prstGeom>
          <a:noFill/>
          <a:ln w="47625">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796" name="Oval 4"/>
          <p:cNvSpPr>
            <a:spLocks noChangeArrowheads="1"/>
          </p:cNvSpPr>
          <p:nvPr/>
        </p:nvSpPr>
        <p:spPr bwMode="auto">
          <a:xfrm>
            <a:off x="1143000" y="2286000"/>
            <a:ext cx="4572000" cy="1143000"/>
          </a:xfrm>
          <a:prstGeom prst="ellipse">
            <a:avLst/>
          </a:prstGeom>
          <a:gradFill rotWithShape="0">
            <a:gsLst>
              <a:gs pos="0">
                <a:srgbClr val="00FFFF"/>
              </a:gs>
              <a:gs pos="50000">
                <a:srgbClr val="00FFFF">
                  <a:gamma/>
                  <a:tint val="9020"/>
                  <a:invGamma/>
                </a:srgbClr>
              </a:gs>
              <a:gs pos="100000">
                <a:srgbClr val="00FFFF"/>
              </a:gs>
            </a:gsLst>
            <a:lin ang="5400000" scaled="1"/>
          </a:gra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797" name="Oval 5"/>
          <p:cNvSpPr>
            <a:spLocks noChangeArrowheads="1"/>
          </p:cNvSpPr>
          <p:nvPr/>
        </p:nvSpPr>
        <p:spPr bwMode="auto">
          <a:xfrm>
            <a:off x="914400" y="457200"/>
            <a:ext cx="4495800" cy="1066800"/>
          </a:xfrm>
          <a:prstGeom prst="ellipse">
            <a:avLst/>
          </a:prstGeom>
          <a:gradFill rotWithShape="0">
            <a:gsLst>
              <a:gs pos="0">
                <a:srgbClr val="00FFFF"/>
              </a:gs>
              <a:gs pos="50000">
                <a:srgbClr val="00FFFF">
                  <a:gamma/>
                  <a:tint val="10196"/>
                  <a:invGamma/>
                </a:srgbClr>
              </a:gs>
              <a:gs pos="100000">
                <a:srgbClr val="00FFFF"/>
              </a:gs>
            </a:gsLst>
            <a:lin ang="5400000" scaled="1"/>
          </a:gra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798" name="Text Box 6"/>
          <p:cNvSpPr txBox="1">
            <a:spLocks noChangeArrowheads="1"/>
          </p:cNvSpPr>
          <p:nvPr/>
        </p:nvSpPr>
        <p:spPr bwMode="auto">
          <a:xfrm>
            <a:off x="1279525" y="620713"/>
            <a:ext cx="3910013"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a:solidFill>
                  <a:srgbClr val="000000"/>
                </a:solidFill>
                <a:latin typeface="Arial" pitchFamily="34" charset="0"/>
              </a:rPr>
              <a:t>Scenarios of future emissions</a:t>
            </a:r>
          </a:p>
          <a:p>
            <a:pPr eaLnBrk="0" fontAlgn="base" hangingPunct="0">
              <a:spcBef>
                <a:spcPct val="0"/>
              </a:spcBef>
              <a:spcAft>
                <a:spcPct val="0"/>
              </a:spcAft>
            </a:pPr>
            <a:r>
              <a:rPr lang="en-US" sz="2000" b="1">
                <a:solidFill>
                  <a:srgbClr val="000000"/>
                </a:solidFill>
                <a:latin typeface="Arial" pitchFamily="34" charset="0"/>
              </a:rPr>
              <a:t>of greenhouse gases, aerosols</a:t>
            </a:r>
            <a:endParaRPr lang="en-US" sz="2000">
              <a:solidFill>
                <a:srgbClr val="000000"/>
              </a:solidFill>
            </a:endParaRPr>
          </a:p>
        </p:txBody>
      </p:sp>
      <p:sp>
        <p:nvSpPr>
          <p:cNvPr id="801799" name="Text Box 7"/>
          <p:cNvSpPr txBox="1">
            <a:spLocks noChangeArrowheads="1"/>
          </p:cNvSpPr>
          <p:nvPr/>
        </p:nvSpPr>
        <p:spPr bwMode="auto">
          <a:xfrm>
            <a:off x="1295400" y="2486025"/>
            <a:ext cx="4387850"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a:solidFill>
                  <a:srgbClr val="000000"/>
                </a:solidFill>
                <a:latin typeface="Arial" pitchFamily="34" charset="0"/>
              </a:rPr>
              <a:t>Scenarios of future concentrations</a:t>
            </a:r>
          </a:p>
          <a:p>
            <a:pPr eaLnBrk="0" fontAlgn="base" hangingPunct="0">
              <a:spcBef>
                <a:spcPct val="0"/>
              </a:spcBef>
              <a:spcAft>
                <a:spcPct val="0"/>
              </a:spcAft>
            </a:pPr>
            <a:r>
              <a:rPr lang="en-US" sz="2000" b="1">
                <a:solidFill>
                  <a:srgbClr val="000000"/>
                </a:solidFill>
                <a:latin typeface="Arial" pitchFamily="34" charset="0"/>
              </a:rPr>
              <a:t>of greenhouse gases and aerosols</a:t>
            </a:r>
          </a:p>
        </p:txBody>
      </p:sp>
      <p:sp>
        <p:nvSpPr>
          <p:cNvPr id="801800" name="Oval 8"/>
          <p:cNvSpPr>
            <a:spLocks noChangeArrowheads="1"/>
          </p:cNvSpPr>
          <p:nvPr/>
        </p:nvSpPr>
        <p:spPr bwMode="auto">
          <a:xfrm>
            <a:off x="1219200" y="5410200"/>
            <a:ext cx="4572000" cy="1143000"/>
          </a:xfrm>
          <a:prstGeom prst="ellipse">
            <a:avLst/>
          </a:prstGeom>
          <a:gradFill rotWithShape="0">
            <a:gsLst>
              <a:gs pos="0">
                <a:srgbClr val="00FFFF"/>
              </a:gs>
              <a:gs pos="50000">
                <a:srgbClr val="00FFFF">
                  <a:gamma/>
                  <a:tint val="10196"/>
                  <a:invGamma/>
                </a:srgbClr>
              </a:gs>
              <a:gs pos="100000">
                <a:srgbClr val="00FFFF"/>
              </a:gs>
            </a:gsLst>
            <a:lin ang="5400000" scaled="1"/>
          </a:gra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801" name="Text Box 9"/>
          <p:cNvSpPr txBox="1">
            <a:spLocks noChangeArrowheads="1"/>
          </p:cNvSpPr>
          <p:nvPr/>
        </p:nvSpPr>
        <p:spPr bwMode="auto">
          <a:xfrm>
            <a:off x="1447800" y="5638800"/>
            <a:ext cx="3921125"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a:solidFill>
                  <a:srgbClr val="000000"/>
                </a:solidFill>
                <a:latin typeface="Arial" pitchFamily="34" charset="0"/>
              </a:rPr>
              <a:t>Projections of future climate:</a:t>
            </a:r>
          </a:p>
          <a:p>
            <a:pPr eaLnBrk="0" fontAlgn="base" hangingPunct="0">
              <a:spcBef>
                <a:spcPct val="0"/>
              </a:spcBef>
              <a:spcAft>
                <a:spcPct val="0"/>
              </a:spcAft>
            </a:pPr>
            <a:r>
              <a:rPr lang="en-US" sz="2000" b="1">
                <a:solidFill>
                  <a:srgbClr val="000000"/>
                </a:solidFill>
                <a:latin typeface="Arial" pitchFamily="34" charset="0"/>
              </a:rPr>
              <a:t>The response,  global, regional</a:t>
            </a:r>
          </a:p>
        </p:txBody>
      </p:sp>
      <p:sp>
        <p:nvSpPr>
          <p:cNvPr id="801802" name="Oval 10"/>
          <p:cNvSpPr>
            <a:spLocks noChangeArrowheads="1"/>
          </p:cNvSpPr>
          <p:nvPr/>
        </p:nvSpPr>
        <p:spPr bwMode="auto">
          <a:xfrm>
            <a:off x="381000" y="3657600"/>
            <a:ext cx="4191000" cy="1143000"/>
          </a:xfrm>
          <a:prstGeom prst="ellipse">
            <a:avLst/>
          </a:prstGeom>
          <a:gradFill rotWithShape="0">
            <a:gsLst>
              <a:gs pos="0">
                <a:srgbClr val="FF9900"/>
              </a:gs>
              <a:gs pos="50000">
                <a:srgbClr val="FF9900">
                  <a:gamma/>
                  <a:tint val="20000"/>
                  <a:invGamma/>
                </a:srgbClr>
              </a:gs>
              <a:gs pos="100000">
                <a:srgbClr val="FF9900"/>
              </a:gs>
            </a:gsLst>
            <a:lin ang="5400000" scaled="1"/>
          </a:gra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803" name="Text Box 11"/>
          <p:cNvSpPr txBox="1">
            <a:spLocks noChangeArrowheads="1"/>
          </p:cNvSpPr>
          <p:nvPr/>
        </p:nvSpPr>
        <p:spPr bwMode="auto">
          <a:xfrm>
            <a:off x="593725" y="3821113"/>
            <a:ext cx="3711575"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a:solidFill>
                  <a:srgbClr val="000000"/>
                </a:solidFill>
                <a:latin typeface="Arial" pitchFamily="34" charset="0"/>
              </a:rPr>
              <a:t>Assessment of observations,</a:t>
            </a:r>
          </a:p>
          <a:p>
            <a:pPr eaLnBrk="0" fontAlgn="base" hangingPunct="0">
              <a:spcBef>
                <a:spcPct val="0"/>
              </a:spcBef>
              <a:spcAft>
                <a:spcPct val="0"/>
              </a:spcAft>
            </a:pPr>
            <a:r>
              <a:rPr lang="en-US" sz="2000" b="1">
                <a:solidFill>
                  <a:srgbClr val="000000"/>
                </a:solidFill>
                <a:latin typeface="Arial" pitchFamily="34" charset="0"/>
              </a:rPr>
              <a:t>     processes and models</a:t>
            </a:r>
            <a:endParaRPr lang="en-US" sz="2400">
              <a:solidFill>
                <a:srgbClr val="000000"/>
              </a:solidFill>
            </a:endParaRPr>
          </a:p>
        </p:txBody>
      </p:sp>
      <p:sp>
        <p:nvSpPr>
          <p:cNvPr id="801804" name="Line 12"/>
          <p:cNvSpPr>
            <a:spLocks noChangeShapeType="1"/>
          </p:cNvSpPr>
          <p:nvPr/>
        </p:nvSpPr>
        <p:spPr bwMode="auto">
          <a:xfrm>
            <a:off x="3352800" y="1524000"/>
            <a:ext cx="0" cy="762000"/>
          </a:xfrm>
          <a:prstGeom prst="line">
            <a:avLst/>
          </a:prstGeom>
          <a:noFill/>
          <a:ln w="47625">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05" name="Line 13"/>
          <p:cNvSpPr>
            <a:spLocks noChangeShapeType="1"/>
          </p:cNvSpPr>
          <p:nvPr/>
        </p:nvSpPr>
        <p:spPr bwMode="auto">
          <a:xfrm>
            <a:off x="2438400" y="4876800"/>
            <a:ext cx="304800" cy="533400"/>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06" name="WordArt 14"/>
          <p:cNvSpPr>
            <a:spLocks noChangeArrowheads="1" noChangeShapeType="1" noTextEdit="1"/>
          </p:cNvSpPr>
          <p:nvPr/>
        </p:nvSpPr>
        <p:spPr bwMode="auto">
          <a:xfrm rot="5400000">
            <a:off x="-766763" y="2824163"/>
            <a:ext cx="1990725" cy="30480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b="1" i="1" kern="10">
                <a:ln w="9525">
                  <a:solidFill>
                    <a:srgbClr val="000000"/>
                  </a:solidFill>
                  <a:round/>
                  <a:headEnd/>
                  <a:tailEnd/>
                </a:ln>
                <a:solidFill>
                  <a:srgbClr val="FF0000"/>
                </a:solidFill>
                <a:latin typeface="Arial"/>
                <a:cs typeface="Arial"/>
              </a:rPr>
              <a:t>Feedbacks</a:t>
            </a:r>
          </a:p>
        </p:txBody>
      </p:sp>
      <p:sp>
        <p:nvSpPr>
          <p:cNvPr id="801807" name="Freeform 15"/>
          <p:cNvSpPr>
            <a:spLocks/>
          </p:cNvSpPr>
          <p:nvPr/>
        </p:nvSpPr>
        <p:spPr bwMode="auto">
          <a:xfrm>
            <a:off x="190500" y="1143000"/>
            <a:ext cx="723900" cy="762000"/>
          </a:xfrm>
          <a:custGeom>
            <a:avLst/>
            <a:gdLst/>
            <a:ahLst/>
            <a:cxnLst>
              <a:cxn ang="0">
                <a:pos x="24" y="480"/>
              </a:cxn>
              <a:cxn ang="0">
                <a:pos x="72" y="144"/>
              </a:cxn>
              <a:cxn ang="0">
                <a:pos x="456" y="0"/>
              </a:cxn>
            </a:cxnLst>
            <a:rect l="0" t="0" r="r" b="b"/>
            <a:pathLst>
              <a:path w="456" h="480">
                <a:moveTo>
                  <a:pt x="24" y="480"/>
                </a:moveTo>
                <a:cubicBezTo>
                  <a:pt x="12" y="352"/>
                  <a:pt x="0" y="224"/>
                  <a:pt x="72" y="144"/>
                </a:cubicBezTo>
                <a:cubicBezTo>
                  <a:pt x="144" y="64"/>
                  <a:pt x="300" y="32"/>
                  <a:pt x="456" y="0"/>
                </a:cubicBezTo>
              </a:path>
            </a:pathLst>
          </a:custGeom>
          <a:noFill/>
          <a:ln w="47625">
            <a:solidFill>
              <a:srgbClr val="FF0000"/>
            </a:solidFill>
            <a:round/>
            <a:headEnd type="none" w="med" len="me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08" name="WordArt 16"/>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grpSp>
        <p:nvGrpSpPr>
          <p:cNvPr id="2" name="Group 17"/>
          <p:cNvGrpSpPr>
            <a:grpSpLocks/>
          </p:cNvGrpSpPr>
          <p:nvPr/>
        </p:nvGrpSpPr>
        <p:grpSpPr bwMode="auto">
          <a:xfrm>
            <a:off x="5257800" y="2895600"/>
            <a:ext cx="3733800" cy="2743200"/>
            <a:chOff x="3312" y="1824"/>
            <a:chExt cx="2352" cy="1728"/>
          </a:xfrm>
        </p:grpSpPr>
        <p:sp>
          <p:nvSpPr>
            <p:cNvPr id="801810" name="Oval 18"/>
            <p:cNvSpPr>
              <a:spLocks noChangeArrowheads="1"/>
            </p:cNvSpPr>
            <p:nvPr/>
          </p:nvSpPr>
          <p:spPr bwMode="auto">
            <a:xfrm>
              <a:off x="3552" y="2832"/>
              <a:ext cx="1440" cy="624"/>
            </a:xfrm>
            <a:prstGeom prst="ellipse">
              <a:avLst/>
            </a:prstGeom>
            <a:solidFill>
              <a:srgbClr val="FFFF00"/>
            </a:soli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811" name="Text Box 19"/>
            <p:cNvSpPr txBox="1">
              <a:spLocks noChangeArrowheads="1"/>
            </p:cNvSpPr>
            <p:nvPr/>
          </p:nvSpPr>
          <p:spPr bwMode="auto">
            <a:xfrm>
              <a:off x="3830" y="3001"/>
              <a:ext cx="842" cy="28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000000"/>
                  </a:solidFill>
                  <a:latin typeface="Arial" pitchFamily="34" charset="0"/>
                </a:rPr>
                <a:t>Impacts</a:t>
              </a:r>
            </a:p>
          </p:txBody>
        </p:sp>
        <p:sp>
          <p:nvSpPr>
            <p:cNvPr id="801812" name="Oval 20"/>
            <p:cNvSpPr>
              <a:spLocks noChangeArrowheads="1"/>
            </p:cNvSpPr>
            <p:nvPr/>
          </p:nvSpPr>
          <p:spPr bwMode="auto">
            <a:xfrm>
              <a:off x="4320" y="1968"/>
              <a:ext cx="1344" cy="624"/>
            </a:xfrm>
            <a:prstGeom prst="ellipse">
              <a:avLst/>
            </a:prstGeom>
            <a:solidFill>
              <a:srgbClr val="FFFF00"/>
            </a:soli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813" name="Text Box 21"/>
            <p:cNvSpPr txBox="1">
              <a:spLocks noChangeArrowheads="1"/>
            </p:cNvSpPr>
            <p:nvPr/>
          </p:nvSpPr>
          <p:spPr bwMode="auto">
            <a:xfrm>
              <a:off x="4464" y="2160"/>
              <a:ext cx="1118" cy="28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000000"/>
                  </a:solidFill>
                  <a:latin typeface="Arial" pitchFamily="34" charset="0"/>
                </a:rPr>
                <a:t>Adaptation</a:t>
              </a:r>
              <a:endParaRPr lang="en-US" sz="2400">
                <a:solidFill>
                  <a:srgbClr val="000000"/>
                </a:solidFill>
              </a:endParaRPr>
            </a:p>
          </p:txBody>
        </p:sp>
        <p:sp>
          <p:nvSpPr>
            <p:cNvPr id="801814" name="Line 22"/>
            <p:cNvSpPr>
              <a:spLocks noChangeShapeType="1"/>
            </p:cNvSpPr>
            <p:nvPr/>
          </p:nvSpPr>
          <p:spPr bwMode="auto">
            <a:xfrm flipV="1">
              <a:off x="3312" y="3360"/>
              <a:ext cx="384" cy="192"/>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15" name="Line 23"/>
            <p:cNvSpPr>
              <a:spLocks noChangeShapeType="1"/>
            </p:cNvSpPr>
            <p:nvPr/>
          </p:nvSpPr>
          <p:spPr bwMode="auto">
            <a:xfrm flipV="1">
              <a:off x="4368" y="2592"/>
              <a:ext cx="288" cy="240"/>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16" name="Line 24"/>
            <p:cNvSpPr>
              <a:spLocks noChangeShapeType="1"/>
            </p:cNvSpPr>
            <p:nvPr/>
          </p:nvSpPr>
          <p:spPr bwMode="auto">
            <a:xfrm flipV="1">
              <a:off x="4032" y="1824"/>
              <a:ext cx="288" cy="100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17" name="WordArt 25"/>
            <p:cNvSpPr>
              <a:spLocks noChangeArrowheads="1" noChangeShapeType="1" noTextEdit="1"/>
            </p:cNvSpPr>
            <p:nvPr/>
          </p:nvSpPr>
          <p:spPr bwMode="auto">
            <a:xfrm>
              <a:off x="4944" y="2688"/>
              <a:ext cx="498" cy="27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WGII</a:t>
              </a:r>
            </a:p>
          </p:txBody>
        </p:sp>
      </p:grpSp>
      <p:grpSp>
        <p:nvGrpSpPr>
          <p:cNvPr id="3" name="Group 26"/>
          <p:cNvGrpSpPr>
            <a:grpSpLocks/>
          </p:cNvGrpSpPr>
          <p:nvPr/>
        </p:nvGrpSpPr>
        <p:grpSpPr bwMode="auto">
          <a:xfrm>
            <a:off x="5334000" y="1295400"/>
            <a:ext cx="3609975" cy="1600200"/>
            <a:chOff x="3360" y="816"/>
            <a:chExt cx="2274" cy="1008"/>
          </a:xfrm>
        </p:grpSpPr>
        <p:sp>
          <p:nvSpPr>
            <p:cNvPr id="801819" name="Oval 27"/>
            <p:cNvSpPr>
              <a:spLocks noChangeArrowheads="1"/>
            </p:cNvSpPr>
            <p:nvPr/>
          </p:nvSpPr>
          <p:spPr bwMode="auto">
            <a:xfrm>
              <a:off x="3888" y="1200"/>
              <a:ext cx="1440" cy="624"/>
            </a:xfrm>
            <a:prstGeom prst="ellipse">
              <a:avLst/>
            </a:prstGeom>
            <a:solidFill>
              <a:srgbClr val="FF99CC"/>
            </a:solidFill>
            <a:ln w="9525">
              <a:solidFill>
                <a:schemeClr val="tx1"/>
              </a:solidFill>
              <a:round/>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pPr>
              <a:endParaRPr lang="en-US" sz="2400">
                <a:solidFill>
                  <a:srgbClr val="000000"/>
                </a:solidFill>
                <a:effectLst>
                  <a:outerShdw blurRad="38100" dist="38100" dir="2700000" algn="tl">
                    <a:srgbClr val="FFFFFF"/>
                  </a:outerShdw>
                </a:effectLst>
              </a:endParaRPr>
            </a:p>
          </p:txBody>
        </p:sp>
        <p:sp>
          <p:nvSpPr>
            <p:cNvPr id="801820" name="Text Box 28"/>
            <p:cNvSpPr txBox="1">
              <a:spLocks noChangeArrowheads="1"/>
            </p:cNvSpPr>
            <p:nvPr/>
          </p:nvSpPr>
          <p:spPr bwMode="auto">
            <a:xfrm>
              <a:off x="4070" y="1303"/>
              <a:ext cx="1209" cy="44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a:solidFill>
                    <a:srgbClr val="000000"/>
                  </a:solidFill>
                  <a:latin typeface="Arial" pitchFamily="34" charset="0"/>
                </a:rPr>
                <a:t>Mitigation</a:t>
              </a:r>
            </a:p>
            <a:p>
              <a:pPr eaLnBrk="0" fontAlgn="base" hangingPunct="0">
                <a:spcBef>
                  <a:spcPct val="0"/>
                </a:spcBef>
                <a:spcAft>
                  <a:spcPct val="0"/>
                </a:spcAft>
              </a:pPr>
              <a:r>
                <a:rPr lang="en-US" sz="2000" b="1">
                  <a:solidFill>
                    <a:srgbClr val="000000"/>
                  </a:solidFill>
                  <a:latin typeface="Arial" pitchFamily="34" charset="0"/>
                </a:rPr>
                <a:t>Policy options</a:t>
              </a:r>
            </a:p>
          </p:txBody>
        </p:sp>
        <p:sp>
          <p:nvSpPr>
            <p:cNvPr id="801821" name="Line 29"/>
            <p:cNvSpPr>
              <a:spLocks noChangeShapeType="1"/>
            </p:cNvSpPr>
            <p:nvPr/>
          </p:nvSpPr>
          <p:spPr bwMode="auto">
            <a:xfrm flipH="1" flipV="1">
              <a:off x="3360" y="816"/>
              <a:ext cx="720" cy="480"/>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000000"/>
                </a:solidFill>
                <a:latin typeface="Comic Sans MS" pitchFamily="66" charset="0"/>
              </a:endParaRPr>
            </a:p>
          </p:txBody>
        </p:sp>
        <p:sp>
          <p:nvSpPr>
            <p:cNvPr id="801822" name="WordArt 30"/>
            <p:cNvSpPr>
              <a:spLocks noChangeArrowheads="1" noChangeShapeType="1" noTextEdit="1"/>
            </p:cNvSpPr>
            <p:nvPr/>
          </p:nvSpPr>
          <p:spPr bwMode="auto">
            <a:xfrm>
              <a:off x="5136" y="1104"/>
              <a:ext cx="498" cy="27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WGIII</a:t>
              </a:r>
            </a:p>
          </p:txBody>
        </p:sp>
      </p:grpSp>
      <p:sp>
        <p:nvSpPr>
          <p:cNvPr id="801823" name="WordArt 31"/>
          <p:cNvSpPr>
            <a:spLocks noChangeArrowheads="1" noChangeShapeType="1" noTextEdit="1"/>
          </p:cNvSpPr>
          <p:nvPr/>
        </p:nvSpPr>
        <p:spPr bwMode="auto">
          <a:xfrm>
            <a:off x="685800" y="1828800"/>
            <a:ext cx="790575" cy="4286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WGI</a:t>
            </a:r>
          </a:p>
        </p:txBody>
      </p:sp>
      <p:sp>
        <p:nvSpPr>
          <p:cNvPr id="801824" name="WordArt 32"/>
          <p:cNvSpPr>
            <a:spLocks noChangeArrowheads="1" noChangeShapeType="1" noTextEdit="1"/>
          </p:cNvSpPr>
          <p:nvPr/>
        </p:nvSpPr>
        <p:spPr bwMode="auto">
          <a:xfrm>
            <a:off x="914400" y="4953000"/>
            <a:ext cx="790575" cy="4286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WGI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p:cNvSpPr>
          <p:nvPr/>
        </p:nvSpPr>
        <p:spPr bwMode="auto">
          <a:xfrm>
            <a:off x="822325" y="549275"/>
            <a:ext cx="6448425" cy="495300"/>
          </a:xfrm>
          <a:prstGeom prst="rect">
            <a:avLst/>
          </a:prstGeom>
        </p:spPr>
        <p:txBody>
          <a:bodyPr wrap="none" fromWordArt="1">
            <a:prstTxWarp prst="textPlain">
              <a:avLst>
                <a:gd name="adj" fmla="val 50000"/>
              </a:avLst>
            </a:prstTxWarp>
          </a:bodyPr>
          <a:lstStyle/>
          <a:p>
            <a:pPr algn="ctr"/>
            <a:r>
              <a:rPr lang="en-US" sz="28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 Scientific Assessment 2007</a:t>
            </a:r>
          </a:p>
        </p:txBody>
      </p:sp>
      <p:sp>
        <p:nvSpPr>
          <p:cNvPr id="72707" name="Text Box 3"/>
          <p:cNvSpPr txBox="1">
            <a:spLocks noChangeArrowheads="1"/>
          </p:cNvSpPr>
          <p:nvPr/>
        </p:nvSpPr>
        <p:spPr bwMode="auto">
          <a:xfrm>
            <a:off x="762000" y="1308100"/>
            <a:ext cx="8229600" cy="4647426"/>
          </a:xfrm>
          <a:prstGeom prst="rect">
            <a:avLst/>
          </a:prstGeom>
          <a:noFill/>
          <a:ln w="9525">
            <a:noFill/>
            <a:miter lim="800000"/>
            <a:headEnd/>
            <a:tailEnd/>
          </a:ln>
          <a:effectLst/>
        </p:spPr>
        <p:txBody>
          <a:bodyPr wrap="square">
            <a:spAutoFit/>
          </a:bodyPr>
          <a:lstStyle/>
          <a:p>
            <a:pPr eaLnBrk="0" hangingPunct="0"/>
            <a:r>
              <a:rPr lang="en-US" b="1" dirty="0">
                <a:solidFill>
                  <a:schemeClr val="bg1"/>
                </a:solidFill>
                <a:latin typeface="Comic Sans MS" pitchFamily="66" charset="0"/>
              </a:rPr>
              <a:t>AR4</a:t>
            </a:r>
          </a:p>
          <a:p>
            <a:pPr eaLnBrk="0" hangingPunct="0"/>
            <a:r>
              <a:rPr lang="en-US" b="1" dirty="0">
                <a:solidFill>
                  <a:schemeClr val="bg1"/>
                </a:solidFill>
                <a:latin typeface="Comic Sans MS" pitchFamily="66" charset="0"/>
              </a:rPr>
              <a:t>WG I: 11 Chapters</a:t>
            </a:r>
          </a:p>
          <a:p>
            <a:pPr eaLnBrk="0" hangingPunct="0"/>
            <a:r>
              <a:rPr lang="en-US" b="1" dirty="0">
                <a:solidFill>
                  <a:schemeClr val="bg1"/>
                </a:solidFill>
                <a:latin typeface="Comic Sans MS" pitchFamily="66" charset="0"/>
              </a:rPr>
              <a:t>996 pages (</a:t>
            </a:r>
            <a:r>
              <a:rPr lang="en-US" dirty="0" err="1">
                <a:solidFill>
                  <a:schemeClr val="bg1"/>
                </a:solidFill>
                <a:latin typeface="Comic Sans MS" pitchFamily="66" charset="0"/>
              </a:rPr>
              <a:t>vs</a:t>
            </a:r>
            <a:r>
              <a:rPr lang="en-US" b="1" dirty="0">
                <a:solidFill>
                  <a:schemeClr val="bg1"/>
                </a:solidFill>
                <a:latin typeface="Comic Sans MS" pitchFamily="66" charset="0"/>
              </a:rPr>
              <a:t> </a:t>
            </a:r>
            <a:r>
              <a:rPr lang="en-US" dirty="0">
                <a:solidFill>
                  <a:schemeClr val="bg1"/>
                </a:solidFill>
                <a:latin typeface="Comic Sans MS" pitchFamily="66" charset="0"/>
              </a:rPr>
              <a:t>TAR 882</a:t>
            </a:r>
            <a:r>
              <a:rPr lang="en-US" b="1" dirty="0">
                <a:solidFill>
                  <a:schemeClr val="bg1"/>
                </a:solidFill>
                <a:latin typeface="Comic Sans MS" pitchFamily="66" charset="0"/>
              </a:rPr>
              <a:t>)</a:t>
            </a:r>
          </a:p>
          <a:p>
            <a:pPr eaLnBrk="0" hangingPunct="0"/>
            <a:endParaRPr lang="en-US" b="1" dirty="0">
              <a:solidFill>
                <a:schemeClr val="bg1"/>
              </a:solidFill>
              <a:latin typeface="Comic Sans MS" pitchFamily="66" charset="0"/>
            </a:endParaRPr>
          </a:p>
          <a:p>
            <a:pPr eaLnBrk="0" hangingPunct="0"/>
            <a:r>
              <a:rPr lang="en-US" sz="2000" b="1" dirty="0">
                <a:solidFill>
                  <a:schemeClr val="bg1"/>
                </a:solidFill>
                <a:latin typeface="Comic Sans MS" pitchFamily="66" charset="0"/>
              </a:rPr>
              <a:t>140  lead authors</a:t>
            </a:r>
          </a:p>
          <a:p>
            <a:pPr eaLnBrk="0" hangingPunct="0"/>
            <a:r>
              <a:rPr lang="en-US" sz="2000" b="1" dirty="0">
                <a:solidFill>
                  <a:schemeClr val="bg1"/>
                </a:solidFill>
                <a:latin typeface="Comic Sans MS" pitchFamily="66" charset="0"/>
              </a:rPr>
              <a:t>Hundreds contributors (66 Chapter 3)</a:t>
            </a:r>
          </a:p>
          <a:p>
            <a:pPr eaLnBrk="0" hangingPunct="0"/>
            <a:r>
              <a:rPr lang="en-US" sz="2000" b="1" dirty="0">
                <a:solidFill>
                  <a:schemeClr val="bg1"/>
                </a:solidFill>
                <a:latin typeface="Comic Sans MS" pitchFamily="66" charset="0"/>
              </a:rPr>
              <a:t>2 or 3 Review editors for each chapter (26)</a:t>
            </a:r>
          </a:p>
          <a:p>
            <a:pPr eaLnBrk="0" hangingPunct="0"/>
            <a:r>
              <a:rPr lang="en-US" sz="2000" b="1" dirty="0">
                <a:solidFill>
                  <a:schemeClr val="bg1"/>
                </a:solidFill>
                <a:latin typeface="Comic Sans MS" pitchFamily="66" charset="0"/>
              </a:rPr>
              <a:t>Over 700  reviewers.</a:t>
            </a:r>
          </a:p>
          <a:p>
            <a:pPr eaLnBrk="0" hangingPunct="0"/>
            <a:endParaRPr lang="en-US" sz="1800" b="1" dirty="0">
              <a:solidFill>
                <a:srgbClr val="FF0000"/>
              </a:solidFill>
              <a:latin typeface="Comic Sans MS" pitchFamily="66" charset="0"/>
            </a:endParaRPr>
          </a:p>
          <a:p>
            <a:pPr eaLnBrk="0" hangingPunct="0"/>
            <a:endParaRPr lang="en-US" sz="1800" b="1" dirty="0">
              <a:solidFill>
                <a:srgbClr val="FF0000"/>
              </a:solidFill>
              <a:latin typeface="Comic Sans MS" pitchFamily="66" charset="0"/>
            </a:endParaRPr>
          </a:p>
          <a:p>
            <a:pPr eaLnBrk="0" hangingPunct="0"/>
            <a:r>
              <a:rPr lang="en-US" b="1" dirty="0">
                <a:solidFill>
                  <a:srgbClr val="FF0000"/>
                </a:solidFill>
                <a:latin typeface="Comic Sans MS" pitchFamily="66" charset="0"/>
              </a:rPr>
              <a:t>Chapter 3: 2 CLAs, 10 LAs, 66 CAs</a:t>
            </a:r>
          </a:p>
          <a:p>
            <a:pPr eaLnBrk="0" hangingPunct="0"/>
            <a:r>
              <a:rPr lang="en-US" b="1" dirty="0">
                <a:solidFill>
                  <a:srgbClr val="FF0000"/>
                </a:solidFill>
                <a:latin typeface="Comic Sans MS" pitchFamily="66" charset="0"/>
              </a:rPr>
              <a:t>47 figures (126 panels), 8 Tables, 863 references, </a:t>
            </a:r>
          </a:p>
          <a:p>
            <a:pPr eaLnBrk="0" hangingPunct="0"/>
            <a:r>
              <a:rPr lang="en-US" b="1" dirty="0">
                <a:solidFill>
                  <a:srgbClr val="FF0000"/>
                </a:solidFill>
                <a:latin typeface="Comic Sans MS" pitchFamily="66" charset="0"/>
              </a:rPr>
              <a:t>102 pp.</a:t>
            </a:r>
            <a:r>
              <a:rPr lang="en-US" sz="1800" b="1" dirty="0">
                <a:solidFill>
                  <a:srgbClr val="FF0000"/>
                </a:solidFill>
                <a:latin typeface="Comic Sans MS" pitchFamily="66" charset="0"/>
              </a:rPr>
              <a:t> plus supplementary material</a:t>
            </a:r>
          </a:p>
          <a:p>
            <a:pPr eaLnBrk="0" hangingPunct="0"/>
            <a:r>
              <a:rPr lang="en-US" sz="1800" b="1" dirty="0" smtClean="0">
                <a:solidFill>
                  <a:srgbClr val="FF0000"/>
                </a:solidFill>
                <a:latin typeface="Comic Sans MS" pitchFamily="66" charset="0"/>
              </a:rPr>
              <a:t>2231/ </a:t>
            </a:r>
            <a:r>
              <a:rPr lang="en-US" b="1" dirty="0" smtClean="0">
                <a:solidFill>
                  <a:srgbClr val="FF0000"/>
                </a:solidFill>
                <a:latin typeface="Comic Sans MS" pitchFamily="66" charset="0"/>
              </a:rPr>
              <a:t>1270 </a:t>
            </a:r>
            <a:r>
              <a:rPr lang="en-US" sz="1800" b="1" dirty="0" smtClean="0">
                <a:solidFill>
                  <a:srgbClr val="FF0000"/>
                </a:solidFill>
                <a:latin typeface="Comic Sans MS" pitchFamily="66" charset="0"/>
              </a:rPr>
              <a:t>comments </a:t>
            </a:r>
            <a:r>
              <a:rPr lang="en-US" sz="1800" b="1" dirty="0">
                <a:solidFill>
                  <a:srgbClr val="FF0000"/>
                </a:solidFill>
                <a:latin typeface="Comic Sans MS" pitchFamily="66" charset="0"/>
              </a:rPr>
              <a:t>in </a:t>
            </a:r>
            <a:r>
              <a:rPr lang="en-US" sz="1800" b="1" dirty="0" smtClean="0">
                <a:solidFill>
                  <a:srgbClr val="FF0000"/>
                </a:solidFill>
                <a:latin typeface="Comic Sans MS" pitchFamily="66" charset="0"/>
              </a:rPr>
              <a:t>scientific</a:t>
            </a:r>
            <a:r>
              <a:rPr lang="en-US" b="1" dirty="0" smtClean="0">
                <a:solidFill>
                  <a:srgbClr val="FF0000"/>
                </a:solidFill>
                <a:latin typeface="Comic Sans MS" pitchFamily="66" charset="0"/>
              </a:rPr>
              <a:t>/governmental </a:t>
            </a:r>
            <a:r>
              <a:rPr lang="en-US" sz="1800" b="1" dirty="0" smtClean="0">
                <a:solidFill>
                  <a:srgbClr val="FF0000"/>
                </a:solidFill>
                <a:latin typeface="Comic Sans MS" pitchFamily="66" charset="0"/>
              </a:rPr>
              <a:t> </a:t>
            </a:r>
            <a:r>
              <a:rPr lang="en-US" sz="1800" b="1" dirty="0">
                <a:solidFill>
                  <a:srgbClr val="FF0000"/>
                </a:solidFill>
                <a:latin typeface="Comic Sans MS" pitchFamily="66" charset="0"/>
              </a:rPr>
              <a:t>review</a:t>
            </a:r>
          </a:p>
          <a:p>
            <a:pPr eaLnBrk="0" hangingPunct="0"/>
            <a:r>
              <a:rPr lang="en-US" b="1" dirty="0" smtClean="0">
                <a:solidFill>
                  <a:srgbClr val="FF0000"/>
                </a:solidFill>
                <a:latin typeface="Comic Sans MS" pitchFamily="66" charset="0"/>
              </a:rPr>
              <a:t>3501 total comments: all responded to in </a:t>
            </a:r>
            <a:r>
              <a:rPr lang="en-US" b="1" dirty="0" err="1" smtClean="0">
                <a:solidFill>
                  <a:srgbClr val="FF0000"/>
                </a:solidFill>
                <a:latin typeface="Comic Sans MS" pitchFamily="66" charset="0"/>
              </a:rPr>
              <a:t>xls</a:t>
            </a:r>
            <a:r>
              <a:rPr lang="en-US" b="1" dirty="0" smtClean="0">
                <a:solidFill>
                  <a:srgbClr val="FF0000"/>
                </a:solidFill>
                <a:latin typeface="Comic Sans MS" pitchFamily="66" charset="0"/>
              </a:rPr>
              <a:t> spread sheet (available publically)</a:t>
            </a:r>
            <a:endParaRPr lang="en-US" sz="1800" b="1" dirty="0">
              <a:solidFill>
                <a:srgbClr val="FF0000"/>
              </a:solidFill>
              <a:latin typeface="Comic Sans MS" pitchFamily="66" charset="0"/>
            </a:endParaRPr>
          </a:p>
        </p:txBody>
      </p:sp>
      <p:pic>
        <p:nvPicPr>
          <p:cNvPr id="72708" name="Picture 4"/>
          <p:cNvPicPr>
            <a:picLocks noChangeAspect="1" noChangeArrowheads="1"/>
          </p:cNvPicPr>
          <p:nvPr/>
        </p:nvPicPr>
        <p:blipFill>
          <a:blip r:embed="rId2" cstate="print"/>
          <a:srcRect/>
          <a:stretch>
            <a:fillRect/>
          </a:stretch>
        </p:blipFill>
        <p:spPr bwMode="auto">
          <a:xfrm>
            <a:off x="1524000" y="6705600"/>
            <a:ext cx="6705600" cy="152400"/>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cart051106"/>
          <p:cNvPicPr>
            <a:picLocks noChangeAspect="1" noChangeArrowheads="1"/>
          </p:cNvPicPr>
          <p:nvPr/>
        </p:nvPicPr>
        <p:blipFill>
          <a:blip r:embed="rId2" cstate="print"/>
          <a:srcRect/>
          <a:stretch>
            <a:fillRect/>
          </a:stretch>
        </p:blipFill>
        <p:spPr bwMode="auto">
          <a:xfrm>
            <a:off x="304800" y="333375"/>
            <a:ext cx="8610600" cy="624681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2818"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2819" name="Text Box 3"/>
          <p:cNvSpPr txBox="1">
            <a:spLocks noChangeArrowheads="1"/>
          </p:cNvSpPr>
          <p:nvPr/>
        </p:nvSpPr>
        <p:spPr bwMode="auto">
          <a:xfrm>
            <a:off x="533400" y="755650"/>
            <a:ext cx="8245475" cy="327818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ts val="600"/>
              </a:spcAft>
            </a:pPr>
            <a:r>
              <a:rPr lang="en-US" sz="2800" b="1" u="sng">
                <a:solidFill>
                  <a:srgbClr val="FFFFFF"/>
                </a:solidFill>
                <a:latin typeface="Comic Sans MS" pitchFamily="66" charset="0"/>
              </a:rPr>
              <a:t>The role of the IPCC</a:t>
            </a:r>
            <a:r>
              <a:rPr lang="en-US" sz="2400" b="1">
                <a:solidFill>
                  <a:srgbClr val="FFFFFF"/>
                </a:solidFill>
                <a:latin typeface="Comic Sans MS" pitchFamily="66" charset="0"/>
              </a:rPr>
              <a:t> </a:t>
            </a:r>
          </a:p>
          <a:p>
            <a:pPr eaLnBrk="0" fontAlgn="base" hangingPunct="0">
              <a:spcBef>
                <a:spcPct val="0"/>
              </a:spcBef>
              <a:spcAft>
                <a:spcPts val="1000"/>
              </a:spcAft>
            </a:pPr>
            <a:r>
              <a:rPr lang="en-US" sz="2400">
                <a:solidFill>
                  <a:srgbClr val="FFFFFF"/>
                </a:solidFill>
                <a:latin typeface="Comic Sans MS" pitchFamily="66" charset="0"/>
              </a:rPr>
              <a:t>is to provide</a:t>
            </a:r>
            <a:r>
              <a:rPr lang="en-US" sz="2400">
                <a:solidFill>
                  <a:srgbClr val="000000"/>
                </a:solidFill>
                <a:latin typeface="Comic Sans MS" pitchFamily="66" charset="0"/>
              </a:rPr>
              <a:t> </a:t>
            </a:r>
            <a:r>
              <a:rPr lang="en-US" sz="2400" b="1">
                <a:solidFill>
                  <a:srgbClr val="FF0000"/>
                </a:solidFill>
                <a:latin typeface="Comic Sans MS" pitchFamily="66" charset="0"/>
              </a:rPr>
              <a:t>policy relevant</a:t>
            </a:r>
            <a:r>
              <a:rPr lang="en-US" sz="2400">
                <a:solidFill>
                  <a:srgbClr val="000000"/>
                </a:solidFill>
                <a:latin typeface="Comic Sans MS" pitchFamily="66" charset="0"/>
              </a:rPr>
              <a:t> </a:t>
            </a:r>
            <a:r>
              <a:rPr lang="en-US" sz="2400">
                <a:solidFill>
                  <a:srgbClr val="FFFFFF"/>
                </a:solidFill>
                <a:latin typeface="Comic Sans MS" pitchFamily="66" charset="0"/>
              </a:rPr>
              <a:t>but not</a:t>
            </a:r>
            <a:r>
              <a:rPr lang="en-US" sz="2400">
                <a:solidFill>
                  <a:srgbClr val="000000"/>
                </a:solidFill>
                <a:latin typeface="Comic Sans MS" pitchFamily="66" charset="0"/>
              </a:rPr>
              <a:t> </a:t>
            </a:r>
            <a:r>
              <a:rPr lang="en-US" sz="2400" b="1">
                <a:solidFill>
                  <a:srgbClr val="FF0000"/>
                </a:solidFill>
                <a:latin typeface="Comic Sans MS" pitchFamily="66" charset="0"/>
              </a:rPr>
              <a:t>policy prescriptive</a:t>
            </a:r>
            <a:r>
              <a:rPr lang="en-US" sz="2400">
                <a:solidFill>
                  <a:srgbClr val="000000"/>
                </a:solidFill>
                <a:latin typeface="Comic Sans MS" pitchFamily="66" charset="0"/>
              </a:rPr>
              <a:t> </a:t>
            </a:r>
            <a:r>
              <a:rPr lang="en-US" sz="2400">
                <a:solidFill>
                  <a:srgbClr val="FFFFFF"/>
                </a:solidFill>
                <a:latin typeface="Comic Sans MS" pitchFamily="66" charset="0"/>
              </a:rPr>
              <a:t>scientific advice to policy makers and the general public.</a:t>
            </a:r>
          </a:p>
          <a:p>
            <a:pPr eaLnBrk="0" fontAlgn="base" hangingPunct="0">
              <a:spcBef>
                <a:spcPct val="0"/>
              </a:spcBef>
              <a:spcAft>
                <a:spcPts val="1000"/>
              </a:spcAft>
            </a:pPr>
            <a:r>
              <a:rPr lang="en-US" sz="2400">
                <a:solidFill>
                  <a:srgbClr val="FFFFFF"/>
                </a:solidFill>
                <a:latin typeface="Comic Sans MS" pitchFamily="66" charset="0"/>
              </a:rPr>
              <a:t>IPCC scientists with all kinds of value systems, ethnic backgrounds, and from different countries, gather together to produce the best</a:t>
            </a:r>
            <a:r>
              <a:rPr lang="en-US" sz="2400">
                <a:solidFill>
                  <a:srgbClr val="000000"/>
                </a:solidFill>
                <a:latin typeface="Comic Sans MS" pitchFamily="66" charset="0"/>
              </a:rPr>
              <a:t> </a:t>
            </a:r>
            <a:r>
              <a:rPr lang="en-US" sz="2400" b="1">
                <a:solidFill>
                  <a:srgbClr val="FF0000"/>
                </a:solidFill>
                <a:latin typeface="Comic Sans MS" pitchFamily="66" charset="0"/>
              </a:rPr>
              <a:t>consensus</a:t>
            </a:r>
            <a:r>
              <a:rPr lang="en-US" sz="2400">
                <a:solidFill>
                  <a:srgbClr val="000000"/>
                </a:solidFill>
                <a:latin typeface="Comic Sans MS" pitchFamily="66" charset="0"/>
              </a:rPr>
              <a:t> </a:t>
            </a:r>
            <a:r>
              <a:rPr lang="en-US" sz="2400">
                <a:solidFill>
                  <a:srgbClr val="FFFFFF"/>
                </a:solidFill>
                <a:latin typeface="Comic Sans MS" pitchFamily="66" charset="0"/>
              </a:rPr>
              <a:t>science possible, and with appropriate statements about confidence and uncertainty.  </a:t>
            </a:r>
          </a:p>
        </p:txBody>
      </p:sp>
      <p:sp>
        <p:nvSpPr>
          <p:cNvPr id="802820" name="Text Box 4"/>
          <p:cNvSpPr txBox="1">
            <a:spLocks noChangeArrowheads="1"/>
          </p:cNvSpPr>
          <p:nvPr/>
        </p:nvSpPr>
        <p:spPr bwMode="auto">
          <a:xfrm>
            <a:off x="533400" y="4300538"/>
            <a:ext cx="8321675" cy="15525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a:solidFill>
                  <a:srgbClr val="FFFFFF"/>
                </a:solidFill>
                <a:latin typeface="Comic Sans MS" pitchFamily="66" charset="0"/>
              </a:rPr>
              <a:t>Scientists have become accustomed to this role and many find it hard to become</a:t>
            </a:r>
            <a:r>
              <a:rPr lang="en-US" sz="2400">
                <a:solidFill>
                  <a:srgbClr val="000000"/>
                </a:solidFill>
                <a:latin typeface="Comic Sans MS" pitchFamily="66" charset="0"/>
              </a:rPr>
              <a:t> </a:t>
            </a:r>
            <a:r>
              <a:rPr lang="en-US" sz="2400" b="1">
                <a:solidFill>
                  <a:srgbClr val="FF0000"/>
                </a:solidFill>
                <a:latin typeface="Comic Sans MS" pitchFamily="66" charset="0"/>
              </a:rPr>
              <a:t>advocates</a:t>
            </a:r>
            <a:r>
              <a:rPr lang="en-US" sz="2400">
                <a:solidFill>
                  <a:srgbClr val="000000"/>
                </a:solidFill>
                <a:latin typeface="Comic Sans MS" pitchFamily="66" charset="0"/>
              </a:rPr>
              <a:t> </a:t>
            </a:r>
            <a:r>
              <a:rPr lang="en-US" sz="2400">
                <a:solidFill>
                  <a:srgbClr val="FFFFFF"/>
                </a:solidFill>
                <a:latin typeface="Comic Sans MS" pitchFamily="66" charset="0"/>
              </a:rPr>
              <a:t>for particular courses of action, and have often been criticized as a result.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2820"/>
                                        </p:tgtEl>
                                        <p:attrNameLst>
                                          <p:attrName>style.visibility</p:attrName>
                                        </p:attrNameLst>
                                      </p:cBhvr>
                                      <p:to>
                                        <p:strVal val="visible"/>
                                      </p:to>
                                    </p:set>
                                    <p:animEffect transition="in" filter="blinds(horizontal)">
                                      <p:cBhvr>
                                        <p:cTn id="7" dur="500"/>
                                        <p:tgtEl>
                                          <p:spTgt spid="80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2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3842"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3843" name="Text Box 3"/>
          <p:cNvSpPr txBox="1">
            <a:spLocks noChangeArrowheads="1"/>
          </p:cNvSpPr>
          <p:nvPr/>
        </p:nvSpPr>
        <p:spPr bwMode="auto">
          <a:xfrm>
            <a:off x="533400" y="755650"/>
            <a:ext cx="8245475" cy="19177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a:solidFill>
                  <a:srgbClr val="FFFFFF"/>
                </a:solidFill>
                <a:latin typeface="Comic Sans MS" pitchFamily="66" charset="0"/>
              </a:rPr>
              <a:t>A major strength of the IPCC process</a:t>
            </a:r>
          </a:p>
          <a:p>
            <a:pPr eaLnBrk="0" fontAlgn="base" hangingPunct="0">
              <a:spcBef>
                <a:spcPct val="0"/>
              </a:spcBef>
              <a:spcAft>
                <a:spcPct val="0"/>
              </a:spcAft>
            </a:pPr>
            <a:r>
              <a:rPr lang="en-US" sz="2400">
                <a:solidFill>
                  <a:srgbClr val="FFFFFF"/>
                </a:solidFill>
                <a:latin typeface="Comic Sans MS" pitchFamily="66" charset="0"/>
              </a:rPr>
              <a:t>has been the</a:t>
            </a:r>
            <a:r>
              <a:rPr lang="en-US" sz="2400">
                <a:solidFill>
                  <a:srgbClr val="000000"/>
                </a:solidFill>
                <a:latin typeface="Comic Sans MS" pitchFamily="66" charset="0"/>
              </a:rPr>
              <a:t> </a:t>
            </a:r>
            <a:r>
              <a:rPr lang="en-US" sz="2400" b="1">
                <a:solidFill>
                  <a:srgbClr val="FF0000"/>
                </a:solidFill>
                <a:latin typeface="Comic Sans MS" pitchFamily="66" charset="0"/>
              </a:rPr>
              <a:t>intergovernmental</a:t>
            </a:r>
            <a:r>
              <a:rPr lang="en-US" sz="2400" b="1">
                <a:solidFill>
                  <a:srgbClr val="000000"/>
                </a:solidFill>
                <a:latin typeface="Comic Sans MS" pitchFamily="66" charset="0"/>
              </a:rPr>
              <a:t> </a:t>
            </a:r>
            <a:r>
              <a:rPr lang="en-US" sz="2400">
                <a:solidFill>
                  <a:srgbClr val="FFFFFF"/>
                </a:solidFill>
                <a:latin typeface="Comic Sans MS" pitchFamily="66" charset="0"/>
              </a:rPr>
              <a:t>process, through reviews and then approval of the</a:t>
            </a:r>
            <a:r>
              <a:rPr lang="en-US" sz="2400">
                <a:solidFill>
                  <a:srgbClr val="000000"/>
                </a:solidFill>
                <a:latin typeface="Comic Sans MS" pitchFamily="66" charset="0"/>
              </a:rPr>
              <a:t> </a:t>
            </a:r>
            <a:r>
              <a:rPr lang="en-US" sz="2400" b="1">
                <a:solidFill>
                  <a:srgbClr val="FF0000"/>
                </a:solidFill>
                <a:latin typeface="Comic Sans MS" pitchFamily="66" charset="0"/>
              </a:rPr>
              <a:t>Summary for Policy</a:t>
            </a:r>
            <a:r>
              <a:rPr lang="en-US" sz="2400" b="1">
                <a:solidFill>
                  <a:srgbClr val="CC0000"/>
                </a:solidFill>
                <a:latin typeface="Comic Sans MS" pitchFamily="66" charset="0"/>
              </a:rPr>
              <a:t> </a:t>
            </a:r>
            <a:r>
              <a:rPr lang="en-US" sz="2400" b="1">
                <a:solidFill>
                  <a:srgbClr val="FF0000"/>
                </a:solidFill>
                <a:latin typeface="Comic Sans MS" pitchFamily="66" charset="0"/>
              </a:rPr>
              <a:t>Makers</a:t>
            </a:r>
            <a:r>
              <a:rPr lang="en-US" sz="2400">
                <a:solidFill>
                  <a:srgbClr val="000000"/>
                </a:solidFill>
                <a:latin typeface="Comic Sans MS" pitchFamily="66" charset="0"/>
              </a:rPr>
              <a:t> </a:t>
            </a:r>
            <a:r>
              <a:rPr lang="en-US" sz="2400">
                <a:solidFill>
                  <a:srgbClr val="FFFFFF"/>
                </a:solidFill>
                <a:latin typeface="Comic Sans MS" pitchFamily="66" charset="0"/>
              </a:rPr>
              <a:t>on a word-by-word basis.  This provides ownership.</a:t>
            </a:r>
            <a:r>
              <a:rPr lang="en-US" sz="2400">
                <a:solidFill>
                  <a:srgbClr val="000000"/>
                </a:solidFill>
                <a:latin typeface="Comic Sans MS" pitchFamily="66" charset="0"/>
              </a:rPr>
              <a:t>  </a:t>
            </a:r>
            <a:endParaRPr lang="en-US" sz="2800" b="1">
              <a:solidFill>
                <a:srgbClr val="000000"/>
              </a:solidFill>
              <a:latin typeface="Comic Sans MS" pitchFamily="66" charset="0"/>
            </a:endParaRPr>
          </a:p>
        </p:txBody>
      </p:sp>
      <p:sp>
        <p:nvSpPr>
          <p:cNvPr id="803844" name="Text Box 4"/>
          <p:cNvSpPr txBox="1">
            <a:spLocks noChangeArrowheads="1"/>
          </p:cNvSpPr>
          <p:nvPr/>
        </p:nvSpPr>
        <p:spPr bwMode="auto">
          <a:xfrm>
            <a:off x="441325" y="2971800"/>
            <a:ext cx="8397875" cy="228282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a:solidFill>
                  <a:srgbClr val="FFFFFF"/>
                </a:solidFill>
                <a:latin typeface="Comic Sans MS" pitchFamily="66" charset="0"/>
              </a:rPr>
              <a:t>But it has also been subject to criticism as it is much more political.  In principle, this process is designed to provide a report in which the content is</a:t>
            </a:r>
            <a:r>
              <a:rPr lang="en-US" sz="2400" b="1">
                <a:solidFill>
                  <a:srgbClr val="CC0000"/>
                </a:solidFill>
                <a:latin typeface="Comic Sans MS" pitchFamily="66" charset="0"/>
              </a:rPr>
              <a:t> </a:t>
            </a:r>
            <a:r>
              <a:rPr lang="en-US" sz="2400" b="1">
                <a:solidFill>
                  <a:srgbClr val="FF0000"/>
                </a:solidFill>
                <a:latin typeface="Comic Sans MS" pitchFamily="66" charset="0"/>
              </a:rPr>
              <a:t>determined by the science</a:t>
            </a:r>
            <a:r>
              <a:rPr lang="en-US" sz="2400">
                <a:solidFill>
                  <a:srgbClr val="000000"/>
                </a:solidFill>
                <a:latin typeface="Comic Sans MS" pitchFamily="66" charset="0"/>
              </a:rPr>
              <a:t> </a:t>
            </a:r>
            <a:r>
              <a:rPr lang="en-US" sz="2400">
                <a:solidFill>
                  <a:srgbClr val="FFFFFF"/>
                </a:solidFill>
                <a:latin typeface="Comic Sans MS" pitchFamily="66" charset="0"/>
              </a:rPr>
              <a:t>while</a:t>
            </a:r>
            <a:r>
              <a:rPr lang="en-US" sz="2400">
                <a:solidFill>
                  <a:srgbClr val="000000"/>
                </a:solidFill>
                <a:latin typeface="Comic Sans MS" pitchFamily="66" charset="0"/>
              </a:rPr>
              <a:t> </a:t>
            </a:r>
            <a:r>
              <a:rPr lang="en-US" sz="2400" b="1">
                <a:solidFill>
                  <a:srgbClr val="FF0000"/>
                </a:solidFill>
                <a:latin typeface="Comic Sans MS" pitchFamily="66" charset="0"/>
              </a:rPr>
              <a:t>how it is stated</a:t>
            </a:r>
            <a:r>
              <a:rPr lang="en-US" sz="2400">
                <a:solidFill>
                  <a:srgbClr val="000000"/>
                </a:solidFill>
                <a:latin typeface="Comic Sans MS" pitchFamily="66" charset="0"/>
              </a:rPr>
              <a:t> </a:t>
            </a:r>
            <a:r>
              <a:rPr lang="en-US" sz="2400">
                <a:solidFill>
                  <a:srgbClr val="FFFFFF"/>
                </a:solidFill>
                <a:latin typeface="Comic Sans MS" pitchFamily="66" charset="0"/>
              </a:rPr>
              <a:t>is determined jointly with the governments.  Hence it aids communication between scientists and politicians.</a:t>
            </a:r>
          </a:p>
        </p:txBody>
      </p:sp>
      <p:sp>
        <p:nvSpPr>
          <p:cNvPr id="803845" name="Text Box 5"/>
          <p:cNvSpPr txBox="1">
            <a:spLocks noChangeArrowheads="1"/>
          </p:cNvSpPr>
          <p:nvPr/>
        </p:nvSpPr>
        <p:spPr bwMode="auto">
          <a:xfrm>
            <a:off x="441325" y="5519738"/>
            <a:ext cx="8321675" cy="9461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800">
                <a:solidFill>
                  <a:srgbClr val="FFFFFF"/>
                </a:solidFill>
                <a:latin typeface="Comic Sans MS" pitchFamily="66" charset="0"/>
              </a:rPr>
              <a:t>NOTE: </a:t>
            </a:r>
            <a:r>
              <a:rPr lang="en-US" sz="2800" b="1">
                <a:solidFill>
                  <a:srgbClr val="FFFFFF"/>
                </a:solidFill>
                <a:latin typeface="Comic Sans MS" pitchFamily="66" charset="0"/>
              </a:rPr>
              <a:t>In terms of impact of the report, the</a:t>
            </a:r>
            <a:r>
              <a:rPr lang="en-US" sz="2800" b="1">
                <a:solidFill>
                  <a:srgbClr val="000000"/>
                </a:solidFill>
                <a:latin typeface="Comic Sans MS" pitchFamily="66" charset="0"/>
              </a:rPr>
              <a:t> </a:t>
            </a:r>
            <a:r>
              <a:rPr lang="en-US" sz="2800" b="1">
                <a:solidFill>
                  <a:srgbClr val="FF0000"/>
                </a:solidFill>
                <a:latin typeface="Comic Sans MS" pitchFamily="66" charset="0"/>
              </a:rPr>
              <a:t>process</a:t>
            </a:r>
            <a:r>
              <a:rPr lang="en-US" sz="2800" b="1">
                <a:solidFill>
                  <a:srgbClr val="000000"/>
                </a:solidFill>
                <a:latin typeface="Comic Sans MS" pitchFamily="66" charset="0"/>
              </a:rPr>
              <a:t> </a:t>
            </a:r>
            <a:r>
              <a:rPr lang="en-US" sz="2800" b="1">
                <a:solidFill>
                  <a:srgbClr val="FFFFFF"/>
                </a:solidFill>
                <a:latin typeface="Comic Sans MS" pitchFamily="66" charset="0"/>
              </a:rPr>
              <a:t>is as important as the report itself.</a:t>
            </a:r>
            <a:endParaRPr lang="en-US" sz="2800">
              <a:solidFill>
                <a:srgbClr val="FFFFFF"/>
              </a:solidFill>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3844">
                                            <p:txEl>
                                              <p:pRg st="0" end="0"/>
                                            </p:txEl>
                                          </p:spTgt>
                                        </p:tgtEl>
                                        <p:attrNameLst>
                                          <p:attrName>style.visibility</p:attrName>
                                        </p:attrNameLst>
                                      </p:cBhvr>
                                      <p:to>
                                        <p:strVal val="visible"/>
                                      </p:to>
                                    </p:set>
                                    <p:animEffect transition="in" filter="blinds(horizontal)">
                                      <p:cBhvr>
                                        <p:cTn id="7" dur="500"/>
                                        <p:tgtEl>
                                          <p:spTgt spid="803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3845"/>
                                        </p:tgtEl>
                                        <p:attrNameLst>
                                          <p:attrName>style.visibility</p:attrName>
                                        </p:attrNameLst>
                                      </p:cBhvr>
                                      <p:to>
                                        <p:strVal val="visible"/>
                                      </p:to>
                                    </p:set>
                                    <p:animEffect transition="in" filter="blinds(horizontal)">
                                      <p:cBhvr>
                                        <p:cTn id="12" dur="500"/>
                                        <p:tgtEl>
                                          <p:spTgt spid="80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build="p"/>
      <p:bldP spid="8038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tra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r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tra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ra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r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tra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tra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r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tra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tra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r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tra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ra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r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tra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3098</TotalTime>
  <Words>2153</Words>
  <Application>Microsoft Office PowerPoint</Application>
  <PresentationFormat>On-screen Show (4:3)</PresentationFormat>
  <Paragraphs>308</Paragraphs>
  <Slides>35</Slides>
  <Notes>0</Notes>
  <HiddenSlides>6</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35</vt:i4>
      </vt:variant>
    </vt:vector>
  </HeadingPairs>
  <TitlesOfParts>
    <vt:vector size="52" baseType="lpstr">
      <vt:lpstr>Office Theme</vt:lpstr>
      <vt:lpstr>Default Design</vt:lpstr>
      <vt:lpstr>1_Default Design</vt:lpstr>
      <vt:lpstr>3_Default Design</vt:lpstr>
      <vt:lpstr>4_Default Design</vt:lpstr>
      <vt:lpstr>5_Default Design</vt:lpstr>
      <vt:lpstr>6_Default Design</vt:lpstr>
      <vt:lpstr>7_Default Design</vt:lpstr>
      <vt:lpstr>trans</vt:lpstr>
      <vt:lpstr>9_Default Design</vt:lpstr>
      <vt:lpstr>10_Default Design</vt:lpstr>
      <vt:lpstr>11_Default Design</vt:lpstr>
      <vt:lpstr>1_trans</vt:lpstr>
      <vt:lpstr>2_trans</vt:lpstr>
      <vt:lpstr>3_trans</vt:lpstr>
      <vt:lpstr>4_trans</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Running a fever: Seeing the doctor</vt:lpstr>
      <vt:lpstr>Global temperatures and carbon dioxide through 2009</vt:lpstr>
      <vt:lpstr>Slide 16</vt:lpstr>
      <vt:lpstr>Slide 17</vt:lpstr>
      <vt:lpstr>Slide 18</vt:lpstr>
      <vt:lpstr>Climate change and extreme weather events</vt:lpstr>
      <vt:lpstr>Daily Precipitation at 2 stations</vt:lpstr>
      <vt:lpstr>Slide 21</vt:lpstr>
      <vt:lpstr>Slide 22</vt:lpstr>
      <vt:lpstr>How should precipitation P change as the climate changes?</vt:lpstr>
      <vt:lpstr>Slide 24</vt:lpstr>
      <vt:lpstr>Slide 25</vt:lpstr>
      <vt:lpstr>Temperature vs Precipitation</vt:lpstr>
      <vt:lpstr>Slide 27</vt:lpstr>
      <vt:lpstr>Slide 28</vt:lpstr>
      <vt:lpstr>Slide 29</vt:lpstr>
      <vt:lpstr>Slide 30</vt:lpstr>
      <vt:lpstr>Slide 31</vt:lpstr>
      <vt:lpstr>Slide 32</vt:lpstr>
      <vt:lpstr>Global warming effects from humans are already identifiable</vt:lpstr>
      <vt:lpstr>Slide 34</vt:lpstr>
      <vt:lpstr>Slide 35</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trenbert</dc:creator>
  <cp:lastModifiedBy>lbutler</cp:lastModifiedBy>
  <cp:revision>20</cp:revision>
  <dcterms:created xsi:type="dcterms:W3CDTF">2010-03-23T18:29:45Z</dcterms:created>
  <dcterms:modified xsi:type="dcterms:W3CDTF">2010-04-19T20:20:46Z</dcterms:modified>
</cp:coreProperties>
</file>