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65" r:id="rId2"/>
  </p:sldMasterIdLst>
  <p:notesMasterIdLst>
    <p:notesMasterId r:id="rId48"/>
  </p:notesMasterIdLst>
  <p:handoutMasterIdLst>
    <p:handoutMasterId r:id="rId49"/>
  </p:handoutMasterIdLst>
  <p:sldIdLst>
    <p:sldId id="954" r:id="rId3"/>
    <p:sldId id="993" r:id="rId4"/>
    <p:sldId id="946" r:id="rId5"/>
    <p:sldId id="925" r:id="rId6"/>
    <p:sldId id="1010" r:id="rId7"/>
    <p:sldId id="882" r:id="rId8"/>
    <p:sldId id="1012" r:id="rId9"/>
    <p:sldId id="886" r:id="rId10"/>
    <p:sldId id="887" r:id="rId11"/>
    <p:sldId id="1002" r:id="rId12"/>
    <p:sldId id="889" r:id="rId13"/>
    <p:sldId id="930" r:id="rId14"/>
    <p:sldId id="961" r:id="rId15"/>
    <p:sldId id="1006" r:id="rId16"/>
    <p:sldId id="1000" r:id="rId17"/>
    <p:sldId id="1008" r:id="rId18"/>
    <p:sldId id="983" r:id="rId19"/>
    <p:sldId id="891" r:id="rId20"/>
    <p:sldId id="963" r:id="rId21"/>
    <p:sldId id="1004" r:id="rId22"/>
    <p:sldId id="1013" r:id="rId23"/>
    <p:sldId id="892" r:id="rId24"/>
    <p:sldId id="959" r:id="rId25"/>
    <p:sldId id="955" r:id="rId26"/>
    <p:sldId id="895" r:id="rId27"/>
    <p:sldId id="893" r:id="rId28"/>
    <p:sldId id="965" r:id="rId29"/>
    <p:sldId id="899" r:id="rId30"/>
    <p:sldId id="997" r:id="rId31"/>
    <p:sldId id="924" r:id="rId32"/>
    <p:sldId id="998" r:id="rId33"/>
    <p:sldId id="903" r:id="rId34"/>
    <p:sldId id="996" r:id="rId35"/>
    <p:sldId id="991" r:id="rId36"/>
    <p:sldId id="905" r:id="rId37"/>
    <p:sldId id="906" r:id="rId38"/>
    <p:sldId id="960" r:id="rId39"/>
    <p:sldId id="908" r:id="rId40"/>
    <p:sldId id="999" r:id="rId41"/>
    <p:sldId id="989" r:id="rId42"/>
    <p:sldId id="987" r:id="rId43"/>
    <p:sldId id="964" r:id="rId44"/>
    <p:sldId id="910" r:id="rId45"/>
    <p:sldId id="995" r:id="rId46"/>
    <p:sldId id="912" r:id="rId47"/>
  </p:sldIdLst>
  <p:sldSz cx="9144000" cy="6858000" type="screen4x3"/>
  <p:notesSz cx="9283700" cy="6985000"/>
  <p:defaultTex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00FF"/>
    <a:srgbClr val="050C91"/>
    <a:srgbClr val="CBBBFD"/>
    <a:srgbClr val="FFFF00"/>
    <a:srgbClr val="663300"/>
    <a:srgbClr val="009900"/>
    <a:srgbClr val="FF4949"/>
    <a:srgbClr val="9933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9" autoAdjust="0"/>
    <p:restoredTop sz="94417" autoAdjust="0"/>
  </p:normalViewPr>
  <p:slideViewPr>
    <p:cSldViewPr>
      <p:cViewPr varScale="1">
        <p:scale>
          <a:sx n="71" d="100"/>
          <a:sy n="71" d="100"/>
        </p:scale>
        <p:origin x="-396" y="-102"/>
      </p:cViewPr>
      <p:guideLst>
        <p:guide orient="horz"/>
        <p:guide pos="2880"/>
      </p:guideLst>
    </p:cSldViewPr>
  </p:slideViewPr>
  <p:outlineViewPr>
    <p:cViewPr>
      <p:scale>
        <a:sx n="33" d="100"/>
        <a:sy n="33" d="100"/>
      </p:scale>
      <p:origin x="0" y="9804"/>
    </p:cViewPr>
  </p:outlineViewPr>
  <p:notesTextViewPr>
    <p:cViewPr>
      <p:scale>
        <a:sx n="100" d="100"/>
        <a:sy n="100" d="100"/>
      </p:scale>
      <p:origin x="0" y="0"/>
    </p:cViewPr>
  </p:notesTextViewPr>
  <p:sorterViewPr>
    <p:cViewPr>
      <p:scale>
        <a:sx n="70" d="100"/>
        <a:sy n="70" d="100"/>
      </p:scale>
      <p:origin x="0" y="0"/>
    </p:cViewPr>
  </p:sorterViewPr>
  <p:notesViewPr>
    <p:cSldViewPr>
      <p:cViewPr>
        <p:scale>
          <a:sx n="100" d="100"/>
          <a:sy n="100" d="100"/>
        </p:scale>
        <p:origin x="-654" y="-42"/>
      </p:cViewPr>
      <p:guideLst>
        <p:guide orient="horz" pos="2201"/>
        <p:guide pos="292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Office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2400"/>
            </a:pPr>
            <a:r>
              <a:rPr lang="en-US" sz="2400" dirty="0"/>
              <a:t>Percent cumulative </a:t>
            </a:r>
            <a:r>
              <a:rPr lang="en-US" sz="2400" dirty="0" smtClean="0"/>
              <a:t>emissions </a:t>
            </a:r>
            <a:r>
              <a:rPr lang="en-US" sz="2400" dirty="0"/>
              <a:t>of </a:t>
            </a:r>
            <a:r>
              <a:rPr lang="en-US" sz="2400" dirty="0" smtClean="0"/>
              <a:t>CO</a:t>
            </a:r>
            <a:r>
              <a:rPr lang="en-US" sz="2400" baseline="-25000" dirty="0" smtClean="0"/>
              <a:t>2</a:t>
            </a:r>
            <a:r>
              <a:rPr lang="en-US" sz="2400" dirty="0" smtClean="0"/>
              <a:t> to 2008</a:t>
            </a:r>
            <a:endParaRPr lang="en-US" sz="2400" dirty="0"/>
          </a:p>
        </c:rich>
      </c:tx>
      <c:layout>
        <c:manualLayout>
          <c:xMode val="edge"/>
          <c:yMode val="edge"/>
          <c:x val="0.11260990813648301"/>
          <c:y val="4.1666666666666692E-2"/>
        </c:manualLayout>
      </c:layout>
    </c:title>
    <c:plotArea>
      <c:layout/>
      <c:pieChart>
        <c:varyColors val="1"/>
        <c:ser>
          <c:idx val="0"/>
          <c:order val="0"/>
          <c:tx>
            <c:strRef>
              <c:f>Sheet1!$B$1</c:f>
              <c:strCache>
                <c:ptCount val="1"/>
                <c:pt idx="0">
                  <c:v>Percent cumulative emmsions of CO2</c:v>
                </c:pt>
              </c:strCache>
            </c:strRef>
          </c:tx>
          <c:dPt>
            <c:idx val="0"/>
            <c:spPr>
              <a:solidFill>
                <a:srgbClr val="0070C0"/>
              </a:solidFill>
            </c:spPr>
          </c:dPt>
          <c:dPt>
            <c:idx val="1"/>
            <c:spPr>
              <a:solidFill>
                <a:schemeClr val="accent2"/>
              </a:solidFill>
            </c:spPr>
          </c:dPt>
          <c:dPt>
            <c:idx val="2"/>
            <c:spPr>
              <a:solidFill>
                <a:srgbClr val="009900"/>
              </a:solidFill>
            </c:spPr>
          </c:dPt>
          <c:dPt>
            <c:idx val="4"/>
            <c:spPr>
              <a:solidFill>
                <a:srgbClr val="FFFF00"/>
              </a:solidFill>
            </c:spPr>
          </c:dPt>
          <c:dPt>
            <c:idx val="6"/>
            <c:spPr>
              <a:solidFill>
                <a:srgbClr val="FF0000"/>
              </a:solidFill>
            </c:spPr>
          </c:dPt>
          <c:dPt>
            <c:idx val="7"/>
            <c:spPr>
              <a:solidFill>
                <a:srgbClr val="FFC000"/>
              </a:solidFill>
            </c:spPr>
          </c:dPt>
          <c:dLbls>
            <c:dLbl>
              <c:idx val="0"/>
              <c:layout>
                <c:manualLayout>
                  <c:x val="-0.19276359205099408"/>
                  <c:y val="0.17890035297311974"/>
                </c:manualLayout>
              </c:layout>
              <c:spPr/>
              <c:txPr>
                <a:bodyPr/>
                <a:lstStyle/>
                <a:p>
                  <a:pPr>
                    <a:defRPr sz="1600" b="1">
                      <a:solidFill>
                        <a:schemeClr val="bg1"/>
                      </a:solidFill>
                    </a:defRPr>
                  </a:pPr>
                  <a:endParaRPr lang="en-US"/>
                </a:p>
              </c:txPr>
              <c:showCatName val="1"/>
              <c:showPercent val="1"/>
            </c:dLbl>
            <c:dLbl>
              <c:idx val="1"/>
              <c:layout>
                <c:manualLayout>
                  <c:x val="-0.14982827146606698"/>
                  <c:y val="-0.16305729025251173"/>
                </c:manualLayout>
              </c:layout>
              <c:spPr/>
              <c:txPr>
                <a:bodyPr/>
                <a:lstStyle/>
                <a:p>
                  <a:pPr>
                    <a:defRPr sz="1600" b="1">
                      <a:solidFill>
                        <a:srgbClr val="FFFF00"/>
                      </a:solidFill>
                    </a:defRPr>
                  </a:pPr>
                  <a:endParaRPr lang="en-US"/>
                </a:p>
              </c:txPr>
              <c:showCatName val="1"/>
              <c:showPercent val="1"/>
            </c:dLbl>
            <c:dLbl>
              <c:idx val="2"/>
              <c:layout>
                <c:manualLayout>
                  <c:x val="4.9805024371953523E-3"/>
                  <c:y val="-8.1280788177339927E-2"/>
                </c:manualLayout>
              </c:layout>
              <c:showCatName val="1"/>
              <c:showPercent val="1"/>
            </c:dLbl>
            <c:dLbl>
              <c:idx val="4"/>
              <c:layout>
                <c:manualLayout>
                  <c:x val="6.592069741282354E-2"/>
                  <c:y val="-9.8202940149722875E-2"/>
                </c:manualLayout>
              </c:layout>
              <c:showCatName val="1"/>
              <c:showPercent val="1"/>
            </c:dLbl>
            <c:dLbl>
              <c:idx val="5"/>
              <c:layout>
                <c:manualLayout>
                  <c:x val="0.16444638170228784"/>
                  <c:y val="-0.10485124704239557"/>
                </c:manualLayout>
              </c:layout>
              <c:showCatName val="1"/>
              <c:showPercent val="1"/>
            </c:dLbl>
            <c:dLbl>
              <c:idx val="6"/>
              <c:layout>
                <c:manualLayout>
                  <c:x val="0.15118400824896888"/>
                  <c:y val="-6.9946860090764514E-3"/>
                </c:manualLayout>
              </c:layout>
              <c:showCatName val="1"/>
              <c:showPercent val="1"/>
            </c:dLbl>
            <c:dLbl>
              <c:idx val="7"/>
              <c:layout>
                <c:manualLayout>
                  <c:x val="8.895468795567249E-2"/>
                  <c:y val="3.5740740740740788E-2"/>
                </c:manualLayout>
              </c:layout>
              <c:showCatName val="1"/>
              <c:showPercent val="1"/>
            </c:dLbl>
            <c:dLbl>
              <c:idx val="8"/>
              <c:layout/>
              <c:tx>
                <c:rich>
                  <a:bodyPr/>
                  <a:lstStyle/>
                  <a:p>
                    <a:r>
                      <a:rPr lang="en-US" smtClean="0"/>
                      <a:t>Can/Aus</a:t>
                    </a:r>
                    <a:r>
                      <a:rPr lang="en-US"/>
                      <a:t>
</a:t>
                    </a:r>
                    <a:r>
                      <a:rPr lang="en-US" dirty="0"/>
                      <a:t>3%</a:t>
                    </a:r>
                  </a:p>
                </c:rich>
              </c:tx>
              <c:showCatName val="1"/>
              <c:showPercent val="1"/>
            </c:dLbl>
            <c:txPr>
              <a:bodyPr/>
              <a:lstStyle/>
              <a:p>
                <a:pPr>
                  <a:defRPr sz="1600" b="1"/>
                </a:pPr>
                <a:endParaRPr lang="en-US"/>
              </a:p>
            </c:txPr>
            <c:showCatName val="1"/>
            <c:showPercent val="1"/>
            <c:showLeaderLines val="1"/>
          </c:dLbls>
          <c:cat>
            <c:strRef>
              <c:f>Sheet1!$A$2:$A$12</c:f>
              <c:strCache>
                <c:ptCount val="11"/>
                <c:pt idx="0">
                  <c:v>U.S.</c:v>
                </c:pt>
                <c:pt idx="1">
                  <c:v>Rest of Europe</c:v>
                </c:pt>
                <c:pt idx="2">
                  <c:v>Germany</c:v>
                </c:pt>
                <c:pt idx="3">
                  <c:v>U.K.</c:v>
                </c:pt>
                <c:pt idx="4">
                  <c:v>Japan</c:v>
                </c:pt>
                <c:pt idx="5">
                  <c:v>Russia</c:v>
                </c:pt>
                <c:pt idx="6">
                  <c:v>China</c:v>
                </c:pt>
                <c:pt idx="7">
                  <c:v>India</c:v>
                </c:pt>
                <c:pt idx="8">
                  <c:v>Can./Aust.</c:v>
                </c:pt>
                <c:pt idx="9">
                  <c:v>Ships/Air</c:v>
                </c:pt>
                <c:pt idx="10">
                  <c:v>Rest of World</c:v>
                </c:pt>
              </c:strCache>
            </c:strRef>
          </c:cat>
          <c:val>
            <c:numRef>
              <c:f>Sheet1!$B$2:$B$12</c:f>
              <c:numCache>
                <c:formatCode>General</c:formatCode>
                <c:ptCount val="11"/>
                <c:pt idx="0">
                  <c:v>27.2</c:v>
                </c:pt>
                <c:pt idx="1">
                  <c:v>18.3</c:v>
                </c:pt>
                <c:pt idx="2">
                  <c:v>6.5</c:v>
                </c:pt>
                <c:pt idx="3">
                  <c:v>5.8</c:v>
                </c:pt>
                <c:pt idx="4">
                  <c:v>4.2</c:v>
                </c:pt>
                <c:pt idx="5">
                  <c:v>7.3</c:v>
                </c:pt>
                <c:pt idx="6">
                  <c:v>9.1</c:v>
                </c:pt>
                <c:pt idx="7">
                  <c:v>2.7</c:v>
                </c:pt>
                <c:pt idx="8">
                  <c:v>3.1</c:v>
                </c:pt>
                <c:pt idx="9">
                  <c:v>2.2999999999999998</c:v>
                </c:pt>
                <c:pt idx="10">
                  <c:v>13.5</c:v>
                </c:pt>
              </c:numCache>
            </c:numRef>
          </c:val>
        </c:ser>
        <c:dLbls>
          <c:showCatName val="1"/>
          <c:showPercent val="1"/>
        </c:dLbls>
        <c:firstSliceAng val="0"/>
      </c:pieChart>
    </c:plotArea>
    <c:plotVisOnly val="1"/>
  </c:chart>
  <c:txPr>
    <a:bodyPr/>
    <a:lstStyle/>
    <a:p>
      <a:pPr>
        <a:defRPr sz="18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layout/>
      <c:txPr>
        <a:bodyPr/>
        <a:lstStyle/>
        <a:p>
          <a:pPr>
            <a:defRPr sz="2400"/>
          </a:pPr>
          <a:endParaRPr lang="en-US"/>
        </a:p>
      </c:txPr>
    </c:title>
    <c:plotArea>
      <c:layout/>
      <c:pieChart>
        <c:varyColors val="1"/>
        <c:ser>
          <c:idx val="0"/>
          <c:order val="0"/>
          <c:tx>
            <c:strRef>
              <c:f>Sheet1!$B$1</c:f>
              <c:strCache>
                <c:ptCount val="1"/>
                <c:pt idx="0">
                  <c:v>2008 Annual Mean Emissions</c:v>
                </c:pt>
              </c:strCache>
            </c:strRef>
          </c:tx>
          <c:dPt>
            <c:idx val="0"/>
            <c:spPr>
              <a:solidFill>
                <a:srgbClr val="0070C0"/>
              </a:solidFill>
            </c:spPr>
          </c:dPt>
          <c:dPt>
            <c:idx val="1"/>
            <c:spPr>
              <a:solidFill>
                <a:srgbClr val="C0504D"/>
              </a:solidFill>
            </c:spPr>
          </c:dPt>
          <c:dPt>
            <c:idx val="2"/>
            <c:spPr>
              <a:solidFill>
                <a:srgbClr val="009900"/>
              </a:solidFill>
            </c:spPr>
          </c:dPt>
          <c:dPt>
            <c:idx val="4"/>
            <c:spPr>
              <a:solidFill>
                <a:srgbClr val="FFFF00"/>
              </a:solidFill>
            </c:spPr>
          </c:dPt>
          <c:dPt>
            <c:idx val="6"/>
            <c:spPr>
              <a:solidFill>
                <a:srgbClr val="FF0000"/>
              </a:solidFill>
            </c:spPr>
          </c:dPt>
          <c:dPt>
            <c:idx val="7"/>
            <c:spPr>
              <a:solidFill>
                <a:srgbClr val="FFC000"/>
              </a:solidFill>
            </c:spPr>
          </c:dPt>
          <c:dLbls>
            <c:dLbl>
              <c:idx val="0"/>
              <c:layout>
                <c:manualLayout>
                  <c:x val="-0.13017690634065443"/>
                  <c:y val="0.15504779253339657"/>
                </c:manualLayout>
              </c:layout>
              <c:spPr/>
              <c:txPr>
                <a:bodyPr/>
                <a:lstStyle/>
                <a:p>
                  <a:pPr>
                    <a:defRPr sz="1600" b="1">
                      <a:solidFill>
                        <a:schemeClr val="bg1"/>
                      </a:solidFill>
                    </a:defRPr>
                  </a:pPr>
                  <a:endParaRPr lang="en-US"/>
                </a:p>
              </c:txPr>
              <c:showCatName val="1"/>
              <c:showPercent val="1"/>
            </c:dLbl>
            <c:dLbl>
              <c:idx val="1"/>
              <c:layout>
                <c:manualLayout>
                  <c:x val="-0.15995700372979718"/>
                  <c:y val="3.0871430250323264E-2"/>
                </c:manualLayout>
              </c:layout>
              <c:spPr/>
              <c:txPr>
                <a:bodyPr/>
                <a:lstStyle/>
                <a:p>
                  <a:pPr>
                    <a:defRPr sz="1600" b="1">
                      <a:solidFill>
                        <a:srgbClr val="FFFF00"/>
                      </a:solidFill>
                    </a:defRPr>
                  </a:pPr>
                  <a:endParaRPr lang="en-US"/>
                </a:p>
              </c:txPr>
              <c:showCatName val="1"/>
              <c:showPercent val="1"/>
            </c:dLbl>
            <c:dLbl>
              <c:idx val="2"/>
              <c:layout>
                <c:manualLayout>
                  <c:x val="-6.1543635170603683E-2"/>
                  <c:y val="-1.054550084224549E-2"/>
                </c:manualLayout>
              </c:layout>
              <c:showCatName val="1"/>
              <c:showPercent val="1"/>
            </c:dLbl>
            <c:dLbl>
              <c:idx val="3"/>
              <c:layout>
                <c:manualLayout>
                  <c:x val="2.4999136621080258E-2"/>
                  <c:y val="3.9194774160692593E-2"/>
                </c:manualLayout>
              </c:layout>
              <c:showCatName val="1"/>
              <c:showPercent val="1"/>
            </c:dLbl>
            <c:dLbl>
              <c:idx val="4"/>
              <c:layout>
                <c:manualLayout>
                  <c:x val="-0.15150538748445957"/>
                  <c:y val="-0.11609570258941533"/>
                </c:manualLayout>
              </c:layout>
              <c:showCatName val="1"/>
              <c:showPercent val="1"/>
            </c:dLbl>
            <c:dLbl>
              <c:idx val="5"/>
              <c:layout>
                <c:manualLayout>
                  <c:x val="-0.10801388313302952"/>
                  <c:y val="-0.107025894151291"/>
                </c:manualLayout>
              </c:layout>
              <c:showCatName val="1"/>
              <c:showPercent val="1"/>
            </c:dLbl>
            <c:dLbl>
              <c:idx val="6"/>
              <c:layout>
                <c:manualLayout>
                  <c:x val="8.3588548142008792E-2"/>
                  <c:y val="-0.20880597014925373"/>
                </c:manualLayout>
              </c:layout>
              <c:showCatName val="1"/>
              <c:showPercent val="1"/>
            </c:dLbl>
            <c:dLbl>
              <c:idx val="7"/>
              <c:layout>
                <c:manualLayout>
                  <c:x val="0.15379247824285142"/>
                  <c:y val="-8.0572139303482726E-2"/>
                </c:manualLayout>
              </c:layout>
              <c:showCatName val="1"/>
              <c:showPercent val="1"/>
            </c:dLbl>
            <c:dLbl>
              <c:idx val="8"/>
              <c:layout>
                <c:manualLayout>
                  <c:x val="8.7704275452410566E-2"/>
                  <c:y val="-4.0741176009715234E-5"/>
                </c:manualLayout>
              </c:layout>
              <c:tx>
                <c:rich>
                  <a:bodyPr/>
                  <a:lstStyle/>
                  <a:p>
                    <a:r>
                      <a:rPr lang="en-US" smtClean="0"/>
                      <a:t>Can/Aus</a:t>
                    </a:r>
                    <a:r>
                      <a:rPr lang="en-US"/>
                      <a:t>
</a:t>
                    </a:r>
                    <a:r>
                      <a:rPr lang="en-US" dirty="0"/>
                      <a:t>3%</a:t>
                    </a:r>
                  </a:p>
                </c:rich>
              </c:tx>
              <c:showCatName val="1"/>
              <c:showPercent val="1"/>
            </c:dLbl>
            <c:dLbl>
              <c:idx val="9"/>
              <c:layout>
                <c:manualLayout>
                  <c:x val="0.12167184694018533"/>
                  <c:y val="-9.0678497277392762E-3"/>
                </c:manualLayout>
              </c:layout>
              <c:showCatName val="1"/>
              <c:showPercent val="1"/>
            </c:dLbl>
            <c:dLbl>
              <c:idx val="10"/>
              <c:layout>
                <c:manualLayout>
                  <c:x val="0.17380905511811023"/>
                  <c:y val="0.16044521487052954"/>
                </c:manualLayout>
              </c:layout>
              <c:showCatName val="1"/>
              <c:showPercent val="1"/>
            </c:dLbl>
            <c:txPr>
              <a:bodyPr/>
              <a:lstStyle/>
              <a:p>
                <a:pPr>
                  <a:defRPr sz="1600" b="1"/>
                </a:pPr>
                <a:endParaRPr lang="en-US"/>
              </a:p>
            </c:txPr>
            <c:showCatName val="1"/>
            <c:showPercent val="1"/>
            <c:showLeaderLines val="1"/>
          </c:dLbls>
          <c:cat>
            <c:strRef>
              <c:f>Sheet1!$A$2:$A$12</c:f>
              <c:strCache>
                <c:ptCount val="11"/>
                <c:pt idx="0">
                  <c:v>U.S.</c:v>
                </c:pt>
                <c:pt idx="1">
                  <c:v>Rest of Europe</c:v>
                </c:pt>
                <c:pt idx="2">
                  <c:v>Germany</c:v>
                </c:pt>
                <c:pt idx="3">
                  <c:v>U.K.</c:v>
                </c:pt>
                <c:pt idx="4">
                  <c:v>Japan</c:v>
                </c:pt>
                <c:pt idx="5">
                  <c:v>Russia</c:v>
                </c:pt>
                <c:pt idx="6">
                  <c:v>China</c:v>
                </c:pt>
                <c:pt idx="7">
                  <c:v>India</c:v>
                </c:pt>
                <c:pt idx="8">
                  <c:v>Can./Aust.</c:v>
                </c:pt>
                <c:pt idx="9">
                  <c:v>Ships/Air</c:v>
                </c:pt>
                <c:pt idx="10">
                  <c:v>Rest of World</c:v>
                </c:pt>
              </c:strCache>
            </c:strRef>
          </c:cat>
          <c:val>
            <c:numRef>
              <c:f>Sheet1!$B$2:$B$12</c:f>
              <c:numCache>
                <c:formatCode>General</c:formatCode>
                <c:ptCount val="11"/>
                <c:pt idx="0">
                  <c:v>17.899999999999999</c:v>
                </c:pt>
                <c:pt idx="1">
                  <c:v>11.6</c:v>
                </c:pt>
                <c:pt idx="2">
                  <c:v>2.4</c:v>
                </c:pt>
                <c:pt idx="3">
                  <c:v>1.7</c:v>
                </c:pt>
                <c:pt idx="4">
                  <c:v>4.0999999999999996</c:v>
                </c:pt>
                <c:pt idx="5">
                  <c:v>5</c:v>
                </c:pt>
                <c:pt idx="6">
                  <c:v>22.1</c:v>
                </c:pt>
                <c:pt idx="7">
                  <c:v>5.5</c:v>
                </c:pt>
                <c:pt idx="8">
                  <c:v>2.9</c:v>
                </c:pt>
                <c:pt idx="9">
                  <c:v>5</c:v>
                </c:pt>
                <c:pt idx="10">
                  <c:v>21.8</c:v>
                </c:pt>
              </c:numCache>
            </c:numRef>
          </c:val>
        </c:ser>
        <c:dLbls>
          <c:showCatName val="1"/>
          <c:showPercent val="1"/>
        </c:dLbls>
        <c:firstSliceAng val="0"/>
      </c:pieChart>
    </c:plotArea>
    <c:plotVisOnly val="1"/>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a:solidFill>
                  <a:schemeClr val="bg1"/>
                </a:solidFill>
              </a:rPr>
              <a:t>2005 Emissions per capita</a:t>
            </a:r>
          </a:p>
        </c:rich>
      </c:tx>
      <c:layout/>
    </c:title>
    <c:plotArea>
      <c:layout/>
      <c:barChart>
        <c:barDir val="col"/>
        <c:grouping val="stacked"/>
        <c:ser>
          <c:idx val="0"/>
          <c:order val="0"/>
          <c:tx>
            <c:strRef>
              <c:f>Sheet1!$B$1</c:f>
              <c:strCache>
                <c:ptCount val="1"/>
                <c:pt idx="0">
                  <c:v>2005 Emissions</c:v>
                </c:pt>
              </c:strCache>
            </c:strRef>
          </c:tx>
          <c:spPr>
            <a:solidFill>
              <a:srgbClr val="C00000"/>
            </a:solidFill>
          </c:spPr>
          <c:cat>
            <c:strRef>
              <c:f>Sheet1!$A$2:$A$5</c:f>
              <c:strCache>
                <c:ptCount val="4"/>
                <c:pt idx="0">
                  <c:v>World</c:v>
                </c:pt>
                <c:pt idx="1">
                  <c:v>US</c:v>
                </c:pt>
                <c:pt idx="2">
                  <c:v>Texas</c:v>
                </c:pt>
                <c:pt idx="3">
                  <c:v>California</c:v>
                </c:pt>
              </c:strCache>
            </c:strRef>
          </c:cat>
          <c:val>
            <c:numRef>
              <c:f>Sheet1!$B$2:$B$5</c:f>
              <c:numCache>
                <c:formatCode>General</c:formatCode>
                <c:ptCount val="4"/>
                <c:pt idx="0">
                  <c:v>4.4000000000000004</c:v>
                </c:pt>
                <c:pt idx="1">
                  <c:v>19</c:v>
                </c:pt>
                <c:pt idx="2">
                  <c:v>27.4</c:v>
                </c:pt>
                <c:pt idx="3">
                  <c:v>11</c:v>
                </c:pt>
              </c:numCache>
            </c:numRef>
          </c:val>
        </c:ser>
        <c:gapWidth val="75"/>
        <c:overlap val="100"/>
        <c:axId val="73017600"/>
        <c:axId val="73019392"/>
      </c:barChart>
      <c:catAx>
        <c:axId val="73017600"/>
        <c:scaling>
          <c:orientation val="minMax"/>
        </c:scaling>
        <c:axPos val="b"/>
        <c:majorTickMark val="none"/>
        <c:tickLblPos val="nextTo"/>
        <c:txPr>
          <a:bodyPr/>
          <a:lstStyle/>
          <a:p>
            <a:pPr>
              <a:defRPr sz="2000" b="1">
                <a:solidFill>
                  <a:schemeClr val="bg1"/>
                </a:solidFill>
              </a:defRPr>
            </a:pPr>
            <a:endParaRPr lang="en-US"/>
          </a:p>
        </c:txPr>
        <c:crossAx val="73019392"/>
        <c:crosses val="autoZero"/>
        <c:auto val="1"/>
        <c:lblAlgn val="ctr"/>
        <c:lblOffset val="100"/>
      </c:catAx>
      <c:valAx>
        <c:axId val="73019392"/>
        <c:scaling>
          <c:orientation val="minMax"/>
        </c:scaling>
        <c:axPos val="l"/>
        <c:majorGridlines/>
        <c:numFmt formatCode="General" sourceLinked="1"/>
        <c:majorTickMark val="none"/>
        <c:tickLblPos val="nextTo"/>
        <c:spPr>
          <a:ln w="9525">
            <a:noFill/>
          </a:ln>
        </c:spPr>
        <c:txPr>
          <a:bodyPr/>
          <a:lstStyle/>
          <a:p>
            <a:pPr>
              <a:defRPr>
                <a:solidFill>
                  <a:schemeClr val="bg1"/>
                </a:solidFill>
              </a:defRPr>
            </a:pPr>
            <a:endParaRPr lang="en-US"/>
          </a:p>
        </c:txPr>
        <c:crossAx val="73017600"/>
        <c:crosses val="autoZero"/>
        <c:crossBetween val="between"/>
      </c:valAx>
      <c:spPr>
        <a:solidFill>
          <a:sysClr val="window" lastClr="FFFFFF"/>
        </a:solidFill>
      </c:spPr>
    </c:plotArea>
    <c:plotVisOnly val="1"/>
  </c:chart>
  <c:spPr>
    <a:ln>
      <a:solidFill>
        <a:sysClr val="window" lastClr="FFFFFF"/>
      </a:solidFill>
    </a:ln>
    <a:effectLst>
      <a:outerShdw blurRad="50800" dist="50800" dir="5400000" algn="ctr" rotWithShape="0">
        <a:sysClr val="windowText" lastClr="000000"/>
      </a:outerShdw>
    </a:effectLst>
  </c:spPr>
  <c:txPr>
    <a:bodyPr/>
    <a:lstStyle/>
    <a:p>
      <a:pPr>
        <a:defRPr sz="1800"/>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2" y="0"/>
            <a:ext cx="3974478" cy="351174"/>
          </a:xfrm>
          <a:prstGeom prst="rect">
            <a:avLst/>
          </a:prstGeom>
          <a:noFill/>
          <a:ln w="9525">
            <a:noFill/>
            <a:miter lim="800000"/>
            <a:headEnd/>
            <a:tailEnd/>
          </a:ln>
          <a:effectLst/>
        </p:spPr>
        <p:txBody>
          <a:bodyPr vert="horz" wrap="square" lIns="92170" tIns="46084" rIns="92170" bIns="46084" numCol="1" anchor="t" anchorCtr="0" compatLnSpc="1">
            <a:prstTxWarp prst="textNoShape">
              <a:avLst/>
            </a:prstTxWarp>
          </a:bodyPr>
          <a:lstStyle>
            <a:lvl1pPr>
              <a:defRPr sz="1200">
                <a:latin typeface="Times New Roman" pitchFamily="18" charset="0"/>
              </a:defRPr>
            </a:lvl1pPr>
          </a:lstStyle>
          <a:p>
            <a:endParaRPr lang="en-US"/>
          </a:p>
        </p:txBody>
      </p:sp>
      <p:sp>
        <p:nvSpPr>
          <p:cNvPr id="137219" name="Rectangle 3"/>
          <p:cNvSpPr>
            <a:spLocks noGrp="1" noChangeArrowheads="1"/>
          </p:cNvSpPr>
          <p:nvPr>
            <p:ph type="dt" sz="quarter" idx="1"/>
          </p:nvPr>
        </p:nvSpPr>
        <p:spPr bwMode="auto">
          <a:xfrm>
            <a:off x="5300722" y="0"/>
            <a:ext cx="3974478" cy="351174"/>
          </a:xfrm>
          <a:prstGeom prst="rect">
            <a:avLst/>
          </a:prstGeom>
          <a:noFill/>
          <a:ln w="9525">
            <a:noFill/>
            <a:miter lim="800000"/>
            <a:headEnd/>
            <a:tailEnd/>
          </a:ln>
          <a:effectLst/>
        </p:spPr>
        <p:txBody>
          <a:bodyPr vert="horz" wrap="square" lIns="92170" tIns="46084" rIns="92170" bIns="46084" numCol="1" anchor="t" anchorCtr="0" compatLnSpc="1">
            <a:prstTxWarp prst="textNoShape">
              <a:avLst/>
            </a:prstTxWarp>
          </a:bodyPr>
          <a:lstStyle>
            <a:lvl1pPr algn="r">
              <a:defRPr sz="1200">
                <a:latin typeface="Times New Roman" pitchFamily="18" charset="0"/>
              </a:defRPr>
            </a:lvl1pPr>
          </a:lstStyle>
          <a:p>
            <a:endParaRPr lang="en-US"/>
          </a:p>
        </p:txBody>
      </p:sp>
      <p:sp>
        <p:nvSpPr>
          <p:cNvPr id="137220" name="Rectangle 4"/>
          <p:cNvSpPr>
            <a:spLocks noGrp="1" noChangeArrowheads="1"/>
          </p:cNvSpPr>
          <p:nvPr>
            <p:ph type="ftr" sz="quarter" idx="2"/>
          </p:nvPr>
        </p:nvSpPr>
        <p:spPr bwMode="auto">
          <a:xfrm>
            <a:off x="2" y="6621800"/>
            <a:ext cx="3974478" cy="353579"/>
          </a:xfrm>
          <a:prstGeom prst="rect">
            <a:avLst/>
          </a:prstGeom>
          <a:noFill/>
          <a:ln w="9525">
            <a:noFill/>
            <a:miter lim="800000"/>
            <a:headEnd/>
            <a:tailEnd/>
          </a:ln>
          <a:effectLst/>
        </p:spPr>
        <p:txBody>
          <a:bodyPr vert="horz" wrap="square" lIns="92170" tIns="46084" rIns="92170" bIns="46084" numCol="1" anchor="b" anchorCtr="0" compatLnSpc="1">
            <a:prstTxWarp prst="textNoShape">
              <a:avLst/>
            </a:prstTxWarp>
          </a:bodyPr>
          <a:lstStyle>
            <a:lvl1pPr>
              <a:defRPr sz="1200">
                <a:latin typeface="Times New Roman" pitchFamily="18" charset="0"/>
              </a:defRPr>
            </a:lvl1pPr>
          </a:lstStyle>
          <a:p>
            <a:endParaRPr lang="en-US"/>
          </a:p>
        </p:txBody>
      </p:sp>
      <p:sp>
        <p:nvSpPr>
          <p:cNvPr id="137221" name="Rectangle 5"/>
          <p:cNvSpPr>
            <a:spLocks noGrp="1" noChangeArrowheads="1"/>
          </p:cNvSpPr>
          <p:nvPr>
            <p:ph type="sldNum" sz="quarter" idx="3"/>
          </p:nvPr>
        </p:nvSpPr>
        <p:spPr bwMode="auto">
          <a:xfrm>
            <a:off x="5300722" y="6621800"/>
            <a:ext cx="3974478" cy="353579"/>
          </a:xfrm>
          <a:prstGeom prst="rect">
            <a:avLst/>
          </a:prstGeom>
          <a:noFill/>
          <a:ln w="9525">
            <a:noFill/>
            <a:miter lim="800000"/>
            <a:headEnd/>
            <a:tailEnd/>
          </a:ln>
          <a:effectLst/>
        </p:spPr>
        <p:txBody>
          <a:bodyPr vert="horz" wrap="square" lIns="92170" tIns="46084" rIns="92170" bIns="46084" numCol="1" anchor="b" anchorCtr="0" compatLnSpc="1">
            <a:prstTxWarp prst="textNoShape">
              <a:avLst/>
            </a:prstTxWarp>
          </a:bodyPr>
          <a:lstStyle>
            <a:lvl1pPr algn="r">
              <a:defRPr sz="1200">
                <a:latin typeface="Times New Roman" pitchFamily="18" charset="0"/>
              </a:defRPr>
            </a:lvl1pPr>
          </a:lstStyle>
          <a:p>
            <a:fld id="{951D1890-060F-44EF-A463-E503315FD5F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4025487" cy="348769"/>
          </a:xfrm>
          <a:prstGeom prst="rect">
            <a:avLst/>
          </a:prstGeom>
          <a:noFill/>
          <a:ln w="9525">
            <a:noFill/>
            <a:miter lim="800000"/>
            <a:headEnd/>
            <a:tailEnd/>
          </a:ln>
          <a:effectLst/>
        </p:spPr>
        <p:txBody>
          <a:bodyPr vert="horz" wrap="square" lIns="92145" tIns="46072" rIns="92145" bIns="46072" numCol="1" anchor="t" anchorCtr="0" compatLnSpc="1">
            <a:prstTxWarp prst="textNoShape">
              <a:avLst/>
            </a:prstTxWarp>
          </a:bodyPr>
          <a:lstStyle>
            <a:lvl1pPr defTabSz="919203">
              <a:defRPr sz="1200">
                <a:latin typeface="Times New Roman" pitchFamily="18" charset="0"/>
              </a:defRPr>
            </a:lvl1pPr>
          </a:lstStyle>
          <a:p>
            <a:endParaRPr lang="en-US"/>
          </a:p>
        </p:txBody>
      </p:sp>
      <p:sp>
        <p:nvSpPr>
          <p:cNvPr id="5123" name="Rectangle 3"/>
          <p:cNvSpPr>
            <a:spLocks noGrp="1" noChangeArrowheads="1"/>
          </p:cNvSpPr>
          <p:nvPr>
            <p:ph type="dt" idx="1"/>
          </p:nvPr>
        </p:nvSpPr>
        <p:spPr bwMode="auto">
          <a:xfrm>
            <a:off x="5258213" y="0"/>
            <a:ext cx="4025487" cy="348769"/>
          </a:xfrm>
          <a:prstGeom prst="rect">
            <a:avLst/>
          </a:prstGeom>
          <a:noFill/>
          <a:ln w="9525">
            <a:noFill/>
            <a:miter lim="800000"/>
            <a:headEnd/>
            <a:tailEnd/>
          </a:ln>
          <a:effectLst/>
        </p:spPr>
        <p:txBody>
          <a:bodyPr vert="horz" wrap="square" lIns="92145" tIns="46072" rIns="92145" bIns="46072" numCol="1" anchor="t" anchorCtr="0" compatLnSpc="1">
            <a:prstTxWarp prst="textNoShape">
              <a:avLst/>
            </a:prstTxWarp>
          </a:bodyPr>
          <a:lstStyle>
            <a:lvl1pPr algn="r" defTabSz="919203">
              <a:defRPr sz="1200">
                <a:latin typeface="Times New Roman" pitchFamily="18" charset="0"/>
              </a:defRPr>
            </a:lvl1pPr>
          </a:lstStyle>
          <a:p>
            <a:endParaRPr lang="en-US"/>
          </a:p>
        </p:txBody>
      </p:sp>
      <p:sp>
        <p:nvSpPr>
          <p:cNvPr id="5124" name="Rectangle 4"/>
          <p:cNvSpPr>
            <a:spLocks noGrp="1" noRot="1" noChangeAspect="1" noChangeArrowheads="1" noTextEdit="1"/>
          </p:cNvSpPr>
          <p:nvPr>
            <p:ph type="sldImg" idx="2"/>
          </p:nvPr>
        </p:nvSpPr>
        <p:spPr bwMode="auto">
          <a:xfrm>
            <a:off x="2895600" y="523875"/>
            <a:ext cx="3495675" cy="2620963"/>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1239103" y="3318116"/>
            <a:ext cx="6805496" cy="3143731"/>
          </a:xfrm>
          <a:prstGeom prst="rect">
            <a:avLst/>
          </a:prstGeom>
          <a:noFill/>
          <a:ln w="9525">
            <a:noFill/>
            <a:miter lim="800000"/>
            <a:headEnd/>
            <a:tailEnd/>
          </a:ln>
          <a:effectLst/>
        </p:spPr>
        <p:txBody>
          <a:bodyPr vert="horz" wrap="square" lIns="92145" tIns="46072" rIns="92145" bIns="460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1" y="6636232"/>
            <a:ext cx="4025487" cy="348769"/>
          </a:xfrm>
          <a:prstGeom prst="rect">
            <a:avLst/>
          </a:prstGeom>
          <a:noFill/>
          <a:ln w="9525">
            <a:noFill/>
            <a:miter lim="800000"/>
            <a:headEnd/>
            <a:tailEnd/>
          </a:ln>
          <a:effectLst/>
        </p:spPr>
        <p:txBody>
          <a:bodyPr vert="horz" wrap="square" lIns="92145" tIns="46072" rIns="92145" bIns="46072" numCol="1" anchor="b" anchorCtr="0" compatLnSpc="1">
            <a:prstTxWarp prst="textNoShape">
              <a:avLst/>
            </a:prstTxWarp>
          </a:bodyPr>
          <a:lstStyle>
            <a:lvl1pPr defTabSz="919203">
              <a:defRPr sz="1200">
                <a:latin typeface="Times New Roman" pitchFamily="18" charset="0"/>
              </a:defRPr>
            </a:lvl1pPr>
          </a:lstStyle>
          <a:p>
            <a:endParaRPr lang="en-US"/>
          </a:p>
        </p:txBody>
      </p:sp>
      <p:sp>
        <p:nvSpPr>
          <p:cNvPr id="5127" name="Rectangle 7"/>
          <p:cNvSpPr>
            <a:spLocks noGrp="1" noChangeArrowheads="1"/>
          </p:cNvSpPr>
          <p:nvPr>
            <p:ph type="sldNum" sz="quarter" idx="5"/>
          </p:nvPr>
        </p:nvSpPr>
        <p:spPr bwMode="auto">
          <a:xfrm>
            <a:off x="5258213" y="6636232"/>
            <a:ext cx="4025487" cy="348769"/>
          </a:xfrm>
          <a:prstGeom prst="rect">
            <a:avLst/>
          </a:prstGeom>
          <a:noFill/>
          <a:ln w="9525">
            <a:noFill/>
            <a:miter lim="800000"/>
            <a:headEnd/>
            <a:tailEnd/>
          </a:ln>
          <a:effectLst/>
        </p:spPr>
        <p:txBody>
          <a:bodyPr vert="horz" wrap="square" lIns="92145" tIns="46072" rIns="92145" bIns="46072" numCol="1" anchor="b" anchorCtr="0" compatLnSpc="1">
            <a:prstTxWarp prst="textNoShape">
              <a:avLst/>
            </a:prstTxWarp>
          </a:bodyPr>
          <a:lstStyle>
            <a:lvl1pPr algn="r" defTabSz="919203">
              <a:defRPr sz="1200">
                <a:latin typeface="Times New Roman" pitchFamily="18" charset="0"/>
              </a:defRPr>
            </a:lvl1pPr>
          </a:lstStyle>
          <a:p>
            <a:fld id="{FE560BE5-97B8-4D08-85E6-5A244D55214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77F798-4B3F-46CD-9DB5-64EFF8EBA52C}"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C611F-9D6B-4D91-A3D2-625B227B1670}" type="slidenum">
              <a:rPr lang="en-US"/>
              <a:pPr/>
              <a:t>17</a:t>
            </a:fld>
            <a:endParaRPr lang="en-US"/>
          </a:p>
        </p:txBody>
      </p:sp>
      <p:sp>
        <p:nvSpPr>
          <p:cNvPr id="843778" name="Rectangle 2"/>
          <p:cNvSpPr>
            <a:spLocks noGrp="1" noRot="1" noChangeAspect="1" noChangeArrowheads="1" noTextEdit="1"/>
          </p:cNvSpPr>
          <p:nvPr>
            <p:ph type="sldImg"/>
          </p:nvPr>
        </p:nvSpPr>
        <p:spPr>
          <a:xfrm>
            <a:off x="2895600" y="523875"/>
            <a:ext cx="3492500" cy="2619375"/>
          </a:xfrm>
          <a:ln/>
        </p:spPr>
      </p:sp>
      <p:sp>
        <p:nvSpPr>
          <p:cNvPr id="843779" name="Rectangle 3"/>
          <p:cNvSpPr>
            <a:spLocks noGrp="1" noChangeArrowheads="1"/>
          </p:cNvSpPr>
          <p:nvPr>
            <p:ph type="body" idx="1"/>
          </p:nvPr>
        </p:nvSpPr>
        <p:spPr>
          <a:xfrm>
            <a:off x="928798" y="3318357"/>
            <a:ext cx="7426109" cy="3143009"/>
          </a:xfrm>
        </p:spPr>
        <p:txBody>
          <a:bodyPr/>
          <a:lstStyle/>
          <a:p>
            <a:pPr marL="230200" indent="-230200"/>
            <a:r>
              <a:rPr lang="en-US" dirty="0"/>
              <a:t>The data comes from a 1999 article in Nature which discussed Antarctic ice cores.</a:t>
            </a:r>
          </a:p>
          <a:p>
            <a:pPr marL="230200" indent="-230200"/>
            <a:endParaRPr lang="en-US" dirty="0"/>
          </a:p>
          <a:p>
            <a:pPr marL="230200" indent="-230200"/>
            <a:r>
              <a:rPr lang="en-US" dirty="0"/>
              <a:t>Bottom scale shows 10,000 years per tick, with 1850 at the far right where it says 0.  The far left is -420,000 years.  </a:t>
            </a:r>
          </a:p>
          <a:p>
            <a:pPr marL="230200" indent="-230200"/>
            <a:endParaRPr lang="en-US" dirty="0"/>
          </a:p>
          <a:p>
            <a:pPr marL="230200" indent="-230200"/>
            <a:r>
              <a:rPr lang="en-US" dirty="0"/>
              <a:t>Bottom red line is temperature in </a:t>
            </a:r>
            <a:r>
              <a:rPr lang="en-US" dirty="0" err="1"/>
              <a:t>celsuis</a:t>
            </a:r>
            <a:r>
              <a:rPr lang="en-US" dirty="0"/>
              <a:t>, about 1 degree C = 2 degrees </a:t>
            </a:r>
            <a:r>
              <a:rPr lang="en-US" dirty="0" err="1"/>
              <a:t>Farenheit</a:t>
            </a:r>
            <a:r>
              <a:rPr lang="en-US" dirty="0"/>
              <a:t>.  Note how in Antarctic temperature has varied cyclically from</a:t>
            </a:r>
          </a:p>
          <a:p>
            <a:pPr marL="230200" indent="-230200"/>
            <a:r>
              <a:rPr lang="en-US" dirty="0"/>
              <a:t>About -10C to about +2 C.  Also note the red temperature band at about 0-2 C, above 1850. This is the last 10,000 years, all of known civilization right here.  This is the</a:t>
            </a:r>
          </a:p>
          <a:p>
            <a:pPr marL="230200" indent="-230200"/>
            <a:r>
              <a:rPr lang="en-US" dirty="0"/>
              <a:t>Climate our society has known.  It is a tiny range relative to the past.  Also note how fast we come out of the depths of the ice ages.  It happens very, </a:t>
            </a:r>
          </a:p>
          <a:p>
            <a:pPr marL="230200" indent="-230200"/>
            <a:r>
              <a:rPr lang="en-US" dirty="0"/>
              <a:t>very quickly, and the cause of this is under active investigation.  This is ‘abrupt climate change’.  It appears that glaciers take tens of thousands of years</a:t>
            </a:r>
          </a:p>
          <a:p>
            <a:pPr marL="230200" indent="-230200"/>
            <a:r>
              <a:rPr lang="en-US" dirty="0"/>
              <a:t>To generate, yet melt very quickly.  This may have important ramifications for the ice on the planet now, and the potential for large sea level rise. </a:t>
            </a:r>
          </a:p>
          <a:p>
            <a:pPr marL="230200" indent="-230200"/>
            <a:endParaRPr lang="en-US" dirty="0"/>
          </a:p>
          <a:p>
            <a:pPr marL="230200" indent="-230200"/>
            <a:endParaRPr lang="en-US" dirty="0"/>
          </a:p>
          <a:p>
            <a:pPr marL="230200" indent="-230200"/>
            <a:r>
              <a:rPr lang="en-US" dirty="0"/>
              <a:t>Green line in middle graph is methane, a very potent greenhouse gas (about 20x as powerful at Carbon Dioxide).  Note how it varies from about 400 parts per </a:t>
            </a:r>
          </a:p>
          <a:p>
            <a:pPr marL="230200" indent="-230200"/>
            <a:r>
              <a:rPr lang="en-US" dirty="0"/>
              <a:t>Billion to about 700 parts per billion (ppb) over the last 420,000 years. </a:t>
            </a:r>
          </a:p>
          <a:p>
            <a:pPr marL="230200" indent="-230200"/>
            <a:endParaRPr lang="en-US" dirty="0"/>
          </a:p>
          <a:p>
            <a:pPr marL="230200" indent="-230200"/>
            <a:r>
              <a:rPr lang="en-US" dirty="0"/>
              <a:t>Blue line in top graph is carbon dioxide. Note how it varies from about 180 parts per million to about 280 parts per million (</a:t>
            </a:r>
            <a:r>
              <a:rPr lang="en-US" dirty="0" err="1"/>
              <a:t>ppm</a:t>
            </a:r>
            <a:r>
              <a:rPr lang="en-US" dirty="0"/>
              <a:t>) over the last</a:t>
            </a:r>
          </a:p>
          <a:p>
            <a:pPr marL="230200" indent="-230200"/>
            <a:r>
              <a:rPr lang="en-US" dirty="0"/>
              <a:t>420,000 years.  </a:t>
            </a:r>
          </a:p>
          <a:p>
            <a:pPr marL="230200" indent="-230200"/>
            <a:endParaRPr lang="en-US" dirty="0"/>
          </a:p>
          <a:p>
            <a:pPr marL="230200" indent="-230200"/>
            <a:r>
              <a:rPr lang="en-US" dirty="0"/>
              <a:t>Here’s what the animated lines show: (you’ll need to start a slide show to see this)</a:t>
            </a:r>
          </a:p>
          <a:p>
            <a:pPr marL="230200" indent="-230200"/>
            <a:endParaRPr lang="en-US" dirty="0"/>
          </a:p>
          <a:p>
            <a:pPr marL="230200" indent="-230200"/>
            <a:r>
              <a:rPr lang="en-US" dirty="0"/>
              <a:t>Animation 1</a:t>
            </a:r>
          </a:p>
          <a:p>
            <a:pPr marL="230200" indent="-230200">
              <a:buFontTx/>
              <a:buAutoNum type="arabicParenR"/>
            </a:pPr>
            <a:r>
              <a:rPr lang="en-US" dirty="0"/>
              <a:t>The orange bars on the Temperature graph show the 100,000-year long slides into past ice ages.  The ice ages are brought on</a:t>
            </a:r>
          </a:p>
          <a:p>
            <a:pPr marL="230200" indent="-230200"/>
            <a:r>
              <a:rPr lang="en-US" dirty="0"/>
              <a:t>by subtle changes in the Earth’s orbital parameters – the roundness of our orbit around the sun (eccentricity), the tilt of the earth’s axis (inclination) and</a:t>
            </a:r>
          </a:p>
          <a:p>
            <a:pPr marL="230200" indent="-230200"/>
            <a:r>
              <a:rPr lang="en-US" dirty="0"/>
              <a:t>Something called precession – how close the poles are to the sun during winter and summer.  Believe it or not, these changes can bring on ice ages, and periods</a:t>
            </a:r>
          </a:p>
          <a:p>
            <a:pPr marL="230200" indent="-230200"/>
            <a:r>
              <a:rPr lang="en-US" dirty="0"/>
              <a:t>Of warmth.  </a:t>
            </a:r>
          </a:p>
          <a:p>
            <a:pPr marL="230200" indent="-230200"/>
            <a:endParaRPr lang="en-US" dirty="0"/>
          </a:p>
          <a:p>
            <a:pPr marL="230200" indent="-230200"/>
            <a:r>
              <a:rPr lang="en-US" dirty="0"/>
              <a:t>Animation 2 and 3</a:t>
            </a:r>
          </a:p>
          <a:p>
            <a:pPr marL="230200" indent="-230200"/>
            <a:r>
              <a:rPr lang="en-US" dirty="0"/>
              <a:t>2) The solid black lines show how the methane and carbon dioxide concentrations are timed exquisitely with the temperature changes.  This is because as the </a:t>
            </a:r>
          </a:p>
          <a:p>
            <a:pPr marL="230200" indent="-230200"/>
            <a:r>
              <a:rPr lang="en-US" dirty="0"/>
              <a:t>Earth warms the oceans give off carbon dioxide (imagine heating a can of Coke on the stove), and because as it warms biological activity generates more methane. </a:t>
            </a:r>
          </a:p>
          <a:p>
            <a:pPr marL="230200" indent="-230200"/>
            <a:r>
              <a:rPr lang="en-US" dirty="0"/>
              <a:t>As this happens both Co2 and CH4 provide additional warming (a “positive feedback loop”) and hence create more warming.  As it cools the exact opposite</a:t>
            </a:r>
          </a:p>
          <a:p>
            <a:pPr marL="230200" indent="-230200"/>
            <a:r>
              <a:rPr lang="en-US" dirty="0"/>
              <a:t>happens and cooling begets more cooling. These feedbacks are the crux of the science of global warming.  </a:t>
            </a:r>
          </a:p>
          <a:p>
            <a:pPr marL="230200" indent="-230200"/>
            <a:endParaRPr lang="en-US" dirty="0"/>
          </a:p>
          <a:p>
            <a:pPr marL="230200" indent="-230200"/>
            <a:r>
              <a:rPr lang="en-US" dirty="0"/>
              <a:t>Animation 4</a:t>
            </a:r>
          </a:p>
          <a:p>
            <a:pPr marL="230200" indent="-230200"/>
            <a:r>
              <a:rPr lang="en-US" dirty="0"/>
              <a:t>3) Now reveal the extensions of the graphs on the far right side.  You can see just how out of whack carbon dioxide and methane are compared to historical norms.  And everyone thinks carbon dioxide will go to AT LEAST 550 parts per million and may go as high as 1000 </a:t>
            </a:r>
            <a:r>
              <a:rPr lang="en-US" dirty="0" err="1"/>
              <a:t>ppm</a:t>
            </a:r>
            <a:r>
              <a:rPr lang="en-US" dirty="0"/>
              <a:t>. The system has never been ‘tweaked’ in this fashion in about 1m years, and this is why scientists are so concerned.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560BE5-97B8-4D08-85E6-5A244D55214D}"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C5EF6B-DDE7-41CA-84C6-B1A8EE070428}" type="datetimeFigureOut">
              <a:rPr lang="en-US" smtClean="0">
                <a:solidFill>
                  <a:prstClr val="black">
                    <a:tint val="75000"/>
                  </a:prstClr>
                </a:solidFill>
              </a:rPr>
              <a:pPr/>
              <a:t>5/6/2010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A578F-9403-4890-B03A-004212069A2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4" r:id="rId1"/>
    <p:sldLayoutId id="2147483667" r:id="rId2"/>
    <p:sldLayoutId id="2147483668" r:id="rId3"/>
    <p:sldLayoutId id="2147483669" r:id="rId4"/>
    <p:sldLayoutId id="2147483670" r:id="rId5"/>
    <p:sldLayoutId id="2147483671" r:id="rId6"/>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AC5EF6B-DDE7-41CA-84C6-B1A8EE070428}" type="datetimeFigureOut">
              <a:rPr lang="en-US" smtClean="0">
                <a:solidFill>
                  <a:prstClr val="black">
                    <a:tint val="75000"/>
                  </a:prstClr>
                </a:solidFill>
                <a:latin typeface="Calibri"/>
              </a:rPr>
              <a:pPr eaLnBrk="1" fontAlgn="auto" hangingPunct="1">
                <a:spcBef>
                  <a:spcPts val="0"/>
                </a:spcBef>
                <a:spcAft>
                  <a:spcPts val="0"/>
                </a:spcAft>
              </a:pPr>
              <a:t>5/6/2010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06A578F-9403-4890-B03A-004212069A29}"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w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ovies/EIS/Glacier%20time%20Lapses/AK-03%202009-05-18%20keynoteA.mov"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hyperlink" Target="CCSM3_A1B_800x600_60fps_20080404.wmv" TargetMode="External"/><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rours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6195" name="Text Box 3"/>
          <p:cNvSpPr txBox="1">
            <a:spLocks noChangeArrowheads="1"/>
          </p:cNvSpPr>
          <p:nvPr/>
        </p:nvSpPr>
        <p:spPr bwMode="auto">
          <a:xfrm>
            <a:off x="2265892" y="4876800"/>
            <a:ext cx="4289956" cy="1200329"/>
          </a:xfrm>
          <a:prstGeom prst="rect">
            <a:avLst/>
          </a:prstGeom>
          <a:noFill/>
          <a:ln w="9525">
            <a:noFill/>
            <a:miter lim="800000"/>
            <a:headEnd/>
            <a:tailEnd/>
          </a:ln>
          <a:effectLst>
            <a:outerShdw dist="53882" dir="2700000" algn="ctr" rotWithShape="0">
              <a:srgbClr val="FF4949"/>
            </a:outerShdw>
          </a:effectLst>
        </p:spPr>
        <p:txBody>
          <a:bodyPr wrap="none">
            <a:spAutoFit/>
          </a:bodyPr>
          <a:lstStyle/>
          <a:p>
            <a:pPr algn="ctr" eaLnBrk="0" hangingPunct="0">
              <a:defRPr/>
            </a:pPr>
            <a:r>
              <a:rPr lang="en-US" sz="3600" b="1" dirty="0">
                <a:latin typeface="Comic Sans MS" pitchFamily="66" charset="0"/>
              </a:rPr>
              <a:t>Kevin E Trenberth</a:t>
            </a:r>
          </a:p>
          <a:p>
            <a:pPr algn="ctr" eaLnBrk="0" hangingPunct="0">
              <a:defRPr/>
            </a:pPr>
            <a:r>
              <a:rPr lang="en-US" sz="3600" b="1" dirty="0" smtClean="0">
                <a:latin typeface="Comic Sans MS" pitchFamily="66" charset="0"/>
              </a:rPr>
              <a:t>NCAR</a:t>
            </a:r>
          </a:p>
        </p:txBody>
      </p:sp>
      <p:sp>
        <p:nvSpPr>
          <p:cNvPr id="136196" name="Rectangle 4"/>
          <p:cNvSpPr>
            <a:spLocks noGrp="1" noChangeArrowheads="1"/>
          </p:cNvSpPr>
          <p:nvPr>
            <p:ph type="title"/>
          </p:nvPr>
        </p:nvSpPr>
        <p:spPr>
          <a:xfrm>
            <a:off x="228600" y="381000"/>
            <a:ext cx="8763000" cy="1905000"/>
          </a:xfrm>
          <a:effectLst>
            <a:outerShdw dist="35921" dir="2700000" algn="ctr" rotWithShape="0">
              <a:schemeClr val="tx1"/>
            </a:outerShdw>
          </a:effectLst>
        </p:spPr>
        <p:txBody>
          <a:bodyPr/>
          <a:lstStyle/>
          <a:p>
            <a:pPr eaLnBrk="1" hangingPunct="1">
              <a:defRPr/>
            </a:pPr>
            <a:r>
              <a:rPr lang="en-US" b="1" dirty="0" smtClean="0">
                <a:solidFill>
                  <a:srgbClr val="FF3300"/>
                </a:solidFill>
                <a:latin typeface="Comic Sans MS" pitchFamily="66" charset="0"/>
              </a:rPr>
              <a:t>Global warming:</a:t>
            </a:r>
            <a:br>
              <a:rPr lang="en-US" b="1" dirty="0" smtClean="0">
                <a:solidFill>
                  <a:srgbClr val="FF3300"/>
                </a:solidFill>
                <a:latin typeface="Comic Sans MS" pitchFamily="66" charset="0"/>
              </a:rPr>
            </a:br>
            <a:r>
              <a:rPr lang="en-US" dirty="0" smtClean="0">
                <a:solidFill>
                  <a:srgbClr val="FF3300"/>
                </a:solidFill>
                <a:latin typeface="Comic Sans MS" pitchFamily="66" charset="0"/>
              </a:rPr>
              <a:t>Coming ready or not!</a:t>
            </a:r>
            <a:endParaRPr lang="en-US" b="1" dirty="0" smtClean="0">
              <a:solidFill>
                <a:srgbClr val="FF3300"/>
              </a:solidFill>
              <a:latin typeface="Comic Sans MS" pitchFamily="66" charset="0"/>
            </a:endParaRPr>
          </a:p>
        </p:txBody>
      </p:sp>
      <p:sp>
        <p:nvSpPr>
          <p:cNvPr id="136197" name="AutoShape 5"/>
          <p:cNvSpPr>
            <a:spLocks noChangeArrowheads="1"/>
          </p:cNvSpPr>
          <p:nvPr/>
        </p:nvSpPr>
        <p:spPr bwMode="auto">
          <a:xfrm>
            <a:off x="6172200" y="2743200"/>
            <a:ext cx="2133600" cy="838200"/>
          </a:xfrm>
          <a:prstGeom prst="wedgeEllipseCallout">
            <a:avLst>
              <a:gd name="adj1" fmla="val -143750"/>
              <a:gd name="adj2" fmla="val 79167"/>
            </a:avLst>
          </a:prstGeom>
          <a:solidFill>
            <a:srgbClr val="FFFF00"/>
          </a:solidFill>
          <a:ln w="9525">
            <a:solidFill>
              <a:srgbClr val="FF3300"/>
            </a:solidFill>
            <a:miter lim="800000"/>
            <a:headEnd/>
            <a:tailEnd/>
          </a:ln>
        </p:spPr>
        <p:txBody>
          <a:bodyPr/>
          <a:lstStyle/>
          <a:p>
            <a:pPr algn="ctr" eaLnBrk="0" hangingPunct="0"/>
            <a:r>
              <a:rPr lang="en-US" sz="2400" b="1">
                <a:latin typeface="Comic Sans MS" pitchFamily="66" charset="0"/>
              </a:rPr>
              <a:t>Help!</a:t>
            </a:r>
          </a:p>
        </p:txBody>
      </p:sp>
      <p:grpSp>
        <p:nvGrpSpPr>
          <p:cNvPr id="9" name="Group 8"/>
          <p:cNvGrpSpPr/>
          <p:nvPr/>
        </p:nvGrpSpPr>
        <p:grpSpPr>
          <a:xfrm>
            <a:off x="2971800" y="6096000"/>
            <a:ext cx="3733800" cy="762001"/>
            <a:chOff x="2971800" y="6096000"/>
            <a:chExt cx="3733800" cy="762001"/>
          </a:xfrm>
        </p:grpSpPr>
        <p:pic>
          <p:nvPicPr>
            <p:cNvPr id="6" name="Picture 9"/>
            <p:cNvPicPr>
              <a:picLocks noChangeAspect="1" noChangeArrowheads="1"/>
            </p:cNvPicPr>
            <p:nvPr/>
          </p:nvPicPr>
          <p:blipFill>
            <a:blip r:embed="rId3" cstate="print"/>
            <a:srcRect/>
            <a:stretch>
              <a:fillRect/>
            </a:stretch>
          </p:blipFill>
          <p:spPr bwMode="auto">
            <a:xfrm>
              <a:off x="6324600" y="6474355"/>
              <a:ext cx="381000" cy="383646"/>
            </a:xfrm>
            <a:prstGeom prst="rect">
              <a:avLst/>
            </a:prstGeom>
            <a:noFill/>
            <a:ln w="9525">
              <a:noFill/>
              <a:miter lim="800000"/>
              <a:headEnd/>
              <a:tailEnd/>
            </a:ln>
          </p:spPr>
        </p:pic>
        <p:sp>
          <p:nvSpPr>
            <p:cNvPr id="7" name="TextBox 6"/>
            <p:cNvSpPr txBox="1"/>
            <p:nvPr/>
          </p:nvSpPr>
          <p:spPr>
            <a:xfrm>
              <a:off x="2971800" y="6172200"/>
              <a:ext cx="3398687" cy="584775"/>
            </a:xfrm>
            <a:prstGeom prst="rect">
              <a:avLst/>
            </a:prstGeom>
            <a:noFill/>
          </p:spPr>
          <p:txBody>
            <a:bodyPr wrap="none" rtlCol="0">
              <a:spAutoFit/>
            </a:bodyPr>
            <a:lstStyle/>
            <a:p>
              <a:r>
                <a:rPr lang="en-US" sz="1600" b="1" dirty="0" smtClean="0"/>
                <a:t>NCAR Earth System Laboratory</a:t>
              </a:r>
            </a:p>
            <a:p>
              <a:r>
                <a:rPr lang="en-US" sz="1600" b="1" dirty="0" smtClean="0"/>
                <a:t>NCAR is sponsored by NSF</a:t>
              </a:r>
              <a:endParaRPr lang="en-US" sz="1600" b="1" dirty="0"/>
            </a:p>
          </p:txBody>
        </p:sp>
        <p:pic>
          <p:nvPicPr>
            <p:cNvPr id="8" name="Picture 7" descr="NESL_logo.jpg"/>
            <p:cNvPicPr>
              <a:picLocks noChangeAspect="1"/>
            </p:cNvPicPr>
            <p:nvPr/>
          </p:nvPicPr>
          <p:blipFill>
            <a:blip r:embed="rId4" cstate="print"/>
            <a:srcRect/>
            <a:stretch>
              <a:fillRect/>
            </a:stretch>
          </p:blipFill>
          <p:spPr bwMode="auto">
            <a:xfrm>
              <a:off x="6322020" y="6096000"/>
              <a:ext cx="368102" cy="381000"/>
            </a:xfrm>
            <a:prstGeom prst="rect">
              <a:avLst/>
            </a:prstGeom>
            <a:noFill/>
            <a:ln w="9525">
              <a:noFill/>
              <a:miter lim="800000"/>
              <a:headEnd/>
              <a:tailEnd/>
            </a:ln>
          </p:spPr>
        </p:pic>
      </p:gr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3000">
                                          <p:stCondLst>
                                            <p:cond delay="0"/>
                                          </p:stCondLst>
                                        </p:cTn>
                                        <p:tgtEl>
                                          <p:spTgt spid="136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heatMapR2"/>
          <p:cNvPicPr>
            <a:picLocks noChangeAspect="1" noChangeArrowheads="1"/>
          </p:cNvPicPr>
          <p:nvPr/>
        </p:nvPicPr>
        <p:blipFill>
          <a:blip r:embed="rId2" cstate="print"/>
          <a:srcRect/>
          <a:stretch>
            <a:fillRect/>
          </a:stretch>
        </p:blipFill>
        <p:spPr bwMode="auto">
          <a:xfrm>
            <a:off x="381000" y="381000"/>
            <a:ext cx="8458200" cy="6200775"/>
          </a:xfrm>
          <a:prstGeom prst="rect">
            <a:avLst/>
          </a:prstGeom>
          <a:ln>
            <a:noFill/>
          </a:ln>
          <a:effectLst>
            <a:outerShdw blurRad="190500" algn="tl" rotWithShape="0">
              <a:srgbClr val="000000">
                <a:alpha val="70000"/>
              </a:srgbClr>
            </a:outerShdw>
          </a:effectLst>
        </p:spPr>
      </p:pic>
      <p:sp>
        <p:nvSpPr>
          <p:cNvPr id="41987" name="Text Box 3"/>
          <p:cNvSpPr txBox="1">
            <a:spLocks noChangeArrowheads="1"/>
          </p:cNvSpPr>
          <p:nvPr/>
        </p:nvSpPr>
        <p:spPr bwMode="auto">
          <a:xfrm>
            <a:off x="3021013" y="0"/>
            <a:ext cx="4065587" cy="457200"/>
          </a:xfrm>
          <a:prstGeom prst="rect">
            <a:avLst/>
          </a:prstGeom>
          <a:solidFill>
            <a:schemeClr val="bg1"/>
          </a:solidFill>
          <a:ln w="9525">
            <a:noFill/>
            <a:miter lim="800000"/>
            <a:headEnd/>
            <a:tailEnd/>
          </a:ln>
        </p:spPr>
        <p:txBody>
          <a:bodyPr wrap="none">
            <a:spAutoFit/>
          </a:bodyPr>
          <a:lstStyle/>
          <a:p>
            <a:pPr eaLnBrk="0" hangingPunct="0"/>
            <a:r>
              <a:rPr lang="en-US" sz="2400">
                <a:solidFill>
                  <a:srgbClr val="000000"/>
                </a:solidFill>
                <a:latin typeface="Comic Sans MS" pitchFamily="66" charset="0"/>
              </a:rPr>
              <a:t>2000-2005 (CERES Period)</a:t>
            </a:r>
          </a:p>
        </p:txBody>
      </p:sp>
      <p:sp>
        <p:nvSpPr>
          <p:cNvPr id="41988" name="TextBox 3"/>
          <p:cNvSpPr txBox="1">
            <a:spLocks noChangeArrowheads="1"/>
          </p:cNvSpPr>
          <p:nvPr/>
        </p:nvSpPr>
        <p:spPr bwMode="auto">
          <a:xfrm>
            <a:off x="6337300" y="6564313"/>
            <a:ext cx="2502608" cy="369332"/>
          </a:xfrm>
          <a:prstGeom prst="rect">
            <a:avLst/>
          </a:prstGeom>
          <a:noFill/>
          <a:ln w="9525">
            <a:noFill/>
            <a:miter lim="800000"/>
            <a:headEnd/>
            <a:tailEnd/>
          </a:ln>
        </p:spPr>
        <p:txBody>
          <a:bodyPr wrap="none">
            <a:spAutoFit/>
          </a:bodyPr>
          <a:lstStyle/>
          <a:p>
            <a:r>
              <a:rPr lang="en-US" sz="1800" dirty="0">
                <a:solidFill>
                  <a:srgbClr val="FFFFFF"/>
                </a:solidFill>
                <a:latin typeface="Comic Sans MS" pitchFamily="66" charset="0"/>
              </a:rPr>
              <a:t>Trenberth et al 2009</a:t>
            </a:r>
          </a:p>
        </p:txBody>
      </p:sp>
      <p:sp>
        <p:nvSpPr>
          <p:cNvPr id="5" name="Down Arrow Callout 4"/>
          <p:cNvSpPr/>
          <p:nvPr/>
        </p:nvSpPr>
        <p:spPr>
          <a:xfrm>
            <a:off x="762000" y="838200"/>
            <a:ext cx="8001000" cy="5181600"/>
          </a:xfrm>
          <a:prstGeom prst="downArrowCallout">
            <a:avLst>
              <a:gd name="adj1" fmla="val 6074"/>
              <a:gd name="adj2" fmla="val 15281"/>
              <a:gd name="adj3" fmla="val 25000"/>
              <a:gd name="adj4" fmla="val 16128"/>
            </a:avLst>
          </a:prstGeom>
          <a:gradFill>
            <a:gsLst>
              <a:gs pos="0">
                <a:srgbClr val="FFF200">
                  <a:alpha val="10000"/>
                </a:srgbClr>
              </a:gs>
              <a:gs pos="45000">
                <a:srgbClr val="FF7A00"/>
              </a:gs>
              <a:gs pos="70000">
                <a:srgbClr val="FF0300"/>
              </a:gs>
              <a:gs pos="100000">
                <a:srgbClr val="4D0808"/>
              </a:gs>
            </a:gsLst>
            <a:lin ang="5400000" scaled="0"/>
          </a:gra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Text Box 2"/>
          <p:cNvSpPr txBox="1">
            <a:spLocks noChangeArrowheads="1"/>
          </p:cNvSpPr>
          <p:nvPr/>
        </p:nvSpPr>
        <p:spPr bwMode="auto">
          <a:xfrm>
            <a:off x="304800" y="274638"/>
            <a:ext cx="8702675" cy="6299200"/>
          </a:xfrm>
          <a:prstGeom prst="rect">
            <a:avLst/>
          </a:prstGeom>
          <a:noFill/>
          <a:ln w="9525">
            <a:noFill/>
            <a:miter lim="800000"/>
            <a:headEnd/>
            <a:tailEnd/>
          </a:ln>
          <a:effectLst>
            <a:outerShdw dist="28398" dir="3806097" algn="ctr" rotWithShape="0">
              <a:schemeClr val="tx1"/>
            </a:outerShdw>
          </a:effectLst>
        </p:spPr>
        <p:txBody>
          <a:bodyPr>
            <a:spAutoFit/>
          </a:bodyPr>
          <a:lstStyle/>
          <a:p>
            <a:pPr marL="457200" indent="-457200"/>
            <a:r>
              <a:rPr lang="en-US" b="1" dirty="0">
                <a:solidFill>
                  <a:srgbClr val="FFFF00"/>
                </a:solidFill>
              </a:rPr>
              <a:t>The incoming energy from the sun</a:t>
            </a:r>
            <a:r>
              <a:rPr lang="en-US" dirty="0">
                <a:solidFill>
                  <a:srgbClr val="FFFF00"/>
                </a:solidFill>
              </a:rPr>
              <a:t> </a:t>
            </a:r>
          </a:p>
          <a:p>
            <a:pPr marL="457200" indent="-457200"/>
            <a:r>
              <a:rPr lang="en-US" dirty="0">
                <a:solidFill>
                  <a:srgbClr val="FFFF00"/>
                </a:solidFill>
              </a:rPr>
              <a:t>is 341 W m</a:t>
            </a:r>
            <a:r>
              <a:rPr lang="en-US" b="1" baseline="30000" dirty="0">
                <a:solidFill>
                  <a:srgbClr val="FFFF00"/>
                </a:solidFill>
              </a:rPr>
              <a:t>-2</a:t>
            </a:r>
            <a:r>
              <a:rPr lang="en-US" dirty="0">
                <a:solidFill>
                  <a:srgbClr val="FFFF00"/>
                </a:solidFill>
              </a:rPr>
              <a:t>: annual global mean:</a:t>
            </a:r>
          </a:p>
          <a:p>
            <a:pPr marL="457200" indent="-457200"/>
            <a:r>
              <a:rPr lang="en-US" dirty="0">
                <a:solidFill>
                  <a:srgbClr val="FFFF00"/>
                </a:solidFill>
              </a:rPr>
              <a:t>It amounts to 175 </a:t>
            </a:r>
            <a:r>
              <a:rPr lang="en-US" dirty="0" err="1">
                <a:solidFill>
                  <a:srgbClr val="FFFF00"/>
                </a:solidFill>
              </a:rPr>
              <a:t>PetaWatts</a:t>
            </a:r>
            <a:r>
              <a:rPr lang="en-US" dirty="0">
                <a:solidFill>
                  <a:srgbClr val="FFFF00"/>
                </a:solidFill>
              </a:rPr>
              <a:t> </a:t>
            </a:r>
          </a:p>
          <a:p>
            <a:pPr marL="457200" indent="-457200"/>
            <a:r>
              <a:rPr lang="en-US" dirty="0">
                <a:solidFill>
                  <a:srgbClr val="FFFF00"/>
                </a:solidFill>
              </a:rPr>
              <a:t>	=175,000,000 billion Watts.</a:t>
            </a:r>
          </a:p>
          <a:p>
            <a:pPr marL="457200" indent="-457200"/>
            <a:r>
              <a:rPr lang="en-US" dirty="0">
                <a:solidFill>
                  <a:srgbClr val="FFFF00"/>
                </a:solidFill>
              </a:rPr>
              <a:t>About 122 PW is absorbed.</a:t>
            </a:r>
          </a:p>
          <a:p>
            <a:pPr marL="457200" indent="-457200"/>
            <a:endParaRPr lang="en-US" dirty="0">
              <a:solidFill>
                <a:srgbClr val="FFFF00"/>
              </a:solidFill>
            </a:endParaRPr>
          </a:p>
          <a:p>
            <a:pPr marL="457200" indent="-457200"/>
            <a:r>
              <a:rPr lang="en-US" dirty="0">
                <a:solidFill>
                  <a:schemeClr val="bg1"/>
                </a:solidFill>
              </a:rPr>
              <a:t>The biggest power plants in existence  </a:t>
            </a:r>
          </a:p>
          <a:p>
            <a:pPr marL="457200" indent="-457200"/>
            <a:r>
              <a:rPr lang="en-US" dirty="0">
                <a:solidFill>
                  <a:schemeClr val="bg1"/>
                </a:solidFill>
              </a:rPr>
              <a:t>are 1000 </a:t>
            </a:r>
            <a:r>
              <a:rPr lang="en-US" dirty="0" err="1">
                <a:solidFill>
                  <a:schemeClr val="bg1"/>
                </a:solidFill>
              </a:rPr>
              <a:t>MegaWatts</a:t>
            </a:r>
            <a:r>
              <a:rPr lang="en-US" dirty="0">
                <a:solidFill>
                  <a:schemeClr val="bg1"/>
                </a:solidFill>
              </a:rPr>
              <a:t>  and we normally think of units of </a:t>
            </a:r>
          </a:p>
          <a:p>
            <a:pPr marL="457200" indent="-457200"/>
            <a:r>
              <a:rPr lang="en-US" dirty="0">
                <a:solidFill>
                  <a:schemeClr val="bg1"/>
                </a:solidFill>
              </a:rPr>
              <a:t>	1 </a:t>
            </a:r>
            <a:r>
              <a:rPr lang="en-US" dirty="0" err="1">
                <a:solidFill>
                  <a:schemeClr val="bg1"/>
                </a:solidFill>
              </a:rPr>
              <a:t>KiloWatt</a:t>
            </a:r>
            <a:r>
              <a:rPr lang="en-US" dirty="0">
                <a:solidFill>
                  <a:schemeClr val="bg1"/>
                </a:solidFill>
              </a:rPr>
              <a:t> (= 1 bar heater), or a 100 W light bulb.</a:t>
            </a:r>
          </a:p>
          <a:p>
            <a:pPr marL="457200" indent="-457200"/>
            <a:endParaRPr lang="en-US" dirty="0">
              <a:solidFill>
                <a:schemeClr val="bg1"/>
              </a:solidFill>
            </a:endParaRPr>
          </a:p>
          <a:p>
            <a:pPr marL="457200" indent="-457200"/>
            <a:r>
              <a:rPr lang="en-US" dirty="0">
                <a:solidFill>
                  <a:schemeClr val="bg1"/>
                </a:solidFill>
              </a:rPr>
              <a:t>So the energy from the sun is 122 million of these power stations.    It shows:</a:t>
            </a:r>
          </a:p>
          <a:p>
            <a:pPr marL="457200" indent="-457200">
              <a:buFontTx/>
              <a:buAutoNum type="arabicParenR"/>
            </a:pPr>
            <a:r>
              <a:rPr lang="en-US" b="1" dirty="0">
                <a:solidFill>
                  <a:srgbClr val="FF0000"/>
                </a:solidFill>
              </a:rPr>
              <a:t>Direct human influences are tiny </a:t>
            </a:r>
            <a:r>
              <a:rPr lang="en-US" b="1" dirty="0" err="1">
                <a:solidFill>
                  <a:srgbClr val="FF0000"/>
                </a:solidFill>
              </a:rPr>
              <a:t>vs</a:t>
            </a:r>
            <a:r>
              <a:rPr lang="en-US" b="1" dirty="0">
                <a:solidFill>
                  <a:srgbClr val="FF0000"/>
                </a:solidFill>
              </a:rPr>
              <a:t> nature.</a:t>
            </a:r>
          </a:p>
          <a:p>
            <a:pPr marL="457200" indent="-457200">
              <a:buFontTx/>
              <a:buAutoNum type="arabicParenR"/>
            </a:pPr>
            <a:r>
              <a:rPr lang="en-US" b="1" dirty="0">
                <a:solidFill>
                  <a:srgbClr val="FF0000"/>
                </a:solidFill>
              </a:rPr>
              <a:t>The main way human activities can affect climate is through interference with the natural flows of energy such as by changing the composition of the atmosphere</a:t>
            </a:r>
          </a:p>
        </p:txBody>
      </p:sp>
      <p:pic>
        <p:nvPicPr>
          <p:cNvPr id="928771" name="Picture 3" descr="earthrad2"/>
          <p:cNvPicPr>
            <a:picLocks noChangeAspect="1" noChangeArrowheads="1"/>
          </p:cNvPicPr>
          <p:nvPr/>
        </p:nvPicPr>
        <p:blipFill>
          <a:blip r:embed="rId2" cstate="print">
            <a:lum bright="-12000"/>
          </a:blip>
          <a:srcRect l="29105"/>
          <a:stretch>
            <a:fillRect/>
          </a:stretch>
        </p:blipFill>
        <p:spPr bwMode="auto">
          <a:xfrm>
            <a:off x="6248400" y="0"/>
            <a:ext cx="2897188" cy="2774950"/>
          </a:xfrm>
          <a:prstGeom prst="rect">
            <a:avLst/>
          </a:prstGeom>
          <a:noFill/>
        </p:spPr>
      </p:pic>
    </p:spTree>
  </p:cSld>
  <p:clrMapOvr>
    <a:masterClrMapping/>
  </p:clrMapOvr>
  <p:transition>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1778" name="Picture 2"/>
          <p:cNvPicPr>
            <a:picLocks noChangeAspect="1" noChangeArrowheads="1"/>
          </p:cNvPicPr>
          <p:nvPr/>
        </p:nvPicPr>
        <p:blipFill>
          <a:blip r:embed="rId2" cstate="print"/>
          <a:srcRect t="10884"/>
          <a:stretch>
            <a:fillRect/>
          </a:stretch>
        </p:blipFill>
        <p:spPr bwMode="auto">
          <a:xfrm>
            <a:off x="4763" y="718795"/>
            <a:ext cx="9134475" cy="5261318"/>
          </a:xfrm>
          <a:prstGeom prst="rect">
            <a:avLst/>
          </a:prstGeom>
          <a:noFill/>
          <a:ln w="9525">
            <a:noFill/>
            <a:miter lim="800000"/>
            <a:headEnd/>
            <a:tailEnd/>
          </a:ln>
          <a:effectLst/>
          <a:scene3d>
            <a:camera prst="orthographicFront"/>
            <a:lightRig rig="threePt" dir="t"/>
          </a:scene3d>
          <a:sp3d>
            <a:bevelT h="0"/>
          </a:sp3d>
        </p:spPr>
      </p:pic>
      <p:sp>
        <p:nvSpPr>
          <p:cNvPr id="971779" name="Rectangle 3"/>
          <p:cNvSpPr>
            <a:spLocks noChangeArrowheads="1"/>
          </p:cNvSpPr>
          <p:nvPr/>
        </p:nvSpPr>
        <p:spPr bwMode="auto">
          <a:xfrm>
            <a:off x="0" y="6092825"/>
            <a:ext cx="9144000" cy="641350"/>
          </a:xfrm>
          <a:prstGeom prst="rect">
            <a:avLst/>
          </a:prstGeom>
          <a:noFill/>
          <a:ln w="9525">
            <a:noFill/>
            <a:miter lim="800000"/>
            <a:headEnd/>
            <a:tailEnd/>
          </a:ln>
          <a:effectLst/>
        </p:spPr>
        <p:txBody>
          <a:bodyPr>
            <a:spAutoFit/>
          </a:bodyPr>
          <a:lstStyle/>
          <a:p>
            <a:pPr eaLnBrk="1" hangingPunct="1"/>
            <a:r>
              <a:rPr lang="en-US" sz="1800">
                <a:solidFill>
                  <a:schemeClr val="bg1"/>
                </a:solidFill>
              </a:rPr>
              <a:t>Solar irradiance from composite of several satellite-measured time series based on Frohlich &amp; Lean (1998; </a:t>
            </a:r>
            <a:r>
              <a:rPr lang="en-US" sz="1400" u="sng">
                <a:solidFill>
                  <a:schemeClr val="bg1"/>
                </a:solidFill>
              </a:rPr>
              <a:t>http://www.pmodwrc.ch/pmod.php?topic=tsi/composite/SolarConstant</a:t>
            </a:r>
            <a:r>
              <a:rPr lang="en-US" sz="1400">
                <a:solidFill>
                  <a:schemeClr val="bg1"/>
                </a:solidFill>
              </a:rPr>
              <a:t>) </a:t>
            </a:r>
          </a:p>
        </p:txBody>
      </p:sp>
      <p:sp>
        <p:nvSpPr>
          <p:cNvPr id="4" name="TextBox 3"/>
          <p:cNvSpPr txBox="1"/>
          <p:nvPr/>
        </p:nvSpPr>
        <p:spPr>
          <a:xfrm>
            <a:off x="2438400" y="76200"/>
            <a:ext cx="4384534" cy="646331"/>
          </a:xfrm>
          <a:prstGeom prst="rect">
            <a:avLst/>
          </a:prstGeom>
          <a:noFill/>
        </p:spPr>
        <p:txBody>
          <a:bodyPr wrap="none" rtlCol="0">
            <a:spAutoFit/>
          </a:bodyPr>
          <a:lstStyle/>
          <a:p>
            <a:r>
              <a:rPr lang="en-US" sz="3600" b="1" dirty="0" smtClean="0">
                <a:solidFill>
                  <a:srgbClr val="FFFF00"/>
                </a:solidFill>
                <a:effectLst>
                  <a:outerShdw blurRad="38100" dist="38100" dir="2700000" algn="tl">
                    <a:srgbClr val="000000">
                      <a:alpha val="43137"/>
                    </a:srgbClr>
                  </a:outerShdw>
                </a:effectLst>
              </a:rPr>
              <a:t>Changes in the sun</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ransition>
    <p:cover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762000" y="152400"/>
            <a:ext cx="7772400" cy="1143000"/>
          </a:xfrm>
          <a:solidFill>
            <a:srgbClr val="0000FF"/>
          </a:solidFill>
          <a:effectLst/>
        </p:spPr>
        <p:txBody>
          <a:bodyPr/>
          <a:lstStyle/>
          <a:p>
            <a:r>
              <a:rPr lang="en-US" dirty="0">
                <a:solidFill>
                  <a:srgbClr val="FFFF00"/>
                </a:solidFill>
                <a:effectLst>
                  <a:outerShdw blurRad="38100" dist="38100" dir="2700000" algn="tl">
                    <a:srgbClr val="000000">
                      <a:alpha val="43137"/>
                    </a:srgbClr>
                  </a:outerShdw>
                </a:effectLst>
                <a:latin typeface="Comic Sans MS" pitchFamily="66" charset="0"/>
              </a:rPr>
              <a:t>Solar irradiance</a:t>
            </a:r>
          </a:p>
        </p:txBody>
      </p:sp>
      <p:pic>
        <p:nvPicPr>
          <p:cNvPr id="184330" name="Picture 10" descr="TSI_sorce"/>
          <p:cNvPicPr>
            <a:picLocks noChangeAspect="1" noChangeArrowheads="1"/>
          </p:cNvPicPr>
          <p:nvPr/>
        </p:nvPicPr>
        <p:blipFill>
          <a:blip r:embed="rId2" cstate="print"/>
          <a:srcRect/>
          <a:stretch>
            <a:fillRect/>
          </a:stretch>
        </p:blipFill>
        <p:spPr bwMode="auto">
          <a:xfrm>
            <a:off x="0" y="1219200"/>
            <a:ext cx="8764588" cy="4364038"/>
          </a:xfrm>
          <a:prstGeom prst="rect">
            <a:avLst/>
          </a:prstGeom>
          <a:noFill/>
        </p:spPr>
      </p:pic>
      <p:pic>
        <p:nvPicPr>
          <p:cNvPr id="184332" name="Picture 12" descr="sun_active2000"/>
          <p:cNvPicPr>
            <a:picLocks noChangeAspect="1" noChangeArrowheads="1"/>
          </p:cNvPicPr>
          <p:nvPr/>
        </p:nvPicPr>
        <p:blipFill>
          <a:blip r:embed="rId3" cstate="print"/>
          <a:srcRect/>
          <a:stretch>
            <a:fillRect/>
          </a:stretch>
        </p:blipFill>
        <p:spPr bwMode="auto">
          <a:xfrm>
            <a:off x="2057400" y="3810000"/>
            <a:ext cx="1023938" cy="985838"/>
          </a:xfrm>
          <a:prstGeom prst="rect">
            <a:avLst/>
          </a:prstGeom>
          <a:noFill/>
        </p:spPr>
      </p:pic>
      <p:pic>
        <p:nvPicPr>
          <p:cNvPr id="184333" name="Picture 13" descr="sun_inactive2009"/>
          <p:cNvPicPr>
            <a:picLocks noChangeAspect="1" noChangeArrowheads="1"/>
          </p:cNvPicPr>
          <p:nvPr/>
        </p:nvPicPr>
        <p:blipFill>
          <a:blip r:embed="rId4" cstate="print"/>
          <a:srcRect/>
          <a:stretch>
            <a:fillRect/>
          </a:stretch>
        </p:blipFill>
        <p:spPr bwMode="auto">
          <a:xfrm>
            <a:off x="6553200" y="3657600"/>
            <a:ext cx="1004888" cy="1014413"/>
          </a:xfrm>
          <a:prstGeom prst="rect">
            <a:avLst/>
          </a:prstGeom>
          <a:noFill/>
        </p:spPr>
      </p:pic>
      <p:sp>
        <p:nvSpPr>
          <p:cNvPr id="7" name="TextBox 6"/>
          <p:cNvSpPr txBox="1"/>
          <p:nvPr/>
        </p:nvSpPr>
        <p:spPr>
          <a:xfrm>
            <a:off x="838200" y="5791200"/>
            <a:ext cx="7619999" cy="830997"/>
          </a:xfrm>
          <a:prstGeom prst="rect">
            <a:avLst/>
          </a:prstGeom>
          <a:noFill/>
        </p:spPr>
        <p:txBody>
          <a:bodyPr wrap="square" rtlCol="0">
            <a:spAutoFit/>
          </a:bodyPr>
          <a:lstStyle/>
          <a:p>
            <a:r>
              <a:rPr lang="en-US" dirty="0" smtClean="0">
                <a:solidFill>
                  <a:schemeClr val="bg1"/>
                </a:solidFill>
              </a:rPr>
              <a:t>The drop of 0.5 W m</a:t>
            </a:r>
            <a:r>
              <a:rPr lang="en-US" baseline="30000" dirty="0" smtClean="0">
                <a:solidFill>
                  <a:schemeClr val="bg1"/>
                </a:solidFill>
              </a:rPr>
              <a:t>-2</a:t>
            </a:r>
            <a:r>
              <a:rPr lang="en-US" dirty="0" smtClean="0">
                <a:solidFill>
                  <a:schemeClr val="bg1"/>
                </a:solidFill>
              </a:rPr>
              <a:t> since 2003 is equivalent to </a:t>
            </a:r>
          </a:p>
          <a:p>
            <a:r>
              <a:rPr lang="en-US" dirty="0" smtClean="0">
                <a:solidFill>
                  <a:schemeClr val="bg1"/>
                </a:solidFill>
              </a:rPr>
              <a:t>         -0.1 Wm</a:t>
            </a:r>
            <a:r>
              <a:rPr lang="en-US" baseline="30000" dirty="0" smtClean="0">
                <a:solidFill>
                  <a:schemeClr val="bg1"/>
                </a:solidFill>
              </a:rPr>
              <a:t>-2</a:t>
            </a:r>
            <a:r>
              <a:rPr lang="en-US" dirty="0" smtClean="0">
                <a:solidFill>
                  <a:schemeClr val="bg1"/>
                </a:solidFill>
              </a:rPr>
              <a:t> in </a:t>
            </a:r>
            <a:r>
              <a:rPr lang="en-US" dirty="0" err="1" smtClean="0">
                <a:solidFill>
                  <a:schemeClr val="bg1"/>
                </a:solidFill>
              </a:rPr>
              <a:t>radiative</a:t>
            </a:r>
            <a:r>
              <a:rPr lang="en-US" dirty="0" smtClean="0">
                <a:solidFill>
                  <a:schemeClr val="bg1"/>
                </a:solidFill>
              </a:rPr>
              <a:t> forcing</a:t>
            </a:r>
            <a:endParaRPr lang="en-US" dirty="0">
              <a:solidFill>
                <a:schemeClr val="bg1"/>
              </a:solidFill>
            </a:endParaRPr>
          </a:p>
        </p:txBody>
      </p:sp>
    </p:spTree>
  </p:cSld>
  <p:clrMapOvr>
    <a:masterClrMapping/>
  </p:clrMapOvr>
  <p:transition>
    <p:cover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6" name="Rectangle 4"/>
          <p:cNvSpPr>
            <a:spLocks noGrp="1" noChangeArrowheads="1"/>
          </p:cNvSpPr>
          <p:nvPr>
            <p:ph type="title"/>
          </p:nvPr>
        </p:nvSpPr>
        <p:spPr>
          <a:xfrm>
            <a:off x="685800" y="152400"/>
            <a:ext cx="7772400" cy="1219200"/>
          </a:xfrm>
          <a:effectLst>
            <a:outerShdw dist="35921" dir="2700000" algn="ctr" rotWithShape="0">
              <a:schemeClr val="tx1"/>
            </a:outerShdw>
          </a:effectLst>
        </p:spPr>
        <p:txBody>
          <a:bodyPr/>
          <a:lstStyle/>
          <a:p>
            <a:pPr>
              <a:defRPr/>
            </a:pPr>
            <a:r>
              <a:rPr lang="en-US" sz="4000" dirty="0">
                <a:solidFill>
                  <a:schemeClr val="accent3"/>
                </a:solidFill>
                <a:latin typeface="Comic Sans MS" pitchFamily="66" charset="0"/>
              </a:rPr>
              <a:t>Global Warming is </a:t>
            </a:r>
            <a:r>
              <a:rPr lang="en-US" sz="4000" dirty="0" smtClean="0">
                <a:solidFill>
                  <a:schemeClr val="accent3"/>
                </a:solidFill>
                <a:latin typeface="Comic Sans MS" pitchFamily="66" charset="0"/>
              </a:rPr>
              <a:t>Unequivocal</a:t>
            </a:r>
            <a:br>
              <a:rPr lang="en-US" sz="4000" dirty="0" smtClean="0">
                <a:solidFill>
                  <a:schemeClr val="accent3"/>
                </a:solidFill>
                <a:latin typeface="Comic Sans MS" pitchFamily="66" charset="0"/>
              </a:rPr>
            </a:br>
            <a:r>
              <a:rPr lang="en-US" sz="1800" dirty="0" smtClean="0">
                <a:solidFill>
                  <a:schemeClr val="accent3"/>
                </a:solidFill>
                <a:latin typeface="Comic Sans MS" pitchFamily="66" charset="0"/>
              </a:rPr>
              <a:t>IPCC: approved 113 </a:t>
            </a:r>
            <a:r>
              <a:rPr lang="en-US" sz="1800" dirty="0" err="1" smtClean="0">
                <a:solidFill>
                  <a:schemeClr val="accent3"/>
                </a:solidFill>
                <a:latin typeface="Comic Sans MS" pitchFamily="66" charset="0"/>
              </a:rPr>
              <a:t>govts</a:t>
            </a:r>
            <a:endParaRPr lang="en-US" sz="1800" dirty="0">
              <a:solidFill>
                <a:schemeClr val="accent3"/>
              </a:solidFill>
              <a:latin typeface="Comic Sans MS" pitchFamily="66" charset="0"/>
            </a:endParaRPr>
          </a:p>
        </p:txBody>
      </p:sp>
      <p:sp>
        <p:nvSpPr>
          <p:cNvPr id="673797" name="Rectangle 5"/>
          <p:cNvSpPr>
            <a:spLocks noGrp="1" noChangeArrowheads="1"/>
          </p:cNvSpPr>
          <p:nvPr>
            <p:ph idx="1"/>
          </p:nvPr>
        </p:nvSpPr>
        <p:spPr>
          <a:xfrm>
            <a:off x="381000" y="1524000"/>
            <a:ext cx="8610600" cy="5334000"/>
          </a:xfrm>
          <a:effectLst>
            <a:outerShdw dist="17961" dir="2700000" algn="ctr" rotWithShape="0">
              <a:schemeClr val="tx1"/>
            </a:outerShdw>
          </a:effectLst>
        </p:spPr>
        <p:txBody>
          <a:bodyPr/>
          <a:lstStyle/>
          <a:p>
            <a:pPr>
              <a:lnSpc>
                <a:spcPct val="90000"/>
              </a:lnSpc>
              <a:buFontTx/>
              <a:buNone/>
              <a:defRPr/>
            </a:pPr>
            <a:r>
              <a:rPr lang="en-US" sz="2400" b="1" u="sng" dirty="0">
                <a:solidFill>
                  <a:srgbClr val="FF0000"/>
                </a:solidFill>
                <a:latin typeface="Comic Sans MS" pitchFamily="66" charset="0"/>
              </a:rPr>
              <a:t>Since 1970, rise in:			Decrease in:    </a:t>
            </a:r>
            <a:r>
              <a:rPr lang="en-US" sz="2400" b="1" dirty="0">
                <a:solidFill>
                  <a:srgbClr val="FF0000"/>
                </a:solidFill>
                <a:latin typeface="Comic Sans MS" pitchFamily="66" charset="0"/>
              </a:rPr>
              <a:t>	</a:t>
            </a:r>
          </a:p>
          <a:p>
            <a:pPr>
              <a:lnSpc>
                <a:spcPct val="90000"/>
              </a:lnSpc>
              <a:buFont typeface="Wingdings" pitchFamily="2" charset="2"/>
              <a:buChar char="v"/>
              <a:defRPr/>
            </a:pPr>
            <a:r>
              <a:rPr lang="en-US" sz="2400" b="1" dirty="0">
                <a:solidFill>
                  <a:srgbClr val="FF0000"/>
                </a:solidFill>
                <a:latin typeface="Comic Sans MS" pitchFamily="66" charset="0"/>
              </a:rPr>
              <a:t> </a:t>
            </a:r>
            <a:r>
              <a:rPr lang="en-US" sz="2400" b="1" dirty="0">
                <a:solidFill>
                  <a:srgbClr val="FFFF00"/>
                </a:solidFill>
                <a:latin typeface="Comic Sans MS" pitchFamily="66" charset="0"/>
              </a:rPr>
              <a:t>Global surface temperatures	 NH Snow extent</a:t>
            </a:r>
          </a:p>
          <a:p>
            <a:pPr>
              <a:lnSpc>
                <a:spcPct val="90000"/>
              </a:lnSpc>
              <a:buFont typeface="Wingdings" pitchFamily="2" charset="2"/>
              <a:buChar char="v"/>
              <a:defRPr/>
            </a:pPr>
            <a:r>
              <a:rPr lang="en-US" sz="2400" b="1" dirty="0">
                <a:solidFill>
                  <a:srgbClr val="FFFF00"/>
                </a:solidFill>
                <a:latin typeface="Comic Sans MS" pitchFamily="66" charset="0"/>
              </a:rPr>
              <a:t> </a:t>
            </a:r>
            <a:r>
              <a:rPr lang="en-US" sz="2400" b="1" dirty="0" err="1">
                <a:solidFill>
                  <a:srgbClr val="FFFF00"/>
                </a:solidFill>
                <a:latin typeface="Comic Sans MS" pitchFamily="66" charset="0"/>
              </a:rPr>
              <a:t>Tropospheric</a:t>
            </a:r>
            <a:r>
              <a:rPr lang="en-US" sz="2400" b="1" dirty="0">
                <a:solidFill>
                  <a:srgbClr val="FFFF00"/>
                </a:solidFill>
                <a:latin typeface="Comic Sans MS" pitchFamily="66" charset="0"/>
              </a:rPr>
              <a:t> temperatures 	 Arctic sea ice</a:t>
            </a:r>
          </a:p>
          <a:p>
            <a:pPr>
              <a:lnSpc>
                <a:spcPct val="90000"/>
              </a:lnSpc>
              <a:buFont typeface="Wingdings" pitchFamily="2" charset="2"/>
              <a:buChar char="v"/>
              <a:defRPr/>
            </a:pPr>
            <a:r>
              <a:rPr lang="en-US" sz="2400" b="1" dirty="0">
                <a:solidFill>
                  <a:srgbClr val="FFFF00"/>
                </a:solidFill>
                <a:latin typeface="Comic Sans MS" pitchFamily="66" charset="0"/>
              </a:rPr>
              <a:t> Global SSTs, ocean Ts		 Glaciers</a:t>
            </a:r>
          </a:p>
          <a:p>
            <a:pPr>
              <a:lnSpc>
                <a:spcPct val="90000"/>
              </a:lnSpc>
              <a:buFont typeface="Wingdings" pitchFamily="2" charset="2"/>
              <a:buChar char="v"/>
              <a:defRPr/>
            </a:pPr>
            <a:r>
              <a:rPr lang="en-US" sz="2400" b="1" dirty="0">
                <a:solidFill>
                  <a:srgbClr val="FFFF00"/>
                </a:solidFill>
                <a:latin typeface="Comic Sans MS" pitchFamily="66" charset="0"/>
              </a:rPr>
              <a:t> Global sea level			 Cold temperatures</a:t>
            </a:r>
          </a:p>
          <a:p>
            <a:pPr>
              <a:lnSpc>
                <a:spcPct val="90000"/>
              </a:lnSpc>
              <a:buFont typeface="Wingdings" pitchFamily="2" charset="2"/>
              <a:buChar char="v"/>
              <a:defRPr/>
            </a:pPr>
            <a:r>
              <a:rPr lang="en-US" sz="2400" b="1" dirty="0">
                <a:solidFill>
                  <a:srgbClr val="FFFF00"/>
                </a:solidFill>
                <a:latin typeface="Comic Sans MS" pitchFamily="66" charset="0"/>
              </a:rPr>
              <a:t> Water vapor 				</a:t>
            </a:r>
          </a:p>
          <a:p>
            <a:pPr>
              <a:lnSpc>
                <a:spcPct val="90000"/>
              </a:lnSpc>
              <a:buFont typeface="Wingdings" pitchFamily="2" charset="2"/>
              <a:buChar char="v"/>
              <a:defRPr/>
            </a:pPr>
            <a:r>
              <a:rPr lang="en-US" sz="2400" b="1" dirty="0">
                <a:solidFill>
                  <a:srgbClr val="FFFF00"/>
                </a:solidFill>
                <a:latin typeface="Comic Sans MS" pitchFamily="66" charset="0"/>
              </a:rPr>
              <a:t> Rainfall intensity</a:t>
            </a:r>
          </a:p>
          <a:p>
            <a:pPr>
              <a:lnSpc>
                <a:spcPct val="90000"/>
              </a:lnSpc>
              <a:buFont typeface="Wingdings" pitchFamily="2" charset="2"/>
              <a:buChar char="v"/>
              <a:defRPr/>
            </a:pPr>
            <a:r>
              <a:rPr lang="en-US" sz="2400" b="1" dirty="0">
                <a:solidFill>
                  <a:srgbClr val="FFFF00"/>
                </a:solidFill>
                <a:latin typeface="Comic Sans MS" pitchFamily="66" charset="0"/>
              </a:rPr>
              <a:t> Precipitation </a:t>
            </a:r>
            <a:r>
              <a:rPr lang="en-US" sz="2400" b="1" dirty="0" err="1">
                <a:solidFill>
                  <a:srgbClr val="FFFF00"/>
                </a:solidFill>
                <a:latin typeface="Comic Sans MS" pitchFamily="66" charset="0"/>
              </a:rPr>
              <a:t>extratropics</a:t>
            </a:r>
            <a:endParaRPr lang="en-US" sz="2400" b="1" dirty="0">
              <a:solidFill>
                <a:srgbClr val="FFFF00"/>
              </a:solidFill>
              <a:latin typeface="Comic Sans MS" pitchFamily="66" charset="0"/>
            </a:endParaRPr>
          </a:p>
          <a:p>
            <a:pPr>
              <a:lnSpc>
                <a:spcPct val="90000"/>
              </a:lnSpc>
              <a:buFont typeface="Wingdings" pitchFamily="2" charset="2"/>
              <a:buChar char="v"/>
              <a:defRPr/>
            </a:pPr>
            <a:r>
              <a:rPr lang="en-US" sz="2400" b="1" dirty="0">
                <a:solidFill>
                  <a:srgbClr val="FFFF00"/>
                </a:solidFill>
                <a:latin typeface="Comic Sans MS" pitchFamily="66" charset="0"/>
              </a:rPr>
              <a:t> Hurricane intensity</a:t>
            </a:r>
          </a:p>
          <a:p>
            <a:pPr>
              <a:lnSpc>
                <a:spcPct val="90000"/>
              </a:lnSpc>
              <a:buFont typeface="Wingdings" pitchFamily="2" charset="2"/>
              <a:buChar char="v"/>
              <a:defRPr/>
            </a:pPr>
            <a:r>
              <a:rPr lang="en-US" sz="2400" b="1" dirty="0">
                <a:solidFill>
                  <a:srgbClr val="FFFF00"/>
                </a:solidFill>
                <a:latin typeface="Comic Sans MS" pitchFamily="66" charset="0"/>
              </a:rPr>
              <a:t> Drought</a:t>
            </a:r>
          </a:p>
          <a:p>
            <a:pPr>
              <a:lnSpc>
                <a:spcPct val="90000"/>
              </a:lnSpc>
              <a:buFont typeface="Wingdings" pitchFamily="2" charset="2"/>
              <a:buChar char="v"/>
              <a:defRPr/>
            </a:pPr>
            <a:r>
              <a:rPr lang="en-US" sz="2400" b="1" dirty="0">
                <a:solidFill>
                  <a:srgbClr val="FFFF00"/>
                </a:solidFill>
                <a:latin typeface="Comic Sans MS" pitchFamily="66" charset="0"/>
              </a:rPr>
              <a:t> Extreme high temperatures</a:t>
            </a:r>
          </a:p>
          <a:p>
            <a:pPr>
              <a:lnSpc>
                <a:spcPct val="90000"/>
              </a:lnSpc>
              <a:buFont typeface="Wingdings" pitchFamily="2" charset="2"/>
              <a:buChar char="v"/>
              <a:defRPr/>
            </a:pPr>
            <a:r>
              <a:rPr lang="en-US" sz="2400" b="1" dirty="0">
                <a:solidFill>
                  <a:srgbClr val="FFFF00"/>
                </a:solidFill>
                <a:latin typeface="Comic Sans MS" pitchFamily="66" charset="0"/>
              </a:rPr>
              <a:t> Heat </a:t>
            </a:r>
            <a:r>
              <a:rPr lang="en-US" sz="2400" b="1" dirty="0" smtClean="0">
                <a:solidFill>
                  <a:srgbClr val="FFFF00"/>
                </a:solidFill>
                <a:latin typeface="Comic Sans MS" pitchFamily="66" charset="0"/>
              </a:rPr>
              <a:t>waves</a:t>
            </a:r>
          </a:p>
          <a:p>
            <a:pPr>
              <a:lnSpc>
                <a:spcPct val="90000"/>
              </a:lnSpc>
              <a:buFont typeface="Wingdings" pitchFamily="2" charset="2"/>
              <a:buChar char="v"/>
              <a:defRPr/>
            </a:pPr>
            <a:r>
              <a:rPr lang="en-US" sz="2400" b="1" dirty="0">
                <a:solidFill>
                  <a:srgbClr val="FFFF00"/>
                </a:solidFill>
                <a:latin typeface="Comic Sans MS" pitchFamily="66" charset="0"/>
              </a:rPr>
              <a:t> </a:t>
            </a:r>
            <a:r>
              <a:rPr lang="en-US" sz="2400" b="1" dirty="0" smtClean="0">
                <a:solidFill>
                  <a:srgbClr val="FFFF00"/>
                </a:solidFill>
                <a:latin typeface="Comic Sans MS" pitchFamily="66" charset="0"/>
              </a:rPr>
              <a:t>Ocean acidity</a:t>
            </a:r>
            <a:endParaRPr lang="en-US" sz="2400" b="1" dirty="0">
              <a:solidFill>
                <a:srgbClr val="FFFF00"/>
              </a:solidFill>
              <a:latin typeface="Comic Sans MS" pitchFamily="66" charset="0"/>
            </a:endParaRPr>
          </a:p>
          <a:p>
            <a:pPr>
              <a:lnSpc>
                <a:spcPct val="90000"/>
              </a:lnSpc>
              <a:buFont typeface="Wingdings" pitchFamily="2" charset="2"/>
              <a:buChar char="v"/>
              <a:defRPr/>
            </a:pPr>
            <a:endParaRPr lang="en-US" sz="2400" b="1" dirty="0">
              <a:solidFill>
                <a:srgbClr val="DC0000"/>
              </a:solidFill>
              <a:latin typeface="Comic Sans MS" pitchFamily="66" charset="0"/>
            </a:endParaRPr>
          </a:p>
        </p:txBody>
      </p:sp>
      <p:sp>
        <p:nvSpPr>
          <p:cNvPr id="673798" name="Line 6"/>
          <p:cNvSpPr>
            <a:spLocks noChangeShapeType="1"/>
          </p:cNvSpPr>
          <p:nvPr/>
        </p:nvSpPr>
        <p:spPr bwMode="auto">
          <a:xfrm>
            <a:off x="0" y="1371600"/>
            <a:ext cx="9144000" cy="0"/>
          </a:xfrm>
          <a:prstGeom prst="line">
            <a:avLst/>
          </a:prstGeom>
          <a:noFill/>
          <a:ln w="38100">
            <a:solidFill>
              <a:schemeClr val="accent2"/>
            </a:solidFill>
            <a:round/>
            <a:headEnd/>
            <a:tailEnd/>
          </a:ln>
          <a:effectLst>
            <a:outerShdw dist="35921" dir="2700000" algn="ctr" rotWithShape="0">
              <a:schemeClr val="bg1"/>
            </a:outerShdw>
          </a:effectLst>
        </p:spPr>
        <p:txBody>
          <a:bodyPr/>
          <a:lstStyle/>
          <a:p>
            <a:pPr eaLnBrk="0" hangingPunct="0">
              <a:defRPr/>
            </a:pPr>
            <a:endParaRPr lang="en-US">
              <a:solidFill>
                <a:srgbClr val="000000"/>
              </a:solidFill>
              <a:cs typeface="+mn-cs"/>
            </a:endParaRPr>
          </a:p>
        </p:txBody>
      </p:sp>
      <p:pic>
        <p:nvPicPr>
          <p:cNvPr id="25605" name="Picture 5"/>
          <p:cNvPicPr>
            <a:picLocks noChangeAspect="1" noChangeArrowheads="1"/>
          </p:cNvPicPr>
          <p:nvPr/>
        </p:nvPicPr>
        <p:blipFill>
          <a:blip r:embed="rId2" cstate="print"/>
          <a:srcRect l="5486" t="9082" r="9001" b="8659"/>
          <a:stretch>
            <a:fillRect/>
          </a:stretch>
        </p:blipFill>
        <p:spPr bwMode="auto">
          <a:xfrm>
            <a:off x="6248400" y="3962400"/>
            <a:ext cx="2895600" cy="2895600"/>
          </a:xfrm>
          <a:prstGeom prst="rect">
            <a:avLst/>
          </a:prstGeom>
          <a:noFill/>
          <a:ln w="9525">
            <a:noFill/>
            <a:miter lim="800000"/>
            <a:headEnd/>
            <a:tailEnd/>
          </a:ln>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673797"/>
                                        </p:tgtEl>
                                        <p:attrNameLst>
                                          <p:attrName>style.visibility</p:attrName>
                                        </p:attrNameLst>
                                      </p:cBhvr>
                                      <p:to>
                                        <p:strVal val="visible"/>
                                      </p:to>
                                    </p:set>
                                    <p:animEffect transition="in" filter="wipe(up)">
                                      <p:cBhvr>
                                        <p:cTn id="7" dur="1000"/>
                                        <p:tgtEl>
                                          <p:spTgt spid="673797"/>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25605"/>
                                        </p:tgtEl>
                                        <p:attrNameLst>
                                          <p:attrName>style.visibility</p:attrName>
                                        </p:attrNameLst>
                                      </p:cBhvr>
                                      <p:to>
                                        <p:strVal val="visible"/>
                                      </p:to>
                                    </p:set>
                                    <p:animEffect transition="in" filter="fade">
                                      <p:cBhvr>
                                        <p:cTn id="11" dur="2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685800" y="381000"/>
            <a:ext cx="7772400" cy="1143000"/>
          </a:xfrm>
          <a:effectLst>
            <a:outerShdw dist="35921" dir="2700000" algn="ctr" rotWithShape="0">
              <a:schemeClr val="tx1"/>
            </a:outerShdw>
          </a:effectLst>
        </p:spPr>
        <p:txBody>
          <a:bodyPr/>
          <a:lstStyle/>
          <a:p>
            <a:pPr>
              <a:defRPr/>
            </a:pPr>
            <a:r>
              <a:rPr lang="en-US" sz="3200" dirty="0">
                <a:solidFill>
                  <a:srgbClr val="FFFF00"/>
                </a:solidFill>
                <a:latin typeface="Comic Sans MS" pitchFamily="66" charset="0"/>
              </a:rPr>
              <a:t>Global temperatures and carbon dioxide through </a:t>
            </a:r>
            <a:r>
              <a:rPr lang="en-US" sz="3200" dirty="0" smtClean="0">
                <a:solidFill>
                  <a:srgbClr val="FFFF00"/>
                </a:solidFill>
                <a:latin typeface="Comic Sans MS" pitchFamily="66" charset="0"/>
              </a:rPr>
              <a:t>2009</a:t>
            </a:r>
            <a:endParaRPr lang="en-US" sz="3200" dirty="0">
              <a:solidFill>
                <a:srgbClr val="FFFF00"/>
              </a:solidFill>
              <a:latin typeface="Comic Sans MS" pitchFamily="66" charset="0"/>
            </a:endParaRPr>
          </a:p>
        </p:txBody>
      </p:sp>
      <p:sp>
        <p:nvSpPr>
          <p:cNvPr id="26627" name="Text Box 4"/>
          <p:cNvSpPr txBox="1">
            <a:spLocks noChangeArrowheads="1"/>
          </p:cNvSpPr>
          <p:nvPr/>
        </p:nvSpPr>
        <p:spPr bwMode="auto">
          <a:xfrm>
            <a:off x="4175125" y="6437313"/>
            <a:ext cx="2305050" cy="366712"/>
          </a:xfrm>
          <a:prstGeom prst="rect">
            <a:avLst/>
          </a:prstGeom>
          <a:noFill/>
          <a:ln w="9525">
            <a:noFill/>
            <a:miter lim="800000"/>
            <a:headEnd/>
            <a:tailEnd/>
          </a:ln>
        </p:spPr>
        <p:txBody>
          <a:bodyPr wrap="none">
            <a:spAutoFit/>
          </a:bodyPr>
          <a:lstStyle/>
          <a:p>
            <a:r>
              <a:rPr lang="en-US" sz="1800">
                <a:solidFill>
                  <a:schemeClr val="bg1"/>
                </a:solidFill>
                <a:latin typeface="Arial" charset="0"/>
              </a:rPr>
              <a:t>Base period 1961-90</a:t>
            </a:r>
          </a:p>
        </p:txBody>
      </p:sp>
      <p:pic>
        <p:nvPicPr>
          <p:cNvPr id="26628" name="Picture 5" descr="tempcarbon.bar.2009_nl.png"/>
          <p:cNvPicPr>
            <a:picLocks noChangeAspect="1"/>
          </p:cNvPicPr>
          <p:nvPr/>
        </p:nvPicPr>
        <p:blipFill>
          <a:blip r:embed="rId2" cstate="print"/>
          <a:srcRect/>
          <a:stretch>
            <a:fillRect/>
          </a:stretch>
        </p:blipFill>
        <p:spPr bwMode="auto">
          <a:xfrm>
            <a:off x="609600" y="1676400"/>
            <a:ext cx="7988300" cy="4224338"/>
          </a:xfrm>
          <a:prstGeom prst="rect">
            <a:avLst/>
          </a:prstGeom>
          <a:noFill/>
          <a:ln w="9525">
            <a:noFill/>
            <a:miter lim="800000"/>
            <a:headEnd/>
            <a:tailEnd/>
          </a:ln>
        </p:spPr>
      </p:pic>
      <p:sp>
        <p:nvSpPr>
          <p:cNvPr id="6" name="Rectangle 5"/>
          <p:cNvSpPr/>
          <p:nvPr/>
        </p:nvSpPr>
        <p:spPr bwMode="auto">
          <a:xfrm>
            <a:off x="7644384" y="1905000"/>
            <a:ext cx="128016"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8" name="Picture 7" descr="tempcarbon.bar.2009.png"/>
          <p:cNvPicPr>
            <a:picLocks noChangeAspect="1"/>
          </p:cNvPicPr>
          <p:nvPr/>
        </p:nvPicPr>
        <p:blipFill>
          <a:blip r:embed="rId3" cstate="print"/>
          <a:srcRect/>
          <a:stretch>
            <a:fillRect/>
          </a:stretch>
        </p:blipFill>
        <p:spPr bwMode="auto">
          <a:xfrm>
            <a:off x="609600" y="1676400"/>
            <a:ext cx="7988300" cy="4224338"/>
          </a:xfrm>
          <a:prstGeom prst="rect">
            <a:avLst/>
          </a:prstGeom>
          <a:noFill/>
          <a:ln w="9525">
            <a:noFill/>
            <a:miter lim="800000"/>
            <a:headEnd/>
            <a:tailEnd/>
          </a:ln>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year-global-temps.png"/>
          <p:cNvPicPr>
            <a:picLocks noChangeAspect="1"/>
          </p:cNvPicPr>
          <p:nvPr/>
        </p:nvPicPr>
        <p:blipFill>
          <a:blip r:embed="rId2" cstate="print"/>
          <a:srcRect b="16424"/>
          <a:stretch>
            <a:fillRect/>
          </a:stretch>
        </p:blipFill>
        <p:spPr>
          <a:xfrm>
            <a:off x="304800" y="1676400"/>
            <a:ext cx="6019048" cy="3810000"/>
          </a:xfrm>
          <a:prstGeom prst="rect">
            <a:avLst/>
          </a:prstGeom>
        </p:spPr>
      </p:pic>
      <p:pic>
        <p:nvPicPr>
          <p:cNvPr id="3" name="Picture 2" descr="ten-warmest-years.jpg"/>
          <p:cNvPicPr>
            <a:picLocks noChangeAspect="1"/>
          </p:cNvPicPr>
          <p:nvPr/>
        </p:nvPicPr>
        <p:blipFill>
          <a:blip r:embed="rId3" cstate="print"/>
          <a:stretch>
            <a:fillRect/>
          </a:stretch>
        </p:blipFill>
        <p:spPr>
          <a:xfrm>
            <a:off x="6337300" y="1905000"/>
            <a:ext cx="2806700" cy="3530600"/>
          </a:xfrm>
          <a:prstGeom prst="rect">
            <a:avLst/>
          </a:prstGeom>
        </p:spPr>
      </p:pic>
      <p:sp>
        <p:nvSpPr>
          <p:cNvPr id="4" name="TextBox 3"/>
          <p:cNvSpPr txBox="1"/>
          <p:nvPr/>
        </p:nvSpPr>
        <p:spPr>
          <a:xfrm>
            <a:off x="990600" y="152400"/>
            <a:ext cx="7315200" cy="1077218"/>
          </a:xfrm>
          <a:prstGeom prst="rect">
            <a:avLst/>
          </a:prstGeom>
          <a:noFill/>
          <a:effectLst>
            <a:outerShdw blurRad="50800" dist="50800" dir="5400000" algn="ctr" rotWithShape="0">
              <a:srgbClr val="C00000"/>
            </a:outerShdw>
          </a:effectLst>
        </p:spPr>
        <p:txBody>
          <a:bodyPr wrap="square" rtlCol="0">
            <a:spAutoFit/>
          </a:bodyPr>
          <a:lstStyle/>
          <a:p>
            <a:r>
              <a:rPr lang="en-US" sz="3200" b="1" dirty="0" smtClean="0">
                <a:solidFill>
                  <a:schemeClr val="bg1"/>
                </a:solidFill>
              </a:rPr>
              <a:t>A few cooler years do not mean global warming is not happening!</a:t>
            </a:r>
            <a:endParaRPr lang="en-US" sz="3200" b="1" dirty="0">
              <a:solidFill>
                <a:schemeClr val="bg1"/>
              </a:solidFill>
            </a:endParaRPr>
          </a:p>
        </p:txBody>
      </p:sp>
      <p:sp>
        <p:nvSpPr>
          <p:cNvPr id="5" name="TextBox 4"/>
          <p:cNvSpPr txBox="1"/>
          <p:nvPr/>
        </p:nvSpPr>
        <p:spPr>
          <a:xfrm>
            <a:off x="533400" y="5562600"/>
            <a:ext cx="8305800" cy="923330"/>
          </a:xfrm>
          <a:prstGeom prst="rect">
            <a:avLst/>
          </a:prstGeom>
          <a:noFill/>
        </p:spPr>
        <p:txBody>
          <a:bodyPr wrap="square" rtlCol="0">
            <a:spAutoFit/>
          </a:bodyPr>
          <a:lstStyle/>
          <a:p>
            <a:r>
              <a:rPr lang="en-US" sz="1800" dirty="0" smtClean="0">
                <a:solidFill>
                  <a:schemeClr val="bg1"/>
                </a:solidFill>
              </a:rPr>
              <a:t>1998 was especially warm from the major El Nino, but by cherry picking points one can infer the wrong trend (blue) </a:t>
            </a:r>
            <a:r>
              <a:rPr lang="en-US" sz="1800" dirty="0" err="1" smtClean="0">
                <a:solidFill>
                  <a:schemeClr val="bg1"/>
                </a:solidFill>
              </a:rPr>
              <a:t>vs</a:t>
            </a:r>
            <a:r>
              <a:rPr lang="en-US" sz="1800" dirty="0" smtClean="0">
                <a:solidFill>
                  <a:schemeClr val="bg1"/>
                </a:solidFill>
              </a:rPr>
              <a:t> the correct one (red).</a:t>
            </a:r>
          </a:p>
          <a:p>
            <a:r>
              <a:rPr lang="en-US" sz="1800" dirty="0" smtClean="0">
                <a:solidFill>
                  <a:schemeClr val="bg1"/>
                </a:solidFill>
              </a:rPr>
              <a:t>From NOAA/NCDC</a:t>
            </a:r>
            <a:endParaRPr lang="en-US" sz="1800" dirty="0">
              <a:solidFill>
                <a:schemeClr val="bg1"/>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2754" name="Picture 2"/>
          <p:cNvPicPr>
            <a:picLocks noChangeAspect="1" noChangeArrowheads="1"/>
          </p:cNvPicPr>
          <p:nvPr/>
        </p:nvPicPr>
        <p:blipFill>
          <a:blip r:embed="rId3" cstate="print"/>
          <a:srcRect/>
          <a:stretch>
            <a:fillRect/>
          </a:stretch>
        </p:blipFill>
        <p:spPr bwMode="auto">
          <a:xfrm>
            <a:off x="3124200" y="0"/>
            <a:ext cx="5678488" cy="6151563"/>
          </a:xfrm>
          <a:prstGeom prst="rect">
            <a:avLst/>
          </a:prstGeom>
          <a:noFill/>
          <a:ln w="9525">
            <a:noFill/>
            <a:miter lim="800000"/>
            <a:headEnd/>
            <a:tailEnd/>
          </a:ln>
          <a:effectLst/>
        </p:spPr>
      </p:pic>
      <p:sp>
        <p:nvSpPr>
          <p:cNvPr id="842755" name="Text Box 3"/>
          <p:cNvSpPr txBox="1">
            <a:spLocks noChangeArrowheads="1"/>
          </p:cNvSpPr>
          <p:nvPr/>
        </p:nvSpPr>
        <p:spPr bwMode="auto">
          <a:xfrm>
            <a:off x="152400" y="5956300"/>
            <a:ext cx="2667000" cy="825500"/>
          </a:xfrm>
          <a:prstGeom prst="rect">
            <a:avLst/>
          </a:prstGeom>
          <a:noFill/>
          <a:ln w="9525">
            <a:noFill/>
            <a:miter lim="800000"/>
            <a:headEnd/>
            <a:tailEnd/>
          </a:ln>
          <a:effectLst/>
        </p:spPr>
        <p:txBody>
          <a:bodyPr>
            <a:spAutoFit/>
          </a:bodyPr>
          <a:lstStyle/>
          <a:p>
            <a:pPr eaLnBrk="1" hangingPunct="1">
              <a:spcBef>
                <a:spcPct val="50000"/>
              </a:spcBef>
            </a:pPr>
            <a:r>
              <a:rPr lang="en-US" sz="1600">
                <a:solidFill>
                  <a:schemeClr val="bg1"/>
                </a:solidFill>
                <a:latin typeface="Arial" pitchFamily="34" charset="0"/>
              </a:rPr>
              <a:t>Source: Hansen, Climatic Change 2005, based on Petit, Nature 1999</a:t>
            </a:r>
          </a:p>
        </p:txBody>
      </p:sp>
      <p:sp>
        <p:nvSpPr>
          <p:cNvPr id="842756" name="Rectangle 4"/>
          <p:cNvSpPr>
            <a:spLocks noChangeArrowheads="1"/>
          </p:cNvSpPr>
          <p:nvPr/>
        </p:nvSpPr>
        <p:spPr bwMode="auto">
          <a:xfrm>
            <a:off x="7848600" y="152400"/>
            <a:ext cx="812800" cy="59436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842757" name="Rectangle 5"/>
          <p:cNvSpPr>
            <a:spLocks noChangeArrowheads="1"/>
          </p:cNvSpPr>
          <p:nvPr/>
        </p:nvSpPr>
        <p:spPr bwMode="auto">
          <a:xfrm>
            <a:off x="6553200" y="381000"/>
            <a:ext cx="1600200" cy="6096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842758" name="Text Box 6"/>
          <p:cNvSpPr txBox="1">
            <a:spLocks noChangeArrowheads="1"/>
          </p:cNvSpPr>
          <p:nvPr/>
        </p:nvSpPr>
        <p:spPr bwMode="auto">
          <a:xfrm>
            <a:off x="304800" y="152400"/>
            <a:ext cx="2514600" cy="4154984"/>
          </a:xfrm>
          <a:prstGeom prst="rect">
            <a:avLst/>
          </a:prstGeom>
          <a:noFill/>
          <a:ln w="9525">
            <a:noFill/>
            <a:miter lim="800000"/>
            <a:headEnd/>
            <a:tailEnd/>
          </a:ln>
          <a:effectLst/>
        </p:spPr>
        <p:txBody>
          <a:bodyPr>
            <a:spAutoFit/>
          </a:bodyPr>
          <a:lstStyle/>
          <a:p>
            <a:pPr eaLnBrk="1" hangingPunct="1">
              <a:spcBef>
                <a:spcPct val="50000"/>
              </a:spcBef>
            </a:pPr>
            <a:r>
              <a:rPr lang="en-US" dirty="0">
                <a:solidFill>
                  <a:srgbClr val="FFFF00"/>
                </a:solidFill>
              </a:rPr>
              <a:t>Context:</a:t>
            </a:r>
          </a:p>
          <a:p>
            <a:pPr eaLnBrk="1" hangingPunct="1">
              <a:spcBef>
                <a:spcPct val="50000"/>
              </a:spcBef>
            </a:pPr>
            <a:endParaRPr lang="en-US" dirty="0">
              <a:solidFill>
                <a:schemeClr val="bg1"/>
              </a:solidFill>
            </a:endParaRPr>
          </a:p>
          <a:p>
            <a:pPr eaLnBrk="1" hangingPunct="1">
              <a:spcBef>
                <a:spcPct val="50000"/>
              </a:spcBef>
            </a:pPr>
            <a:r>
              <a:rPr lang="en-US" dirty="0">
                <a:solidFill>
                  <a:schemeClr val="bg1"/>
                </a:solidFill>
              </a:rPr>
              <a:t>400,000 years of Antarctic ice core records </a:t>
            </a:r>
            <a:r>
              <a:rPr lang="en-US" dirty="0" smtClean="0">
                <a:solidFill>
                  <a:schemeClr val="bg1"/>
                </a:solidFill>
              </a:rPr>
              <a:t>(bubbles of trapped air) of </a:t>
            </a:r>
            <a:r>
              <a:rPr lang="en-US" dirty="0">
                <a:solidFill>
                  <a:schemeClr val="bg1"/>
                </a:solidFill>
              </a:rPr>
              <a:t>Temperatures, Carbon dioxide and Methane. </a:t>
            </a:r>
          </a:p>
        </p:txBody>
      </p:sp>
      <p:sp>
        <p:nvSpPr>
          <p:cNvPr id="842759" name="AutoShape 7"/>
          <p:cNvSpPr>
            <a:spLocks noChangeArrowheads="1"/>
          </p:cNvSpPr>
          <p:nvPr/>
        </p:nvSpPr>
        <p:spPr bwMode="auto">
          <a:xfrm>
            <a:off x="3733800" y="838200"/>
            <a:ext cx="3200400" cy="914400"/>
          </a:xfrm>
          <a:prstGeom prst="wedgeRoundRectCallout">
            <a:avLst>
              <a:gd name="adj1" fmla="val 69793"/>
              <a:gd name="adj2" fmla="val 435729"/>
              <a:gd name="adj3" fmla="val 16667"/>
            </a:avLst>
          </a:prstGeom>
          <a:solidFill>
            <a:srgbClr val="FF0000"/>
          </a:solidFill>
          <a:ln w="9525">
            <a:solidFill>
              <a:srgbClr val="C40000"/>
            </a:solidFill>
            <a:miter lim="800000"/>
            <a:headEnd/>
            <a:tailEnd/>
          </a:ln>
          <a:effectLst/>
        </p:spPr>
        <p:txBody>
          <a:bodyPr/>
          <a:lstStyle/>
          <a:p>
            <a:pPr algn="ctr"/>
            <a:r>
              <a:rPr lang="en-US" dirty="0">
                <a:solidFill>
                  <a:schemeClr val="bg1"/>
                </a:solidFill>
              </a:rPr>
              <a:t>Last ice age glacial:</a:t>
            </a:r>
          </a:p>
          <a:p>
            <a:pPr algn="ctr"/>
            <a:r>
              <a:rPr lang="en-US" dirty="0">
                <a:solidFill>
                  <a:schemeClr val="bg1"/>
                </a:solidFill>
              </a:rPr>
              <a:t>20,000 years ago</a:t>
            </a:r>
          </a:p>
        </p:txBody>
      </p:sp>
      <p:sp>
        <p:nvSpPr>
          <p:cNvPr id="9" name="TextBox 8"/>
          <p:cNvSpPr txBox="1"/>
          <p:nvPr/>
        </p:nvSpPr>
        <p:spPr>
          <a:xfrm>
            <a:off x="4783453" y="304800"/>
            <a:ext cx="3217547" cy="830997"/>
          </a:xfrm>
          <a:prstGeom prst="rect">
            <a:avLst/>
          </a:prstGeom>
          <a:solidFill>
            <a:schemeClr val="bg1"/>
          </a:solidFill>
        </p:spPr>
        <p:txBody>
          <a:bodyPr wrap="none" rtlCol="0">
            <a:spAutoFit/>
          </a:bodyPr>
          <a:lstStyle/>
          <a:p>
            <a:r>
              <a:rPr lang="en-US" dirty="0" smtClean="0"/>
              <a:t>CH</a:t>
            </a:r>
            <a:r>
              <a:rPr lang="en-US" baseline="-25000" dirty="0" smtClean="0"/>
              <a:t>4</a:t>
            </a:r>
            <a:r>
              <a:rPr lang="en-US" dirty="0" smtClean="0"/>
              <a:t> = 1774 ppb 2005</a:t>
            </a:r>
          </a:p>
          <a:p>
            <a:r>
              <a:rPr lang="en-US" dirty="0" smtClean="0"/>
              <a:t>CO</a:t>
            </a:r>
            <a:r>
              <a:rPr lang="en-US" baseline="-25000" dirty="0" smtClean="0"/>
              <a:t>2</a:t>
            </a:r>
            <a:r>
              <a:rPr lang="en-US" dirty="0" smtClean="0"/>
              <a:t> = 379 </a:t>
            </a:r>
            <a:r>
              <a:rPr lang="en-US" dirty="0" err="1" smtClean="0"/>
              <a:t>ppm</a:t>
            </a:r>
            <a:r>
              <a:rPr lang="en-US" dirty="0" smtClean="0"/>
              <a:t> </a:t>
            </a:r>
            <a:endParaRPr lang="en-US"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2759"/>
                                        </p:tgtEl>
                                        <p:attrNameLst>
                                          <p:attrName>style.visibility</p:attrName>
                                        </p:attrNameLst>
                                      </p:cBhvr>
                                      <p:to>
                                        <p:strVal val="visible"/>
                                      </p:to>
                                    </p:set>
                                    <p:animEffect transition="in" filter="wipe(up)">
                                      <p:cBhvr>
                                        <p:cTn id="7" dur="1000"/>
                                        <p:tgtEl>
                                          <p:spTgt spid="8427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42759"/>
                                        </p:tgtEl>
                                      </p:cBhvr>
                                    </p:animEffect>
                                    <p:set>
                                      <p:cBhvr>
                                        <p:cTn id="12" dur="1" fill="hold">
                                          <p:stCondLst>
                                            <p:cond delay="499"/>
                                          </p:stCondLst>
                                        </p:cTn>
                                        <p:tgtEl>
                                          <p:spTgt spid="842759"/>
                                        </p:tgtEl>
                                        <p:attrNameLst>
                                          <p:attrName>style.visibility</p:attrName>
                                        </p:attrNameLst>
                                      </p:cBhvr>
                                      <p:to>
                                        <p:strVal val="hidden"/>
                                      </p:to>
                                    </p:set>
                                  </p:childTnLst>
                                </p:cTn>
                              </p:par>
                              <p:par>
                                <p:cTn id="13" presetID="3" presetClass="exit" presetSubtype="10" fill="hold" grpId="0" nodeType="withEffect">
                                  <p:stCondLst>
                                    <p:cond delay="0"/>
                                  </p:stCondLst>
                                  <p:childTnLst>
                                    <p:animEffect transition="out" filter="blinds(horizontal)">
                                      <p:cBhvr>
                                        <p:cTn id="14" dur="500"/>
                                        <p:tgtEl>
                                          <p:spTgt spid="842757"/>
                                        </p:tgtEl>
                                      </p:cBhvr>
                                    </p:animEffect>
                                    <p:set>
                                      <p:cBhvr>
                                        <p:cTn id="15" dur="1" fill="hold">
                                          <p:stCondLst>
                                            <p:cond delay="499"/>
                                          </p:stCondLst>
                                        </p:cTn>
                                        <p:tgtEl>
                                          <p:spTgt spid="842757"/>
                                        </p:tgtEl>
                                        <p:attrNameLst>
                                          <p:attrName>style.visibility</p:attrName>
                                        </p:attrNameLst>
                                      </p:cBhvr>
                                      <p:to>
                                        <p:strVal val="hidden"/>
                                      </p:to>
                                    </p:set>
                                  </p:childTnLst>
                                </p:cTn>
                              </p:par>
                              <p:par>
                                <p:cTn id="16" presetID="3" presetClass="exit" presetSubtype="10" fill="hold" grpId="0" nodeType="withEffect">
                                  <p:stCondLst>
                                    <p:cond delay="0"/>
                                  </p:stCondLst>
                                  <p:childTnLst>
                                    <p:animEffect transition="out" filter="blinds(horizontal)">
                                      <p:cBhvr>
                                        <p:cTn id="17" dur="500"/>
                                        <p:tgtEl>
                                          <p:spTgt spid="842756"/>
                                        </p:tgtEl>
                                      </p:cBhvr>
                                    </p:animEffect>
                                    <p:set>
                                      <p:cBhvr>
                                        <p:cTn id="18" dur="1" fill="hold">
                                          <p:stCondLst>
                                            <p:cond delay="499"/>
                                          </p:stCondLst>
                                        </p:cTn>
                                        <p:tgtEl>
                                          <p:spTgt spid="842756"/>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756" grpId="0" animBg="1"/>
      <p:bldP spid="842757" grpId="0" animBg="1"/>
      <p:bldP spid="842759" grpId="0" animBg="1"/>
      <p:bldP spid="842759" grpId="1"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2" descr="crackedearth"/>
          <p:cNvPicPr>
            <a:picLocks noChangeAspect="1" noChangeArrowheads="1"/>
          </p:cNvPicPr>
          <p:nvPr/>
        </p:nvPicPr>
        <p:blipFill>
          <a:blip r:embed="rId2" cstate="print">
            <a:lum bright="6000"/>
          </a:blip>
          <a:srcRect/>
          <a:stretch>
            <a:fillRect/>
          </a:stretch>
        </p:blipFill>
        <p:spPr bwMode="auto">
          <a:xfrm>
            <a:off x="5943600" y="3962400"/>
            <a:ext cx="2476500" cy="2617788"/>
          </a:xfrm>
          <a:prstGeom prst="rect">
            <a:avLst/>
          </a:prstGeom>
          <a:noFill/>
        </p:spPr>
      </p:pic>
      <p:pic>
        <p:nvPicPr>
          <p:cNvPr id="930819" name="Picture 3" descr="sweat"/>
          <p:cNvPicPr>
            <a:picLocks noChangeAspect="1" noChangeArrowheads="1"/>
          </p:cNvPicPr>
          <p:nvPr/>
        </p:nvPicPr>
        <p:blipFill>
          <a:blip r:embed="rId3" cstate="print"/>
          <a:srcRect l="1080" t="8511" r="85405" b="8511"/>
          <a:stretch>
            <a:fillRect/>
          </a:stretch>
        </p:blipFill>
        <p:spPr bwMode="auto">
          <a:xfrm>
            <a:off x="6797675" y="1311275"/>
            <a:ext cx="1143000" cy="892175"/>
          </a:xfrm>
          <a:prstGeom prst="rect">
            <a:avLst/>
          </a:prstGeom>
          <a:solidFill>
            <a:srgbClr val="FFDDBB"/>
          </a:solidFill>
          <a:ln w="9525">
            <a:noFill/>
            <a:miter lim="800000"/>
            <a:headEnd/>
            <a:tailEnd/>
          </a:ln>
        </p:spPr>
      </p:pic>
      <p:sp>
        <p:nvSpPr>
          <p:cNvPr id="930820" name="Text Box 4"/>
          <p:cNvSpPr txBox="1">
            <a:spLocks noChangeArrowheads="1"/>
          </p:cNvSpPr>
          <p:nvPr/>
        </p:nvSpPr>
        <p:spPr bwMode="auto">
          <a:xfrm>
            <a:off x="1143000" y="1447800"/>
            <a:ext cx="7359650" cy="1917700"/>
          </a:xfrm>
          <a:prstGeom prst="rect">
            <a:avLst/>
          </a:prstGeom>
          <a:noFill/>
          <a:ln w="9525">
            <a:noFill/>
            <a:miter lim="800000"/>
            <a:headEnd/>
            <a:tailEnd/>
          </a:ln>
          <a:effectLst>
            <a:outerShdw dist="35921" dir="2700000" algn="ctr" rotWithShape="0">
              <a:schemeClr val="bg1"/>
            </a:outerShdw>
          </a:effectLst>
        </p:spPr>
        <p:txBody>
          <a:bodyPr wrap="none">
            <a:spAutoFit/>
          </a:bodyPr>
          <a:lstStyle/>
          <a:p>
            <a:r>
              <a:rPr lang="en-US" b="1">
                <a:solidFill>
                  <a:srgbClr val="CC0000"/>
                </a:solidFill>
              </a:rPr>
              <a:t>Human body: sweats </a:t>
            </a:r>
          </a:p>
          <a:p>
            <a:endParaRPr lang="en-US" b="1">
              <a:solidFill>
                <a:srgbClr val="CC0000"/>
              </a:solidFill>
            </a:endParaRPr>
          </a:p>
          <a:p>
            <a:r>
              <a:rPr lang="en-US" b="1">
                <a:solidFill>
                  <a:srgbClr val="CC0000"/>
                </a:solidFill>
              </a:rPr>
              <a:t>Homes: Evaporative coolers (swamp coolers)</a:t>
            </a:r>
          </a:p>
          <a:p>
            <a:endParaRPr lang="en-US" b="1">
              <a:solidFill>
                <a:srgbClr val="CC0000"/>
              </a:solidFill>
            </a:endParaRPr>
          </a:p>
          <a:p>
            <a:r>
              <a:rPr lang="en-US" b="1">
                <a:solidFill>
                  <a:srgbClr val="CC0000"/>
                </a:solidFill>
              </a:rPr>
              <a:t>Planet Earth: Evaporation (if moisture available)</a:t>
            </a:r>
          </a:p>
        </p:txBody>
      </p:sp>
      <p:sp>
        <p:nvSpPr>
          <p:cNvPr id="930821" name="WordArt 5"/>
          <p:cNvSpPr>
            <a:spLocks noChangeArrowheads="1" noChangeShapeType="1" noTextEdit="1"/>
          </p:cNvSpPr>
          <p:nvPr/>
        </p:nvSpPr>
        <p:spPr bwMode="auto">
          <a:xfrm>
            <a:off x="1143000" y="228600"/>
            <a:ext cx="4724400" cy="828675"/>
          </a:xfrm>
          <a:prstGeom prst="rect">
            <a:avLst/>
          </a:prstGeom>
        </p:spPr>
        <p:txBody>
          <a:bodyPr wrap="none" fromWordArt="1">
            <a:prstTxWarp prst="textPlain">
              <a:avLst>
                <a:gd name="adj" fmla="val 50000"/>
              </a:avLst>
            </a:prstTxWarp>
          </a:bodyPr>
          <a:lstStyle/>
          <a:p>
            <a:pPr algn="ctr"/>
            <a:r>
              <a:rPr lang="en-US" sz="5400" i="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chemeClr val="bg1"/>
                  </a:outerShdw>
                </a:effectLst>
                <a:latin typeface="Impact"/>
              </a:rPr>
              <a:t>Controlling  Heat</a:t>
            </a:r>
          </a:p>
        </p:txBody>
      </p:sp>
      <p:sp>
        <p:nvSpPr>
          <p:cNvPr id="930822" name="Text Box 6"/>
          <p:cNvSpPr txBox="1">
            <a:spLocks noChangeArrowheads="1"/>
          </p:cNvSpPr>
          <p:nvPr/>
        </p:nvSpPr>
        <p:spPr bwMode="auto">
          <a:xfrm>
            <a:off x="381000" y="3581400"/>
            <a:ext cx="4953000" cy="3013075"/>
          </a:xfrm>
          <a:prstGeom prst="rect">
            <a:avLst/>
          </a:prstGeom>
          <a:noFill/>
          <a:ln w="9525">
            <a:noFill/>
            <a:miter lim="800000"/>
            <a:headEnd/>
            <a:tailEnd/>
          </a:ln>
          <a:effectLst/>
        </p:spPr>
        <p:txBody>
          <a:bodyPr>
            <a:spAutoFit/>
          </a:bodyPr>
          <a:lstStyle/>
          <a:p>
            <a:r>
              <a:rPr lang="en-US" b="1">
                <a:solidFill>
                  <a:schemeClr val="bg1"/>
                </a:solidFill>
              </a:rPr>
              <a:t>e.g., When sun comes out after showers, </a:t>
            </a:r>
          </a:p>
          <a:p>
            <a:endParaRPr lang="en-US" b="1">
              <a:solidFill>
                <a:schemeClr val="bg1"/>
              </a:solidFill>
            </a:endParaRPr>
          </a:p>
          <a:p>
            <a:endParaRPr lang="en-US" b="1">
              <a:solidFill>
                <a:schemeClr val="bg1"/>
              </a:solidFill>
            </a:endParaRPr>
          </a:p>
          <a:p>
            <a:endParaRPr lang="en-US" b="1">
              <a:solidFill>
                <a:schemeClr val="bg1"/>
              </a:solidFill>
            </a:endParaRPr>
          </a:p>
          <a:p>
            <a:r>
              <a:rPr lang="en-US" b="1">
                <a:solidFill>
                  <a:schemeClr val="bg1"/>
                </a:solidFill>
              </a:rPr>
              <a:t>the first thing that happens is that the puddles dry up: before temperature increases.</a:t>
            </a:r>
          </a:p>
        </p:txBody>
      </p:sp>
      <p:pic>
        <p:nvPicPr>
          <p:cNvPr id="930823" name="Picture 7" descr="SO01038_"/>
          <p:cNvPicPr>
            <a:picLocks noChangeAspect="1" noChangeArrowheads="1"/>
          </p:cNvPicPr>
          <p:nvPr/>
        </p:nvPicPr>
        <p:blipFill>
          <a:blip r:embed="rId4" cstate="print"/>
          <a:srcRect/>
          <a:stretch>
            <a:fillRect/>
          </a:stretch>
        </p:blipFill>
        <p:spPr bwMode="auto">
          <a:xfrm>
            <a:off x="3124200" y="4289425"/>
            <a:ext cx="1038225" cy="1044575"/>
          </a:xfrm>
          <a:prstGeom prst="rect">
            <a:avLst/>
          </a:prstGeom>
          <a:noFill/>
        </p:spPr>
      </p:pic>
      <p:sp>
        <p:nvSpPr>
          <p:cNvPr id="930824" name="Line 8"/>
          <p:cNvSpPr>
            <a:spLocks noChangeShapeType="1"/>
          </p:cNvSpPr>
          <p:nvPr/>
        </p:nvSpPr>
        <p:spPr bwMode="auto">
          <a:xfrm>
            <a:off x="0" y="1143000"/>
            <a:ext cx="9144000" cy="0"/>
          </a:xfrm>
          <a:prstGeom prst="line">
            <a:avLst/>
          </a:prstGeom>
          <a:noFill/>
          <a:ln w="38100">
            <a:solidFill>
              <a:srgbClr val="FF0000"/>
            </a:solidFill>
            <a:round/>
            <a:headEnd/>
            <a:tailEnd/>
          </a:ln>
          <a:effectLst/>
        </p:spPr>
        <p:txBody>
          <a:bodyPr/>
          <a:lstStyle/>
          <a:p>
            <a:endParaRPr lang="en-US"/>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000"/>
                                  </p:stCondLst>
                                  <p:childTnLst>
                                    <p:set>
                                      <p:cBhvr>
                                        <p:cTn id="6" dur="1" fill="hold">
                                          <p:stCondLst>
                                            <p:cond delay="0"/>
                                          </p:stCondLst>
                                        </p:cTn>
                                        <p:tgtEl>
                                          <p:spTgt spid="930818"/>
                                        </p:tgtEl>
                                        <p:attrNameLst>
                                          <p:attrName>style.visibility</p:attrName>
                                        </p:attrNameLst>
                                      </p:cBhvr>
                                      <p:to>
                                        <p:strVal val="visible"/>
                                      </p:to>
                                    </p:set>
                                    <p:anim calcmode="lin" valueType="num">
                                      <p:cBhvr>
                                        <p:cTn id="7" dur="500" fill="hold"/>
                                        <p:tgtEl>
                                          <p:spTgt spid="930818"/>
                                        </p:tgtEl>
                                        <p:attrNameLst>
                                          <p:attrName>ppt_w</p:attrName>
                                        </p:attrNameLst>
                                      </p:cBhvr>
                                      <p:tavLst>
                                        <p:tav tm="0">
                                          <p:val>
                                            <p:fltVal val="0"/>
                                          </p:val>
                                        </p:tav>
                                        <p:tav tm="100000">
                                          <p:val>
                                            <p:strVal val="#ppt_w"/>
                                          </p:val>
                                        </p:tav>
                                      </p:tavLst>
                                    </p:anim>
                                    <p:anim calcmode="lin" valueType="num">
                                      <p:cBhvr>
                                        <p:cTn id="8" dur="500" fill="hold"/>
                                        <p:tgtEl>
                                          <p:spTgt spid="9308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30822"/>
                                        </p:tgtEl>
                                        <p:attrNameLst>
                                          <p:attrName>style.visibility</p:attrName>
                                        </p:attrNameLst>
                                      </p:cBhvr>
                                      <p:to>
                                        <p:strVal val="visible"/>
                                      </p:to>
                                    </p:set>
                                  </p:childTnLst>
                                </p:cTn>
                              </p:par>
                            </p:childTnLst>
                          </p:cTn>
                        </p:par>
                        <p:par>
                          <p:cTn id="13" fill="hold">
                            <p:stCondLst>
                              <p:cond delay="500"/>
                            </p:stCondLst>
                            <p:childTnLst>
                              <p:par>
                                <p:cTn id="14" presetID="7" presetClass="entr" presetSubtype="8" fill="hold" nodeType="afterEffect">
                                  <p:stCondLst>
                                    <p:cond delay="0"/>
                                  </p:stCondLst>
                                  <p:childTnLst>
                                    <p:set>
                                      <p:cBhvr>
                                        <p:cTn id="15" dur="1" fill="hold">
                                          <p:stCondLst>
                                            <p:cond delay="0"/>
                                          </p:stCondLst>
                                        </p:cTn>
                                        <p:tgtEl>
                                          <p:spTgt spid="930823"/>
                                        </p:tgtEl>
                                        <p:attrNameLst>
                                          <p:attrName>style.visibility</p:attrName>
                                        </p:attrNameLst>
                                      </p:cBhvr>
                                      <p:to>
                                        <p:strVal val="visible"/>
                                      </p:to>
                                    </p:set>
                                    <p:anim calcmode="lin" valueType="num">
                                      <p:cBhvr additive="base">
                                        <p:cTn id="16" dur="5000" fill="hold"/>
                                        <p:tgtEl>
                                          <p:spTgt spid="930823"/>
                                        </p:tgtEl>
                                        <p:attrNameLst>
                                          <p:attrName>ppt_x</p:attrName>
                                        </p:attrNameLst>
                                      </p:cBhvr>
                                      <p:tavLst>
                                        <p:tav tm="0">
                                          <p:val>
                                            <p:strVal val="0-#ppt_w/2"/>
                                          </p:val>
                                        </p:tav>
                                        <p:tav tm="100000">
                                          <p:val>
                                            <p:strVal val="#ppt_x"/>
                                          </p:val>
                                        </p:tav>
                                      </p:tavLst>
                                    </p:anim>
                                    <p:anim calcmode="lin" valueType="num">
                                      <p:cBhvr additive="base">
                                        <p:cTn id="17" dur="5000" fill="hold"/>
                                        <p:tgtEl>
                                          <p:spTgt spid="9308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descr="Water droplets"/>
          <p:cNvSpPr>
            <a:spLocks noChangeArrowheads="1"/>
          </p:cNvSpPr>
          <p:nvPr/>
        </p:nvSpPr>
        <p:spPr bwMode="auto">
          <a:xfrm>
            <a:off x="0" y="1219200"/>
            <a:ext cx="9144000" cy="5638800"/>
          </a:xfrm>
          <a:prstGeom prst="rect">
            <a:avLst/>
          </a:prstGeom>
          <a:blipFill dpi="0" rotWithShape="1">
            <a:blip r:embed="rId2" cstate="print"/>
            <a:srcRect/>
            <a:tile tx="0" ty="0" sx="100000" sy="100000" flip="none" algn="tl"/>
          </a:blipFill>
          <a:ln w="9525">
            <a:noFill/>
            <a:miter lim="800000"/>
            <a:headEnd/>
            <a:tailEnd/>
          </a:ln>
          <a:effectLst/>
        </p:spPr>
        <p:txBody>
          <a:bodyPr wrap="none" anchor="ctr"/>
          <a:lstStyle/>
          <a:p>
            <a:pPr algn="ctr" eaLnBrk="1" hangingPunct="1"/>
            <a:endParaRPr lang="en-US"/>
          </a:p>
        </p:txBody>
      </p:sp>
      <p:sp>
        <p:nvSpPr>
          <p:cNvPr id="357379" name="Line 3"/>
          <p:cNvSpPr>
            <a:spLocks noChangeShapeType="1"/>
          </p:cNvSpPr>
          <p:nvPr/>
        </p:nvSpPr>
        <p:spPr bwMode="auto">
          <a:xfrm>
            <a:off x="0" y="1219200"/>
            <a:ext cx="9144000" cy="0"/>
          </a:xfrm>
          <a:prstGeom prst="line">
            <a:avLst/>
          </a:prstGeom>
          <a:noFill/>
          <a:ln w="38100">
            <a:solidFill>
              <a:srgbClr val="0000FF"/>
            </a:solidFill>
            <a:round/>
            <a:headEnd/>
            <a:tailEnd/>
          </a:ln>
          <a:effectLst/>
        </p:spPr>
        <p:txBody>
          <a:bodyPr/>
          <a:lstStyle/>
          <a:p>
            <a:endParaRPr lang="en-US"/>
          </a:p>
        </p:txBody>
      </p:sp>
      <p:sp>
        <p:nvSpPr>
          <p:cNvPr id="357380" name="Text Box 4"/>
          <p:cNvSpPr txBox="1">
            <a:spLocks noChangeArrowheads="1"/>
          </p:cNvSpPr>
          <p:nvPr/>
        </p:nvSpPr>
        <p:spPr bwMode="auto">
          <a:xfrm>
            <a:off x="288925" y="76200"/>
            <a:ext cx="8245475" cy="1066800"/>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eaLnBrk="1" hangingPunct="1"/>
            <a:r>
              <a:rPr lang="en-US" sz="3200" b="1">
                <a:solidFill>
                  <a:srgbClr val="CC0000"/>
                </a:solidFill>
                <a:effectLst>
                  <a:outerShdw blurRad="38100" dist="38100" dir="2700000" algn="tl">
                    <a:srgbClr val="C0C0C0"/>
                  </a:outerShdw>
                </a:effectLst>
              </a:rPr>
              <a:t>Air holds more water vapor at higher temperatures</a:t>
            </a:r>
          </a:p>
        </p:txBody>
      </p:sp>
      <p:grpSp>
        <p:nvGrpSpPr>
          <p:cNvPr id="2" name="Group 5"/>
          <p:cNvGrpSpPr>
            <a:grpSpLocks/>
          </p:cNvGrpSpPr>
          <p:nvPr/>
        </p:nvGrpSpPr>
        <p:grpSpPr bwMode="auto">
          <a:xfrm>
            <a:off x="212725" y="2819400"/>
            <a:ext cx="8626475" cy="3690938"/>
            <a:chOff x="134" y="1776"/>
            <a:chExt cx="5434" cy="2325"/>
          </a:xfrm>
        </p:grpSpPr>
        <p:pic>
          <p:nvPicPr>
            <p:cNvPr id="357382" name="Picture 6" descr="F3"/>
            <p:cNvPicPr>
              <a:picLocks noChangeAspect="1" noChangeArrowheads="1"/>
            </p:cNvPicPr>
            <p:nvPr/>
          </p:nvPicPr>
          <p:blipFill>
            <a:blip r:embed="rId3" cstate="print"/>
            <a:srcRect t="58194"/>
            <a:stretch>
              <a:fillRect/>
            </a:stretch>
          </p:blipFill>
          <p:spPr bwMode="auto">
            <a:xfrm>
              <a:off x="3504" y="3168"/>
              <a:ext cx="2064" cy="888"/>
            </a:xfrm>
            <a:prstGeom prst="rect">
              <a:avLst/>
            </a:prstGeom>
            <a:noFill/>
            <a:ln w="9525">
              <a:noFill/>
              <a:miter lim="800000"/>
              <a:headEnd/>
              <a:tailEnd/>
            </a:ln>
          </p:spPr>
        </p:pic>
        <p:sp>
          <p:nvSpPr>
            <p:cNvPr id="357383" name="Text Box 7"/>
            <p:cNvSpPr txBox="1">
              <a:spLocks noChangeArrowheads="1"/>
            </p:cNvSpPr>
            <p:nvPr/>
          </p:nvSpPr>
          <p:spPr bwMode="auto">
            <a:xfrm>
              <a:off x="3590" y="2957"/>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a:t>Total water vapor</a:t>
              </a:r>
            </a:p>
          </p:txBody>
        </p:sp>
        <p:sp>
          <p:nvSpPr>
            <p:cNvPr id="357384" name="Text Box 8"/>
            <p:cNvSpPr txBox="1">
              <a:spLocks noChangeArrowheads="1"/>
            </p:cNvSpPr>
            <p:nvPr/>
          </p:nvSpPr>
          <p:spPr bwMode="auto">
            <a:xfrm>
              <a:off x="134" y="1776"/>
              <a:ext cx="5098" cy="2325"/>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000" b="1">
                <a:solidFill>
                  <a:srgbClr val="FF0000"/>
                </a:solidFill>
              </a:endParaRPr>
            </a:p>
            <a:p>
              <a:pPr eaLnBrk="1" hangingPunct="1"/>
              <a:r>
                <a:rPr lang="en-US" sz="2800" b="1">
                  <a:solidFill>
                    <a:srgbClr val="FF0000"/>
                  </a:solidFill>
                </a:rPr>
                <a:t>Observations show that this is happening at the surface and in lower atmosphere: 0.55</a:t>
              </a:r>
              <a:r>
                <a:rPr lang="en-US" sz="2800" b="1">
                  <a:solidFill>
                    <a:srgbClr val="FF0000"/>
                  </a:solidFill>
                  <a:sym typeface="Symbol" pitchFamily="18" charset="2"/>
                </a:rPr>
                <a:t></a:t>
              </a:r>
              <a:r>
                <a:rPr lang="en-US" sz="2800" b="1">
                  <a:solidFill>
                    <a:srgbClr val="FF0000"/>
                  </a:solidFill>
                </a:rPr>
                <a:t>C since 1970 over global oceans and 4% more water vapor.</a:t>
              </a:r>
            </a:p>
            <a:p>
              <a:pPr eaLnBrk="1" hangingPunct="1"/>
              <a:endParaRPr lang="en-US" sz="2000" b="1">
                <a:solidFill>
                  <a:srgbClr val="FF0000"/>
                </a:solidFill>
              </a:endParaRPr>
            </a:p>
            <a:p>
              <a:pPr eaLnBrk="1" hangingPunct="1"/>
              <a:r>
                <a:rPr lang="en-US" sz="2800" b="1">
                  <a:solidFill>
                    <a:srgbClr val="0000FF"/>
                  </a:solidFill>
                </a:rPr>
                <a:t>This means more moisture 		   available for storms and an 		  enhanced greenhouse effect.</a:t>
              </a:r>
            </a:p>
          </p:txBody>
        </p:sp>
      </p:grpSp>
      <p:sp>
        <p:nvSpPr>
          <p:cNvPr id="357385" name="Text Box 9"/>
          <p:cNvSpPr txBox="1">
            <a:spLocks noChangeArrowheads="1"/>
          </p:cNvSpPr>
          <p:nvPr/>
        </p:nvSpPr>
        <p:spPr bwMode="auto">
          <a:xfrm>
            <a:off x="228600" y="1219200"/>
            <a:ext cx="8686800" cy="1800225"/>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  </a:t>
            </a:r>
            <a:r>
              <a:rPr lang="en-US" sz="2800" b="1" dirty="0">
                <a:solidFill>
                  <a:srgbClr val="FFFF00"/>
                </a:solidFill>
              </a:rPr>
              <a:t>(4% per </a:t>
            </a:r>
            <a:r>
              <a:rPr lang="en-US" sz="2800" b="1" dirty="0">
                <a:solidFill>
                  <a:srgbClr val="FFFF00"/>
                </a:solidFill>
                <a:sym typeface="Symbol" pitchFamily="18" charset="2"/>
              </a:rPr>
              <a:t></a:t>
            </a:r>
            <a:r>
              <a:rPr lang="en-US" sz="2800" b="1" dirty="0">
                <a:solidFill>
                  <a:srgbClr val="FFFF00"/>
                </a:solidFill>
              </a:rPr>
              <a:t>F)</a:t>
            </a:r>
          </a:p>
        </p:txBody>
      </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ext Box 2"/>
          <p:cNvSpPr txBox="1">
            <a:spLocks noChangeArrowheads="1"/>
          </p:cNvSpPr>
          <p:nvPr/>
        </p:nvSpPr>
        <p:spPr bwMode="auto">
          <a:xfrm>
            <a:off x="365125" y="304800"/>
            <a:ext cx="3368675" cy="3785652"/>
          </a:xfrm>
          <a:prstGeom prst="rect">
            <a:avLst/>
          </a:prstGeom>
          <a:noFill/>
          <a:ln w="9525">
            <a:noFill/>
            <a:miter lim="800000"/>
            <a:headEnd/>
            <a:tailEnd/>
          </a:ln>
          <a:effectLst/>
        </p:spPr>
        <p:txBody>
          <a:bodyPr>
            <a:spAutoFit/>
          </a:bodyPr>
          <a:lstStyle/>
          <a:p>
            <a:r>
              <a:rPr lang="en-US" sz="2800" b="1" u="sng" dirty="0">
                <a:solidFill>
                  <a:srgbClr val="FFFF00"/>
                </a:solidFill>
                <a:effectLst>
                  <a:outerShdw blurRad="38100" dist="38100" dir="2700000" algn="tl">
                    <a:srgbClr val="C0C0C0"/>
                  </a:outerShdw>
                </a:effectLst>
              </a:rPr>
              <a:t>Climate</a:t>
            </a:r>
          </a:p>
          <a:p>
            <a:endParaRPr lang="en-US" sz="1000" b="1" dirty="0">
              <a:solidFill>
                <a:srgbClr val="C40000"/>
              </a:solidFill>
              <a:effectLst>
                <a:outerShdw blurRad="38100" dist="38100" dir="2700000" algn="tl">
                  <a:srgbClr val="C0C0C0"/>
                </a:outerShdw>
              </a:effectLst>
            </a:endParaRPr>
          </a:p>
          <a:p>
            <a:endParaRPr lang="en-US" sz="1000" b="1" dirty="0"/>
          </a:p>
          <a:p>
            <a:r>
              <a:rPr lang="en-US" b="1" dirty="0">
                <a:solidFill>
                  <a:srgbClr val="FF0000"/>
                </a:solidFill>
              </a:rPr>
              <a:t>The atmosphere is a “global commons.”</a:t>
            </a:r>
          </a:p>
          <a:p>
            <a:r>
              <a:rPr lang="en-US" b="1" dirty="0">
                <a:solidFill>
                  <a:srgbClr val="FF0000"/>
                </a:solidFill>
              </a:rPr>
              <a:t>Air over one place is typically half way round the world a week later, as shown by manned balloon flights.</a:t>
            </a:r>
            <a:endParaRPr lang="en-US" dirty="0"/>
          </a:p>
        </p:txBody>
      </p:sp>
      <p:pic>
        <p:nvPicPr>
          <p:cNvPr id="696323" name="Picture 3" descr="earth"/>
          <p:cNvPicPr>
            <a:picLocks noChangeAspect="1" noChangeArrowheads="1"/>
          </p:cNvPicPr>
          <p:nvPr/>
        </p:nvPicPr>
        <p:blipFill>
          <a:blip r:embed="rId2" cstate="print"/>
          <a:srcRect/>
          <a:stretch>
            <a:fillRect/>
          </a:stretch>
        </p:blipFill>
        <p:spPr bwMode="auto">
          <a:xfrm>
            <a:off x="3892550" y="304800"/>
            <a:ext cx="4794250" cy="4806950"/>
          </a:xfrm>
          <a:prstGeom prst="rect">
            <a:avLst/>
          </a:prstGeom>
          <a:noFill/>
        </p:spPr>
      </p:pic>
      <p:sp>
        <p:nvSpPr>
          <p:cNvPr id="696324" name="Text Box 4"/>
          <p:cNvSpPr txBox="1">
            <a:spLocks noChangeArrowheads="1"/>
          </p:cNvSpPr>
          <p:nvPr/>
        </p:nvSpPr>
        <p:spPr bwMode="auto">
          <a:xfrm>
            <a:off x="441325" y="5365750"/>
            <a:ext cx="8093075" cy="1200329"/>
          </a:xfrm>
          <a:prstGeom prst="rect">
            <a:avLst/>
          </a:prstGeom>
          <a:noFill/>
          <a:ln w="9525">
            <a:noFill/>
            <a:miter lim="800000"/>
            <a:headEnd/>
            <a:tailEnd/>
          </a:ln>
          <a:effectLst/>
        </p:spPr>
        <p:txBody>
          <a:bodyPr>
            <a:spAutoFit/>
          </a:bodyPr>
          <a:lstStyle/>
          <a:p>
            <a:r>
              <a:rPr lang="en-US" dirty="0">
                <a:solidFill>
                  <a:schemeClr val="bg1"/>
                </a:solidFill>
              </a:rPr>
              <a:t>The atmosphere is a dumping ground for all nations for pollution of all sorts.   Some lasts a long time and is shared with all.  </a:t>
            </a:r>
            <a:r>
              <a:rPr lang="en-US" b="1" dirty="0">
                <a:solidFill>
                  <a:srgbClr val="FF0000"/>
                </a:solidFill>
              </a:rPr>
              <a:t>One consequence is global warming!</a:t>
            </a:r>
          </a:p>
        </p:txBody>
      </p:sp>
      <p:sp>
        <p:nvSpPr>
          <p:cNvPr id="696325" name="Text Box 5"/>
          <p:cNvSpPr txBox="1">
            <a:spLocks noChangeArrowheads="1"/>
          </p:cNvSpPr>
          <p:nvPr/>
        </p:nvSpPr>
        <p:spPr bwMode="auto">
          <a:xfrm>
            <a:off x="4937125" y="955675"/>
            <a:ext cx="184150" cy="457200"/>
          </a:xfrm>
          <a:prstGeom prst="rect">
            <a:avLst/>
          </a:prstGeom>
          <a:noFill/>
          <a:ln w="9525">
            <a:noFill/>
            <a:miter lim="800000"/>
            <a:headEnd/>
            <a:tailEnd/>
          </a:ln>
          <a:effectLst/>
        </p:spPr>
        <p:txBody>
          <a:bodyPr wrap="none">
            <a:spAutoFit/>
          </a:bodyPr>
          <a:lstStyle/>
          <a:p>
            <a:endParaRPr lang="en-US">
              <a:latin typeface="Times New Roman" pitchFamily="18" charset="0"/>
            </a:endParaRPr>
          </a:p>
        </p:txBody>
      </p:sp>
      <p:pic>
        <p:nvPicPr>
          <p:cNvPr id="6" name="Picture 5" descr="balloon.gif"/>
          <p:cNvPicPr>
            <a:picLocks noChangeAspect="1"/>
          </p:cNvPicPr>
          <p:nvPr/>
        </p:nvPicPr>
        <p:blipFill>
          <a:blip r:embed="rId3" cstate="print"/>
          <a:stretch>
            <a:fillRect/>
          </a:stretch>
        </p:blipFill>
        <p:spPr>
          <a:xfrm>
            <a:off x="762000" y="3657600"/>
            <a:ext cx="1943100" cy="2152650"/>
          </a:xfrm>
          <a:prstGeom prst="rect">
            <a:avLst/>
          </a:prstGeom>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96324"/>
                                        </p:tgtEl>
                                        <p:attrNameLst>
                                          <p:attrName>style.visibility</p:attrName>
                                        </p:attrNameLst>
                                      </p:cBhvr>
                                      <p:to>
                                        <p:strVal val="visible"/>
                                      </p:to>
                                    </p:set>
                                    <p:animEffect transition="in" filter="box(in)">
                                      <p:cBhvr>
                                        <p:cTn id="12" dur="500"/>
                                        <p:tgtEl>
                                          <p:spTgt spid="69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descr="Water droplets"/>
          <p:cNvSpPr>
            <a:spLocks noChangeArrowheads="1"/>
          </p:cNvSpPr>
          <p:nvPr/>
        </p:nvSpPr>
        <p:spPr bwMode="auto">
          <a:xfrm>
            <a:off x="0" y="1752600"/>
            <a:ext cx="9144000" cy="5105400"/>
          </a:xfrm>
          <a:prstGeom prst="rect">
            <a:avLst/>
          </a:prstGeom>
          <a:blipFill dpi="0" rotWithShape="1">
            <a:blip r:embed="rId2" cstate="print"/>
            <a:srcRect/>
            <a:tile tx="0" ty="0" sx="100000" sy="100000" flip="none" algn="tl"/>
          </a:blipFill>
          <a:ln w="9525">
            <a:noFill/>
            <a:miter lim="800000"/>
            <a:headEnd/>
            <a:tailEnd/>
          </a:ln>
        </p:spPr>
        <p:txBody>
          <a:bodyPr wrap="none" anchor="ctr"/>
          <a:lstStyle/>
          <a:p>
            <a:pPr algn="ctr" eaLnBrk="0" fontAlgn="base" hangingPunct="0">
              <a:spcBef>
                <a:spcPct val="0"/>
              </a:spcBef>
              <a:spcAft>
                <a:spcPct val="0"/>
              </a:spcAft>
            </a:pPr>
            <a:endParaRPr lang="en-US" sz="2400">
              <a:solidFill>
                <a:srgbClr val="000000"/>
              </a:solidFill>
              <a:latin typeface="Comic Sans MS" pitchFamily="66" charset="0"/>
            </a:endParaRPr>
          </a:p>
        </p:txBody>
      </p:sp>
      <p:sp>
        <p:nvSpPr>
          <p:cNvPr id="114691" name="Rectangle 3"/>
          <p:cNvSpPr>
            <a:spLocks noGrp="1" noChangeArrowheads="1"/>
          </p:cNvSpPr>
          <p:nvPr>
            <p:ph type="title"/>
          </p:nvPr>
        </p:nvSpPr>
        <p:spPr>
          <a:xfrm>
            <a:off x="685800" y="304800"/>
            <a:ext cx="7772400" cy="1143000"/>
          </a:xfrm>
          <a:effectLst>
            <a:outerShdw dist="35921" dir="2700000" algn="ctr" rotWithShape="0">
              <a:schemeClr val="bg1"/>
            </a:outerShdw>
          </a:effectLst>
        </p:spPr>
        <p:txBody>
          <a:bodyPr/>
          <a:lstStyle/>
          <a:p>
            <a:pPr eaLnBrk="1" hangingPunct="1">
              <a:defRPr/>
            </a:pPr>
            <a:r>
              <a:rPr lang="en-US" sz="3600" b="1" smtClean="0">
                <a:solidFill>
                  <a:srgbClr val="CC0000"/>
                </a:solidFill>
                <a:latin typeface="Comic Sans MS" pitchFamily="66" charset="0"/>
              </a:rPr>
              <a:t>How should precipitation P change as the climate changes</a:t>
            </a:r>
            <a:r>
              <a:rPr lang="en-US" sz="4000" smtClean="0">
                <a:solidFill>
                  <a:srgbClr val="CC0000"/>
                </a:solidFill>
                <a:latin typeface="Comic Sans MS" pitchFamily="66" charset="0"/>
              </a:rPr>
              <a:t>?</a:t>
            </a:r>
          </a:p>
        </p:txBody>
      </p:sp>
      <p:sp>
        <p:nvSpPr>
          <p:cNvPr id="114692" name="Rectangle 4"/>
          <p:cNvSpPr>
            <a:spLocks noGrp="1" noChangeArrowheads="1"/>
          </p:cNvSpPr>
          <p:nvPr>
            <p:ph idx="1"/>
          </p:nvPr>
        </p:nvSpPr>
        <p:spPr>
          <a:xfrm>
            <a:off x="228600" y="1981200"/>
            <a:ext cx="8915400" cy="1676400"/>
          </a:xfrm>
          <a:effectLst>
            <a:outerShdw dist="35921" dir="2700000" algn="ctr" rotWithShape="0">
              <a:schemeClr val="bg1"/>
            </a:outerShdw>
          </a:effectLst>
        </p:spPr>
        <p:txBody>
          <a:bodyPr/>
          <a:lstStyle/>
          <a:p>
            <a:pPr marL="401638" indent="-401638" eaLnBrk="1" hangingPunct="1">
              <a:lnSpc>
                <a:spcPct val="85000"/>
              </a:lnSpc>
              <a:buClr>
                <a:schemeClr val="accent2"/>
              </a:buClr>
              <a:buFont typeface="Wingdings" pitchFamily="2" charset="2"/>
              <a:buChar char="S"/>
              <a:defRPr/>
            </a:pPr>
            <a:r>
              <a:rPr lang="en-US" sz="2400" dirty="0" smtClean="0">
                <a:latin typeface="Comic Sans MS" pitchFamily="66" charset="0"/>
              </a:rPr>
              <a:t>With increased GHGs: increased </a:t>
            </a:r>
            <a:r>
              <a:rPr lang="en-US" sz="2400" b="1" dirty="0" smtClean="0">
                <a:latin typeface="Comic Sans MS" pitchFamily="66" charset="0"/>
              </a:rPr>
              <a:t>surface</a:t>
            </a:r>
            <a:r>
              <a:rPr lang="en-US" sz="2400" dirty="0" smtClean="0">
                <a:latin typeface="Comic Sans MS" pitchFamily="66" charset="0"/>
              </a:rPr>
              <a:t> heating 	evaporation E</a:t>
            </a:r>
            <a:r>
              <a:rPr lang="en-US" sz="2400" b="1" dirty="0" smtClean="0">
                <a:latin typeface="Comic Sans MS" pitchFamily="66" charset="0"/>
                <a:sym typeface="Symbol" pitchFamily="18" charset="2"/>
              </a:rPr>
              <a:t></a:t>
            </a:r>
            <a:r>
              <a:rPr lang="en-US" sz="2400" dirty="0" smtClean="0">
                <a:latin typeface="Comic Sans MS" pitchFamily="66" charset="0"/>
                <a:sym typeface="Symbol" pitchFamily="18" charset="2"/>
              </a:rPr>
              <a:t> and P</a:t>
            </a:r>
            <a:r>
              <a:rPr lang="en-US" sz="2400" b="1" dirty="0" smtClean="0">
                <a:latin typeface="Comic Sans MS" pitchFamily="66" charset="0"/>
                <a:sym typeface="Symbol" pitchFamily="18" charset="2"/>
              </a:rPr>
              <a:t></a:t>
            </a:r>
            <a:r>
              <a:rPr lang="en-US" sz="2400" dirty="0" smtClean="0">
                <a:latin typeface="Comic Sans MS" pitchFamily="66" charset="0"/>
              </a:rPr>
              <a:t> </a:t>
            </a:r>
          </a:p>
          <a:p>
            <a:pPr marL="401638" indent="-401638" eaLnBrk="1" hangingPunct="1">
              <a:lnSpc>
                <a:spcPct val="85000"/>
              </a:lnSpc>
              <a:buClr>
                <a:schemeClr val="accent2"/>
              </a:buClr>
              <a:buFont typeface="Wingdings" pitchFamily="2" charset="2"/>
              <a:buChar char="S"/>
              <a:defRPr/>
            </a:pPr>
            <a:r>
              <a:rPr lang="en-US" sz="2400" dirty="0" smtClean="0">
                <a:latin typeface="Comic Sans MS" pitchFamily="66" charset="0"/>
              </a:rPr>
              <a:t>With increased aerosols, E</a:t>
            </a:r>
            <a:r>
              <a:rPr lang="en-US" sz="2400" b="1" dirty="0" smtClean="0">
                <a:latin typeface="Comic Sans MS" pitchFamily="66" charset="0"/>
                <a:sym typeface="Symbol" pitchFamily="18" charset="2"/>
              </a:rPr>
              <a:t></a:t>
            </a:r>
            <a:r>
              <a:rPr lang="en-US" sz="2400" dirty="0" smtClean="0">
                <a:latin typeface="Comic Sans MS" pitchFamily="66" charset="0"/>
                <a:sym typeface="Symbol" pitchFamily="18" charset="2"/>
              </a:rPr>
              <a:t> and P</a:t>
            </a:r>
            <a:r>
              <a:rPr lang="en-US" sz="2400" b="1" dirty="0" smtClean="0">
                <a:latin typeface="Comic Sans MS" pitchFamily="66" charset="0"/>
                <a:sym typeface="Symbol" pitchFamily="18" charset="2"/>
              </a:rPr>
              <a:t></a:t>
            </a:r>
          </a:p>
          <a:p>
            <a:pPr marL="401638" indent="-401638" eaLnBrk="1" hangingPunct="1">
              <a:lnSpc>
                <a:spcPct val="85000"/>
              </a:lnSpc>
              <a:buClr>
                <a:schemeClr val="accent2"/>
              </a:buClr>
              <a:buFont typeface="Wingdings" pitchFamily="2" charset="2"/>
              <a:buChar char="S"/>
              <a:defRPr/>
            </a:pPr>
            <a:r>
              <a:rPr lang="en-US" sz="2400" b="1" dirty="0" smtClean="0">
                <a:latin typeface="Comic Sans MS" pitchFamily="66" charset="0"/>
                <a:sym typeface="Symbol" pitchFamily="18" charset="2"/>
              </a:rPr>
              <a:t>Net global effect is small and complex</a:t>
            </a:r>
          </a:p>
        </p:txBody>
      </p:sp>
      <p:sp>
        <p:nvSpPr>
          <p:cNvPr id="66565" name="Line 5"/>
          <p:cNvSpPr>
            <a:spLocks noChangeShapeType="1"/>
          </p:cNvSpPr>
          <p:nvPr/>
        </p:nvSpPr>
        <p:spPr bwMode="auto">
          <a:xfrm>
            <a:off x="0" y="1752600"/>
            <a:ext cx="9144000" cy="0"/>
          </a:xfrm>
          <a:prstGeom prst="line">
            <a:avLst/>
          </a:prstGeom>
          <a:noFill/>
          <a:ln w="38100">
            <a:solidFill>
              <a:srgbClr val="0000FF"/>
            </a:solidFill>
            <a:round/>
            <a:headEnd/>
            <a:tailEnd/>
          </a:ln>
        </p:spPr>
        <p:txBody>
          <a:bodyPr/>
          <a:lstStyle/>
          <a:p>
            <a:pPr fontAlgn="base">
              <a:spcBef>
                <a:spcPct val="0"/>
              </a:spcBef>
              <a:spcAft>
                <a:spcPct val="0"/>
              </a:spcAft>
            </a:pPr>
            <a:endParaRPr lang="en-US">
              <a:solidFill>
                <a:srgbClr val="000000"/>
              </a:solidFill>
            </a:endParaRPr>
          </a:p>
        </p:txBody>
      </p:sp>
      <p:sp>
        <p:nvSpPr>
          <p:cNvPr id="114694" name="Text Box 6"/>
          <p:cNvSpPr txBox="1">
            <a:spLocks noChangeArrowheads="1"/>
          </p:cNvSpPr>
          <p:nvPr/>
        </p:nvSpPr>
        <p:spPr bwMode="auto">
          <a:xfrm>
            <a:off x="228600" y="3657600"/>
            <a:ext cx="8763000" cy="3170099"/>
          </a:xfrm>
          <a:prstGeom prst="rect">
            <a:avLst/>
          </a:prstGeom>
          <a:noFill/>
          <a:ln w="9525">
            <a:noFill/>
            <a:miter lim="800000"/>
            <a:headEnd/>
            <a:tailEnd/>
          </a:ln>
          <a:effectLst>
            <a:outerShdw dist="35921" dir="2700000" algn="ctr" rotWithShape="0">
              <a:schemeClr val="bg1"/>
            </a:outerShdw>
          </a:effectLst>
        </p:spPr>
        <p:txBody>
          <a:bodyPr>
            <a:spAutoFit/>
          </a:bodyPr>
          <a:lstStyle/>
          <a:p>
            <a:pPr indent="341313" fontAlgn="base">
              <a:spcBef>
                <a:spcPct val="0"/>
              </a:spcBef>
              <a:spcAft>
                <a:spcPct val="0"/>
              </a:spcAft>
              <a:buClr>
                <a:srgbClr val="333399"/>
              </a:buClr>
              <a:buFont typeface="Wingdings" pitchFamily="2" charset="2"/>
              <a:buChar char="S"/>
              <a:defRPr/>
            </a:pPr>
            <a:r>
              <a:rPr lang="en-US" sz="2400" dirty="0">
                <a:solidFill>
                  <a:srgbClr val="000000"/>
                </a:solidFill>
                <a:latin typeface="Comic Sans MS" pitchFamily="66" charset="0"/>
                <a:sym typeface="Symbol" pitchFamily="18" charset="2"/>
              </a:rPr>
              <a:t> Warming and T</a:t>
            </a:r>
            <a:r>
              <a:rPr lang="en-US" sz="2400" b="1" dirty="0">
                <a:solidFill>
                  <a:srgbClr val="000000"/>
                </a:solidFill>
                <a:latin typeface="Comic Sans MS" pitchFamily="66" charset="0"/>
                <a:sym typeface="Symbol" pitchFamily="18" charset="2"/>
              </a:rPr>
              <a:t></a:t>
            </a:r>
            <a:r>
              <a:rPr lang="en-US" sz="2400" dirty="0">
                <a:solidFill>
                  <a:srgbClr val="000000"/>
                </a:solidFill>
                <a:latin typeface="Comic Sans MS" pitchFamily="66" charset="0"/>
                <a:sym typeface="Symbol" pitchFamily="18" charset="2"/>
              </a:rPr>
              <a:t> means water vapor </a:t>
            </a:r>
            <a:r>
              <a:rPr lang="en-US" sz="2400" b="1" dirty="0">
                <a:solidFill>
                  <a:srgbClr val="000000"/>
                </a:solidFill>
                <a:latin typeface="Comic Sans MS" pitchFamily="66" charset="0"/>
                <a:sym typeface="Symbol" pitchFamily="18" charset="2"/>
              </a:rPr>
              <a:t></a:t>
            </a:r>
            <a:r>
              <a:rPr lang="en-US" sz="2400" dirty="0">
                <a:solidFill>
                  <a:srgbClr val="000000"/>
                </a:solidFill>
                <a:latin typeface="Comic Sans MS" pitchFamily="66" charset="0"/>
                <a:sym typeface="Symbol" pitchFamily="18" charset="2"/>
              </a:rPr>
              <a:t> as observed</a:t>
            </a:r>
          </a:p>
          <a:p>
            <a:pPr indent="341313" fontAlgn="base">
              <a:spcBef>
                <a:spcPct val="0"/>
              </a:spcBef>
              <a:spcAft>
                <a:spcPct val="0"/>
              </a:spcAft>
              <a:buClr>
                <a:srgbClr val="333399"/>
              </a:buClr>
              <a:buFont typeface="Wingdings" pitchFamily="2" charset="2"/>
              <a:buChar char="S"/>
              <a:defRPr/>
            </a:pPr>
            <a:r>
              <a:rPr lang="en-US" sz="2400" dirty="0">
                <a:solidFill>
                  <a:srgbClr val="000000"/>
                </a:solidFill>
                <a:latin typeface="Comic Sans MS" pitchFamily="66" charset="0"/>
                <a:sym typeface="Symbol" pitchFamily="18" charset="2"/>
              </a:rPr>
              <a:t> Because precipitation comes from storms gathering up 	available moisture, </a:t>
            </a:r>
            <a:r>
              <a:rPr lang="en-US" sz="2400" b="1" dirty="0">
                <a:solidFill>
                  <a:srgbClr val="333399"/>
                </a:solidFill>
                <a:latin typeface="Comic Sans MS" pitchFamily="66" charset="0"/>
                <a:sym typeface="Symbol" pitchFamily="18" charset="2"/>
              </a:rPr>
              <a:t>rain and snow</a:t>
            </a:r>
            <a:r>
              <a:rPr lang="en-US" sz="2400" dirty="0">
                <a:solidFill>
                  <a:srgbClr val="000000"/>
                </a:solidFill>
                <a:latin typeface="Comic Sans MS" pitchFamily="66" charset="0"/>
                <a:sym typeface="Symbol" pitchFamily="18" charset="2"/>
              </a:rPr>
              <a:t> </a:t>
            </a:r>
            <a:r>
              <a:rPr lang="en-US" sz="2400" b="1" dirty="0">
                <a:solidFill>
                  <a:srgbClr val="333399"/>
                </a:solidFill>
                <a:latin typeface="Comic Sans MS" pitchFamily="66" charset="0"/>
                <a:sym typeface="Symbol" pitchFamily="18" charset="2"/>
              </a:rPr>
              <a:t>intensity </a:t>
            </a:r>
            <a:r>
              <a:rPr lang="en-US" sz="2400" dirty="0">
                <a:solidFill>
                  <a:srgbClr val="000000"/>
                </a:solidFill>
                <a:latin typeface="Comic Sans MS" pitchFamily="66" charset="0"/>
                <a:sym typeface="Symbol" pitchFamily="18" charset="2"/>
              </a:rPr>
              <a:t> : 	      	</a:t>
            </a:r>
            <a:r>
              <a:rPr lang="en-US" sz="2400" b="1" dirty="0">
                <a:solidFill>
                  <a:srgbClr val="000000"/>
                </a:solidFill>
                <a:latin typeface="Comic Sans MS" pitchFamily="66" charset="0"/>
                <a:sym typeface="Symbol" pitchFamily="18" charset="2"/>
              </a:rPr>
              <a:t>widely observed</a:t>
            </a:r>
          </a:p>
          <a:p>
            <a:pPr indent="341313" fontAlgn="base">
              <a:spcBef>
                <a:spcPct val="0"/>
              </a:spcBef>
              <a:spcAft>
                <a:spcPct val="0"/>
              </a:spcAft>
              <a:buClr>
                <a:srgbClr val="333399"/>
              </a:buClr>
              <a:buFont typeface="Wingdings" pitchFamily="2" charset="2"/>
              <a:buChar char="S"/>
              <a:defRPr/>
            </a:pPr>
            <a:r>
              <a:rPr lang="en-US" sz="2400" dirty="0">
                <a:solidFill>
                  <a:srgbClr val="000000"/>
                </a:solidFill>
                <a:latin typeface="Comic Sans MS" pitchFamily="66" charset="0"/>
                <a:sym typeface="Symbol" pitchFamily="18" charset="2"/>
              </a:rPr>
              <a:t>But this must reduce lifetime and frequency of storms</a:t>
            </a:r>
          </a:p>
          <a:p>
            <a:pPr indent="341313" fontAlgn="base">
              <a:spcBef>
                <a:spcPct val="0"/>
              </a:spcBef>
              <a:spcAft>
                <a:spcPct val="0"/>
              </a:spcAft>
              <a:buClr>
                <a:srgbClr val="333399"/>
              </a:buClr>
              <a:buFont typeface="Wingdings" pitchFamily="2" charset="2"/>
              <a:buChar char="S"/>
              <a:defRPr/>
            </a:pPr>
            <a:r>
              <a:rPr lang="en-US" sz="2400" dirty="0">
                <a:solidFill>
                  <a:srgbClr val="000000"/>
                </a:solidFill>
                <a:latin typeface="Comic Sans MS" pitchFamily="66" charset="0"/>
                <a:sym typeface="Symbol" pitchFamily="18" charset="2"/>
              </a:rPr>
              <a:t>Longer dry </a:t>
            </a:r>
            <a:r>
              <a:rPr lang="en-US" sz="2400" dirty="0" smtClean="0">
                <a:solidFill>
                  <a:srgbClr val="000000"/>
                </a:solidFill>
                <a:latin typeface="Comic Sans MS" pitchFamily="66" charset="0"/>
                <a:sym typeface="Symbol" pitchFamily="18" charset="2"/>
              </a:rPr>
              <a:t>spells</a:t>
            </a:r>
          </a:p>
          <a:p>
            <a:pPr indent="341313" fontAlgn="base">
              <a:spcBef>
                <a:spcPct val="0"/>
              </a:spcBef>
              <a:spcAft>
                <a:spcPct val="0"/>
              </a:spcAft>
              <a:buClr>
                <a:srgbClr val="333399"/>
              </a:buClr>
              <a:defRPr/>
            </a:pPr>
            <a:r>
              <a:rPr lang="en-US" sz="3200" b="1" dirty="0" smtClean="0">
                <a:solidFill>
                  <a:srgbClr val="FF0000"/>
                </a:solidFill>
                <a:sym typeface="Symbol" pitchFamily="18" charset="2"/>
              </a:rPr>
              <a:t>When it rains, it pours!</a:t>
            </a:r>
            <a:endParaRPr lang="en-US" sz="3200" b="1" dirty="0">
              <a:solidFill>
                <a:srgbClr val="FF0000"/>
              </a:solidFill>
              <a:latin typeface="Comic Sans MS" pitchFamily="66" charset="0"/>
              <a:sym typeface="Symbol" pitchFamily="18" charset="2"/>
            </a:endParaRPr>
          </a:p>
          <a:p>
            <a:pPr indent="341313" fontAlgn="base">
              <a:spcBef>
                <a:spcPct val="0"/>
              </a:spcBef>
              <a:spcAft>
                <a:spcPct val="0"/>
              </a:spcAft>
              <a:buClr>
                <a:srgbClr val="333399"/>
              </a:buClr>
              <a:buFont typeface="Wingdings" pitchFamily="2" charset="2"/>
              <a:buNone/>
              <a:defRPr/>
            </a:pPr>
            <a:r>
              <a:rPr lang="en-US" sz="2400" dirty="0">
                <a:solidFill>
                  <a:srgbClr val="000000"/>
                </a:solidFill>
                <a:latin typeface="Comic Sans MS" pitchFamily="66" charset="0"/>
                <a:sym typeface="Symbol" pitchFamily="18" charset="2"/>
              </a:rPr>
              <a:t>						Trenberth et al 2003</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4694"/>
                                        </p:tgtEl>
                                        <p:attrNameLst>
                                          <p:attrName>style.visibility</p:attrName>
                                        </p:attrNameLst>
                                      </p:cBhvr>
                                      <p:to>
                                        <p:strVal val="visible"/>
                                      </p:to>
                                    </p:set>
                                    <p:animEffect transition="in" filter="box(out)">
                                      <p:cBhvr>
                                        <p:cTn id="7" dur="5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1615224" y="1617583"/>
            <a:ext cx="6017994" cy="461665"/>
          </a:xfrm>
          <a:prstGeom prst="rect">
            <a:avLst/>
          </a:prstGeom>
          <a:solidFill>
            <a:schemeClr val="bg1"/>
          </a:solidFill>
        </p:spPr>
        <p:txBody>
          <a:bodyPr wrap="none" rtlCol="0">
            <a:spAutoFit/>
          </a:bodyPr>
          <a:lstStyle/>
          <a:p>
            <a:pPr fontAlgn="base">
              <a:spcBef>
                <a:spcPct val="0"/>
              </a:spcBef>
              <a:spcAft>
                <a:spcPct val="0"/>
              </a:spcAft>
            </a:pPr>
            <a:r>
              <a:rPr lang="en-US" sz="2400" dirty="0" smtClean="0">
                <a:solidFill>
                  <a:srgbClr val="000000"/>
                </a:solidFill>
                <a:cs typeface="Arial" charset="0"/>
              </a:rPr>
              <a:t>    GPCP Global precipitation 1979-2008  </a:t>
            </a:r>
            <a:endParaRPr lang="en-US" sz="2400" dirty="0">
              <a:solidFill>
                <a:srgbClr val="000000"/>
              </a:solidFill>
              <a:cs typeface="Arial" charset="0"/>
            </a:endParaRPr>
          </a:p>
        </p:txBody>
      </p:sp>
      <p:sp>
        <p:nvSpPr>
          <p:cNvPr id="7" name="TextBox 6"/>
          <p:cNvSpPr txBox="1"/>
          <p:nvPr/>
        </p:nvSpPr>
        <p:spPr>
          <a:xfrm>
            <a:off x="1143000" y="5007114"/>
            <a:ext cx="6705600" cy="707886"/>
          </a:xfrm>
          <a:prstGeom prst="rect">
            <a:avLst/>
          </a:prstGeom>
          <a:noFill/>
          <a:effectLst>
            <a:outerShdw blurRad="38100" dist="38100" dir="4200000" algn="ctr" rotWithShape="0">
              <a:schemeClr val="tx1"/>
            </a:outerShdw>
          </a:effectLst>
        </p:spPr>
        <p:txBody>
          <a:bodyPr wrap="square" rtlCol="0">
            <a:spAutoFit/>
          </a:bodyPr>
          <a:lstStyle/>
          <a:p>
            <a:r>
              <a:rPr lang="en-US" sz="2000" dirty="0" smtClean="0">
                <a:solidFill>
                  <a:schemeClr val="bg1"/>
                </a:solidFill>
              </a:rPr>
              <a:t>Biggest changes in absolute terms are in the tropics, and there is a strong El Ni</a:t>
            </a:r>
            <a:r>
              <a:rPr lang="en-US" sz="2000" dirty="0" smtClean="0">
                <a:solidFill>
                  <a:schemeClr val="bg1"/>
                </a:solidFill>
                <a:cs typeface="Times New Roman"/>
              </a:rPr>
              <a:t>ño signal.</a:t>
            </a:r>
            <a:endParaRPr lang="en-US" sz="2000" dirty="0">
              <a:solidFill>
                <a:schemeClr val="bg1"/>
              </a:solidFill>
            </a:endParaRPr>
          </a:p>
        </p:txBody>
      </p:sp>
      <p:sp>
        <p:nvSpPr>
          <p:cNvPr id="10" name="TextBox 9"/>
          <p:cNvSpPr txBox="1"/>
          <p:nvPr/>
        </p:nvSpPr>
        <p:spPr>
          <a:xfrm>
            <a:off x="533400" y="381000"/>
            <a:ext cx="8321509" cy="523220"/>
          </a:xfrm>
          <a:prstGeom prst="rect">
            <a:avLst/>
          </a:prstGeom>
          <a:noFill/>
          <a:effectLst>
            <a:outerShdw blurRad="50800" dist="50800" dir="5400000" algn="ctr" rotWithShape="0">
              <a:schemeClr val="tx1"/>
            </a:outerShdw>
          </a:effectLst>
        </p:spPr>
        <p:txBody>
          <a:bodyPr wrap="none" rtlCol="0">
            <a:spAutoFit/>
          </a:bodyPr>
          <a:lstStyle/>
          <a:p>
            <a:r>
              <a:rPr lang="en-US" sz="2800" dirty="0" smtClean="0">
                <a:solidFill>
                  <a:srgbClr val="FFFF00"/>
                </a:solidFill>
              </a:rPr>
              <a:t>There is no trend in global precipitation amounts</a:t>
            </a:r>
            <a:endParaRPr lang="en-US" sz="2800" dirty="0">
              <a:solidFill>
                <a:srgbClr val="FFFF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3" name="Text Box 3"/>
          <p:cNvSpPr txBox="1">
            <a:spLocks noChangeArrowheads="1"/>
          </p:cNvSpPr>
          <p:nvPr/>
        </p:nvSpPr>
        <p:spPr bwMode="auto">
          <a:xfrm>
            <a:off x="304800" y="1435100"/>
            <a:ext cx="8659813" cy="1917700"/>
          </a:xfrm>
          <a:prstGeom prst="rect">
            <a:avLst/>
          </a:prstGeom>
          <a:noFill/>
          <a:ln w="9525">
            <a:noFill/>
            <a:miter lim="800000"/>
            <a:headEnd/>
            <a:tailEnd/>
          </a:ln>
          <a:effectLst>
            <a:outerShdw dist="35921" dir="2700000" algn="ctr" rotWithShape="0">
              <a:schemeClr val="tx1"/>
            </a:outerShdw>
          </a:effectLst>
        </p:spPr>
        <p:txBody>
          <a:bodyPr>
            <a:spAutoFit/>
          </a:bodyPr>
          <a:lstStyle/>
          <a:p>
            <a:pPr marL="230188" indent="-230188">
              <a:buFontTx/>
              <a:buChar char="•"/>
            </a:pPr>
            <a:r>
              <a:rPr lang="en-US">
                <a:solidFill>
                  <a:schemeClr val="bg1"/>
                </a:solidFill>
              </a:rPr>
              <a:t>more</a:t>
            </a:r>
            <a:r>
              <a:rPr lang="en-US">
                <a:solidFill>
                  <a:schemeClr val="accent2"/>
                </a:solidFill>
              </a:rPr>
              <a:t> </a:t>
            </a:r>
            <a:r>
              <a:rPr lang="en-US" b="1">
                <a:solidFill>
                  <a:srgbClr val="FF0000"/>
                </a:solidFill>
              </a:rPr>
              <a:t>precipitation</a:t>
            </a:r>
            <a:r>
              <a:rPr lang="en-US">
                <a:solidFill>
                  <a:srgbClr val="FF0000"/>
                </a:solidFill>
              </a:rPr>
              <a:t> </a:t>
            </a:r>
            <a:r>
              <a:rPr lang="en-US">
                <a:solidFill>
                  <a:schemeClr val="bg1"/>
                </a:solidFill>
              </a:rPr>
              <a:t>falls as </a:t>
            </a:r>
            <a:r>
              <a:rPr lang="en-US" b="1">
                <a:solidFill>
                  <a:schemeClr val="bg1"/>
                </a:solidFill>
              </a:rPr>
              <a:t>rain </a:t>
            </a:r>
            <a:r>
              <a:rPr lang="en-US">
                <a:solidFill>
                  <a:schemeClr val="bg1"/>
                </a:solidFill>
              </a:rPr>
              <a:t>rather than </a:t>
            </a:r>
            <a:r>
              <a:rPr lang="en-US" b="1">
                <a:solidFill>
                  <a:schemeClr val="bg1"/>
                </a:solidFill>
              </a:rPr>
              <a:t>snow</a:t>
            </a:r>
            <a:r>
              <a:rPr lang="en-US">
                <a:solidFill>
                  <a:schemeClr val="bg1"/>
                </a:solidFill>
              </a:rPr>
              <a:t>, especially in the fall and spring</a:t>
            </a:r>
            <a:r>
              <a:rPr lang="en-US"/>
              <a:t>.</a:t>
            </a:r>
          </a:p>
          <a:p>
            <a:pPr marL="230188" indent="-230188">
              <a:buClr>
                <a:schemeClr val="bg1"/>
              </a:buClr>
              <a:buFontTx/>
              <a:buChar char="•"/>
            </a:pPr>
            <a:r>
              <a:rPr lang="en-US"/>
              <a:t> </a:t>
            </a:r>
            <a:r>
              <a:rPr lang="en-US" b="1">
                <a:solidFill>
                  <a:schemeClr val="accent1"/>
                </a:solidFill>
              </a:rPr>
              <a:t>snow melt</a:t>
            </a:r>
            <a:r>
              <a:rPr lang="en-US"/>
              <a:t> </a:t>
            </a:r>
            <a:r>
              <a:rPr lang="en-US">
                <a:solidFill>
                  <a:schemeClr val="bg1"/>
                </a:solidFill>
              </a:rPr>
              <a:t>occurs faster and sooner in the spring</a:t>
            </a:r>
          </a:p>
          <a:p>
            <a:pPr marL="230188" indent="-230188">
              <a:buClr>
                <a:schemeClr val="bg1"/>
              </a:buClr>
              <a:buFontTx/>
              <a:buChar char="•"/>
            </a:pPr>
            <a:r>
              <a:rPr lang="en-US"/>
              <a:t> </a:t>
            </a:r>
            <a:r>
              <a:rPr lang="en-US" b="1">
                <a:solidFill>
                  <a:srgbClr val="FFFF00"/>
                </a:solidFill>
              </a:rPr>
              <a:t>snow pack</a:t>
            </a:r>
            <a:r>
              <a:rPr lang="en-US"/>
              <a:t> </a:t>
            </a:r>
            <a:r>
              <a:rPr lang="en-US">
                <a:solidFill>
                  <a:schemeClr val="bg1"/>
                </a:solidFill>
              </a:rPr>
              <a:t>is therefore less</a:t>
            </a:r>
          </a:p>
          <a:p>
            <a:pPr marL="230188" indent="-230188">
              <a:buClr>
                <a:schemeClr val="bg1"/>
              </a:buClr>
              <a:buFontTx/>
              <a:buChar char="•"/>
            </a:pPr>
            <a:r>
              <a:rPr lang="en-US"/>
              <a:t> </a:t>
            </a:r>
            <a:r>
              <a:rPr lang="en-US" b="1">
                <a:solidFill>
                  <a:srgbClr val="FF0000"/>
                </a:solidFill>
              </a:rPr>
              <a:t>soil moisture</a:t>
            </a:r>
            <a:r>
              <a:rPr lang="en-US"/>
              <a:t> </a:t>
            </a:r>
            <a:r>
              <a:rPr lang="en-US">
                <a:solidFill>
                  <a:schemeClr val="bg1"/>
                </a:solidFill>
              </a:rPr>
              <a:t>is less as summer arrives</a:t>
            </a:r>
          </a:p>
        </p:txBody>
      </p:sp>
      <p:grpSp>
        <p:nvGrpSpPr>
          <p:cNvPr id="8" name="Group 7"/>
          <p:cNvGrpSpPr/>
          <p:nvPr/>
        </p:nvGrpSpPr>
        <p:grpSpPr>
          <a:xfrm>
            <a:off x="0" y="3581400"/>
            <a:ext cx="4572000" cy="3276600"/>
            <a:chOff x="0" y="3581400"/>
            <a:chExt cx="4572000" cy="3276600"/>
          </a:xfrm>
        </p:grpSpPr>
        <p:pic>
          <p:nvPicPr>
            <p:cNvPr id="931842" name="Picture 2"/>
            <p:cNvPicPr>
              <a:picLocks noChangeAspect="1" noChangeArrowheads="1"/>
            </p:cNvPicPr>
            <p:nvPr/>
          </p:nvPicPr>
          <p:blipFill>
            <a:blip r:embed="rId2" cstate="print"/>
            <a:srcRect l="2769"/>
            <a:stretch>
              <a:fillRect/>
            </a:stretch>
          </p:blipFill>
          <p:spPr bwMode="auto">
            <a:xfrm>
              <a:off x="0" y="3581400"/>
              <a:ext cx="4572000" cy="3276600"/>
            </a:xfrm>
            <a:prstGeom prst="rect">
              <a:avLst/>
            </a:prstGeom>
            <a:noFill/>
            <a:ln w="9525">
              <a:noFill/>
              <a:miter lim="800000"/>
              <a:headEnd/>
              <a:tailEnd/>
            </a:ln>
            <a:effectLst/>
          </p:spPr>
        </p:pic>
        <p:sp>
          <p:nvSpPr>
            <p:cNvPr id="931844" name="Text Box 4"/>
            <p:cNvSpPr txBox="1">
              <a:spLocks noChangeArrowheads="1"/>
            </p:cNvSpPr>
            <p:nvPr/>
          </p:nvSpPr>
          <p:spPr bwMode="auto">
            <a:xfrm>
              <a:off x="304800" y="3840163"/>
              <a:ext cx="3962400" cy="1766887"/>
            </a:xfrm>
            <a:prstGeom prst="rect">
              <a:avLst/>
            </a:prstGeom>
            <a:noFill/>
            <a:ln w="9525">
              <a:noFill/>
              <a:miter lim="800000"/>
              <a:headEnd/>
              <a:tailEnd/>
            </a:ln>
            <a:effectLst>
              <a:outerShdw dist="35921" dir="2700000" algn="ctr" rotWithShape="0">
                <a:srgbClr val="CC0000"/>
              </a:outerShdw>
            </a:effectLst>
          </p:spPr>
          <p:txBody>
            <a:bodyPr>
              <a:spAutoFit/>
            </a:bodyPr>
            <a:lstStyle/>
            <a:p>
              <a:pPr marL="115888" indent="-115888">
                <a:buFontTx/>
                <a:buChar char="•"/>
              </a:pPr>
              <a:r>
                <a:rPr lang="en-US" dirty="0">
                  <a:solidFill>
                    <a:srgbClr val="FFFF00"/>
                  </a:solidFill>
                </a:rPr>
                <a:t> the risk of </a:t>
              </a:r>
              <a:r>
                <a:rPr lang="en-US" sz="2800" b="1" dirty="0">
                  <a:solidFill>
                    <a:srgbClr val="FFFF00"/>
                  </a:solidFill>
                </a:rPr>
                <a:t>drought</a:t>
              </a:r>
              <a:r>
                <a:rPr lang="en-US" sz="2800" dirty="0">
                  <a:solidFill>
                    <a:srgbClr val="FFFF00"/>
                  </a:solidFill>
                </a:rPr>
                <a:t> </a:t>
              </a:r>
              <a:r>
                <a:rPr lang="en-US" dirty="0">
                  <a:solidFill>
                    <a:srgbClr val="FFFF00"/>
                  </a:solidFill>
                </a:rPr>
                <a:t>increases substantially in summer</a:t>
              </a:r>
            </a:p>
            <a:p>
              <a:pPr marL="115888" indent="-115888">
                <a:buFontTx/>
                <a:buChar char="•"/>
              </a:pPr>
              <a:r>
                <a:rPr lang="en-US" dirty="0">
                  <a:solidFill>
                    <a:srgbClr val="FFFF00"/>
                  </a:solidFill>
                </a:rPr>
                <a:t>Along with wild fire</a:t>
              </a:r>
            </a:p>
            <a:p>
              <a:pPr marL="115888" indent="-115888"/>
              <a:endParaRPr lang="en-US" sz="1000" dirty="0">
                <a:solidFill>
                  <a:schemeClr val="bg1"/>
                </a:solidFill>
              </a:endParaRPr>
            </a:p>
          </p:txBody>
        </p:sp>
      </p:grpSp>
      <p:sp>
        <p:nvSpPr>
          <p:cNvPr id="931845" name="Text Box 5"/>
          <p:cNvSpPr txBox="1">
            <a:spLocks noChangeArrowheads="1"/>
          </p:cNvSpPr>
          <p:nvPr/>
        </p:nvSpPr>
        <p:spPr bwMode="auto">
          <a:xfrm>
            <a:off x="212725" y="168275"/>
            <a:ext cx="8550275" cy="83099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r>
              <a:rPr lang="en-US" b="1" dirty="0">
                <a:solidFill>
                  <a:srgbClr val="FFFF00"/>
                </a:solidFill>
              </a:rPr>
              <a:t>Declining </a:t>
            </a:r>
            <a:r>
              <a:rPr lang="en-US" b="1" u="sng" dirty="0">
                <a:solidFill>
                  <a:srgbClr val="FFFF00"/>
                </a:solidFill>
              </a:rPr>
              <a:t>Snow Pack</a:t>
            </a:r>
            <a:r>
              <a:rPr lang="en-US" b="1" dirty="0">
                <a:solidFill>
                  <a:srgbClr val="FFFF00"/>
                </a:solidFill>
              </a:rPr>
              <a:t> in many mountain and continental areas contributes to drought</a:t>
            </a:r>
            <a:endParaRPr lang="en-US" b="1" dirty="0">
              <a:solidFill>
                <a:srgbClr val="FFFF00"/>
              </a:solidFill>
              <a:latin typeface="Times New Roman" pitchFamily="18" charset="0"/>
            </a:endParaRPr>
          </a:p>
        </p:txBody>
      </p:sp>
      <p:sp>
        <p:nvSpPr>
          <p:cNvPr id="931846" name="Line 6"/>
          <p:cNvSpPr>
            <a:spLocks noChangeShapeType="1"/>
          </p:cNvSpPr>
          <p:nvPr/>
        </p:nvSpPr>
        <p:spPr bwMode="auto">
          <a:xfrm>
            <a:off x="0" y="990600"/>
            <a:ext cx="9144000" cy="0"/>
          </a:xfrm>
          <a:prstGeom prst="line">
            <a:avLst/>
          </a:prstGeom>
          <a:noFill/>
          <a:ln w="38100">
            <a:solidFill>
              <a:srgbClr val="FF0000"/>
            </a:solidFill>
            <a:round/>
            <a:headEnd/>
            <a:tailEnd/>
          </a:ln>
          <a:effectLst/>
        </p:spPr>
        <p:txBody>
          <a:bodyPr/>
          <a:lstStyle/>
          <a:p>
            <a:endParaRPr lang="en-US"/>
          </a:p>
        </p:txBody>
      </p:sp>
      <p:pic>
        <p:nvPicPr>
          <p:cNvPr id="931847" name="Picture 7" descr="hose"/>
          <p:cNvPicPr>
            <a:picLocks noChangeAspect="1" noChangeArrowheads="1"/>
          </p:cNvPicPr>
          <p:nvPr/>
        </p:nvPicPr>
        <p:blipFill>
          <a:blip r:embed="rId3" cstate="print"/>
          <a:srcRect/>
          <a:stretch>
            <a:fillRect/>
          </a:stretch>
        </p:blipFill>
        <p:spPr bwMode="auto">
          <a:xfrm>
            <a:off x="4572000" y="3581400"/>
            <a:ext cx="4572000" cy="3276600"/>
          </a:xfrm>
          <a:prstGeom prst="rect">
            <a:avLst/>
          </a:prstGeom>
          <a:noFill/>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931847"/>
                                        </p:tgtEl>
                                        <p:attrNameLst>
                                          <p:attrName>style.visibility</p:attrName>
                                        </p:attrNameLst>
                                      </p:cBhvr>
                                      <p:to>
                                        <p:strVal val="visible"/>
                                      </p:to>
                                    </p:set>
                                    <p:animEffect transition="in" filter="wipe(up)">
                                      <p:cBhvr>
                                        <p:cTn id="11" dur="1000"/>
                                        <p:tgtEl>
                                          <p:spTgt spid="931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cstate="print"/>
          <a:srcRect l="1669" b="5020"/>
          <a:stretch>
            <a:fillRect/>
          </a:stretch>
        </p:blipFill>
        <p:spPr bwMode="auto">
          <a:xfrm>
            <a:off x="173038" y="3200400"/>
            <a:ext cx="6227762" cy="3200400"/>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176213" y="-26988"/>
            <a:ext cx="6224587" cy="3227388"/>
          </a:xfrm>
          <a:prstGeom prst="rect">
            <a:avLst/>
          </a:prstGeom>
          <a:noFill/>
          <a:ln w="9525">
            <a:noFill/>
            <a:miter lim="800000"/>
            <a:headEnd/>
            <a:tailEnd/>
          </a:ln>
        </p:spPr>
      </p:pic>
      <p:sp>
        <p:nvSpPr>
          <p:cNvPr id="29700" name="Text Box 4"/>
          <p:cNvSpPr txBox="1">
            <a:spLocks noChangeArrowheads="1"/>
          </p:cNvSpPr>
          <p:nvPr/>
        </p:nvSpPr>
        <p:spPr bwMode="auto">
          <a:xfrm>
            <a:off x="6553200" y="180975"/>
            <a:ext cx="2620963" cy="1433513"/>
          </a:xfrm>
          <a:prstGeom prst="rect">
            <a:avLst/>
          </a:prstGeom>
          <a:noFill/>
          <a:ln w="9525">
            <a:noFill/>
            <a:miter lim="800000"/>
            <a:headEnd/>
            <a:tailEnd/>
          </a:ln>
          <a:effectLst>
            <a:outerShdw blurRad="25400" dist="38100" dir="2700000" algn="tl" rotWithShape="0">
              <a:prstClr val="black">
                <a:alpha val="40000"/>
              </a:prstClr>
            </a:outerShdw>
          </a:effectLst>
        </p:spPr>
        <p:txBody>
          <a:bodyPr wrap="none">
            <a:spAutoFit/>
          </a:bodyPr>
          <a:lstStyle/>
          <a:p>
            <a:pPr eaLnBrk="0" hangingPunct="0"/>
            <a:r>
              <a:rPr lang="en-US" sz="3200" b="1" dirty="0">
                <a:solidFill>
                  <a:schemeClr val="bg1"/>
                </a:solidFill>
                <a:latin typeface="Comic Sans MS" pitchFamily="66" charset="0"/>
              </a:rPr>
              <a:t>US changes</a:t>
            </a:r>
            <a:r>
              <a:rPr lang="en-US" sz="2800" b="1" dirty="0">
                <a:solidFill>
                  <a:schemeClr val="bg1"/>
                </a:solidFill>
                <a:latin typeface="Comic Sans MS" pitchFamily="66" charset="0"/>
              </a:rPr>
              <a:t> </a:t>
            </a:r>
          </a:p>
          <a:p>
            <a:pPr eaLnBrk="0" hangingPunct="0"/>
            <a:r>
              <a:rPr lang="en-US" sz="2800" b="1" dirty="0">
                <a:solidFill>
                  <a:schemeClr val="bg1"/>
                </a:solidFill>
                <a:latin typeface="Comic Sans MS" pitchFamily="66" charset="0"/>
              </a:rPr>
              <a:t>	in</a:t>
            </a:r>
          </a:p>
          <a:p>
            <a:pPr eaLnBrk="0" hangingPunct="0"/>
            <a:r>
              <a:rPr lang="en-US" sz="2800" b="1" dirty="0">
                <a:solidFill>
                  <a:schemeClr val="bg1"/>
                </a:solidFill>
                <a:latin typeface="Comic Sans MS" pitchFamily="66" charset="0"/>
              </a:rPr>
              <a:t>Temperature</a:t>
            </a:r>
          </a:p>
        </p:txBody>
      </p:sp>
      <p:grpSp>
        <p:nvGrpSpPr>
          <p:cNvPr id="2" name="Group 5"/>
          <p:cNvGrpSpPr>
            <a:grpSpLocks/>
          </p:cNvGrpSpPr>
          <p:nvPr/>
        </p:nvGrpSpPr>
        <p:grpSpPr bwMode="auto">
          <a:xfrm>
            <a:off x="4191000" y="3886200"/>
            <a:ext cx="4508500" cy="1066800"/>
            <a:chOff x="2688" y="576"/>
            <a:chExt cx="2840" cy="672"/>
          </a:xfrm>
        </p:grpSpPr>
        <p:sp>
          <p:nvSpPr>
            <p:cNvPr id="29708" name="Oval 6"/>
            <p:cNvSpPr>
              <a:spLocks noChangeArrowheads="1"/>
            </p:cNvSpPr>
            <p:nvPr/>
          </p:nvSpPr>
          <p:spPr bwMode="auto">
            <a:xfrm>
              <a:off x="2688" y="576"/>
              <a:ext cx="1488" cy="672"/>
            </a:xfrm>
            <a:prstGeom prst="ellipse">
              <a:avLst/>
            </a:prstGeom>
            <a:noFill/>
            <a:ln w="57150">
              <a:solidFill>
                <a:srgbClr val="FF3300"/>
              </a:solidFill>
              <a:round/>
              <a:headEnd/>
              <a:tailEnd/>
            </a:ln>
          </p:spPr>
          <p:txBody>
            <a:bodyPr wrap="none" anchor="ctr"/>
            <a:lstStyle/>
            <a:p>
              <a:endParaRPr lang="en-US"/>
            </a:p>
          </p:txBody>
        </p:sp>
        <p:sp>
          <p:nvSpPr>
            <p:cNvPr id="29709" name="Text Box 7"/>
            <p:cNvSpPr txBox="1">
              <a:spLocks noChangeArrowheads="1"/>
            </p:cNvSpPr>
            <p:nvPr/>
          </p:nvSpPr>
          <p:spPr bwMode="auto">
            <a:xfrm>
              <a:off x="4262" y="653"/>
              <a:ext cx="1266" cy="288"/>
            </a:xfrm>
            <a:prstGeom prst="rect">
              <a:avLst/>
            </a:prstGeom>
            <a:solidFill>
              <a:schemeClr val="bg1"/>
            </a:solidFill>
            <a:ln w="9525">
              <a:noFill/>
              <a:miter lim="800000"/>
              <a:headEnd/>
              <a:tailEnd/>
            </a:ln>
          </p:spPr>
          <p:txBody>
            <a:bodyPr wrap="none">
              <a:spAutoFit/>
            </a:bodyPr>
            <a:lstStyle/>
            <a:p>
              <a:pPr eaLnBrk="0" hangingPunct="0"/>
              <a:r>
                <a:rPr lang="en-US" sz="2400">
                  <a:solidFill>
                    <a:srgbClr val="FF3300"/>
                  </a:solidFill>
                  <a:latin typeface="Comic Sans MS" pitchFamily="66" charset="0"/>
                </a:rPr>
                <a:t>Much wetter</a:t>
              </a:r>
            </a:p>
          </p:txBody>
        </p:sp>
      </p:grpSp>
      <p:grpSp>
        <p:nvGrpSpPr>
          <p:cNvPr id="3" name="Group 14"/>
          <p:cNvGrpSpPr>
            <a:grpSpLocks/>
          </p:cNvGrpSpPr>
          <p:nvPr/>
        </p:nvGrpSpPr>
        <p:grpSpPr bwMode="auto">
          <a:xfrm>
            <a:off x="1981200" y="152400"/>
            <a:ext cx="6605588" cy="5867400"/>
            <a:chOff x="1248" y="96"/>
            <a:chExt cx="4161" cy="3696"/>
          </a:xfrm>
        </p:grpSpPr>
        <p:sp>
          <p:nvSpPr>
            <p:cNvPr id="29706" name="Oval 9"/>
            <p:cNvSpPr>
              <a:spLocks noChangeArrowheads="1"/>
            </p:cNvSpPr>
            <p:nvPr/>
          </p:nvSpPr>
          <p:spPr bwMode="auto">
            <a:xfrm>
              <a:off x="1248" y="96"/>
              <a:ext cx="624" cy="3696"/>
            </a:xfrm>
            <a:prstGeom prst="ellipse">
              <a:avLst/>
            </a:prstGeom>
            <a:noFill/>
            <a:ln w="57150">
              <a:solidFill>
                <a:srgbClr val="0000FF"/>
              </a:solidFill>
              <a:round/>
              <a:headEnd/>
              <a:tailEnd/>
            </a:ln>
          </p:spPr>
          <p:txBody>
            <a:bodyPr wrap="none" anchor="ctr"/>
            <a:lstStyle/>
            <a:p>
              <a:endParaRPr lang="en-US"/>
            </a:p>
          </p:txBody>
        </p:sp>
        <p:sp>
          <p:nvSpPr>
            <p:cNvPr id="29707" name="Text Box 10"/>
            <p:cNvSpPr txBox="1">
              <a:spLocks noChangeArrowheads="1"/>
            </p:cNvSpPr>
            <p:nvPr/>
          </p:nvSpPr>
          <p:spPr bwMode="auto">
            <a:xfrm>
              <a:off x="4224" y="3120"/>
              <a:ext cx="1185" cy="518"/>
            </a:xfrm>
            <a:prstGeom prst="rect">
              <a:avLst/>
            </a:prstGeom>
            <a:solidFill>
              <a:schemeClr val="bg1"/>
            </a:solidFill>
            <a:ln w="9525">
              <a:noFill/>
              <a:miter lim="800000"/>
              <a:headEnd/>
              <a:tailEnd/>
            </a:ln>
          </p:spPr>
          <p:txBody>
            <a:bodyPr wrap="none">
              <a:spAutoFit/>
            </a:bodyPr>
            <a:lstStyle/>
            <a:p>
              <a:pPr eaLnBrk="0" hangingPunct="0"/>
              <a:r>
                <a:rPr lang="en-US" sz="2400">
                  <a:solidFill>
                    <a:srgbClr val="0000FF"/>
                  </a:solidFill>
                  <a:latin typeface="Comic Sans MS" pitchFamily="66" charset="0"/>
                </a:rPr>
                <a:t>1930s:</a:t>
              </a:r>
            </a:p>
            <a:p>
              <a:pPr eaLnBrk="0" hangingPunct="0"/>
              <a:r>
                <a:rPr lang="en-US" sz="2400">
                  <a:solidFill>
                    <a:srgbClr val="0000FF"/>
                  </a:solidFill>
                  <a:latin typeface="Comic Sans MS" pitchFamily="66" charset="0"/>
                </a:rPr>
                <a:t>Hot and dry</a:t>
              </a:r>
            </a:p>
          </p:txBody>
        </p:sp>
      </p:grpSp>
      <p:sp>
        <p:nvSpPr>
          <p:cNvPr id="29703" name="Text Box 11"/>
          <p:cNvSpPr txBox="1">
            <a:spLocks noChangeArrowheads="1"/>
          </p:cNvSpPr>
          <p:nvPr/>
        </p:nvSpPr>
        <p:spPr bwMode="auto">
          <a:xfrm>
            <a:off x="381000" y="6361113"/>
            <a:ext cx="6082114" cy="461665"/>
          </a:xfrm>
          <a:prstGeom prst="rect">
            <a:avLst/>
          </a:prstGeom>
          <a:noFill/>
          <a:ln w="9525">
            <a:noFill/>
            <a:miter lim="800000"/>
            <a:headEnd/>
            <a:tailEnd/>
          </a:ln>
        </p:spPr>
        <p:txBody>
          <a:bodyPr wrap="none">
            <a:spAutoFit/>
          </a:bodyPr>
          <a:lstStyle/>
          <a:p>
            <a:r>
              <a:rPr lang="en-US" dirty="0">
                <a:solidFill>
                  <a:schemeClr val="bg1"/>
                </a:solidFill>
              </a:rPr>
              <a:t>1900                    </a:t>
            </a:r>
            <a:r>
              <a:rPr lang="en-US" dirty="0" smtClean="0">
                <a:solidFill>
                  <a:schemeClr val="bg1"/>
                </a:solidFill>
              </a:rPr>
              <a:t>1950                     </a:t>
            </a:r>
            <a:r>
              <a:rPr lang="en-US" dirty="0">
                <a:solidFill>
                  <a:schemeClr val="bg1"/>
                </a:solidFill>
              </a:rPr>
              <a:t>2000</a:t>
            </a:r>
          </a:p>
        </p:txBody>
      </p:sp>
      <p:sp>
        <p:nvSpPr>
          <p:cNvPr id="29704" name="Text Box 12"/>
          <p:cNvSpPr txBox="1">
            <a:spLocks noChangeArrowheads="1"/>
          </p:cNvSpPr>
          <p:nvPr/>
        </p:nvSpPr>
        <p:spPr bwMode="auto">
          <a:xfrm>
            <a:off x="6681466" y="6059269"/>
            <a:ext cx="2462534" cy="646331"/>
          </a:xfrm>
          <a:prstGeom prst="rect">
            <a:avLst/>
          </a:prstGeom>
          <a:noFill/>
          <a:ln w="9525">
            <a:noFill/>
            <a:miter lim="800000"/>
            <a:headEnd/>
            <a:tailEnd/>
          </a:ln>
        </p:spPr>
        <p:txBody>
          <a:bodyPr wrap="none">
            <a:spAutoFit/>
          </a:bodyPr>
          <a:lstStyle/>
          <a:p>
            <a:r>
              <a:rPr lang="en-US" sz="1800" dirty="0" err="1">
                <a:solidFill>
                  <a:srgbClr val="FFFF00"/>
                </a:solidFill>
              </a:rPr>
              <a:t>Easterling</a:t>
            </a:r>
            <a:r>
              <a:rPr lang="en-US" sz="1800" dirty="0">
                <a:solidFill>
                  <a:srgbClr val="FFFF00"/>
                </a:solidFill>
              </a:rPr>
              <a:t> et al 2007</a:t>
            </a:r>
          </a:p>
          <a:p>
            <a:r>
              <a:rPr lang="en-US" sz="1800" dirty="0">
                <a:solidFill>
                  <a:srgbClr val="FFFF00"/>
                </a:solidFill>
              </a:rPr>
              <a:t>GRL</a:t>
            </a:r>
          </a:p>
        </p:txBody>
      </p:sp>
      <p:sp>
        <p:nvSpPr>
          <p:cNvPr id="232461" name="Text Box 13"/>
          <p:cNvSpPr txBox="1">
            <a:spLocks noChangeArrowheads="1"/>
          </p:cNvSpPr>
          <p:nvPr/>
        </p:nvSpPr>
        <p:spPr bwMode="auto">
          <a:xfrm>
            <a:off x="6477000" y="3276600"/>
            <a:ext cx="2438400" cy="519113"/>
          </a:xfrm>
          <a:prstGeom prst="rect">
            <a:avLst/>
          </a:prstGeom>
          <a:noFill/>
          <a:ln w="9525">
            <a:noFill/>
            <a:miter lim="800000"/>
            <a:headEnd/>
            <a:tailEnd/>
          </a:ln>
        </p:spPr>
        <p:txBody>
          <a:bodyPr>
            <a:spAutoFit/>
          </a:bodyPr>
          <a:lstStyle/>
          <a:p>
            <a:pPr>
              <a:spcBef>
                <a:spcPct val="50000"/>
              </a:spcBef>
            </a:pPr>
            <a:r>
              <a:rPr lang="en-US" sz="2800" b="1" dirty="0">
                <a:solidFill>
                  <a:schemeClr val="bg1"/>
                </a:solidFill>
                <a:latin typeface="Comic Sans MS" pitchFamily="66" charset="0"/>
              </a:rPr>
              <a:t>Precipitation</a:t>
            </a:r>
          </a:p>
        </p:txBody>
      </p:sp>
      <p:cxnSp>
        <p:nvCxnSpPr>
          <p:cNvPr id="15" name="Straight Connector 14"/>
          <p:cNvCxnSpPr/>
          <p:nvPr/>
        </p:nvCxnSpPr>
        <p:spPr bwMode="auto">
          <a:xfrm rot="16200000" flipH="1">
            <a:off x="5676900" y="647700"/>
            <a:ext cx="1371600" cy="22860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450"/>
                                        </p:tgtEl>
                                        <p:attrNameLst>
                                          <p:attrName>style.visibility</p:attrName>
                                        </p:attrNameLst>
                                      </p:cBhvr>
                                      <p:to>
                                        <p:strVal val="visible"/>
                                      </p:to>
                                    </p:set>
                                    <p:animEffect transition="in" filter="fade">
                                      <p:cBhvr>
                                        <p:cTn id="7" dur="2000"/>
                                        <p:tgtEl>
                                          <p:spTgt spid="2324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2461"/>
                                        </p:tgtEl>
                                        <p:attrNameLst>
                                          <p:attrName>style.visibility</p:attrName>
                                        </p:attrNameLst>
                                      </p:cBhvr>
                                      <p:to>
                                        <p:strVal val="visible"/>
                                      </p:to>
                                    </p:set>
                                    <p:animEffect transition="in" filter="fade">
                                      <p:cBhvr>
                                        <p:cTn id="10" dur="2000"/>
                                        <p:tgtEl>
                                          <p:spTgt spid="2324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81000"/>
            <a:ext cx="7772400" cy="1143000"/>
          </a:xfrm>
          <a:solidFill>
            <a:schemeClr val="accent1"/>
          </a:solidFill>
          <a:effectLst>
            <a:outerShdw dist="35921" dir="2700000" algn="ctr" rotWithShape="0">
              <a:schemeClr val="tx1"/>
            </a:outerShdw>
          </a:effectLst>
        </p:spPr>
        <p:txBody>
          <a:bodyPr/>
          <a:lstStyle/>
          <a:p>
            <a:pPr eaLnBrk="1" hangingPunct="1">
              <a:defRPr/>
            </a:pPr>
            <a:r>
              <a:rPr lang="en-US" sz="4000" dirty="0" smtClean="0">
                <a:solidFill>
                  <a:srgbClr val="FF0000"/>
                </a:solidFill>
                <a:effectLst>
                  <a:outerShdw blurRad="38100" dist="38100" dir="2700000" algn="tl">
                    <a:srgbClr val="000000"/>
                  </a:outerShdw>
                </a:effectLst>
                <a:latin typeface="Comic Sans MS" pitchFamily="66" charset="0"/>
              </a:rPr>
              <a:t>Climate change and extreme weather events</a:t>
            </a:r>
          </a:p>
        </p:txBody>
      </p:sp>
      <p:sp>
        <p:nvSpPr>
          <p:cNvPr id="16387" name="Rectangle 3"/>
          <p:cNvSpPr>
            <a:spLocks noGrp="1" noChangeArrowheads="1"/>
          </p:cNvSpPr>
          <p:nvPr>
            <p:ph idx="1"/>
          </p:nvPr>
        </p:nvSpPr>
        <p:spPr>
          <a:xfrm>
            <a:off x="609600" y="1828800"/>
            <a:ext cx="7772400" cy="4114800"/>
          </a:xfrm>
          <a:effectLst>
            <a:outerShdw blurRad="38100" dist="38100" dir="2700000" algn="tl" rotWithShape="0">
              <a:prstClr val="black">
                <a:alpha val="40000"/>
              </a:prstClr>
            </a:outerShdw>
          </a:effectLst>
        </p:spPr>
        <p:txBody>
          <a:bodyPr/>
          <a:lstStyle/>
          <a:p>
            <a:pPr eaLnBrk="1" hangingPunct="1">
              <a:lnSpc>
                <a:spcPct val="90000"/>
              </a:lnSpc>
              <a:spcAft>
                <a:spcPct val="10000"/>
              </a:spcAft>
              <a:buFont typeface="Wingdings" pitchFamily="2" charset="2"/>
              <a:buNone/>
            </a:pPr>
            <a:r>
              <a:rPr lang="en-US" sz="2800" b="1" dirty="0" smtClean="0">
                <a:solidFill>
                  <a:schemeClr val="bg1"/>
                </a:solidFill>
                <a:latin typeface="Comic Sans MS" pitchFamily="66" charset="0"/>
              </a:rPr>
              <a:t>Changes in extremes matter most for society and human health</a:t>
            </a:r>
          </a:p>
          <a:p>
            <a:pPr eaLnBrk="1" hangingPunct="1">
              <a:lnSpc>
                <a:spcPct val="90000"/>
              </a:lnSpc>
              <a:spcAft>
                <a:spcPct val="10000"/>
              </a:spcAft>
              <a:buFont typeface="Wingdings" pitchFamily="2" charset="2"/>
              <a:buNone/>
            </a:pPr>
            <a:endParaRPr lang="en-US" sz="1000" b="1" dirty="0" smtClean="0">
              <a:solidFill>
                <a:schemeClr val="bg1"/>
              </a:solidFill>
              <a:latin typeface="Comic Sans MS" pitchFamily="66" charset="0"/>
            </a:endParaRPr>
          </a:p>
          <a:p>
            <a:pPr eaLnBrk="1" hangingPunct="1">
              <a:lnSpc>
                <a:spcPct val="90000"/>
              </a:lnSpc>
              <a:buFont typeface="Wingdings" pitchFamily="2" charset="2"/>
              <a:buNone/>
            </a:pPr>
            <a:r>
              <a:rPr lang="en-US" sz="2800" dirty="0" smtClean="0">
                <a:solidFill>
                  <a:srgbClr val="FFFF00"/>
                </a:solidFill>
                <a:latin typeface="Comic Sans MS" pitchFamily="66" charset="0"/>
              </a:rPr>
              <a:t>With a warming climate:</a:t>
            </a:r>
          </a:p>
          <a:p>
            <a:pPr lvl="1" eaLnBrk="1" hangingPunct="1">
              <a:lnSpc>
                <a:spcPct val="90000"/>
              </a:lnSpc>
              <a:buFont typeface="Wingdings" pitchFamily="2" charset="2"/>
              <a:buChar char="S"/>
            </a:pPr>
            <a:r>
              <a:rPr lang="en-US" sz="2400" dirty="0" smtClean="0">
                <a:solidFill>
                  <a:schemeClr val="bg1"/>
                </a:solidFill>
                <a:latin typeface="Comic Sans MS" pitchFamily="66" charset="0"/>
              </a:rPr>
              <a:t> More high temperatures, heat waves </a:t>
            </a:r>
          </a:p>
          <a:p>
            <a:pPr lvl="1" eaLnBrk="1" hangingPunct="1">
              <a:lnSpc>
                <a:spcPct val="90000"/>
              </a:lnSpc>
              <a:buFont typeface="Wingdings" pitchFamily="2" charset="2"/>
              <a:buChar char="S"/>
            </a:pPr>
            <a:r>
              <a:rPr lang="en-US" sz="2400" dirty="0" smtClean="0">
                <a:solidFill>
                  <a:schemeClr val="bg1"/>
                </a:solidFill>
                <a:latin typeface="Comic Sans MS" pitchFamily="66" charset="0"/>
              </a:rPr>
              <a:t> Wild fires and other consequences</a:t>
            </a:r>
          </a:p>
          <a:p>
            <a:pPr lvl="1" eaLnBrk="1" hangingPunct="1">
              <a:lnSpc>
                <a:spcPct val="90000"/>
              </a:lnSpc>
              <a:buFont typeface="Wingdings" pitchFamily="2" charset="2"/>
              <a:buChar char="S"/>
            </a:pPr>
            <a:r>
              <a:rPr lang="en-US" sz="2400" dirty="0" smtClean="0">
                <a:solidFill>
                  <a:schemeClr val="bg1"/>
                </a:solidFill>
                <a:latin typeface="Comic Sans MS" pitchFamily="66" charset="0"/>
              </a:rPr>
              <a:t> Fewer cold extremes.</a:t>
            </a:r>
          </a:p>
          <a:p>
            <a:pPr eaLnBrk="1" hangingPunct="1">
              <a:lnSpc>
                <a:spcPct val="90000"/>
              </a:lnSpc>
              <a:buFont typeface="Wingdings" pitchFamily="2" charset="2"/>
              <a:buChar char="S"/>
            </a:pPr>
            <a:r>
              <a:rPr lang="en-US" sz="2800" dirty="0" smtClean="0">
                <a:solidFill>
                  <a:schemeClr val="bg1"/>
                </a:solidFill>
                <a:latin typeface="Comic Sans MS" pitchFamily="66" charset="0"/>
              </a:rPr>
              <a:t>More extremes in hydrological cycle:</a:t>
            </a:r>
          </a:p>
          <a:p>
            <a:pPr lvl="1" eaLnBrk="1" hangingPunct="1">
              <a:lnSpc>
                <a:spcPct val="90000"/>
              </a:lnSpc>
              <a:buFont typeface="Wingdings" pitchFamily="2" charset="2"/>
              <a:buChar char="S"/>
            </a:pPr>
            <a:r>
              <a:rPr lang="en-US" sz="2400" dirty="0" smtClean="0">
                <a:solidFill>
                  <a:schemeClr val="bg1"/>
                </a:solidFill>
                <a:latin typeface="Comic Sans MS" pitchFamily="66" charset="0"/>
              </a:rPr>
              <a:t>Drought</a:t>
            </a:r>
          </a:p>
          <a:p>
            <a:pPr lvl="1" eaLnBrk="1" hangingPunct="1">
              <a:lnSpc>
                <a:spcPct val="90000"/>
              </a:lnSpc>
              <a:buFont typeface="Wingdings" pitchFamily="2" charset="2"/>
              <a:buChar char="S"/>
            </a:pPr>
            <a:r>
              <a:rPr lang="en-US" sz="2400" dirty="0" smtClean="0">
                <a:solidFill>
                  <a:schemeClr val="bg1"/>
                </a:solidFill>
                <a:latin typeface="Comic Sans MS" pitchFamily="66" charset="0"/>
              </a:rPr>
              <a:t>Heavy rains, floods</a:t>
            </a:r>
          </a:p>
          <a:p>
            <a:pPr lvl="1" eaLnBrk="1" hangingPunct="1">
              <a:lnSpc>
                <a:spcPct val="90000"/>
              </a:lnSpc>
              <a:buFont typeface="Wingdings" pitchFamily="2" charset="2"/>
              <a:buChar char="S"/>
            </a:pPr>
            <a:r>
              <a:rPr lang="en-US" sz="2400" dirty="0" smtClean="0">
                <a:solidFill>
                  <a:schemeClr val="bg1"/>
                </a:solidFill>
                <a:latin typeface="Comic Sans MS" pitchFamily="66" charset="0"/>
              </a:rPr>
              <a:t>Intense storms, hurricanes, tornadoes</a:t>
            </a:r>
          </a:p>
        </p:txBody>
      </p:sp>
      <p:pic>
        <p:nvPicPr>
          <p:cNvPr id="16388" name="Picture 4" descr="wea00173"/>
          <p:cNvPicPr>
            <a:picLocks noChangeAspect="1" noChangeArrowheads="1"/>
          </p:cNvPicPr>
          <p:nvPr/>
        </p:nvPicPr>
        <p:blipFill>
          <a:blip r:embed="rId2" cstate="print"/>
          <a:srcRect/>
          <a:stretch>
            <a:fillRect/>
          </a:stretch>
        </p:blipFill>
        <p:spPr bwMode="auto">
          <a:xfrm>
            <a:off x="7010400" y="2320925"/>
            <a:ext cx="2133600" cy="1412875"/>
          </a:xfrm>
          <a:prstGeom prst="rect">
            <a:avLst/>
          </a:prstGeom>
          <a:noFill/>
          <a:ln w="9525">
            <a:solidFill>
              <a:srgbClr val="CC0000"/>
            </a:solidFill>
            <a:miter lim="800000"/>
            <a:headEnd/>
            <a:tailEnd/>
          </a:ln>
        </p:spPr>
      </p:pic>
      <p:pic>
        <p:nvPicPr>
          <p:cNvPr id="16389" name="Picture 5" descr="FLkralupy"/>
          <p:cNvPicPr>
            <a:picLocks noChangeAspect="1" noChangeArrowheads="1"/>
          </p:cNvPicPr>
          <p:nvPr/>
        </p:nvPicPr>
        <p:blipFill>
          <a:blip r:embed="rId3" cstate="print">
            <a:lum bright="-6000"/>
          </a:blip>
          <a:srcRect/>
          <a:stretch>
            <a:fillRect/>
          </a:stretch>
        </p:blipFill>
        <p:spPr bwMode="auto">
          <a:xfrm>
            <a:off x="6934200" y="5435600"/>
            <a:ext cx="2209800" cy="1422400"/>
          </a:xfrm>
          <a:prstGeom prst="rect">
            <a:avLst/>
          </a:prstGeom>
          <a:noFill/>
          <a:ln w="9525">
            <a:solidFill>
              <a:srgbClr val="CC0000"/>
            </a:solidFill>
            <a:miter lim="800000"/>
            <a:headEnd/>
            <a:tailEnd/>
          </a:ln>
        </p:spPr>
      </p:pic>
    </p:spTree>
  </p:cSld>
  <p:clrMapOvr>
    <a:masterClrMapping/>
  </p:clrMapOvr>
  <p:transition>
    <p:checke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4" name="Picture 2" descr="Box3"/>
          <p:cNvPicPr>
            <a:picLocks noChangeAspect="1" noChangeArrowheads="1"/>
          </p:cNvPicPr>
          <p:nvPr/>
        </p:nvPicPr>
        <p:blipFill>
          <a:blip r:embed="rId2" cstate="print"/>
          <a:srcRect/>
          <a:stretch>
            <a:fillRect/>
          </a:stretch>
        </p:blipFill>
        <p:spPr bwMode="auto">
          <a:xfrm>
            <a:off x="0" y="1430338"/>
            <a:ext cx="8763000" cy="3186112"/>
          </a:xfrm>
          <a:prstGeom prst="rect">
            <a:avLst/>
          </a:prstGeom>
          <a:noFill/>
        </p:spPr>
      </p:pic>
      <p:sp>
        <p:nvSpPr>
          <p:cNvPr id="934915" name="Text Box 3"/>
          <p:cNvSpPr txBox="1">
            <a:spLocks noChangeArrowheads="1"/>
          </p:cNvSpPr>
          <p:nvPr/>
        </p:nvSpPr>
        <p:spPr bwMode="auto">
          <a:xfrm>
            <a:off x="1066800" y="5213350"/>
            <a:ext cx="3233578" cy="1569660"/>
          </a:xfrm>
          <a:prstGeom prst="rect">
            <a:avLst/>
          </a:prstGeom>
          <a:noFill/>
          <a:ln w="9525">
            <a:noFill/>
            <a:miter lim="800000"/>
            <a:headEnd/>
            <a:tailEnd/>
          </a:ln>
          <a:effectLst/>
        </p:spPr>
        <p:txBody>
          <a:bodyPr wrap="none">
            <a:spAutoFit/>
          </a:bodyPr>
          <a:lstStyle/>
          <a:p>
            <a:pPr eaLnBrk="1" hangingPunct="1"/>
            <a:r>
              <a:rPr lang="en-US" b="1" dirty="0">
                <a:solidFill>
                  <a:srgbClr val="FFFF00"/>
                </a:solidFill>
              </a:rPr>
              <a:t>Extreme Heat Wave</a:t>
            </a:r>
          </a:p>
          <a:p>
            <a:pPr eaLnBrk="1" hangingPunct="1"/>
            <a:r>
              <a:rPr lang="en-US" b="1" dirty="0">
                <a:solidFill>
                  <a:srgbClr val="FFFF00"/>
                </a:solidFill>
              </a:rPr>
              <a:t>Summer 2003</a:t>
            </a:r>
          </a:p>
          <a:p>
            <a:pPr eaLnBrk="1" hangingPunct="1"/>
            <a:r>
              <a:rPr lang="en-US" b="1" dirty="0">
                <a:solidFill>
                  <a:srgbClr val="FFFF00"/>
                </a:solidFill>
              </a:rPr>
              <a:t>Europe</a:t>
            </a:r>
          </a:p>
          <a:p>
            <a:pPr eaLnBrk="1" hangingPunct="1"/>
            <a:r>
              <a:rPr lang="en-US" b="1" dirty="0" smtClean="0">
                <a:solidFill>
                  <a:srgbClr val="FF0000"/>
                </a:solidFill>
              </a:rPr>
              <a:t>&gt;50,000 </a:t>
            </a:r>
            <a:r>
              <a:rPr lang="en-US" b="1" dirty="0">
                <a:solidFill>
                  <a:srgbClr val="FF0000"/>
                </a:solidFill>
              </a:rPr>
              <a:t>deaths</a:t>
            </a:r>
          </a:p>
        </p:txBody>
      </p:sp>
      <p:sp>
        <p:nvSpPr>
          <p:cNvPr id="934916" name="Line 4"/>
          <p:cNvSpPr>
            <a:spLocks noChangeShapeType="1"/>
          </p:cNvSpPr>
          <p:nvPr/>
        </p:nvSpPr>
        <p:spPr bwMode="auto">
          <a:xfrm>
            <a:off x="0" y="1098550"/>
            <a:ext cx="9144000" cy="0"/>
          </a:xfrm>
          <a:prstGeom prst="line">
            <a:avLst/>
          </a:prstGeom>
          <a:noFill/>
          <a:ln w="38100">
            <a:solidFill>
              <a:srgbClr val="FF0000"/>
            </a:solidFill>
            <a:round/>
            <a:headEnd/>
            <a:tailEnd/>
          </a:ln>
          <a:effectLst/>
        </p:spPr>
        <p:txBody>
          <a:bodyPr/>
          <a:lstStyle/>
          <a:p>
            <a:endParaRPr lang="en-US"/>
          </a:p>
        </p:txBody>
      </p:sp>
      <p:sp>
        <p:nvSpPr>
          <p:cNvPr id="934917" name="Text Box 5"/>
          <p:cNvSpPr txBox="1">
            <a:spLocks noChangeArrowheads="1"/>
          </p:cNvSpPr>
          <p:nvPr/>
        </p:nvSpPr>
        <p:spPr bwMode="auto">
          <a:xfrm>
            <a:off x="1219200" y="255588"/>
            <a:ext cx="6927850" cy="51911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r>
              <a:rPr lang="en-US" sz="2800" b="1">
                <a:solidFill>
                  <a:schemeClr val="bg1"/>
                </a:solidFill>
              </a:rPr>
              <a:t>Heat waves are increasing: an example</a:t>
            </a:r>
          </a:p>
        </p:txBody>
      </p:sp>
      <p:grpSp>
        <p:nvGrpSpPr>
          <p:cNvPr id="934918" name="Group 6"/>
          <p:cNvGrpSpPr>
            <a:grpSpLocks/>
          </p:cNvGrpSpPr>
          <p:nvPr/>
        </p:nvGrpSpPr>
        <p:grpSpPr bwMode="auto">
          <a:xfrm>
            <a:off x="5410200" y="1600200"/>
            <a:ext cx="3509963" cy="4267200"/>
            <a:chOff x="3408" y="1008"/>
            <a:chExt cx="2211" cy="2688"/>
          </a:xfrm>
        </p:grpSpPr>
        <p:grpSp>
          <p:nvGrpSpPr>
            <p:cNvPr id="934919" name="Group 7"/>
            <p:cNvGrpSpPr>
              <a:grpSpLocks/>
            </p:cNvGrpSpPr>
            <p:nvPr/>
          </p:nvGrpSpPr>
          <p:grpSpPr bwMode="auto">
            <a:xfrm>
              <a:off x="4608" y="1008"/>
              <a:ext cx="912" cy="1248"/>
              <a:chOff x="4608" y="528"/>
              <a:chExt cx="864" cy="1200"/>
            </a:xfrm>
          </p:grpSpPr>
          <p:sp>
            <p:nvSpPr>
              <p:cNvPr id="934920" name="AutoShape 8"/>
              <p:cNvSpPr>
                <a:spLocks/>
              </p:cNvSpPr>
              <p:nvPr/>
            </p:nvSpPr>
            <p:spPr bwMode="auto">
              <a:xfrm>
                <a:off x="5184" y="528"/>
                <a:ext cx="288" cy="672"/>
              </a:xfrm>
              <a:prstGeom prst="rightBrace">
                <a:avLst>
                  <a:gd name="adj1" fmla="val 19444"/>
                  <a:gd name="adj2" fmla="val 50000"/>
                </a:avLst>
              </a:prstGeom>
              <a:noFill/>
              <a:ln w="38100">
                <a:solidFill>
                  <a:srgbClr val="CC0000"/>
                </a:solidFill>
                <a:round/>
                <a:headEnd/>
                <a:tailEnd/>
              </a:ln>
              <a:effectLst/>
            </p:spPr>
            <p:txBody>
              <a:bodyPr wrap="none" anchor="ctr"/>
              <a:lstStyle/>
              <a:p>
                <a:endParaRPr lang="en-US"/>
              </a:p>
            </p:txBody>
          </p:sp>
          <p:sp>
            <p:nvSpPr>
              <p:cNvPr id="934921" name="Line 9"/>
              <p:cNvSpPr>
                <a:spLocks noChangeShapeType="1"/>
              </p:cNvSpPr>
              <p:nvPr/>
            </p:nvSpPr>
            <p:spPr bwMode="auto">
              <a:xfrm flipV="1">
                <a:off x="4608" y="1200"/>
                <a:ext cx="576" cy="528"/>
              </a:xfrm>
              <a:prstGeom prst="line">
                <a:avLst/>
              </a:prstGeom>
              <a:noFill/>
              <a:ln w="38100">
                <a:solidFill>
                  <a:srgbClr val="CC0000"/>
                </a:solidFill>
                <a:round/>
                <a:headEnd/>
                <a:tailEnd type="triangle" w="med" len="med"/>
              </a:ln>
              <a:effectLst/>
            </p:spPr>
            <p:txBody>
              <a:bodyPr/>
              <a:lstStyle/>
              <a:p>
                <a:endParaRPr lang="en-US"/>
              </a:p>
            </p:txBody>
          </p:sp>
        </p:grpSp>
        <p:sp>
          <p:nvSpPr>
            <p:cNvPr id="934922" name="Text Box 10"/>
            <p:cNvSpPr txBox="1">
              <a:spLocks noChangeArrowheads="1"/>
            </p:cNvSpPr>
            <p:nvPr/>
          </p:nvSpPr>
          <p:spPr bwMode="auto">
            <a:xfrm>
              <a:off x="3408" y="3408"/>
              <a:ext cx="2211" cy="288"/>
            </a:xfrm>
            <a:prstGeom prst="rect">
              <a:avLst/>
            </a:prstGeom>
            <a:noFill/>
            <a:ln w="9525">
              <a:noFill/>
              <a:miter lim="800000"/>
              <a:headEnd/>
              <a:tailEnd/>
            </a:ln>
            <a:effectLst/>
          </p:spPr>
          <p:txBody>
            <a:bodyPr wrap="none">
              <a:spAutoFit/>
            </a:bodyPr>
            <a:lstStyle/>
            <a:p>
              <a:pPr eaLnBrk="1" hangingPunct="1"/>
              <a:r>
                <a:rPr lang="en-US" b="1">
                  <a:solidFill>
                    <a:schemeClr val="bg1"/>
                  </a:solidFill>
                </a:rPr>
                <a:t>Trend plus variability?</a:t>
              </a:r>
            </a:p>
          </p:txBody>
        </p:sp>
      </p:grpSp>
      <p:sp>
        <p:nvSpPr>
          <p:cNvPr id="934923" name="Text Box 11"/>
          <p:cNvSpPr txBox="1">
            <a:spLocks noChangeArrowheads="1"/>
          </p:cNvSpPr>
          <p:nvPr/>
        </p:nvSpPr>
        <p:spPr bwMode="auto">
          <a:xfrm>
            <a:off x="7543800" y="6491288"/>
            <a:ext cx="704850" cy="366712"/>
          </a:xfrm>
          <a:prstGeom prst="rect">
            <a:avLst/>
          </a:prstGeom>
          <a:noFill/>
          <a:ln w="9525">
            <a:noFill/>
            <a:miter lim="800000"/>
            <a:headEnd/>
            <a:tailEnd/>
          </a:ln>
          <a:effectLst/>
        </p:spPr>
        <p:txBody>
          <a:bodyPr wrap="none">
            <a:spAutoFit/>
          </a:bodyPr>
          <a:lstStyle/>
          <a:p>
            <a:r>
              <a:rPr lang="en-US" sz="1800" dirty="0">
                <a:solidFill>
                  <a:srgbClr val="FFFF00"/>
                </a:solidFill>
              </a:rPr>
              <a:t>IPCC</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animEffect transition="in" filter="wipe(down)">
                                      <p:cBhvr>
                                        <p:cTn id="7" dur="1000"/>
                                        <p:tgtEl>
                                          <p:spTgt spid="934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2866" name="Picture 2" descr="FAQ3"/>
          <p:cNvPicPr>
            <a:picLocks noChangeAspect="1" noChangeArrowheads="1"/>
          </p:cNvPicPr>
          <p:nvPr/>
        </p:nvPicPr>
        <p:blipFill>
          <a:blip r:embed="rId2" cstate="print"/>
          <a:srcRect/>
          <a:stretch>
            <a:fillRect/>
          </a:stretch>
        </p:blipFill>
        <p:spPr bwMode="auto">
          <a:xfrm>
            <a:off x="234950" y="762000"/>
            <a:ext cx="6165850" cy="5867400"/>
          </a:xfrm>
          <a:prstGeom prst="rect">
            <a:avLst/>
          </a:prstGeom>
          <a:noFill/>
          <a:ln w="9525">
            <a:noFill/>
            <a:miter lim="800000"/>
            <a:headEnd/>
            <a:tailEnd/>
          </a:ln>
        </p:spPr>
      </p:pic>
      <p:sp>
        <p:nvSpPr>
          <p:cNvPr id="932867" name="Text Box 3"/>
          <p:cNvSpPr txBox="1">
            <a:spLocks noChangeArrowheads="1"/>
          </p:cNvSpPr>
          <p:nvPr/>
        </p:nvSpPr>
        <p:spPr bwMode="auto">
          <a:xfrm>
            <a:off x="6537325" y="960438"/>
            <a:ext cx="2606675" cy="4838700"/>
          </a:xfrm>
          <a:prstGeom prst="rect">
            <a:avLst/>
          </a:prstGeom>
          <a:noFill/>
          <a:ln w="9525">
            <a:noFill/>
            <a:miter lim="800000"/>
            <a:headEnd/>
            <a:tailEnd/>
          </a:ln>
          <a:effectLst/>
        </p:spPr>
        <p:txBody>
          <a:bodyPr>
            <a:spAutoFit/>
          </a:bodyPr>
          <a:lstStyle/>
          <a:p>
            <a:pPr eaLnBrk="1" hangingPunct="1"/>
            <a:r>
              <a:rPr lang="en-US">
                <a:solidFill>
                  <a:schemeClr val="bg1"/>
                </a:solidFill>
              </a:rPr>
              <a:t>The most important spatial pattern (top) of the monthly Palmer Drought Severity Index (PDSI) for 1900 to 2002. </a:t>
            </a:r>
          </a:p>
          <a:p>
            <a:pPr eaLnBrk="1" hangingPunct="1"/>
            <a:endParaRPr lang="en-US">
              <a:solidFill>
                <a:schemeClr val="bg1"/>
              </a:solidFill>
            </a:endParaRPr>
          </a:p>
          <a:p>
            <a:pPr eaLnBrk="1" hangingPunct="1"/>
            <a:r>
              <a:rPr lang="en-US">
                <a:solidFill>
                  <a:schemeClr val="bg1"/>
                </a:solidFill>
              </a:rPr>
              <a:t>The time series (below) accounts for most of the trend in PDSI.</a:t>
            </a:r>
          </a:p>
        </p:txBody>
      </p:sp>
      <p:sp>
        <p:nvSpPr>
          <p:cNvPr id="932868" name="Line 4"/>
          <p:cNvSpPr>
            <a:spLocks noChangeShapeType="1"/>
          </p:cNvSpPr>
          <p:nvPr/>
        </p:nvSpPr>
        <p:spPr bwMode="auto">
          <a:xfrm>
            <a:off x="0" y="685800"/>
            <a:ext cx="9144000" cy="0"/>
          </a:xfrm>
          <a:prstGeom prst="line">
            <a:avLst/>
          </a:prstGeom>
          <a:noFill/>
          <a:ln w="38100">
            <a:solidFill>
              <a:srgbClr val="FF0000"/>
            </a:solidFill>
            <a:round/>
            <a:headEnd/>
            <a:tailEnd/>
          </a:ln>
          <a:effectLst/>
        </p:spPr>
        <p:txBody>
          <a:bodyPr/>
          <a:lstStyle/>
          <a:p>
            <a:endParaRPr lang="en-US"/>
          </a:p>
        </p:txBody>
      </p:sp>
      <p:sp>
        <p:nvSpPr>
          <p:cNvPr id="932869" name="Text Box 5"/>
          <p:cNvSpPr txBox="1">
            <a:spLocks noChangeArrowheads="1"/>
          </p:cNvSpPr>
          <p:nvPr/>
        </p:nvSpPr>
        <p:spPr bwMode="auto">
          <a:xfrm>
            <a:off x="2362200" y="152400"/>
            <a:ext cx="5135563"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r>
              <a:rPr lang="en-US" b="1" dirty="0">
                <a:solidFill>
                  <a:srgbClr val="FFFF00"/>
                </a:solidFill>
              </a:rPr>
              <a:t>Drought is increasing most places</a:t>
            </a:r>
          </a:p>
        </p:txBody>
      </p:sp>
      <p:sp>
        <p:nvSpPr>
          <p:cNvPr id="932870" name="AutoShape 6"/>
          <p:cNvSpPr>
            <a:spLocks noChangeArrowheads="1"/>
          </p:cNvSpPr>
          <p:nvPr/>
        </p:nvSpPr>
        <p:spPr bwMode="auto">
          <a:xfrm>
            <a:off x="4953000" y="914400"/>
            <a:ext cx="4191000" cy="2057400"/>
          </a:xfrm>
          <a:prstGeom prst="wedgeRoundRectCallout">
            <a:avLst>
              <a:gd name="adj1" fmla="val -53333"/>
              <a:gd name="adj2" fmla="val 133486"/>
              <a:gd name="adj3" fmla="val 16667"/>
            </a:avLst>
          </a:prstGeom>
          <a:solidFill>
            <a:srgbClr val="FFFF00"/>
          </a:solidFill>
          <a:ln w="28575">
            <a:solidFill>
              <a:srgbClr val="CC0000"/>
            </a:solidFill>
            <a:miter lim="800000"/>
            <a:headEnd/>
            <a:tailEnd/>
          </a:ln>
          <a:effectLst/>
        </p:spPr>
        <p:txBody>
          <a:bodyPr/>
          <a:lstStyle/>
          <a:p>
            <a:pPr algn="ctr" eaLnBrk="1" hangingPunct="1"/>
            <a:r>
              <a:rPr lang="en-US"/>
              <a:t>Mainly decrease in rain over land in tropics and subtropics, but enhanced by increased atmospheric demand with warming</a:t>
            </a:r>
          </a:p>
        </p:txBody>
      </p:sp>
      <p:sp>
        <p:nvSpPr>
          <p:cNvPr id="932871" name="Text Box 7"/>
          <p:cNvSpPr txBox="1">
            <a:spLocks noChangeArrowheads="1"/>
          </p:cNvSpPr>
          <p:nvPr/>
        </p:nvSpPr>
        <p:spPr bwMode="auto">
          <a:xfrm>
            <a:off x="8229600" y="6491288"/>
            <a:ext cx="704850" cy="366712"/>
          </a:xfrm>
          <a:prstGeom prst="rect">
            <a:avLst/>
          </a:prstGeom>
          <a:noFill/>
          <a:ln w="9525">
            <a:noFill/>
            <a:miter lim="800000"/>
            <a:headEnd/>
            <a:tailEnd/>
          </a:ln>
          <a:effectLst/>
        </p:spPr>
        <p:txBody>
          <a:bodyPr wrap="none">
            <a:spAutoFit/>
          </a:bodyPr>
          <a:lstStyle/>
          <a:p>
            <a:r>
              <a:rPr lang="en-US" sz="1800">
                <a:solidFill>
                  <a:srgbClr val="FFFF00"/>
                </a:solidFill>
              </a:rPr>
              <a:t>IPCC</a:t>
            </a: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32870"/>
                                        </p:tgtEl>
                                        <p:attrNameLst>
                                          <p:attrName>style.visibility</p:attrName>
                                        </p:attrNameLst>
                                      </p:cBhvr>
                                      <p:to>
                                        <p:strVal val="visible"/>
                                      </p:to>
                                    </p:set>
                                    <p:animEffect transition="in" filter="wipe(up)">
                                      <p:cBhvr>
                                        <p:cTn id="7" dur="500"/>
                                        <p:tgtEl>
                                          <p:spTgt spid="93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Fig3"/>
          <p:cNvPicPr>
            <a:picLocks noChangeAspect="1" noChangeArrowheads="1"/>
          </p:cNvPicPr>
          <p:nvPr/>
        </p:nvPicPr>
        <p:blipFill>
          <a:blip r:embed="rId2" cstate="print"/>
          <a:srcRect/>
          <a:stretch>
            <a:fillRect/>
          </a:stretch>
        </p:blipFill>
        <p:spPr bwMode="auto">
          <a:xfrm>
            <a:off x="0" y="1820863"/>
            <a:ext cx="6207125" cy="4427537"/>
          </a:xfrm>
          <a:prstGeom prst="rect">
            <a:avLst/>
          </a:prstGeom>
          <a:noFill/>
          <a:ln w="9525">
            <a:noFill/>
            <a:miter lim="800000"/>
            <a:headEnd/>
            <a:tailEnd/>
          </a:ln>
        </p:spPr>
      </p:pic>
      <p:sp>
        <p:nvSpPr>
          <p:cNvPr id="362499" name="Text Box 3"/>
          <p:cNvSpPr txBox="1">
            <a:spLocks noChangeArrowheads="1"/>
          </p:cNvSpPr>
          <p:nvPr/>
        </p:nvSpPr>
        <p:spPr bwMode="auto">
          <a:xfrm>
            <a:off x="6461125" y="1830388"/>
            <a:ext cx="2682875" cy="4832092"/>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r>
              <a:rPr lang="en-US" sz="2800" b="1" u="sng" dirty="0">
                <a:solidFill>
                  <a:srgbClr val="FFFF00"/>
                </a:solidFill>
              </a:rPr>
              <a:t>Precipitation</a:t>
            </a:r>
          </a:p>
          <a:p>
            <a:pPr eaLnBrk="1" hangingPunct="1"/>
            <a:r>
              <a:rPr lang="en-US" dirty="0">
                <a:solidFill>
                  <a:schemeClr val="bg1"/>
                </a:solidFill>
              </a:rPr>
              <a:t>Observed trends (%) per decade for 1951–2003 contribution to total annual from </a:t>
            </a:r>
            <a:r>
              <a:rPr lang="en-US" sz="2800" b="1" dirty="0">
                <a:solidFill>
                  <a:schemeClr val="bg1"/>
                </a:solidFill>
              </a:rPr>
              <a:t>very wet days</a:t>
            </a:r>
            <a:r>
              <a:rPr lang="en-US" dirty="0">
                <a:solidFill>
                  <a:schemeClr val="bg1"/>
                </a:solidFill>
              </a:rPr>
              <a:t>     &gt; 95th %</a:t>
            </a:r>
            <a:r>
              <a:rPr lang="en-US" dirty="0" err="1">
                <a:solidFill>
                  <a:schemeClr val="bg1"/>
                </a:solidFill>
              </a:rPr>
              <a:t>ile</a:t>
            </a:r>
            <a:r>
              <a:rPr lang="en-US" dirty="0">
                <a:solidFill>
                  <a:schemeClr val="bg1"/>
                </a:solidFill>
              </a:rPr>
              <a:t>. </a:t>
            </a:r>
          </a:p>
          <a:p>
            <a:pPr eaLnBrk="1" hangingPunct="1"/>
            <a:endParaRPr lang="en-US" dirty="0">
              <a:solidFill>
                <a:schemeClr val="bg1"/>
              </a:solidFill>
            </a:endParaRPr>
          </a:p>
          <a:p>
            <a:pPr eaLnBrk="1" hangingPunct="1"/>
            <a:endParaRPr lang="en-US" dirty="0" smtClean="0">
              <a:solidFill>
                <a:schemeClr val="bg1"/>
              </a:solidFill>
            </a:endParaRPr>
          </a:p>
          <a:p>
            <a:pPr eaLnBrk="1" hangingPunct="1"/>
            <a:endParaRPr lang="en-US" dirty="0">
              <a:solidFill>
                <a:schemeClr val="bg1"/>
              </a:solidFill>
            </a:endParaRPr>
          </a:p>
          <a:p>
            <a:pPr eaLnBrk="1" hangingPunct="1"/>
            <a:r>
              <a:rPr lang="en-US" sz="1800" dirty="0">
                <a:solidFill>
                  <a:schemeClr val="bg1"/>
                </a:solidFill>
              </a:rPr>
              <a:t>Alexander et al 2006</a:t>
            </a:r>
          </a:p>
          <a:p>
            <a:pPr eaLnBrk="1" hangingPunct="1"/>
            <a:r>
              <a:rPr lang="en-US" sz="1800" dirty="0">
                <a:solidFill>
                  <a:schemeClr val="bg1"/>
                </a:solidFill>
              </a:rPr>
              <a:t>IPCC AR4</a:t>
            </a:r>
            <a:endParaRPr lang="en-US" dirty="0">
              <a:solidFill>
                <a:schemeClr val="bg1"/>
              </a:solidFill>
            </a:endParaRPr>
          </a:p>
        </p:txBody>
      </p:sp>
      <p:sp>
        <p:nvSpPr>
          <p:cNvPr id="362500" name="Text Box 4"/>
          <p:cNvSpPr txBox="1">
            <a:spLocks noChangeArrowheads="1"/>
          </p:cNvSpPr>
          <p:nvPr/>
        </p:nvSpPr>
        <p:spPr bwMode="auto">
          <a:xfrm>
            <a:off x="609600" y="244475"/>
            <a:ext cx="8093075" cy="946150"/>
          </a:xfrm>
          <a:prstGeom prst="rect">
            <a:avLst/>
          </a:prstGeom>
          <a:noFill/>
          <a:ln w="9525">
            <a:noFill/>
            <a:miter lim="800000"/>
            <a:headEnd/>
            <a:tailEnd/>
          </a:ln>
          <a:effectLst>
            <a:outerShdw dist="25400" dir="2700000" algn="ctr" rotWithShape="0">
              <a:schemeClr val="bg1"/>
            </a:outerShdw>
          </a:effectLst>
        </p:spPr>
        <p:txBody>
          <a:bodyPr>
            <a:spAutoFit/>
          </a:bodyPr>
          <a:lstStyle/>
          <a:p>
            <a:pPr algn="ctr"/>
            <a:r>
              <a:rPr lang="en-US" sz="2800" b="1" dirty="0">
                <a:solidFill>
                  <a:srgbClr val="FF0000"/>
                </a:solidFill>
              </a:rPr>
              <a:t>Heavy precipitation days are increasing even in places where precipitation is decreasing</a:t>
            </a:r>
            <a:r>
              <a:rPr lang="en-US" sz="2800" b="1" dirty="0">
                <a:solidFill>
                  <a:srgbClr val="CC0000"/>
                </a:solidFill>
              </a:rPr>
              <a:t>.</a:t>
            </a:r>
          </a:p>
        </p:txBody>
      </p:sp>
    </p:spTree>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ChangeArrowheads="1"/>
          </p:cNvSpPr>
          <p:nvPr/>
        </p:nvSpPr>
        <p:spPr bwMode="auto">
          <a:xfrm>
            <a:off x="1833563" y="2228850"/>
            <a:ext cx="9144000" cy="0"/>
          </a:xfrm>
          <a:prstGeom prst="rect">
            <a:avLst/>
          </a:prstGeom>
          <a:noFill/>
          <a:ln w="9525">
            <a:noFill/>
            <a:miter lim="800000"/>
            <a:headEnd/>
            <a:tailEnd/>
          </a:ln>
          <a:effectLst/>
        </p:spPr>
        <p:txBody>
          <a:bodyPr>
            <a:spAutoFit/>
          </a:bodyPr>
          <a:lstStyle/>
          <a:p>
            <a:endParaRPr lang="en-US"/>
          </a:p>
        </p:txBody>
      </p:sp>
      <p:sp>
        <p:nvSpPr>
          <p:cNvPr id="939011" name="Rectangle 3"/>
          <p:cNvSpPr>
            <a:spLocks noChangeArrowheads="1"/>
          </p:cNvSpPr>
          <p:nvPr/>
        </p:nvSpPr>
        <p:spPr bwMode="auto">
          <a:xfrm>
            <a:off x="2224088" y="1700213"/>
            <a:ext cx="9144000" cy="0"/>
          </a:xfrm>
          <a:prstGeom prst="rect">
            <a:avLst/>
          </a:prstGeom>
          <a:noFill/>
          <a:ln w="9525">
            <a:noFill/>
            <a:miter lim="800000"/>
            <a:headEnd/>
            <a:tailEnd/>
          </a:ln>
          <a:effectLst/>
        </p:spPr>
        <p:txBody>
          <a:bodyPr>
            <a:spAutoFit/>
          </a:bodyPr>
          <a:lstStyle/>
          <a:p>
            <a:endParaRPr lang="en-US"/>
          </a:p>
        </p:txBody>
      </p:sp>
      <p:sp>
        <p:nvSpPr>
          <p:cNvPr id="939012" name="Text Box 4"/>
          <p:cNvSpPr txBox="1">
            <a:spLocks noChangeArrowheads="1"/>
          </p:cNvSpPr>
          <p:nvPr/>
        </p:nvSpPr>
        <p:spPr bwMode="auto">
          <a:xfrm>
            <a:off x="685800" y="152400"/>
            <a:ext cx="7975600"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r>
              <a:rPr lang="en-US" b="1">
                <a:solidFill>
                  <a:schemeClr val="bg1"/>
                </a:solidFill>
              </a:rPr>
              <a:t>North Atlantic hurricanes have increased with SSTs</a:t>
            </a:r>
          </a:p>
        </p:txBody>
      </p:sp>
      <p:sp>
        <p:nvSpPr>
          <p:cNvPr id="939013" name="Line 5"/>
          <p:cNvSpPr>
            <a:spLocks noChangeShapeType="1"/>
          </p:cNvSpPr>
          <p:nvPr/>
        </p:nvSpPr>
        <p:spPr bwMode="auto">
          <a:xfrm>
            <a:off x="0" y="685800"/>
            <a:ext cx="9144000" cy="0"/>
          </a:xfrm>
          <a:prstGeom prst="line">
            <a:avLst/>
          </a:prstGeom>
          <a:noFill/>
          <a:ln w="38100">
            <a:solidFill>
              <a:srgbClr val="FF0000"/>
            </a:solidFill>
            <a:round/>
            <a:headEnd/>
            <a:tailEnd/>
          </a:ln>
          <a:effectLst/>
        </p:spPr>
        <p:txBody>
          <a:bodyPr/>
          <a:lstStyle/>
          <a:p>
            <a:endParaRPr lang="en-US"/>
          </a:p>
        </p:txBody>
      </p:sp>
      <p:pic>
        <p:nvPicPr>
          <p:cNvPr id="939014" name="Picture 6" descr="katrina-satellite"/>
          <p:cNvPicPr>
            <a:picLocks noChangeAspect="1" noChangeArrowheads="1" noCrop="1"/>
          </p:cNvPicPr>
          <p:nvPr/>
        </p:nvPicPr>
        <p:blipFill>
          <a:blip r:embed="rId2" cstate="print"/>
          <a:srcRect/>
          <a:stretch>
            <a:fillRect/>
          </a:stretch>
        </p:blipFill>
        <p:spPr bwMode="auto">
          <a:xfrm>
            <a:off x="0" y="742950"/>
            <a:ext cx="8153400" cy="6115050"/>
          </a:xfrm>
          <a:prstGeom prst="rect">
            <a:avLst/>
          </a:prstGeom>
          <a:noFill/>
        </p:spPr>
      </p:pic>
      <p:sp>
        <p:nvSpPr>
          <p:cNvPr id="939015" name="Text Box 7"/>
          <p:cNvSpPr txBox="1">
            <a:spLocks noChangeArrowheads="1"/>
          </p:cNvSpPr>
          <p:nvPr/>
        </p:nvSpPr>
        <p:spPr bwMode="auto">
          <a:xfrm>
            <a:off x="7543800" y="1646238"/>
            <a:ext cx="1600200" cy="3378200"/>
          </a:xfrm>
          <a:prstGeom prst="rect">
            <a:avLst/>
          </a:prstGeom>
          <a:solidFill>
            <a:schemeClr val="accent2"/>
          </a:solidFill>
          <a:ln w="9525">
            <a:noFill/>
            <a:miter lim="800000"/>
            <a:headEnd/>
            <a:tailEnd/>
          </a:ln>
          <a:effectLst/>
        </p:spPr>
        <p:txBody>
          <a:bodyPr>
            <a:spAutoFit/>
          </a:bodyPr>
          <a:lstStyle/>
          <a:p>
            <a:r>
              <a:rPr lang="en-US" b="1">
                <a:solidFill>
                  <a:srgbClr val="FFFF00"/>
                </a:solidFill>
              </a:rPr>
              <a:t>Katrina </a:t>
            </a:r>
          </a:p>
          <a:p>
            <a:r>
              <a:rPr lang="en-US">
                <a:solidFill>
                  <a:srgbClr val="FFFF00"/>
                </a:solidFill>
              </a:rPr>
              <a:t>August 2005</a:t>
            </a:r>
          </a:p>
          <a:p>
            <a:endParaRPr lang="en-US">
              <a:solidFill>
                <a:srgbClr val="FFFF00"/>
              </a:solidFill>
            </a:endParaRPr>
          </a:p>
          <a:p>
            <a:r>
              <a:rPr lang="en-US">
                <a:solidFill>
                  <a:srgbClr val="FFFF00"/>
                </a:solidFill>
              </a:rPr>
              <a:t>The 2005 season broke many records</a:t>
            </a:r>
          </a:p>
        </p:txBody>
      </p:sp>
    </p:spTree>
  </p:cSld>
  <p:clrMapOvr>
    <a:masterClrMapping/>
  </p:clrMapOvr>
  <p:transition>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41363" y="919163"/>
            <a:ext cx="5757862" cy="3128962"/>
            <a:chOff x="435" y="402"/>
            <a:chExt cx="4814" cy="2758"/>
          </a:xfrm>
        </p:grpSpPr>
        <p:pic>
          <p:nvPicPr>
            <p:cNvPr id="91157" name="Picture 3" descr="atl_rec1944-08"/>
            <p:cNvPicPr>
              <a:picLocks noChangeAspect="1" noChangeArrowheads="1"/>
            </p:cNvPicPr>
            <p:nvPr/>
          </p:nvPicPr>
          <p:blipFill>
            <a:blip r:embed="rId2" cstate="print"/>
            <a:srcRect/>
            <a:stretch>
              <a:fillRect/>
            </a:stretch>
          </p:blipFill>
          <p:spPr bwMode="auto">
            <a:xfrm>
              <a:off x="435" y="402"/>
              <a:ext cx="4814" cy="2758"/>
            </a:xfrm>
            <a:prstGeom prst="rect">
              <a:avLst/>
            </a:prstGeom>
            <a:noFill/>
            <a:ln w="7620">
              <a:solidFill>
                <a:schemeClr val="tx1"/>
              </a:solidFill>
              <a:miter lim="800000"/>
              <a:headEnd/>
              <a:tailEnd/>
            </a:ln>
          </p:spPr>
        </p:pic>
        <p:sp>
          <p:nvSpPr>
            <p:cNvPr id="91158" name="Rectangle 4"/>
            <p:cNvSpPr>
              <a:spLocks noChangeArrowheads="1"/>
            </p:cNvSpPr>
            <p:nvPr/>
          </p:nvSpPr>
          <p:spPr bwMode="auto">
            <a:xfrm>
              <a:off x="5072" y="1617"/>
              <a:ext cx="52" cy="702"/>
            </a:xfrm>
            <a:prstGeom prst="rect">
              <a:avLst/>
            </a:prstGeom>
            <a:solidFill>
              <a:srgbClr val="CC9900"/>
            </a:solidFill>
            <a:ln w="7620">
              <a:solidFill>
                <a:srgbClr val="FF0000"/>
              </a:solidFill>
              <a:miter lim="800000"/>
              <a:headEnd/>
              <a:tailEnd/>
            </a:ln>
          </p:spPr>
          <p:txBody>
            <a:bodyPr wrap="none" anchor="ctr"/>
            <a:lstStyle/>
            <a:p>
              <a:endParaRPr lang="en-US" smtClean="0">
                <a:solidFill>
                  <a:srgbClr val="000000"/>
                </a:solidFill>
              </a:endParaRPr>
            </a:p>
          </p:txBody>
        </p:sp>
        <p:sp>
          <p:nvSpPr>
            <p:cNvPr id="91159" name="Rectangle 5"/>
            <p:cNvSpPr>
              <a:spLocks noChangeArrowheads="1"/>
            </p:cNvSpPr>
            <p:nvPr/>
          </p:nvSpPr>
          <p:spPr bwMode="auto">
            <a:xfrm>
              <a:off x="5071" y="2314"/>
              <a:ext cx="52" cy="472"/>
            </a:xfrm>
            <a:prstGeom prst="rect">
              <a:avLst/>
            </a:prstGeom>
            <a:solidFill>
              <a:schemeClr val="bg2"/>
            </a:solidFill>
            <a:ln w="7620">
              <a:solidFill>
                <a:srgbClr val="FF0000"/>
              </a:solidFill>
              <a:miter lim="800000"/>
              <a:headEnd/>
              <a:tailEnd/>
            </a:ln>
          </p:spPr>
          <p:txBody>
            <a:bodyPr wrap="none" anchor="ctr"/>
            <a:lstStyle/>
            <a:p>
              <a:endParaRPr lang="en-US" smtClean="0">
                <a:solidFill>
                  <a:srgbClr val="000000"/>
                </a:solidFill>
              </a:endParaRPr>
            </a:p>
          </p:txBody>
        </p:sp>
        <p:sp>
          <p:nvSpPr>
            <p:cNvPr id="91160" name="Rectangle 6"/>
            <p:cNvSpPr>
              <a:spLocks noChangeArrowheads="1"/>
            </p:cNvSpPr>
            <p:nvPr/>
          </p:nvSpPr>
          <p:spPr bwMode="auto">
            <a:xfrm>
              <a:off x="5071" y="2768"/>
              <a:ext cx="54" cy="242"/>
            </a:xfrm>
            <a:prstGeom prst="rect">
              <a:avLst/>
            </a:prstGeom>
            <a:solidFill>
              <a:srgbClr val="E90128"/>
            </a:solidFill>
            <a:ln w="7620">
              <a:solidFill>
                <a:srgbClr val="FF0000"/>
              </a:solidFill>
              <a:miter lim="800000"/>
              <a:headEnd/>
              <a:tailEnd/>
            </a:ln>
          </p:spPr>
          <p:txBody>
            <a:bodyPr wrap="none" anchor="ctr"/>
            <a:lstStyle/>
            <a:p>
              <a:endParaRPr lang="en-US" smtClean="0">
                <a:solidFill>
                  <a:srgbClr val="000000"/>
                </a:solidFill>
              </a:endParaRPr>
            </a:p>
          </p:txBody>
        </p:sp>
      </p:grpSp>
      <p:sp>
        <p:nvSpPr>
          <p:cNvPr id="964615" name="Text Box 7"/>
          <p:cNvSpPr txBox="1">
            <a:spLocks noChangeArrowheads="1"/>
          </p:cNvSpPr>
          <p:nvPr/>
        </p:nvSpPr>
        <p:spPr bwMode="auto">
          <a:xfrm>
            <a:off x="7086600" y="2209800"/>
            <a:ext cx="2057400" cy="42370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defRPr/>
            </a:pPr>
            <a:r>
              <a:rPr lang="en-US" sz="2000" b="1" dirty="0">
                <a:solidFill>
                  <a:srgbClr val="FFFFFF"/>
                </a:solidFill>
              </a:rPr>
              <a:t>N. Atlantic hurricane record best after 1944 with aircraft surveillance.</a:t>
            </a:r>
          </a:p>
          <a:p>
            <a:pPr eaLnBrk="1" hangingPunct="1">
              <a:defRPr/>
            </a:pPr>
            <a:endParaRPr lang="en-US" sz="2000" b="1" dirty="0">
              <a:solidFill>
                <a:srgbClr val="FFFFFF"/>
              </a:solidFill>
            </a:endParaRPr>
          </a:p>
          <a:p>
            <a:pPr eaLnBrk="1" hangingPunct="1">
              <a:defRPr/>
            </a:pPr>
            <a:r>
              <a:rPr lang="en-US" sz="2000" b="1" dirty="0">
                <a:solidFill>
                  <a:srgbClr val="FFFFFF"/>
                </a:solidFill>
              </a:rPr>
              <a:t>Global number and percentage of intense hurricanes </a:t>
            </a:r>
          </a:p>
          <a:p>
            <a:pPr eaLnBrk="1" hangingPunct="1">
              <a:defRPr/>
            </a:pPr>
            <a:r>
              <a:rPr lang="en-US" sz="2000" b="1" dirty="0">
                <a:solidFill>
                  <a:srgbClr val="FFFFFF"/>
                </a:solidFill>
              </a:rPr>
              <a:t>is increasing</a:t>
            </a:r>
          </a:p>
          <a:p>
            <a:pPr eaLnBrk="1" hangingPunct="1">
              <a:defRPr/>
            </a:pPr>
            <a:r>
              <a:rPr lang="en-US" sz="1200" b="1" dirty="0">
                <a:solidFill>
                  <a:srgbClr val="FF0000"/>
                </a:solidFill>
              </a:rPr>
              <a:t>Thru </a:t>
            </a:r>
            <a:r>
              <a:rPr lang="en-US" sz="1200" b="1" dirty="0" smtClean="0">
                <a:solidFill>
                  <a:srgbClr val="FF0000"/>
                </a:solidFill>
              </a:rPr>
              <a:t> </a:t>
            </a:r>
            <a:r>
              <a:rPr lang="en-US" sz="1200" b="1" dirty="0">
                <a:solidFill>
                  <a:srgbClr val="FF0000"/>
                </a:solidFill>
              </a:rPr>
              <a:t>2009</a:t>
            </a:r>
          </a:p>
        </p:txBody>
      </p:sp>
      <p:sp>
        <p:nvSpPr>
          <p:cNvPr id="91140" name="Rectangle 8"/>
          <p:cNvSpPr>
            <a:spLocks noChangeArrowheads="1"/>
          </p:cNvSpPr>
          <p:nvPr/>
        </p:nvSpPr>
        <p:spPr bwMode="auto">
          <a:xfrm>
            <a:off x="1833563" y="2228850"/>
            <a:ext cx="9144000" cy="0"/>
          </a:xfrm>
          <a:prstGeom prst="rect">
            <a:avLst/>
          </a:prstGeom>
          <a:noFill/>
          <a:ln w="9525">
            <a:noFill/>
            <a:miter lim="800000"/>
            <a:headEnd/>
            <a:tailEnd/>
          </a:ln>
        </p:spPr>
        <p:txBody>
          <a:bodyPr>
            <a:spAutoFit/>
          </a:bodyPr>
          <a:lstStyle/>
          <a:p>
            <a:endParaRPr lang="en-US" smtClean="0">
              <a:solidFill>
                <a:srgbClr val="000000"/>
              </a:solidFill>
            </a:endParaRPr>
          </a:p>
        </p:txBody>
      </p:sp>
      <p:sp>
        <p:nvSpPr>
          <p:cNvPr id="91141" name="Rectangle 9"/>
          <p:cNvSpPr>
            <a:spLocks noChangeArrowheads="1"/>
          </p:cNvSpPr>
          <p:nvPr/>
        </p:nvSpPr>
        <p:spPr bwMode="auto">
          <a:xfrm>
            <a:off x="2224088" y="1700213"/>
            <a:ext cx="9144000" cy="0"/>
          </a:xfrm>
          <a:prstGeom prst="rect">
            <a:avLst/>
          </a:prstGeom>
          <a:noFill/>
          <a:ln w="9525">
            <a:noFill/>
            <a:miter lim="800000"/>
            <a:headEnd/>
            <a:tailEnd/>
          </a:ln>
        </p:spPr>
        <p:txBody>
          <a:bodyPr>
            <a:spAutoFit/>
          </a:bodyPr>
          <a:lstStyle/>
          <a:p>
            <a:endParaRPr lang="en-US" smtClean="0">
              <a:solidFill>
                <a:srgbClr val="000000"/>
              </a:solidFill>
            </a:endParaRPr>
          </a:p>
        </p:txBody>
      </p:sp>
      <p:pic>
        <p:nvPicPr>
          <p:cNvPr id="91142" name="Picture 10" descr="animehurr"/>
          <p:cNvPicPr>
            <a:picLocks noChangeAspect="1" noChangeArrowheads="1" noCrop="1"/>
          </p:cNvPicPr>
          <p:nvPr/>
        </p:nvPicPr>
        <p:blipFill>
          <a:blip r:embed="rId3" cstate="print"/>
          <a:srcRect/>
          <a:stretch>
            <a:fillRect/>
          </a:stretch>
        </p:blipFill>
        <p:spPr bwMode="auto">
          <a:xfrm>
            <a:off x="7467600" y="685800"/>
            <a:ext cx="1600200" cy="1600200"/>
          </a:xfrm>
          <a:prstGeom prst="rect">
            <a:avLst/>
          </a:prstGeom>
          <a:noFill/>
          <a:ln w="9525">
            <a:noFill/>
            <a:miter lim="800000"/>
            <a:headEnd/>
            <a:tailEnd/>
          </a:ln>
        </p:spPr>
      </p:pic>
      <p:sp>
        <p:nvSpPr>
          <p:cNvPr id="964619" name="Text Box 11"/>
          <p:cNvSpPr txBox="1">
            <a:spLocks noChangeArrowheads="1"/>
          </p:cNvSpPr>
          <p:nvPr/>
        </p:nvSpPr>
        <p:spPr bwMode="auto">
          <a:xfrm>
            <a:off x="685800" y="152400"/>
            <a:ext cx="7975600"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defRPr/>
            </a:pPr>
            <a:r>
              <a:rPr lang="en-US" b="1">
                <a:solidFill>
                  <a:srgbClr val="FFFF00"/>
                </a:solidFill>
              </a:rPr>
              <a:t>North Atlantic hurricanes have increased with SSTs</a:t>
            </a:r>
          </a:p>
        </p:txBody>
      </p:sp>
      <p:sp>
        <p:nvSpPr>
          <p:cNvPr id="91144" name="Line 12"/>
          <p:cNvSpPr>
            <a:spLocks noChangeShapeType="1"/>
          </p:cNvSpPr>
          <p:nvPr/>
        </p:nvSpPr>
        <p:spPr bwMode="auto">
          <a:xfrm>
            <a:off x="0" y="685800"/>
            <a:ext cx="9144000" cy="0"/>
          </a:xfrm>
          <a:prstGeom prst="line">
            <a:avLst/>
          </a:prstGeom>
          <a:noFill/>
          <a:ln w="38100">
            <a:solidFill>
              <a:srgbClr val="FF0000"/>
            </a:solidFill>
            <a:round/>
            <a:headEnd/>
            <a:tailEnd/>
          </a:ln>
        </p:spPr>
        <p:txBody>
          <a:bodyPr/>
          <a:lstStyle/>
          <a:p>
            <a:pPr eaLnBrk="1" hangingPunct="1"/>
            <a:endParaRPr lang="en-US" sz="1800" smtClean="0">
              <a:solidFill>
                <a:srgbClr val="000000"/>
              </a:solidFill>
              <a:latin typeface="Arial" charset="0"/>
            </a:endParaRPr>
          </a:p>
        </p:txBody>
      </p:sp>
      <p:pic>
        <p:nvPicPr>
          <p:cNvPr id="91145" name="Picture 13" descr="NAtlSSTs"/>
          <p:cNvPicPr>
            <a:picLocks noChangeAspect="1" noChangeArrowheads="1"/>
          </p:cNvPicPr>
          <p:nvPr/>
        </p:nvPicPr>
        <p:blipFill>
          <a:blip r:embed="rId4" cstate="print"/>
          <a:srcRect/>
          <a:stretch>
            <a:fillRect/>
          </a:stretch>
        </p:blipFill>
        <p:spPr bwMode="auto">
          <a:xfrm>
            <a:off x="152400" y="4086225"/>
            <a:ext cx="6261100" cy="2466975"/>
          </a:xfrm>
          <a:prstGeom prst="rect">
            <a:avLst/>
          </a:prstGeom>
          <a:noFill/>
          <a:ln w="9525">
            <a:noFill/>
            <a:miter lim="800000"/>
            <a:headEnd/>
            <a:tailEnd/>
          </a:ln>
        </p:spPr>
      </p:pic>
      <p:sp>
        <p:nvSpPr>
          <p:cNvPr id="91146" name="Text Box 14"/>
          <p:cNvSpPr txBox="1">
            <a:spLocks noChangeArrowheads="1"/>
          </p:cNvSpPr>
          <p:nvPr/>
        </p:nvSpPr>
        <p:spPr bwMode="auto">
          <a:xfrm>
            <a:off x="3886200" y="4184650"/>
            <a:ext cx="776288" cy="457200"/>
          </a:xfrm>
          <a:prstGeom prst="rect">
            <a:avLst/>
          </a:prstGeom>
          <a:noFill/>
          <a:ln w="9525">
            <a:noFill/>
            <a:miter lim="800000"/>
            <a:headEnd/>
            <a:tailEnd/>
          </a:ln>
        </p:spPr>
        <p:txBody>
          <a:bodyPr wrap="none">
            <a:spAutoFit/>
          </a:bodyPr>
          <a:lstStyle/>
          <a:p>
            <a:pPr eaLnBrk="1" hangingPunct="1"/>
            <a:r>
              <a:rPr lang="en-US" b="1" smtClean="0">
                <a:solidFill>
                  <a:srgbClr val="000000"/>
                </a:solidFill>
                <a:latin typeface="Arial" charset="0"/>
              </a:rPr>
              <a:t>SST</a:t>
            </a:r>
          </a:p>
        </p:txBody>
      </p:sp>
      <p:sp>
        <p:nvSpPr>
          <p:cNvPr id="91147" name="Text Box 15"/>
          <p:cNvSpPr txBox="1">
            <a:spLocks noChangeArrowheads="1"/>
          </p:cNvSpPr>
          <p:nvPr/>
        </p:nvSpPr>
        <p:spPr bwMode="auto">
          <a:xfrm>
            <a:off x="2514600" y="4144963"/>
            <a:ext cx="1163638" cy="274637"/>
          </a:xfrm>
          <a:prstGeom prst="rect">
            <a:avLst/>
          </a:prstGeom>
          <a:noFill/>
          <a:ln w="9525">
            <a:noFill/>
            <a:miter lim="800000"/>
            <a:headEnd/>
            <a:tailEnd/>
          </a:ln>
        </p:spPr>
        <p:txBody>
          <a:bodyPr wrap="none">
            <a:spAutoFit/>
          </a:bodyPr>
          <a:lstStyle/>
          <a:p>
            <a:pPr eaLnBrk="1" hangingPunct="1"/>
            <a:r>
              <a:rPr lang="en-US" sz="1200" b="1" smtClean="0">
                <a:solidFill>
                  <a:srgbClr val="000000"/>
                </a:solidFill>
                <a:latin typeface="Tahoma" pitchFamily="34" charset="0"/>
              </a:rPr>
              <a:t>(1944-2006)</a:t>
            </a:r>
          </a:p>
        </p:txBody>
      </p:sp>
      <p:sp>
        <p:nvSpPr>
          <p:cNvPr id="91148" name="Line 16"/>
          <p:cNvSpPr>
            <a:spLocks noChangeShapeType="1"/>
          </p:cNvSpPr>
          <p:nvPr/>
        </p:nvSpPr>
        <p:spPr bwMode="auto">
          <a:xfrm>
            <a:off x="6172200" y="4678363"/>
            <a:ext cx="0" cy="503237"/>
          </a:xfrm>
          <a:prstGeom prst="line">
            <a:avLst/>
          </a:prstGeom>
          <a:noFill/>
          <a:ln w="38100">
            <a:solidFill>
              <a:srgbClr val="DC0000"/>
            </a:solidFill>
            <a:round/>
            <a:headEnd/>
            <a:tailEnd/>
          </a:ln>
        </p:spPr>
        <p:txBody>
          <a:bodyPr/>
          <a:lstStyle/>
          <a:p>
            <a:pPr eaLnBrk="1" hangingPunct="1"/>
            <a:endParaRPr lang="en-US" sz="1800" smtClean="0">
              <a:solidFill>
                <a:srgbClr val="000000"/>
              </a:solidFill>
              <a:latin typeface="Arial" charset="0"/>
            </a:endParaRPr>
          </a:p>
        </p:txBody>
      </p:sp>
      <p:sp>
        <p:nvSpPr>
          <p:cNvPr id="91149" name="Text Box 23"/>
          <p:cNvSpPr txBox="1">
            <a:spLocks noChangeArrowheads="1"/>
          </p:cNvSpPr>
          <p:nvPr/>
        </p:nvSpPr>
        <p:spPr bwMode="auto">
          <a:xfrm>
            <a:off x="7620000" y="6491288"/>
            <a:ext cx="704850" cy="366712"/>
          </a:xfrm>
          <a:prstGeom prst="rect">
            <a:avLst/>
          </a:prstGeom>
          <a:noFill/>
          <a:ln w="9525">
            <a:noFill/>
            <a:miter lim="800000"/>
            <a:headEnd/>
            <a:tailEnd/>
          </a:ln>
        </p:spPr>
        <p:txBody>
          <a:bodyPr wrap="none">
            <a:spAutoFit/>
          </a:bodyPr>
          <a:lstStyle/>
          <a:p>
            <a:r>
              <a:rPr lang="en-US" sz="1800" smtClean="0">
                <a:solidFill>
                  <a:srgbClr val="FFFF00"/>
                </a:solidFill>
              </a:rPr>
              <a:t>IPCC</a:t>
            </a:r>
          </a:p>
        </p:txBody>
      </p:sp>
      <p:sp>
        <p:nvSpPr>
          <p:cNvPr id="91150" name="Line 24"/>
          <p:cNvSpPr>
            <a:spLocks noChangeShapeType="1"/>
          </p:cNvSpPr>
          <p:nvPr/>
        </p:nvSpPr>
        <p:spPr bwMode="auto">
          <a:xfrm>
            <a:off x="6248400" y="4906963"/>
            <a:ext cx="0" cy="274637"/>
          </a:xfrm>
          <a:prstGeom prst="line">
            <a:avLst/>
          </a:prstGeom>
          <a:noFill/>
          <a:ln w="38100">
            <a:solidFill>
              <a:srgbClr val="DC0000"/>
            </a:solidFill>
            <a:round/>
            <a:headEnd/>
            <a:tailEnd/>
          </a:ln>
        </p:spPr>
        <p:txBody>
          <a:bodyPr/>
          <a:lstStyle/>
          <a:p>
            <a:pPr eaLnBrk="1" hangingPunct="1"/>
            <a:endParaRPr lang="en-US" sz="1800" smtClean="0">
              <a:solidFill>
                <a:srgbClr val="000000"/>
              </a:solidFill>
              <a:latin typeface="Arial" charset="0"/>
            </a:endParaRPr>
          </a:p>
        </p:txBody>
      </p:sp>
      <p:sp>
        <p:nvSpPr>
          <p:cNvPr id="91151" name="Line 25"/>
          <p:cNvSpPr>
            <a:spLocks noChangeShapeType="1"/>
          </p:cNvSpPr>
          <p:nvPr/>
        </p:nvSpPr>
        <p:spPr bwMode="auto">
          <a:xfrm>
            <a:off x="6096000" y="4648200"/>
            <a:ext cx="152400" cy="82550"/>
          </a:xfrm>
          <a:prstGeom prst="line">
            <a:avLst/>
          </a:prstGeom>
          <a:noFill/>
          <a:ln w="38100">
            <a:solidFill>
              <a:srgbClr val="0000FF"/>
            </a:solidFill>
            <a:round/>
            <a:headEnd/>
            <a:tailEnd/>
          </a:ln>
        </p:spPr>
        <p:txBody>
          <a:bodyPr/>
          <a:lstStyle/>
          <a:p>
            <a:pPr eaLnBrk="1" hangingPunct="1"/>
            <a:endParaRPr lang="en-US" sz="1800" smtClean="0">
              <a:solidFill>
                <a:srgbClr val="000000"/>
              </a:solidFill>
              <a:latin typeface="Arial" charset="0"/>
            </a:endParaRPr>
          </a:p>
        </p:txBody>
      </p:sp>
      <p:sp>
        <p:nvSpPr>
          <p:cNvPr id="91152" name="Rectangle 4"/>
          <p:cNvSpPr>
            <a:spLocks noChangeArrowheads="1"/>
          </p:cNvSpPr>
          <p:nvPr/>
        </p:nvSpPr>
        <p:spPr bwMode="auto">
          <a:xfrm>
            <a:off x="6364288" y="2998788"/>
            <a:ext cx="61912" cy="639762"/>
          </a:xfrm>
          <a:prstGeom prst="rect">
            <a:avLst/>
          </a:prstGeom>
          <a:solidFill>
            <a:srgbClr val="CC9900"/>
          </a:solidFill>
          <a:ln w="7620">
            <a:solidFill>
              <a:srgbClr val="FF0000"/>
            </a:solidFill>
            <a:miter lim="800000"/>
            <a:headEnd/>
            <a:tailEnd/>
          </a:ln>
        </p:spPr>
        <p:txBody>
          <a:bodyPr wrap="none" anchor="ctr"/>
          <a:lstStyle/>
          <a:p>
            <a:endParaRPr lang="en-US" smtClean="0">
              <a:solidFill>
                <a:srgbClr val="000000"/>
              </a:solidFill>
            </a:endParaRPr>
          </a:p>
        </p:txBody>
      </p:sp>
      <p:sp>
        <p:nvSpPr>
          <p:cNvPr id="27" name="Rectangle 6"/>
          <p:cNvSpPr>
            <a:spLocks noChangeArrowheads="1"/>
          </p:cNvSpPr>
          <p:nvPr/>
        </p:nvSpPr>
        <p:spPr bwMode="auto">
          <a:xfrm>
            <a:off x="6364288" y="3594100"/>
            <a:ext cx="61912" cy="292100"/>
          </a:xfrm>
          <a:prstGeom prst="rect">
            <a:avLst/>
          </a:prstGeom>
          <a:solidFill>
            <a:schemeClr val="accent3">
              <a:lumMod val="50000"/>
            </a:schemeClr>
          </a:solidFill>
          <a:ln w="7620">
            <a:solidFill>
              <a:srgbClr val="FF0000"/>
            </a:solidFill>
            <a:miter lim="800000"/>
            <a:headEnd/>
            <a:tailEnd/>
          </a:ln>
        </p:spPr>
        <p:txBody>
          <a:bodyPr wrap="none" anchor="ctr"/>
          <a:lstStyle/>
          <a:p>
            <a:pPr>
              <a:defRPr/>
            </a:pPr>
            <a:endParaRPr lang="en-US">
              <a:solidFill>
                <a:srgbClr val="000000"/>
              </a:solidFill>
            </a:endParaRPr>
          </a:p>
        </p:txBody>
      </p:sp>
      <p:grpSp>
        <p:nvGrpSpPr>
          <p:cNvPr id="3" name="Group 27"/>
          <p:cNvGrpSpPr>
            <a:grpSpLocks/>
          </p:cNvGrpSpPr>
          <p:nvPr/>
        </p:nvGrpSpPr>
        <p:grpSpPr bwMode="auto">
          <a:xfrm>
            <a:off x="5181600" y="1143000"/>
            <a:ext cx="3886200" cy="4572000"/>
            <a:chOff x="5257798" y="1295400"/>
            <a:chExt cx="3886202" cy="4572000"/>
          </a:xfrm>
        </p:grpSpPr>
        <p:sp>
          <p:nvSpPr>
            <p:cNvPr id="91155" name="AutoShape 22"/>
            <p:cNvSpPr>
              <a:spLocks noChangeArrowheads="1"/>
            </p:cNvSpPr>
            <p:nvPr/>
          </p:nvSpPr>
          <p:spPr bwMode="auto">
            <a:xfrm>
              <a:off x="6477000" y="3352800"/>
              <a:ext cx="2667000" cy="868363"/>
            </a:xfrm>
            <a:prstGeom prst="wedgeRoundRectCallout">
              <a:avLst>
                <a:gd name="adj1" fmla="val -65514"/>
                <a:gd name="adj2" fmla="val 128426"/>
                <a:gd name="adj3" fmla="val 16667"/>
              </a:avLst>
            </a:prstGeom>
            <a:solidFill>
              <a:srgbClr val="FFFF00"/>
            </a:solidFill>
            <a:ln w="9525">
              <a:solidFill>
                <a:schemeClr val="tx1"/>
              </a:solidFill>
              <a:miter lim="800000"/>
              <a:headEnd/>
              <a:tailEnd/>
            </a:ln>
          </p:spPr>
          <p:txBody>
            <a:bodyPr/>
            <a:lstStyle/>
            <a:p>
              <a:pPr algn="ctr" eaLnBrk="1" hangingPunct="1"/>
              <a:r>
                <a:rPr lang="en-US" smtClean="0">
                  <a:solidFill>
                    <a:srgbClr val="FF0000"/>
                  </a:solidFill>
                </a:rPr>
                <a:t>Marked increase after 1994</a:t>
              </a:r>
            </a:p>
          </p:txBody>
        </p:sp>
        <p:grpSp>
          <p:nvGrpSpPr>
            <p:cNvPr id="4" name="Group 18"/>
            <p:cNvGrpSpPr>
              <a:grpSpLocks/>
            </p:cNvGrpSpPr>
            <p:nvPr/>
          </p:nvGrpSpPr>
          <p:grpSpPr bwMode="auto">
            <a:xfrm>
              <a:off x="5257798" y="1295400"/>
              <a:ext cx="1371118" cy="4572000"/>
              <a:chOff x="3312" y="720"/>
              <a:chExt cx="670" cy="2880"/>
            </a:xfrm>
            <a:solidFill>
              <a:srgbClr val="FFFF00">
                <a:alpha val="28000"/>
              </a:srgbClr>
            </a:solidFill>
          </p:grpSpPr>
          <p:sp>
            <p:nvSpPr>
              <p:cNvPr id="77843" name="Rectangle 19"/>
              <p:cNvSpPr>
                <a:spLocks noChangeArrowheads="1"/>
              </p:cNvSpPr>
              <p:nvPr/>
            </p:nvSpPr>
            <p:spPr bwMode="auto">
              <a:xfrm>
                <a:off x="3372" y="720"/>
                <a:ext cx="610" cy="2880"/>
              </a:xfrm>
              <a:prstGeom prst="rect">
                <a:avLst/>
              </a:prstGeom>
              <a:grpFill/>
              <a:ln w="9525">
                <a:noFill/>
                <a:miter lim="800000"/>
                <a:headEnd/>
                <a:tailEnd/>
              </a:ln>
            </p:spPr>
            <p:txBody>
              <a:bodyPr wrap="none" anchor="ctr"/>
              <a:lstStyle/>
              <a:p>
                <a:pPr>
                  <a:defRPr/>
                </a:pPr>
                <a:endParaRPr lang="en-US">
                  <a:solidFill>
                    <a:srgbClr val="000000"/>
                  </a:solidFill>
                </a:endParaRPr>
              </a:p>
            </p:txBody>
          </p:sp>
          <p:sp>
            <p:nvSpPr>
              <p:cNvPr id="77844" name="Line 20"/>
              <p:cNvSpPr>
                <a:spLocks noChangeShapeType="1"/>
              </p:cNvSpPr>
              <p:nvPr/>
            </p:nvSpPr>
            <p:spPr bwMode="auto">
              <a:xfrm>
                <a:off x="3312" y="1008"/>
                <a:ext cx="633" cy="0"/>
              </a:xfrm>
              <a:prstGeom prst="line">
                <a:avLst/>
              </a:prstGeom>
              <a:grpFill/>
              <a:ln w="76200" cmpd="tri">
                <a:solidFill>
                  <a:srgbClr val="FF0000"/>
                </a:solidFill>
                <a:round/>
                <a:headEnd type="triangle" w="med" len="med"/>
                <a:tailEnd type="triangle" w="med" len="med"/>
              </a:ln>
            </p:spPr>
            <p:txBody>
              <a:bodyPr/>
              <a:lstStyle/>
              <a:p>
                <a:pPr eaLnBrk="1" hangingPunct="1">
                  <a:defRPr/>
                </a:pPr>
                <a:endParaRPr lang="en-US" sz="1800">
                  <a:solidFill>
                    <a:srgbClr val="000000"/>
                  </a:solidFill>
                  <a:latin typeface="Arial" charset="0"/>
                </a:endParaRPr>
              </a:p>
            </p:txBody>
          </p:sp>
          <p:sp>
            <p:nvSpPr>
              <p:cNvPr id="77845" name="Line 21"/>
              <p:cNvSpPr>
                <a:spLocks noChangeShapeType="1"/>
              </p:cNvSpPr>
              <p:nvPr/>
            </p:nvSpPr>
            <p:spPr bwMode="auto">
              <a:xfrm>
                <a:off x="3312" y="3504"/>
                <a:ext cx="633" cy="0"/>
              </a:xfrm>
              <a:prstGeom prst="line">
                <a:avLst/>
              </a:prstGeom>
              <a:grpFill/>
              <a:ln w="76200" cmpd="tri">
                <a:solidFill>
                  <a:srgbClr val="FF0000"/>
                </a:solidFill>
                <a:round/>
                <a:headEnd type="triangle" w="med" len="med"/>
                <a:tailEnd type="triangle" w="med" len="med"/>
              </a:ln>
            </p:spPr>
            <p:txBody>
              <a:bodyPr/>
              <a:lstStyle/>
              <a:p>
                <a:pPr eaLnBrk="1" hangingPunct="1">
                  <a:defRPr/>
                </a:pPr>
                <a:endParaRPr lang="en-US" sz="1800">
                  <a:solidFill>
                    <a:srgbClr val="000000"/>
                  </a:solidFill>
                  <a:latin typeface="Arial" charset="0"/>
                </a:endParaRPr>
              </a:p>
            </p:txBody>
          </p:sp>
        </p:gr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685800" y="152400"/>
            <a:ext cx="7772400" cy="1143000"/>
          </a:xfrm>
          <a:effectLst>
            <a:outerShdw dist="35921" dir="2700000" algn="ctr" rotWithShape="0">
              <a:srgbClr val="FF0000"/>
            </a:outerShdw>
          </a:effectLst>
        </p:spPr>
        <p:txBody>
          <a:bodyPr/>
          <a:lstStyle/>
          <a:p>
            <a:r>
              <a:rPr lang="en-US" b="0" dirty="0" smtClean="0">
                <a:solidFill>
                  <a:srgbClr val="FFFF00"/>
                </a:solidFill>
                <a:latin typeface="Comic Sans MS" pitchFamily="66" charset="0"/>
              </a:rPr>
              <a:t>Running a fever:</a:t>
            </a:r>
            <a:br>
              <a:rPr lang="en-US" b="0" dirty="0" smtClean="0">
                <a:solidFill>
                  <a:srgbClr val="FFFF00"/>
                </a:solidFill>
                <a:latin typeface="Comic Sans MS" pitchFamily="66" charset="0"/>
              </a:rPr>
            </a:br>
            <a:r>
              <a:rPr lang="en-US" sz="3200" b="0" dirty="0" smtClean="0">
                <a:solidFill>
                  <a:srgbClr val="FFFF00"/>
                </a:solidFill>
                <a:latin typeface="Comic Sans MS" pitchFamily="66" charset="0"/>
              </a:rPr>
              <a:t>Seeing </a:t>
            </a:r>
            <a:r>
              <a:rPr lang="en-US" sz="3200" b="0" dirty="0">
                <a:solidFill>
                  <a:srgbClr val="FFFF00"/>
                </a:solidFill>
                <a:latin typeface="Comic Sans MS" pitchFamily="66" charset="0"/>
              </a:rPr>
              <a:t>the doctor</a:t>
            </a:r>
            <a:endParaRPr lang="en-US" b="0" dirty="0">
              <a:solidFill>
                <a:srgbClr val="FFFF00"/>
              </a:solidFill>
              <a:latin typeface="Comic Sans MS" pitchFamily="66" charset="0"/>
            </a:endParaRPr>
          </a:p>
        </p:txBody>
      </p:sp>
      <p:sp>
        <p:nvSpPr>
          <p:cNvPr id="991235" name="Rectangle 3"/>
          <p:cNvSpPr>
            <a:spLocks noGrp="1" noChangeArrowheads="1"/>
          </p:cNvSpPr>
          <p:nvPr>
            <p:ph idx="1"/>
          </p:nvPr>
        </p:nvSpPr>
        <p:spPr>
          <a:xfrm>
            <a:off x="457200" y="1600200"/>
            <a:ext cx="8229600" cy="5257800"/>
          </a:xfrm>
          <a:effectLst>
            <a:outerShdw dist="35921" dir="2700000" algn="ctr" rotWithShape="0">
              <a:schemeClr val="tx1"/>
            </a:outerShdw>
          </a:effectLst>
        </p:spPr>
        <p:txBody>
          <a:bodyPr/>
          <a:lstStyle/>
          <a:p>
            <a:r>
              <a:rPr lang="en-US" dirty="0">
                <a:solidFill>
                  <a:srgbClr val="FF0000"/>
                </a:solidFill>
                <a:latin typeface="Comic Sans MS" pitchFamily="66" charset="0"/>
              </a:rPr>
              <a:t>Symptoms</a:t>
            </a:r>
            <a:r>
              <a:rPr lang="en-US" dirty="0">
                <a:solidFill>
                  <a:schemeClr val="bg1"/>
                </a:solidFill>
                <a:latin typeface="Comic Sans MS" pitchFamily="66" charset="0"/>
              </a:rPr>
              <a:t>: the </a:t>
            </a:r>
            <a:r>
              <a:rPr lang="en-US" dirty="0" smtClean="0">
                <a:solidFill>
                  <a:schemeClr val="bg1"/>
                </a:solidFill>
                <a:latin typeface="Comic Sans MS" pitchFamily="66" charset="0"/>
              </a:rPr>
              <a:t>planet’s temperature and </a:t>
            </a:r>
            <a:r>
              <a:rPr lang="en-US" dirty="0">
                <a:solidFill>
                  <a:schemeClr val="bg1"/>
                </a:solidFill>
                <a:latin typeface="Comic Sans MS" pitchFamily="66" charset="0"/>
              </a:rPr>
              <a:t>carbon dioxide </a:t>
            </a:r>
            <a:r>
              <a:rPr lang="en-US" dirty="0" smtClean="0">
                <a:solidFill>
                  <a:schemeClr val="bg1"/>
                </a:solidFill>
                <a:latin typeface="Comic Sans MS" pitchFamily="66" charset="0"/>
              </a:rPr>
              <a:t>are </a:t>
            </a:r>
            <a:r>
              <a:rPr lang="en-US" dirty="0">
                <a:solidFill>
                  <a:schemeClr val="bg1"/>
                </a:solidFill>
                <a:latin typeface="Comic Sans MS" pitchFamily="66" charset="0"/>
              </a:rPr>
              <a:t>increasing</a:t>
            </a:r>
          </a:p>
          <a:p>
            <a:r>
              <a:rPr lang="en-US" dirty="0">
                <a:solidFill>
                  <a:srgbClr val="FF0000"/>
                </a:solidFill>
                <a:latin typeface="Comic Sans MS" pitchFamily="66" charset="0"/>
              </a:rPr>
              <a:t>Diagnosis</a:t>
            </a:r>
            <a:r>
              <a:rPr lang="en-US" dirty="0">
                <a:solidFill>
                  <a:schemeClr val="bg1"/>
                </a:solidFill>
                <a:latin typeface="Comic Sans MS" pitchFamily="66" charset="0"/>
              </a:rPr>
              <a:t>: human activities are causal</a:t>
            </a:r>
          </a:p>
          <a:p>
            <a:r>
              <a:rPr lang="en-US" dirty="0">
                <a:solidFill>
                  <a:srgbClr val="FF0000"/>
                </a:solidFill>
                <a:latin typeface="Comic Sans MS" pitchFamily="66" charset="0"/>
              </a:rPr>
              <a:t>Prognosis</a:t>
            </a:r>
            <a:r>
              <a:rPr lang="en-US" dirty="0">
                <a:solidFill>
                  <a:schemeClr val="bg1"/>
                </a:solidFill>
                <a:latin typeface="Comic Sans MS" pitchFamily="66" charset="0"/>
              </a:rPr>
              <a:t>: the outlook is for more warming at rates that can be disruptive and will cause strife</a:t>
            </a:r>
          </a:p>
          <a:p>
            <a:pPr marL="336550" indent="-336550"/>
            <a:r>
              <a:rPr lang="en-US" dirty="0">
                <a:solidFill>
                  <a:srgbClr val="FF0000"/>
                </a:solidFill>
                <a:latin typeface="Comic Sans MS" pitchFamily="66" charset="0"/>
              </a:rPr>
              <a:t>Treatment</a:t>
            </a:r>
            <a:r>
              <a:rPr lang="en-US" dirty="0">
                <a:solidFill>
                  <a:schemeClr val="bg1"/>
                </a:solidFill>
                <a:latin typeface="Comic Sans MS" pitchFamily="66" charset="0"/>
              </a:rPr>
              <a:t>: mitigation (reduce </a:t>
            </a:r>
            <a:r>
              <a:rPr lang="en-US" dirty="0" smtClean="0">
                <a:solidFill>
                  <a:schemeClr val="bg1"/>
                </a:solidFill>
                <a:latin typeface="Comic Sans MS" pitchFamily="66" charset="0"/>
              </a:rPr>
              <a:t>emissions</a:t>
            </a:r>
            <a:r>
              <a:rPr lang="en-US" dirty="0">
                <a:solidFill>
                  <a:schemeClr val="bg1"/>
                </a:solidFill>
                <a:latin typeface="Comic Sans MS" pitchFamily="66" charset="0"/>
              </a:rPr>
              <a:t>) and adaptation 	</a:t>
            </a:r>
            <a:r>
              <a:rPr lang="en-US" dirty="0" smtClean="0">
                <a:solidFill>
                  <a:schemeClr val="bg1"/>
                </a:solidFill>
                <a:latin typeface="Comic Sans MS" pitchFamily="66" charset="0"/>
              </a:rPr>
              <a:t>          (</a:t>
            </a:r>
            <a:r>
              <a:rPr lang="en-US" dirty="0">
                <a:solidFill>
                  <a:schemeClr val="bg1"/>
                </a:solidFill>
                <a:latin typeface="Comic Sans MS" pitchFamily="66" charset="0"/>
              </a:rPr>
              <a:t>planning for consequences)</a:t>
            </a:r>
          </a:p>
        </p:txBody>
      </p:sp>
      <p:pic>
        <p:nvPicPr>
          <p:cNvPr id="991236" name="Picture 4" descr="sickEarth"/>
          <p:cNvPicPr>
            <a:picLocks noChangeAspect="1" noChangeArrowheads="1"/>
          </p:cNvPicPr>
          <p:nvPr/>
        </p:nvPicPr>
        <p:blipFill>
          <a:blip r:embed="rId2" cstate="print"/>
          <a:srcRect/>
          <a:stretch>
            <a:fillRect/>
          </a:stretch>
        </p:blipFill>
        <p:spPr bwMode="auto">
          <a:xfrm>
            <a:off x="7543800" y="301625"/>
            <a:ext cx="1371600" cy="1109663"/>
          </a:xfrm>
          <a:prstGeom prst="rect">
            <a:avLst/>
          </a:prstGeom>
          <a:noFill/>
        </p:spPr>
      </p:pic>
      <p:pic>
        <p:nvPicPr>
          <p:cNvPr id="991237" name="Picture 5" descr="EarthTemp"/>
          <p:cNvPicPr>
            <a:picLocks noChangeAspect="1" noChangeArrowheads="1"/>
          </p:cNvPicPr>
          <p:nvPr/>
        </p:nvPicPr>
        <p:blipFill>
          <a:blip r:embed="rId3" cstate="print"/>
          <a:srcRect t="7500"/>
          <a:stretch>
            <a:fillRect/>
          </a:stretch>
        </p:blipFill>
        <p:spPr bwMode="auto">
          <a:xfrm>
            <a:off x="6962775" y="4572000"/>
            <a:ext cx="2181225" cy="2286000"/>
          </a:xfrm>
          <a:prstGeom prst="rect">
            <a:avLst/>
          </a:prstGeom>
          <a:noFill/>
        </p:spPr>
      </p:pic>
      <p:sp>
        <p:nvSpPr>
          <p:cNvPr id="991238" name="Line 6"/>
          <p:cNvSpPr>
            <a:spLocks noChangeShapeType="1"/>
          </p:cNvSpPr>
          <p:nvPr/>
        </p:nvSpPr>
        <p:spPr bwMode="auto">
          <a:xfrm>
            <a:off x="0" y="1447800"/>
            <a:ext cx="9144000" cy="0"/>
          </a:xfrm>
          <a:prstGeom prst="line">
            <a:avLst/>
          </a:prstGeom>
          <a:noFill/>
          <a:ln w="28575">
            <a:solidFill>
              <a:schemeClr val="tx1"/>
            </a:solidFill>
            <a:round/>
            <a:headEnd/>
            <a:tailEnd/>
          </a:ln>
          <a:effectLst>
            <a:outerShdw dist="35921" dir="2700000" algn="ctr" rotWithShape="0">
              <a:srgbClr val="FF0000"/>
            </a:outerShdw>
          </a:effectLst>
        </p:spPr>
        <p:txBody>
          <a:bodyPr/>
          <a:lstStyle/>
          <a:p>
            <a:endParaRPr lang="en-US"/>
          </a:p>
        </p:txBody>
      </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Text Box 2"/>
          <p:cNvSpPr txBox="1">
            <a:spLocks noChangeArrowheads="1"/>
          </p:cNvSpPr>
          <p:nvPr/>
        </p:nvSpPr>
        <p:spPr bwMode="auto">
          <a:xfrm>
            <a:off x="325438" y="76200"/>
            <a:ext cx="8437562" cy="5191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r>
              <a:rPr lang="en-US" sz="2800" b="1">
                <a:solidFill>
                  <a:srgbClr val="FFFF00"/>
                </a:solidFill>
              </a:rPr>
              <a:t>Global SSTs are increasing</a:t>
            </a:r>
            <a:r>
              <a:rPr lang="en-US" sz="2800" b="1">
                <a:solidFill>
                  <a:schemeClr val="bg1"/>
                </a:solidFill>
              </a:rPr>
              <a:t>:  </a:t>
            </a:r>
            <a:r>
              <a:rPr lang="en-US" b="1">
                <a:solidFill>
                  <a:schemeClr val="bg1"/>
                </a:solidFill>
              </a:rPr>
              <a:t>base period 1901-70</a:t>
            </a:r>
          </a:p>
        </p:txBody>
      </p:sp>
      <p:sp>
        <p:nvSpPr>
          <p:cNvPr id="965635" name="Line 3"/>
          <p:cNvSpPr>
            <a:spLocks noChangeShapeType="1"/>
          </p:cNvSpPr>
          <p:nvPr/>
        </p:nvSpPr>
        <p:spPr bwMode="auto">
          <a:xfrm>
            <a:off x="0" y="685800"/>
            <a:ext cx="9144000" cy="0"/>
          </a:xfrm>
          <a:prstGeom prst="line">
            <a:avLst/>
          </a:prstGeom>
          <a:noFill/>
          <a:ln w="38100">
            <a:solidFill>
              <a:srgbClr val="FF0000"/>
            </a:solidFill>
            <a:round/>
            <a:headEnd/>
            <a:tailEnd/>
          </a:ln>
          <a:effectLst/>
        </p:spPr>
        <p:txBody>
          <a:bodyPr/>
          <a:lstStyle/>
          <a:p>
            <a:endParaRPr lang="en-US"/>
          </a:p>
        </p:txBody>
      </p:sp>
      <p:pic>
        <p:nvPicPr>
          <p:cNvPr id="965636" name="Picture 4" descr="SST_Hadley-07"/>
          <p:cNvPicPr>
            <a:picLocks noChangeAspect="1" noChangeArrowheads="1"/>
          </p:cNvPicPr>
          <p:nvPr/>
        </p:nvPicPr>
        <p:blipFill>
          <a:blip r:embed="rId2" cstate="print"/>
          <a:srcRect/>
          <a:stretch>
            <a:fillRect/>
          </a:stretch>
        </p:blipFill>
        <p:spPr bwMode="auto">
          <a:xfrm>
            <a:off x="76200" y="1474788"/>
            <a:ext cx="8686800" cy="4087812"/>
          </a:xfrm>
          <a:prstGeom prst="rect">
            <a:avLst/>
          </a:prstGeom>
          <a:noFill/>
        </p:spPr>
      </p:pic>
      <p:sp>
        <p:nvSpPr>
          <p:cNvPr id="965637" name="Text Box 5"/>
          <p:cNvSpPr txBox="1">
            <a:spLocks noChangeArrowheads="1"/>
          </p:cNvSpPr>
          <p:nvPr/>
        </p:nvSpPr>
        <p:spPr bwMode="auto">
          <a:xfrm>
            <a:off x="5562600" y="6216650"/>
            <a:ext cx="2698750" cy="641350"/>
          </a:xfrm>
          <a:prstGeom prst="rect">
            <a:avLst/>
          </a:prstGeom>
          <a:noFill/>
          <a:ln w="9525">
            <a:noFill/>
            <a:miter lim="800000"/>
            <a:headEnd/>
            <a:tailEnd/>
          </a:ln>
          <a:effectLst/>
        </p:spPr>
        <p:txBody>
          <a:bodyPr wrap="none">
            <a:spAutoFit/>
          </a:bodyPr>
          <a:lstStyle/>
          <a:p>
            <a:pPr eaLnBrk="1" hangingPunct="1"/>
            <a:r>
              <a:rPr lang="en-US" sz="1800" dirty="0">
                <a:solidFill>
                  <a:schemeClr val="bg1"/>
                </a:solidFill>
                <a:latin typeface="Arial" charset="0"/>
              </a:rPr>
              <a:t>Through 2007</a:t>
            </a:r>
          </a:p>
          <a:p>
            <a:pPr eaLnBrk="1" hangingPunct="1"/>
            <a:r>
              <a:rPr lang="en-US" sz="1800" dirty="0">
                <a:solidFill>
                  <a:schemeClr val="bg1"/>
                </a:solidFill>
                <a:latin typeface="Arial" charset="0"/>
              </a:rPr>
              <a:t>Data: Hadley Centre, UK</a:t>
            </a: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Grp="1" noChangeArrowheads="1"/>
          </p:cNvSpPr>
          <p:nvPr>
            <p:ph type="title"/>
          </p:nvPr>
        </p:nvSpPr>
        <p:spPr bwMode="auto">
          <a:xfrm>
            <a:off x="457200" y="369083"/>
            <a:ext cx="8229600" cy="95410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dirty="0">
                <a:solidFill>
                  <a:srgbClr val="FFFF00"/>
                </a:solidFill>
                <a:latin typeface="Comic Sans MS" pitchFamily="66" charset="0"/>
              </a:rPr>
              <a:t>Sea level is rising:</a:t>
            </a:r>
            <a:r>
              <a:rPr lang="en-US" sz="3200" b="1" dirty="0">
                <a:solidFill>
                  <a:schemeClr val="bg1"/>
                </a:solidFill>
                <a:latin typeface="Comic Sans MS" pitchFamily="66" charset="0"/>
              </a:rPr>
              <a:t> </a:t>
            </a:r>
          </a:p>
          <a:p>
            <a:pPr algn="ctr">
              <a:defRPr/>
            </a:pPr>
            <a:r>
              <a:rPr lang="en-US" sz="2400" b="1" dirty="0">
                <a:solidFill>
                  <a:schemeClr val="bg1"/>
                </a:solidFill>
                <a:latin typeface="Comic Sans MS" pitchFamily="66" charset="0"/>
              </a:rPr>
              <a:t>from ocean expansion and melting glaciers</a:t>
            </a:r>
            <a:endParaRPr lang="en-US" sz="4000" b="1" dirty="0">
              <a:solidFill>
                <a:schemeClr val="bg1"/>
              </a:solidFill>
              <a:latin typeface="Comic Sans MS" pitchFamily="66" charset="0"/>
            </a:endParaRPr>
          </a:p>
        </p:txBody>
      </p:sp>
      <p:sp>
        <p:nvSpPr>
          <p:cNvPr id="7" name="Text Box 4"/>
          <p:cNvSpPr txBox="1">
            <a:spLocks noGrp="1" noChangeArrowheads="1"/>
          </p:cNvSpPr>
          <p:nvPr>
            <p:ph idx="1"/>
          </p:nvPr>
        </p:nvSpPr>
        <p:spPr bwMode="auto">
          <a:xfrm>
            <a:off x="6400800" y="1905000"/>
            <a:ext cx="2590800" cy="389645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buNone/>
              <a:defRPr/>
            </a:pPr>
            <a:r>
              <a:rPr lang="en-US" sz="2000" b="1" dirty="0">
                <a:solidFill>
                  <a:schemeClr val="bg1"/>
                </a:solidFill>
                <a:latin typeface="Comic Sans MS" pitchFamily="66" charset="0"/>
              </a:rPr>
              <a:t>Since </a:t>
            </a:r>
            <a:r>
              <a:rPr lang="en-US" sz="2000" b="1" dirty="0" smtClean="0">
                <a:solidFill>
                  <a:schemeClr val="bg1"/>
                </a:solidFill>
                <a:latin typeface="Comic Sans MS" pitchFamily="66" charset="0"/>
              </a:rPr>
              <a:t>1992 Global </a:t>
            </a:r>
            <a:r>
              <a:rPr lang="en-US" sz="2000" b="1" dirty="0">
                <a:solidFill>
                  <a:schemeClr val="bg1"/>
                </a:solidFill>
                <a:latin typeface="Comic Sans MS" pitchFamily="66" charset="0"/>
              </a:rPr>
              <a:t>sea level </a:t>
            </a:r>
            <a:r>
              <a:rPr lang="en-US" sz="2000" b="1" dirty="0" smtClean="0">
                <a:solidFill>
                  <a:schemeClr val="bg1"/>
                </a:solidFill>
                <a:latin typeface="Comic Sans MS" pitchFamily="66" charset="0"/>
              </a:rPr>
              <a:t>has </a:t>
            </a:r>
            <a:r>
              <a:rPr lang="en-US" sz="2000" b="1" dirty="0">
                <a:solidFill>
                  <a:schemeClr val="bg1"/>
                </a:solidFill>
                <a:latin typeface="Comic Sans MS" pitchFamily="66" charset="0"/>
              </a:rPr>
              <a:t>risen </a:t>
            </a:r>
            <a:r>
              <a:rPr lang="en-US" sz="2000" b="1" dirty="0" smtClean="0">
                <a:solidFill>
                  <a:schemeClr val="bg1"/>
                </a:solidFill>
                <a:latin typeface="Comic Sans MS" pitchFamily="66" charset="0"/>
              </a:rPr>
              <a:t>55 </a:t>
            </a:r>
            <a:r>
              <a:rPr lang="en-US" sz="2000" b="1" dirty="0">
                <a:solidFill>
                  <a:schemeClr val="bg1"/>
                </a:solidFill>
                <a:latin typeface="Comic Sans MS" pitchFamily="66" charset="0"/>
              </a:rPr>
              <a:t>mm </a:t>
            </a:r>
            <a:r>
              <a:rPr lang="en-US" sz="2000" b="1" dirty="0" smtClean="0">
                <a:solidFill>
                  <a:schemeClr val="bg1"/>
                </a:solidFill>
                <a:latin typeface="Comic Sans MS" pitchFamily="66" charset="0"/>
              </a:rPr>
              <a:t>(2.2 </a:t>
            </a:r>
            <a:r>
              <a:rPr lang="en-US" sz="2000" b="1" dirty="0">
                <a:solidFill>
                  <a:schemeClr val="bg1"/>
                </a:solidFill>
                <a:latin typeface="Comic Sans MS" pitchFamily="66" charset="0"/>
              </a:rPr>
              <a:t>inches)</a:t>
            </a:r>
          </a:p>
          <a:p>
            <a:pPr>
              <a:defRPr/>
            </a:pPr>
            <a:endParaRPr lang="en-US" sz="2000" b="1" dirty="0">
              <a:solidFill>
                <a:schemeClr val="bg1"/>
              </a:solidFill>
              <a:latin typeface="Comic Sans MS" pitchFamily="66" charset="0"/>
            </a:endParaRPr>
          </a:p>
          <a:p>
            <a:pPr>
              <a:buNone/>
              <a:defRPr/>
            </a:pPr>
            <a:r>
              <a:rPr lang="en-US" sz="2000" b="1" dirty="0">
                <a:solidFill>
                  <a:schemeClr val="bg1"/>
                </a:solidFill>
                <a:latin typeface="Comic Sans MS" pitchFamily="66" charset="0"/>
              </a:rPr>
              <a:t>To 2003</a:t>
            </a:r>
            <a:r>
              <a:rPr lang="en-US" sz="2000" b="1" dirty="0" smtClean="0">
                <a:solidFill>
                  <a:schemeClr val="bg1"/>
                </a:solidFill>
                <a:latin typeface="Comic Sans MS" pitchFamily="66" charset="0"/>
              </a:rPr>
              <a:t>:  </a:t>
            </a:r>
            <a:r>
              <a:rPr lang="en-US" sz="2000" b="1" dirty="0">
                <a:solidFill>
                  <a:schemeClr val="bg1"/>
                </a:solidFill>
                <a:latin typeface="Comic Sans MS" pitchFamily="66" charset="0"/>
              </a:rPr>
              <a:t>60% from </a:t>
            </a:r>
            <a:r>
              <a:rPr lang="en-US" sz="2000" b="1" dirty="0" smtClean="0">
                <a:solidFill>
                  <a:schemeClr val="bg1"/>
                </a:solidFill>
                <a:latin typeface="Comic Sans MS" pitchFamily="66" charset="0"/>
              </a:rPr>
              <a:t>expansion </a:t>
            </a:r>
            <a:r>
              <a:rPr lang="en-US" sz="2000" b="1" dirty="0">
                <a:solidFill>
                  <a:schemeClr val="bg1"/>
                </a:solidFill>
                <a:latin typeface="Comic Sans MS" pitchFamily="66" charset="0"/>
              </a:rPr>
              <a:t>as  ocean temperatures rise, </a:t>
            </a:r>
            <a:r>
              <a:rPr lang="en-US" sz="2000" b="1" dirty="0" smtClean="0">
                <a:solidFill>
                  <a:schemeClr val="bg1"/>
                </a:solidFill>
                <a:latin typeface="Comic Sans MS" pitchFamily="66" charset="0"/>
              </a:rPr>
              <a:t>40</a:t>
            </a:r>
            <a:r>
              <a:rPr lang="en-US" sz="2000" b="1" dirty="0">
                <a:solidFill>
                  <a:schemeClr val="bg1"/>
                </a:solidFill>
                <a:latin typeface="Comic Sans MS" pitchFamily="66" charset="0"/>
              </a:rPr>
              <a:t>% from melting glaciers</a:t>
            </a:r>
          </a:p>
          <a:p>
            <a:pPr>
              <a:defRPr/>
            </a:pPr>
            <a:endParaRPr lang="en-US" sz="1600" dirty="0" smtClean="0">
              <a:solidFill>
                <a:srgbClr val="FF0000"/>
              </a:solidFill>
              <a:latin typeface="Comic Sans MS" pitchFamily="66" charset="0"/>
            </a:endParaRPr>
          </a:p>
        </p:txBody>
      </p:sp>
      <p:sp>
        <p:nvSpPr>
          <p:cNvPr id="8" name="Line 2"/>
          <p:cNvSpPr>
            <a:spLocks noChangeShapeType="1"/>
          </p:cNvSpPr>
          <p:nvPr/>
        </p:nvSpPr>
        <p:spPr bwMode="auto">
          <a:xfrm>
            <a:off x="0" y="1371600"/>
            <a:ext cx="9144000" cy="0"/>
          </a:xfrm>
          <a:prstGeom prst="line">
            <a:avLst/>
          </a:prstGeom>
          <a:noFill/>
          <a:ln w="38100">
            <a:solidFill>
              <a:srgbClr val="FF0000"/>
            </a:solidFill>
            <a:round/>
            <a:headEnd/>
            <a:tailEnd/>
          </a:ln>
        </p:spPr>
        <p:txBody>
          <a:bodyPr/>
          <a:lstStyle/>
          <a:p>
            <a:endParaRPr lang="en-US"/>
          </a:p>
        </p:txBody>
      </p:sp>
      <p:pic>
        <p:nvPicPr>
          <p:cNvPr id="9" name="Picture 8" descr="MSL_Serie_MERGED_Global_IB_RWT_GIA_Adjust.gif"/>
          <p:cNvPicPr>
            <a:picLocks noChangeAspect="1"/>
          </p:cNvPicPr>
          <p:nvPr/>
        </p:nvPicPr>
        <p:blipFill>
          <a:blip r:embed="rId2" cstate="print"/>
          <a:stretch>
            <a:fillRect/>
          </a:stretch>
        </p:blipFill>
        <p:spPr>
          <a:xfrm>
            <a:off x="76200" y="1752600"/>
            <a:ext cx="6324600" cy="4465168"/>
          </a:xfrm>
          <a:prstGeom prst="rect">
            <a:avLst/>
          </a:prstGeom>
        </p:spPr>
      </p:pic>
      <p:sp>
        <p:nvSpPr>
          <p:cNvPr id="10" name="TextBox 9"/>
          <p:cNvSpPr txBox="1"/>
          <p:nvPr/>
        </p:nvSpPr>
        <p:spPr>
          <a:xfrm>
            <a:off x="228600" y="6488668"/>
            <a:ext cx="8164415" cy="369332"/>
          </a:xfrm>
          <a:prstGeom prst="rect">
            <a:avLst/>
          </a:prstGeom>
          <a:noFill/>
        </p:spPr>
        <p:txBody>
          <a:bodyPr wrap="none" rtlCol="0">
            <a:spAutoFit/>
          </a:bodyPr>
          <a:lstStyle/>
          <a:p>
            <a:r>
              <a:rPr lang="en-US" sz="1800" dirty="0" smtClean="0">
                <a:solidFill>
                  <a:schemeClr val="bg1"/>
                </a:solidFill>
              </a:rPr>
              <a:t>AVISO:  from TOPEX, Jason 1, Jason 2.  Ann cy removed, IB, GIA applied</a:t>
            </a:r>
            <a:endParaRPr lang="en-US" sz="1800" dirty="0">
              <a:solidFill>
                <a:schemeClr val="bg1"/>
              </a:solidFill>
            </a:endParaRPr>
          </a:p>
        </p:txBody>
      </p:sp>
      <p:sp>
        <p:nvSpPr>
          <p:cNvPr id="11" name="TextBox 10"/>
          <p:cNvSpPr txBox="1"/>
          <p:nvPr/>
        </p:nvSpPr>
        <p:spPr>
          <a:xfrm>
            <a:off x="0" y="1676400"/>
            <a:ext cx="548640" cy="4555093"/>
          </a:xfrm>
          <a:prstGeom prst="rect">
            <a:avLst/>
          </a:prstGeom>
          <a:solidFill>
            <a:schemeClr val="bg1"/>
          </a:solidFill>
        </p:spPr>
        <p:txBody>
          <a:bodyPr wrap="square" rtlCol="0">
            <a:spAutoFit/>
          </a:bodyPr>
          <a:lstStyle/>
          <a:p>
            <a:r>
              <a:rPr lang="en-US" dirty="0" smtClean="0"/>
              <a:t> </a:t>
            </a:r>
            <a:r>
              <a:rPr lang="en-US" sz="1700" dirty="0" smtClean="0"/>
              <a:t>40</a:t>
            </a:r>
          </a:p>
          <a:p>
            <a:endParaRPr lang="en-US" sz="1700" dirty="0" smtClean="0"/>
          </a:p>
          <a:p>
            <a:r>
              <a:rPr lang="en-US" sz="1700" dirty="0" smtClean="0"/>
              <a:t> 30</a:t>
            </a:r>
          </a:p>
          <a:p>
            <a:endParaRPr lang="en-US" sz="1700" dirty="0" smtClean="0"/>
          </a:p>
          <a:p>
            <a:r>
              <a:rPr lang="en-US" sz="1700" dirty="0" smtClean="0"/>
              <a:t> 20</a:t>
            </a:r>
          </a:p>
          <a:p>
            <a:endParaRPr lang="en-US" sz="1700" dirty="0" smtClean="0"/>
          </a:p>
          <a:p>
            <a:r>
              <a:rPr lang="en-US" sz="1700" dirty="0" smtClean="0"/>
              <a:t> 10</a:t>
            </a:r>
          </a:p>
          <a:p>
            <a:r>
              <a:rPr lang="en-US" sz="1700" dirty="0" smtClean="0"/>
              <a:t>mm</a:t>
            </a:r>
          </a:p>
          <a:p>
            <a:r>
              <a:rPr lang="en-US" sz="1700" dirty="0" smtClean="0"/>
              <a:t>  0</a:t>
            </a:r>
          </a:p>
          <a:p>
            <a:endParaRPr lang="en-US" sz="1700" dirty="0" smtClean="0"/>
          </a:p>
          <a:p>
            <a:r>
              <a:rPr lang="en-US" sz="1700" dirty="0" smtClean="0"/>
              <a:t>-10</a:t>
            </a:r>
          </a:p>
          <a:p>
            <a:endParaRPr lang="en-US" sz="1700" dirty="0" smtClean="0"/>
          </a:p>
          <a:p>
            <a:r>
              <a:rPr lang="en-US" sz="1700" dirty="0" smtClean="0"/>
              <a:t>-20</a:t>
            </a:r>
          </a:p>
          <a:p>
            <a:endParaRPr lang="en-US" sz="1700" dirty="0" smtClean="0"/>
          </a:p>
          <a:p>
            <a:r>
              <a:rPr lang="en-US" sz="1700" dirty="0" smtClean="0"/>
              <a:t>-30</a:t>
            </a:r>
          </a:p>
          <a:p>
            <a:endParaRPr lang="en-US" sz="1700" dirty="0" smtClean="0"/>
          </a:p>
          <a:p>
            <a:r>
              <a:rPr lang="en-US" sz="1700" dirty="0" smtClean="0"/>
              <a:t>-40</a:t>
            </a:r>
            <a:endParaRPr lang="en-US" sz="1700" dirty="0"/>
          </a:p>
        </p:txBody>
      </p:sp>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Text Box 2"/>
          <p:cNvSpPr txBox="1">
            <a:spLocks noChangeArrowheads="1"/>
          </p:cNvSpPr>
          <p:nvPr/>
        </p:nvSpPr>
        <p:spPr bwMode="auto">
          <a:xfrm>
            <a:off x="587375" y="76200"/>
            <a:ext cx="7794625" cy="579438"/>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3200" b="1">
                <a:solidFill>
                  <a:srgbClr val="FF0000"/>
                </a:solidFill>
              </a:rPr>
              <a:t>Evidence for reality of climate change</a:t>
            </a:r>
          </a:p>
        </p:txBody>
      </p:sp>
      <p:sp>
        <p:nvSpPr>
          <p:cNvPr id="943107" name="Text Box 3"/>
          <p:cNvSpPr txBox="1">
            <a:spLocks noChangeArrowheads="1"/>
          </p:cNvSpPr>
          <p:nvPr/>
        </p:nvSpPr>
        <p:spPr bwMode="auto">
          <a:xfrm>
            <a:off x="0" y="762000"/>
            <a:ext cx="2525713" cy="457200"/>
          </a:xfrm>
          <a:prstGeom prst="rect">
            <a:avLst/>
          </a:prstGeom>
          <a:noFill/>
          <a:ln w="9525">
            <a:noFill/>
            <a:miter lim="800000"/>
            <a:headEnd/>
            <a:tailEnd/>
          </a:ln>
          <a:effectLst/>
        </p:spPr>
        <p:txBody>
          <a:bodyPr wrap="none">
            <a:spAutoFit/>
          </a:bodyPr>
          <a:lstStyle/>
          <a:p>
            <a:r>
              <a:rPr lang="en-US" b="1">
                <a:solidFill>
                  <a:schemeClr val="bg1"/>
                </a:solidFill>
                <a:effectLst>
                  <a:outerShdw blurRad="38100" dist="38100" dir="2700000" algn="tl">
                    <a:srgbClr val="000000"/>
                  </a:outerShdw>
                </a:effectLst>
              </a:rPr>
              <a:t>Glaciers melting</a:t>
            </a:r>
          </a:p>
        </p:txBody>
      </p:sp>
      <p:sp>
        <p:nvSpPr>
          <p:cNvPr id="943108" name="Text Box 4"/>
          <p:cNvSpPr txBox="1">
            <a:spLocks noChangeArrowheads="1"/>
          </p:cNvSpPr>
          <p:nvPr/>
        </p:nvSpPr>
        <p:spPr bwMode="auto">
          <a:xfrm>
            <a:off x="5257800" y="5715000"/>
            <a:ext cx="3068638" cy="762000"/>
          </a:xfrm>
          <a:prstGeom prst="rect">
            <a:avLst/>
          </a:prstGeom>
          <a:noFill/>
          <a:ln w="9525">
            <a:noFill/>
            <a:miter lim="800000"/>
            <a:headEnd/>
            <a:tailEnd/>
          </a:ln>
          <a:effectLst/>
        </p:spPr>
        <p:txBody>
          <a:bodyPr wrap="none">
            <a:spAutoFit/>
          </a:bodyPr>
          <a:lstStyle/>
          <a:p>
            <a:r>
              <a:rPr lang="en-US">
                <a:solidFill>
                  <a:schemeClr val="bg1"/>
                </a:solidFill>
              </a:rPr>
              <a:t>1900                2003</a:t>
            </a:r>
          </a:p>
          <a:p>
            <a:r>
              <a:rPr lang="en-US" sz="2000">
                <a:solidFill>
                  <a:schemeClr val="bg1"/>
                </a:solidFill>
              </a:rPr>
              <a:t>  Alpine glacier, Austria</a:t>
            </a:r>
          </a:p>
        </p:txBody>
      </p:sp>
      <p:pic>
        <p:nvPicPr>
          <p:cNvPr id="943109" name="Picture 5" descr="TobogganGlacierAl"/>
          <p:cNvPicPr>
            <a:picLocks noChangeAspect="1" noChangeArrowheads="1"/>
          </p:cNvPicPr>
          <p:nvPr/>
        </p:nvPicPr>
        <p:blipFill>
          <a:blip r:embed="rId2" cstate="print"/>
          <a:srcRect/>
          <a:stretch>
            <a:fillRect/>
          </a:stretch>
        </p:blipFill>
        <p:spPr bwMode="auto">
          <a:xfrm>
            <a:off x="228600" y="2895600"/>
            <a:ext cx="2505075" cy="3857625"/>
          </a:xfrm>
          <a:prstGeom prst="rect">
            <a:avLst/>
          </a:prstGeom>
          <a:solidFill>
            <a:srgbClr val="FF4949"/>
          </a:solidFill>
        </p:spPr>
      </p:pic>
      <p:sp>
        <p:nvSpPr>
          <p:cNvPr id="943110" name="Text Box 6"/>
          <p:cNvSpPr txBox="1">
            <a:spLocks noChangeArrowheads="1"/>
          </p:cNvSpPr>
          <p:nvPr/>
        </p:nvSpPr>
        <p:spPr bwMode="auto">
          <a:xfrm>
            <a:off x="2743200" y="3886200"/>
            <a:ext cx="1308100" cy="2225675"/>
          </a:xfrm>
          <a:prstGeom prst="rect">
            <a:avLst/>
          </a:prstGeom>
          <a:noFill/>
          <a:ln w="9525">
            <a:noFill/>
            <a:miter lim="800000"/>
            <a:headEnd/>
            <a:tailEnd/>
          </a:ln>
          <a:effectLst/>
        </p:spPr>
        <p:txBody>
          <a:bodyPr wrap="none">
            <a:spAutoFit/>
          </a:bodyPr>
          <a:lstStyle/>
          <a:p>
            <a:r>
              <a:rPr lang="en-US" sz="2000">
                <a:solidFill>
                  <a:srgbClr val="FF0000"/>
                </a:solidFill>
              </a:rPr>
              <a:t>1909</a:t>
            </a:r>
          </a:p>
          <a:p>
            <a:endParaRPr lang="en-US" sz="2000">
              <a:solidFill>
                <a:srgbClr val="FF0000"/>
              </a:solidFill>
            </a:endParaRPr>
          </a:p>
          <a:p>
            <a:r>
              <a:rPr lang="en-US" sz="2000">
                <a:solidFill>
                  <a:srgbClr val="FFFF00"/>
                </a:solidFill>
              </a:rPr>
              <a:t>Toboggan</a:t>
            </a:r>
          </a:p>
          <a:p>
            <a:r>
              <a:rPr lang="en-US" sz="2000">
                <a:solidFill>
                  <a:srgbClr val="FFFF00"/>
                </a:solidFill>
              </a:rPr>
              <a:t>Glacier</a:t>
            </a:r>
          </a:p>
          <a:p>
            <a:r>
              <a:rPr lang="en-US" sz="2000">
                <a:solidFill>
                  <a:srgbClr val="FFFF00"/>
                </a:solidFill>
              </a:rPr>
              <a:t>Alaska</a:t>
            </a:r>
          </a:p>
          <a:p>
            <a:endParaRPr lang="en-US" sz="2000">
              <a:solidFill>
                <a:srgbClr val="FFFF00"/>
              </a:solidFill>
            </a:endParaRPr>
          </a:p>
          <a:p>
            <a:r>
              <a:rPr lang="en-US" sz="2000">
                <a:solidFill>
                  <a:srgbClr val="FF0000"/>
                </a:solidFill>
              </a:rPr>
              <a:t>2000</a:t>
            </a:r>
          </a:p>
        </p:txBody>
      </p:sp>
      <p:sp>
        <p:nvSpPr>
          <p:cNvPr id="943111" name="Line 7"/>
          <p:cNvSpPr>
            <a:spLocks noChangeShapeType="1"/>
          </p:cNvSpPr>
          <p:nvPr/>
        </p:nvSpPr>
        <p:spPr bwMode="auto">
          <a:xfrm>
            <a:off x="0" y="762000"/>
            <a:ext cx="9144000" cy="0"/>
          </a:xfrm>
          <a:prstGeom prst="line">
            <a:avLst/>
          </a:prstGeom>
          <a:noFill/>
          <a:ln w="38100">
            <a:solidFill>
              <a:srgbClr val="FF0000"/>
            </a:solidFill>
            <a:round/>
            <a:headEnd/>
            <a:tailEnd/>
          </a:ln>
          <a:effectLst/>
        </p:spPr>
        <p:txBody>
          <a:bodyPr/>
          <a:lstStyle/>
          <a:p>
            <a:endParaRPr lang="en-US"/>
          </a:p>
        </p:txBody>
      </p:sp>
      <p:pic>
        <p:nvPicPr>
          <p:cNvPr id="943112" name="Picture 8"/>
          <p:cNvPicPr>
            <a:picLocks noChangeAspect="1" noChangeArrowheads="1"/>
          </p:cNvPicPr>
          <p:nvPr/>
        </p:nvPicPr>
        <p:blipFill>
          <a:blip r:embed="rId3" cstate="print"/>
          <a:srcRect t="12930"/>
          <a:stretch>
            <a:fillRect/>
          </a:stretch>
        </p:blipFill>
        <p:spPr bwMode="auto">
          <a:xfrm>
            <a:off x="4114800" y="3810000"/>
            <a:ext cx="4972050" cy="1973263"/>
          </a:xfrm>
          <a:prstGeom prst="rect">
            <a:avLst/>
          </a:prstGeom>
          <a:noFill/>
          <a:ln w="9525">
            <a:noFill/>
            <a:miter lim="800000"/>
            <a:headEnd/>
            <a:tailEnd/>
          </a:ln>
          <a:effectLst/>
        </p:spPr>
      </p:pic>
      <p:pic>
        <p:nvPicPr>
          <p:cNvPr id="943113" name="Picture 9" descr="MuirGlacierAlaska"/>
          <p:cNvPicPr>
            <a:picLocks noChangeAspect="1" noChangeArrowheads="1"/>
          </p:cNvPicPr>
          <p:nvPr/>
        </p:nvPicPr>
        <p:blipFill>
          <a:blip r:embed="rId4" cstate="print"/>
          <a:srcRect/>
          <a:stretch>
            <a:fillRect/>
          </a:stretch>
        </p:blipFill>
        <p:spPr bwMode="auto">
          <a:xfrm>
            <a:off x="3128963" y="1143000"/>
            <a:ext cx="5786437" cy="2001838"/>
          </a:xfrm>
          <a:prstGeom prst="rect">
            <a:avLst/>
          </a:prstGeom>
          <a:noFill/>
        </p:spPr>
      </p:pic>
      <p:sp>
        <p:nvSpPr>
          <p:cNvPr id="943114" name="Text Box 10"/>
          <p:cNvSpPr txBox="1">
            <a:spLocks noChangeArrowheads="1"/>
          </p:cNvSpPr>
          <p:nvPr/>
        </p:nvSpPr>
        <p:spPr bwMode="auto">
          <a:xfrm>
            <a:off x="5715000" y="3184525"/>
            <a:ext cx="2971800" cy="396875"/>
          </a:xfrm>
          <a:prstGeom prst="rect">
            <a:avLst/>
          </a:prstGeom>
          <a:noFill/>
          <a:ln w="9525">
            <a:noFill/>
            <a:miter lim="800000"/>
            <a:headEnd/>
            <a:tailEnd/>
          </a:ln>
          <a:effectLst/>
        </p:spPr>
        <p:txBody>
          <a:bodyPr>
            <a:spAutoFit/>
          </a:bodyPr>
          <a:lstStyle/>
          <a:p>
            <a:r>
              <a:rPr lang="en-US" sz="2000">
                <a:solidFill>
                  <a:srgbClr val="FFFF00"/>
                </a:solidFill>
              </a:rPr>
              <a:t>Muir Glacier,  Alaska</a:t>
            </a: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0" y="0"/>
            <a:ext cx="9144000" cy="762000"/>
          </a:xfrm>
          <a:effectLst>
            <a:outerShdw dist="35921" dir="2700000" algn="ctr" rotWithShape="0">
              <a:schemeClr val="tx1"/>
            </a:outerShdw>
          </a:effectLst>
        </p:spPr>
        <p:txBody>
          <a:bodyPr/>
          <a:lstStyle/>
          <a:p>
            <a:r>
              <a:rPr lang="en-US" sz="2500">
                <a:solidFill>
                  <a:srgbClr val="FFFF00"/>
                </a:solidFill>
                <a:latin typeface="Comic Sans MS" pitchFamily="66" charset="0"/>
              </a:rPr>
              <a:t>Snow cover and Arctic sea ice are decreasing</a:t>
            </a:r>
          </a:p>
        </p:txBody>
      </p:sp>
      <p:sp>
        <p:nvSpPr>
          <p:cNvPr id="944131" name="Line 3"/>
          <p:cNvSpPr>
            <a:spLocks noChangeShapeType="1"/>
          </p:cNvSpPr>
          <p:nvPr/>
        </p:nvSpPr>
        <p:spPr bwMode="auto">
          <a:xfrm>
            <a:off x="0" y="838200"/>
            <a:ext cx="9144000" cy="0"/>
          </a:xfrm>
          <a:prstGeom prst="line">
            <a:avLst/>
          </a:prstGeom>
          <a:noFill/>
          <a:ln w="38100">
            <a:solidFill>
              <a:srgbClr val="FF0000"/>
            </a:solidFill>
            <a:round/>
            <a:headEnd/>
            <a:tailEnd/>
          </a:ln>
          <a:effectLst/>
        </p:spPr>
        <p:txBody>
          <a:bodyPr/>
          <a:lstStyle/>
          <a:p>
            <a:endParaRPr lang="en-US"/>
          </a:p>
        </p:txBody>
      </p:sp>
      <p:pic>
        <p:nvPicPr>
          <p:cNvPr id="944132" name="Picture 4" descr="Fig4-02-hr"/>
          <p:cNvPicPr>
            <a:picLocks noChangeAspect="1" noChangeArrowheads="1"/>
          </p:cNvPicPr>
          <p:nvPr/>
        </p:nvPicPr>
        <p:blipFill>
          <a:blip r:embed="rId2" cstate="print">
            <a:lum bright="-4000" contrast="4000"/>
          </a:blip>
          <a:srcRect/>
          <a:stretch>
            <a:fillRect/>
          </a:stretch>
        </p:blipFill>
        <p:spPr bwMode="auto">
          <a:xfrm>
            <a:off x="152400" y="3652838"/>
            <a:ext cx="5334000" cy="3205162"/>
          </a:xfrm>
          <a:prstGeom prst="rect">
            <a:avLst/>
          </a:prstGeom>
          <a:noFill/>
          <a:ln w="9525">
            <a:noFill/>
            <a:miter lim="800000"/>
            <a:headEnd/>
            <a:tailEnd/>
          </a:ln>
        </p:spPr>
      </p:pic>
      <p:sp>
        <p:nvSpPr>
          <p:cNvPr id="944133" name="Text Box 5"/>
          <p:cNvSpPr txBox="1">
            <a:spLocks noChangeArrowheads="1"/>
          </p:cNvSpPr>
          <p:nvPr/>
        </p:nvSpPr>
        <p:spPr bwMode="auto">
          <a:xfrm>
            <a:off x="5715000" y="5181600"/>
            <a:ext cx="3200400" cy="1225550"/>
          </a:xfrm>
          <a:prstGeom prst="rect">
            <a:avLst/>
          </a:prstGeom>
          <a:noFill/>
          <a:ln w="38100">
            <a:solidFill>
              <a:srgbClr val="FF0000"/>
            </a:solidFill>
            <a:miter lim="800000"/>
            <a:headEnd/>
            <a:tailEnd/>
          </a:ln>
          <a:effectLst/>
        </p:spPr>
        <p:txBody>
          <a:bodyPr>
            <a:spAutoFit/>
          </a:bodyPr>
          <a:lstStyle/>
          <a:p>
            <a:pPr eaLnBrk="1" hangingPunct="1"/>
            <a:r>
              <a:rPr lang="en-US" b="1">
                <a:solidFill>
                  <a:schemeClr val="bg1"/>
                </a:solidFill>
              </a:rPr>
              <a:t>Spring snow cover</a:t>
            </a:r>
          </a:p>
          <a:p>
            <a:pPr eaLnBrk="1" hangingPunct="1"/>
            <a:r>
              <a:rPr lang="en-US" b="1">
                <a:solidFill>
                  <a:schemeClr val="bg1"/>
                </a:solidFill>
              </a:rPr>
              <a:t>shows 5% stepwise drop during 1980s</a:t>
            </a:r>
          </a:p>
        </p:txBody>
      </p:sp>
      <p:sp>
        <p:nvSpPr>
          <p:cNvPr id="944134" name="Text Box 6"/>
          <p:cNvSpPr txBox="1">
            <a:spLocks noChangeArrowheads="1"/>
          </p:cNvSpPr>
          <p:nvPr/>
        </p:nvSpPr>
        <p:spPr bwMode="auto">
          <a:xfrm>
            <a:off x="5715000" y="1066800"/>
            <a:ext cx="3429000" cy="3354765"/>
          </a:xfrm>
          <a:prstGeom prst="rect">
            <a:avLst/>
          </a:prstGeom>
          <a:noFill/>
          <a:ln w="38100">
            <a:solidFill>
              <a:srgbClr val="FF0000"/>
            </a:solidFill>
            <a:miter lim="800000"/>
            <a:headEnd/>
            <a:tailEnd/>
          </a:ln>
          <a:effectLst/>
        </p:spPr>
        <p:txBody>
          <a:bodyPr>
            <a:spAutoFit/>
          </a:bodyPr>
          <a:lstStyle/>
          <a:p>
            <a:pPr eaLnBrk="1" hangingPunct="1"/>
            <a:r>
              <a:rPr lang="en-US" b="1" dirty="0">
                <a:solidFill>
                  <a:schemeClr val="bg1"/>
                </a:solidFill>
              </a:rPr>
              <a:t>Arctic sea ice </a:t>
            </a:r>
          </a:p>
          <a:p>
            <a:pPr eaLnBrk="1" hangingPunct="1"/>
            <a:r>
              <a:rPr lang="en-US" b="1" dirty="0">
                <a:solidFill>
                  <a:schemeClr val="bg1"/>
                </a:solidFill>
              </a:rPr>
              <a:t>area decreased by 2.7% per decade</a:t>
            </a:r>
          </a:p>
          <a:p>
            <a:pPr eaLnBrk="1" hangingPunct="1"/>
            <a:r>
              <a:rPr lang="en-US" sz="2000" b="1" dirty="0">
                <a:solidFill>
                  <a:schemeClr val="bg1"/>
                </a:solidFill>
              </a:rPr>
              <a:t>(Summer: -7.4%/decade)</a:t>
            </a:r>
          </a:p>
          <a:p>
            <a:pPr eaLnBrk="1" hangingPunct="1"/>
            <a:r>
              <a:rPr lang="en-US" b="1" dirty="0">
                <a:solidFill>
                  <a:schemeClr val="bg1"/>
                </a:solidFill>
              </a:rPr>
              <a:t>up </a:t>
            </a:r>
            <a:r>
              <a:rPr lang="en-US" b="1" dirty="0" smtClean="0">
                <a:solidFill>
                  <a:schemeClr val="bg1"/>
                </a:solidFill>
              </a:rPr>
              <a:t>to 2006:</a:t>
            </a:r>
            <a:endParaRPr lang="en-US" b="1" dirty="0">
              <a:solidFill>
                <a:schemeClr val="bg1"/>
              </a:solidFill>
            </a:endParaRPr>
          </a:p>
          <a:p>
            <a:pPr eaLnBrk="1" hangingPunct="1"/>
            <a:r>
              <a:rPr lang="en-US" b="1" dirty="0">
                <a:solidFill>
                  <a:schemeClr val="bg1"/>
                </a:solidFill>
              </a:rPr>
              <a:t>2007: 22% (10</a:t>
            </a:r>
            <a:r>
              <a:rPr lang="en-US" b="1" baseline="30000" dirty="0">
                <a:solidFill>
                  <a:schemeClr val="bg1"/>
                </a:solidFill>
              </a:rPr>
              <a:t>6</a:t>
            </a:r>
            <a:r>
              <a:rPr lang="en-US" b="1" dirty="0">
                <a:solidFill>
                  <a:schemeClr val="bg1"/>
                </a:solidFill>
              </a:rPr>
              <a:t> km</a:t>
            </a:r>
            <a:r>
              <a:rPr lang="en-US" b="1" baseline="30000" dirty="0">
                <a:solidFill>
                  <a:schemeClr val="bg1"/>
                </a:solidFill>
              </a:rPr>
              <a:t>2</a:t>
            </a:r>
            <a:r>
              <a:rPr lang="en-US" b="1" dirty="0">
                <a:solidFill>
                  <a:schemeClr val="bg1"/>
                </a:solidFill>
              </a:rPr>
              <a:t>) lower than 2005</a:t>
            </a:r>
          </a:p>
          <a:p>
            <a:pPr eaLnBrk="1" hangingPunct="1"/>
            <a:r>
              <a:rPr lang="en-US" b="1" dirty="0" smtClean="0">
                <a:solidFill>
                  <a:schemeClr val="bg1"/>
                </a:solidFill>
              </a:rPr>
              <a:t>2008: </a:t>
            </a:r>
            <a:r>
              <a:rPr lang="en-US" b="1" dirty="0">
                <a:solidFill>
                  <a:schemeClr val="bg1"/>
                </a:solidFill>
              </a:rPr>
              <a:t>second </a:t>
            </a:r>
            <a:r>
              <a:rPr lang="en-US" b="1" dirty="0" smtClean="0">
                <a:solidFill>
                  <a:schemeClr val="bg1"/>
                </a:solidFill>
              </a:rPr>
              <a:t>lowest</a:t>
            </a:r>
          </a:p>
          <a:p>
            <a:pPr eaLnBrk="1" hangingPunct="1"/>
            <a:r>
              <a:rPr lang="en-US" b="1" dirty="0" smtClean="0">
                <a:solidFill>
                  <a:schemeClr val="bg1"/>
                </a:solidFill>
              </a:rPr>
              <a:t>2009: third lowest</a:t>
            </a:r>
            <a:endParaRPr lang="en-US" b="1" dirty="0">
              <a:solidFill>
                <a:schemeClr val="bg1"/>
              </a:solidFill>
            </a:endParaRPr>
          </a:p>
        </p:txBody>
      </p:sp>
      <p:sp>
        <p:nvSpPr>
          <p:cNvPr id="944135" name="Text Box 7"/>
          <p:cNvSpPr txBox="1">
            <a:spLocks noChangeArrowheads="1"/>
          </p:cNvSpPr>
          <p:nvPr/>
        </p:nvSpPr>
        <p:spPr bwMode="auto">
          <a:xfrm>
            <a:off x="7391400" y="6491288"/>
            <a:ext cx="704850" cy="366712"/>
          </a:xfrm>
          <a:prstGeom prst="rect">
            <a:avLst/>
          </a:prstGeom>
          <a:noFill/>
          <a:ln w="9525">
            <a:noFill/>
            <a:miter lim="800000"/>
            <a:headEnd/>
            <a:tailEnd/>
          </a:ln>
          <a:effectLst/>
        </p:spPr>
        <p:txBody>
          <a:bodyPr wrap="none">
            <a:spAutoFit/>
          </a:bodyPr>
          <a:lstStyle/>
          <a:p>
            <a:r>
              <a:rPr lang="en-US" sz="1800" dirty="0">
                <a:solidFill>
                  <a:srgbClr val="FFFF00"/>
                </a:solidFill>
              </a:rPr>
              <a:t>IPCC</a:t>
            </a:r>
          </a:p>
        </p:txBody>
      </p:sp>
      <p:pic>
        <p:nvPicPr>
          <p:cNvPr id="944136" name="Picture 8" descr="seaIce_ts08"/>
          <p:cNvPicPr>
            <a:picLocks noChangeArrowheads="1"/>
          </p:cNvPicPr>
          <p:nvPr/>
        </p:nvPicPr>
        <p:blipFill>
          <a:blip r:embed="rId3" cstate="print"/>
          <a:srcRect l="5333" r="1524" b="9334"/>
          <a:stretch>
            <a:fillRect/>
          </a:stretch>
        </p:blipFill>
        <p:spPr bwMode="auto">
          <a:xfrm>
            <a:off x="152400" y="914400"/>
            <a:ext cx="5329238" cy="2771775"/>
          </a:xfrm>
          <a:prstGeom prst="rect">
            <a:avLst/>
          </a:prstGeom>
          <a:noFill/>
          <a:ln w="9525">
            <a:noFill/>
            <a:miter lim="800000"/>
            <a:headEnd/>
            <a:tailEnd/>
          </a:ln>
        </p:spPr>
      </p:pic>
      <p:sp>
        <p:nvSpPr>
          <p:cNvPr id="944137" name="Oval 9"/>
          <p:cNvSpPr>
            <a:spLocks noChangeArrowheads="1"/>
          </p:cNvSpPr>
          <p:nvPr/>
        </p:nvSpPr>
        <p:spPr bwMode="auto">
          <a:xfrm>
            <a:off x="4724400" y="2743200"/>
            <a:ext cx="838200" cy="609600"/>
          </a:xfrm>
          <a:prstGeom prst="ellipse">
            <a:avLst/>
          </a:prstGeom>
          <a:noFill/>
          <a:ln w="38100">
            <a:solidFill>
              <a:srgbClr val="FF0000"/>
            </a:solidFill>
            <a:round/>
            <a:headEnd/>
            <a:tailEnd/>
          </a:ln>
          <a:effectLst/>
        </p:spPr>
        <p:txBody>
          <a:bodyPr wrap="none" anchor="ctr"/>
          <a:lstStyle/>
          <a:p>
            <a:endParaRPr lang="en-US"/>
          </a:p>
        </p:txBody>
      </p:sp>
      <p:cxnSp>
        <p:nvCxnSpPr>
          <p:cNvPr id="11" name="Straight Connector 10"/>
          <p:cNvCxnSpPr/>
          <p:nvPr/>
        </p:nvCxnSpPr>
        <p:spPr bwMode="auto">
          <a:xfrm rot="5400000">
            <a:off x="5003292" y="2887980"/>
            <a:ext cx="246888" cy="109728"/>
          </a:xfrm>
          <a:prstGeom prst="line">
            <a:avLst/>
          </a:prstGeom>
          <a:solidFill>
            <a:schemeClr val="accent1"/>
          </a:solidFill>
          <a:ln w="12700" cap="flat" cmpd="sng" algn="ctr">
            <a:solidFill>
              <a:schemeClr val="tx1"/>
            </a:solidFill>
            <a:prstDash val="solid"/>
            <a:round/>
            <a:headEnd type="diamond" w="med" len="med"/>
            <a:tailEnd type="none" w="med" len="med"/>
          </a:ln>
          <a:effectLst/>
        </p:spPr>
      </p:cxn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4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44133"/>
                                        </p:tgtEl>
                                        <p:attrNameLst>
                                          <p:attrName>style.visibility</p:attrName>
                                        </p:attrNameLst>
                                      </p:cBhvr>
                                      <p:to>
                                        <p:strVal val="visible"/>
                                      </p:to>
                                    </p:set>
                                    <p:anim calcmode="lin" valueType="num">
                                      <p:cBhvr additive="base">
                                        <p:cTn id="11" dur="500" fill="hold"/>
                                        <p:tgtEl>
                                          <p:spTgt spid="944133"/>
                                        </p:tgtEl>
                                        <p:attrNameLst>
                                          <p:attrName>ppt_x</p:attrName>
                                        </p:attrNameLst>
                                      </p:cBhvr>
                                      <p:tavLst>
                                        <p:tav tm="0">
                                          <p:val>
                                            <p:strVal val="#ppt_x"/>
                                          </p:val>
                                        </p:tav>
                                        <p:tav tm="100000">
                                          <p:val>
                                            <p:strVal val="#ppt_x"/>
                                          </p:val>
                                        </p:tav>
                                      </p:tavLst>
                                    </p:anim>
                                    <p:anim calcmode="lin" valueType="num">
                                      <p:cBhvr additive="base">
                                        <p:cTn id="12" dur="500" fill="hold"/>
                                        <p:tgtEl>
                                          <p:spTgt spid="9441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44132"/>
                                        </p:tgtEl>
                                        <p:attrNameLst>
                                          <p:attrName>style.visibility</p:attrName>
                                        </p:attrNameLst>
                                      </p:cBhvr>
                                      <p:to>
                                        <p:strVal val="visible"/>
                                      </p:to>
                                    </p:set>
                                    <p:anim calcmode="lin" valueType="num">
                                      <p:cBhvr additive="base">
                                        <p:cTn id="15" dur="500" fill="hold"/>
                                        <p:tgtEl>
                                          <p:spTgt spid="944132"/>
                                        </p:tgtEl>
                                        <p:attrNameLst>
                                          <p:attrName>ppt_x</p:attrName>
                                        </p:attrNameLst>
                                      </p:cBhvr>
                                      <p:tavLst>
                                        <p:tav tm="0">
                                          <p:val>
                                            <p:strVal val="#ppt_x"/>
                                          </p:val>
                                        </p:tav>
                                        <p:tav tm="100000">
                                          <p:val>
                                            <p:strVal val="#ppt_x"/>
                                          </p:val>
                                        </p:tav>
                                      </p:tavLst>
                                    </p:anim>
                                    <p:anim calcmode="lin" valueType="num">
                                      <p:cBhvr additive="base">
                                        <p:cTn id="16" dur="500" fill="hold"/>
                                        <p:tgtEl>
                                          <p:spTgt spid="944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3" grpId="0" animBg="1"/>
      <p:bldP spid="9441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0" y="0"/>
            <a:ext cx="9144000" cy="838200"/>
          </a:xfrm>
          <a:effectLst>
            <a:outerShdw blurRad="50800" dist="50800" dir="5400000" algn="ctr" rotWithShape="0">
              <a:schemeClr val="tx1"/>
            </a:outerShdw>
          </a:effectLst>
        </p:spPr>
        <p:txBody>
          <a:bodyPr/>
          <a:lstStyle/>
          <a:p>
            <a:r>
              <a:rPr lang="en-US" sz="2800" dirty="0">
                <a:solidFill>
                  <a:srgbClr val="FFFF00"/>
                </a:solidFill>
                <a:latin typeface="Comic Sans MS" pitchFamily="66" charset="0"/>
              </a:rPr>
              <a:t>Glaciers and frozen ground are receding</a:t>
            </a:r>
          </a:p>
        </p:txBody>
      </p:sp>
      <p:sp>
        <p:nvSpPr>
          <p:cNvPr id="823299" name="Line 3"/>
          <p:cNvSpPr>
            <a:spLocks noChangeShapeType="1"/>
          </p:cNvSpPr>
          <p:nvPr/>
        </p:nvSpPr>
        <p:spPr bwMode="auto">
          <a:xfrm>
            <a:off x="0" y="838200"/>
            <a:ext cx="9144000" cy="0"/>
          </a:xfrm>
          <a:prstGeom prst="line">
            <a:avLst/>
          </a:prstGeom>
          <a:noFill/>
          <a:ln w="38100">
            <a:solidFill>
              <a:srgbClr val="0000FF"/>
            </a:solidFill>
            <a:round/>
            <a:headEnd/>
            <a:tailEnd/>
          </a:ln>
          <a:effectLst/>
        </p:spPr>
        <p:txBody>
          <a:bodyPr/>
          <a:lstStyle/>
          <a:p>
            <a:endParaRPr lang="en-US"/>
          </a:p>
        </p:txBody>
      </p:sp>
      <p:sp>
        <p:nvSpPr>
          <p:cNvPr id="823300" name="Text Box 4"/>
          <p:cNvSpPr txBox="1">
            <a:spLocks noChangeArrowheads="1"/>
          </p:cNvSpPr>
          <p:nvPr/>
        </p:nvSpPr>
        <p:spPr bwMode="auto">
          <a:xfrm>
            <a:off x="152400" y="5692775"/>
            <a:ext cx="4114800" cy="860425"/>
          </a:xfrm>
          <a:prstGeom prst="rect">
            <a:avLst/>
          </a:prstGeom>
          <a:noFill/>
          <a:ln w="38100">
            <a:solidFill>
              <a:srgbClr val="FF0000"/>
            </a:solidFill>
            <a:miter lim="800000"/>
            <a:headEnd/>
            <a:tailEnd/>
          </a:ln>
          <a:effectLst/>
        </p:spPr>
        <p:txBody>
          <a:bodyPr>
            <a:spAutoFit/>
          </a:bodyPr>
          <a:lstStyle/>
          <a:p>
            <a:pPr eaLnBrk="1" hangingPunct="1"/>
            <a:r>
              <a:rPr lang="en-US" b="1" dirty="0">
                <a:solidFill>
                  <a:schemeClr val="bg1"/>
                </a:solidFill>
              </a:rPr>
              <a:t>Increased </a:t>
            </a:r>
            <a:r>
              <a:rPr lang="en-US" b="1" dirty="0">
                <a:solidFill>
                  <a:schemeClr val="bg1"/>
                </a:solidFill>
                <a:hlinkClick r:id="rId2" action="ppaction://hlinkfile"/>
              </a:rPr>
              <a:t>Glacier</a:t>
            </a:r>
            <a:r>
              <a:rPr lang="en-US" b="1" dirty="0">
                <a:solidFill>
                  <a:schemeClr val="bg1"/>
                </a:solidFill>
              </a:rPr>
              <a:t> retreat since the early 1990s</a:t>
            </a:r>
          </a:p>
        </p:txBody>
      </p:sp>
      <p:pic>
        <p:nvPicPr>
          <p:cNvPr id="823301" name="Picture 5"/>
          <p:cNvPicPr>
            <a:picLocks noChangeAspect="1" noChangeArrowheads="1"/>
          </p:cNvPicPr>
          <p:nvPr/>
        </p:nvPicPr>
        <p:blipFill>
          <a:blip r:embed="rId3" cstate="print"/>
          <a:srcRect/>
          <a:stretch>
            <a:fillRect/>
          </a:stretch>
        </p:blipFill>
        <p:spPr bwMode="auto">
          <a:xfrm>
            <a:off x="515938" y="914400"/>
            <a:ext cx="3560762" cy="4724400"/>
          </a:xfrm>
          <a:prstGeom prst="rect">
            <a:avLst/>
          </a:prstGeom>
          <a:noFill/>
          <a:ln w="9525">
            <a:noFill/>
            <a:miter lim="800000"/>
            <a:headEnd/>
            <a:tailEnd/>
          </a:ln>
          <a:effectLst/>
        </p:spPr>
      </p:pic>
      <p:grpSp>
        <p:nvGrpSpPr>
          <p:cNvPr id="2" name="Group 6"/>
          <p:cNvGrpSpPr>
            <a:grpSpLocks/>
          </p:cNvGrpSpPr>
          <p:nvPr/>
        </p:nvGrpSpPr>
        <p:grpSpPr bwMode="auto">
          <a:xfrm>
            <a:off x="4495800" y="914400"/>
            <a:ext cx="4572000" cy="5340350"/>
            <a:chOff x="2832" y="576"/>
            <a:chExt cx="2880" cy="3364"/>
          </a:xfrm>
        </p:grpSpPr>
        <p:sp>
          <p:nvSpPr>
            <p:cNvPr id="823303" name="Text Box 7"/>
            <p:cNvSpPr txBox="1">
              <a:spLocks noChangeArrowheads="1"/>
            </p:cNvSpPr>
            <p:nvPr/>
          </p:nvSpPr>
          <p:spPr bwMode="auto">
            <a:xfrm>
              <a:off x="2832" y="3168"/>
              <a:ext cx="2880" cy="772"/>
            </a:xfrm>
            <a:prstGeom prst="rect">
              <a:avLst/>
            </a:prstGeom>
            <a:noFill/>
            <a:ln w="38100">
              <a:solidFill>
                <a:srgbClr val="FF0000"/>
              </a:solidFill>
              <a:miter lim="800000"/>
              <a:headEnd/>
              <a:tailEnd/>
            </a:ln>
            <a:effectLst/>
          </p:spPr>
          <p:txBody>
            <a:bodyPr>
              <a:spAutoFit/>
            </a:bodyPr>
            <a:lstStyle/>
            <a:p>
              <a:pPr eaLnBrk="1" hangingPunct="1"/>
              <a:r>
                <a:rPr lang="en-US" b="1" dirty="0">
                  <a:solidFill>
                    <a:schemeClr val="bg1"/>
                  </a:solidFill>
                </a:rPr>
                <a:t>Area of seasonally frozen ground in NH has decreased</a:t>
              </a:r>
            </a:p>
            <a:p>
              <a:pPr eaLnBrk="1" hangingPunct="1"/>
              <a:r>
                <a:rPr lang="en-US" b="1" dirty="0">
                  <a:solidFill>
                    <a:schemeClr val="bg1"/>
                  </a:solidFill>
                </a:rPr>
                <a:t>by 7% from 1901 to 2002</a:t>
              </a:r>
              <a:endParaRPr lang="en-GB" b="1" dirty="0">
                <a:solidFill>
                  <a:schemeClr val="bg1"/>
                </a:solidFill>
              </a:endParaRPr>
            </a:p>
          </p:txBody>
        </p:sp>
        <p:pic>
          <p:nvPicPr>
            <p:cNvPr id="823304" name="Picture 8"/>
            <p:cNvPicPr>
              <a:picLocks noChangeAspect="1" noChangeArrowheads="1"/>
            </p:cNvPicPr>
            <p:nvPr/>
          </p:nvPicPr>
          <p:blipFill>
            <a:blip r:embed="rId4" cstate="print"/>
            <a:srcRect/>
            <a:stretch>
              <a:fillRect/>
            </a:stretch>
          </p:blipFill>
          <p:spPr bwMode="auto">
            <a:xfrm>
              <a:off x="2880" y="576"/>
              <a:ext cx="2784" cy="2583"/>
            </a:xfrm>
            <a:prstGeom prst="rect">
              <a:avLst/>
            </a:prstGeom>
            <a:noFill/>
            <a:ln w="9525">
              <a:noFill/>
              <a:miter lim="800000"/>
              <a:headEnd/>
              <a:tailEnd/>
            </a:ln>
            <a:effectLst/>
          </p:spPr>
        </p:pic>
        <p:sp>
          <p:nvSpPr>
            <p:cNvPr id="823305" name="Line 9"/>
            <p:cNvSpPr>
              <a:spLocks noChangeShapeType="1"/>
            </p:cNvSpPr>
            <p:nvPr/>
          </p:nvSpPr>
          <p:spPr bwMode="auto">
            <a:xfrm>
              <a:off x="3216" y="1738"/>
              <a:ext cx="2400" cy="0"/>
            </a:xfrm>
            <a:prstGeom prst="line">
              <a:avLst/>
            </a:prstGeom>
            <a:noFill/>
            <a:ln w="19050">
              <a:solidFill>
                <a:schemeClr val="tx1"/>
              </a:solidFill>
              <a:round/>
              <a:headEnd/>
              <a:tailEnd/>
            </a:ln>
            <a:effectLst/>
          </p:spPr>
          <p:txBody>
            <a:bodyPr/>
            <a:lstStyle/>
            <a:p>
              <a:endParaRPr lang="en-US"/>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154" name="Picture 2" descr="Fig-3-Karl and Trenberth"/>
          <p:cNvPicPr>
            <a:picLocks noChangeAspect="1" noChangeArrowheads="1"/>
          </p:cNvPicPr>
          <p:nvPr/>
        </p:nvPicPr>
        <p:blipFill>
          <a:blip r:embed="rId2" cstate="print"/>
          <a:srcRect/>
          <a:stretch>
            <a:fillRect/>
          </a:stretch>
        </p:blipFill>
        <p:spPr bwMode="auto">
          <a:xfrm>
            <a:off x="360362" y="30163"/>
            <a:ext cx="8250237" cy="6827837"/>
          </a:xfrm>
          <a:prstGeom prst="rect">
            <a:avLst/>
          </a:prstGeom>
          <a:noFill/>
          <a:ln w="9525">
            <a:noFill/>
            <a:miter lim="800000"/>
            <a:headEnd/>
            <a:tailEnd/>
          </a:ln>
        </p:spPr>
      </p:pic>
      <p:sp>
        <p:nvSpPr>
          <p:cNvPr id="945155" name="Text Box 3"/>
          <p:cNvSpPr txBox="1">
            <a:spLocks noChangeArrowheads="1"/>
          </p:cNvSpPr>
          <p:nvPr/>
        </p:nvSpPr>
        <p:spPr bwMode="auto">
          <a:xfrm>
            <a:off x="5972175" y="6461125"/>
            <a:ext cx="3171825" cy="396875"/>
          </a:xfrm>
          <a:prstGeom prst="rect">
            <a:avLst/>
          </a:prstGeom>
          <a:solidFill>
            <a:schemeClr val="bg1"/>
          </a:solidFill>
          <a:ln w="9525">
            <a:noFill/>
            <a:miter lim="800000"/>
            <a:headEnd/>
            <a:tailEnd/>
          </a:ln>
          <a:effectLst/>
        </p:spPr>
        <p:txBody>
          <a:bodyPr wrap="none">
            <a:spAutoFit/>
          </a:bodyPr>
          <a:lstStyle/>
          <a:p>
            <a:r>
              <a:rPr lang="en-US" sz="2000" dirty="0">
                <a:ea typeface="ＭＳ Ｐゴシック" pitchFamily="50" charset="-128"/>
              </a:rPr>
              <a:t>Karl and </a:t>
            </a:r>
            <a:r>
              <a:rPr lang="en-US" sz="2000" dirty="0" err="1">
                <a:ea typeface="ＭＳ Ｐゴシック" pitchFamily="50" charset="-128"/>
              </a:rPr>
              <a:t>Trenberth</a:t>
            </a:r>
            <a:r>
              <a:rPr lang="en-US" sz="2000" dirty="0">
                <a:ea typeface="ＭＳ Ｐゴシック" pitchFamily="50" charset="-128"/>
              </a:rPr>
              <a:t> 2003</a:t>
            </a:r>
          </a:p>
        </p:txBody>
      </p:sp>
    </p:spTree>
  </p:cSld>
  <p:clrMapOvr>
    <a:masterClrMapping/>
  </p:clrMapOvr>
  <p:transition>
    <p:checke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178" name="Picture 2" descr="allnat_aspen"/>
          <p:cNvPicPr>
            <a:picLocks noChangeAspect="1" noChangeArrowheads="1"/>
          </p:cNvPicPr>
          <p:nvPr/>
        </p:nvPicPr>
        <p:blipFill>
          <a:blip r:embed="rId2" cstate="print"/>
          <a:srcRect t="6102"/>
          <a:stretch>
            <a:fillRect/>
          </a:stretch>
        </p:blipFill>
        <p:spPr bwMode="auto">
          <a:xfrm>
            <a:off x="0" y="812800"/>
            <a:ext cx="9134475" cy="5627688"/>
          </a:xfrm>
          <a:prstGeom prst="rect">
            <a:avLst/>
          </a:prstGeom>
          <a:noFill/>
          <a:ln w="9525">
            <a:noFill/>
            <a:miter lim="800000"/>
            <a:headEnd/>
            <a:tailEnd/>
          </a:ln>
        </p:spPr>
      </p:pic>
      <p:pic>
        <p:nvPicPr>
          <p:cNvPr id="946179" name="Picture 3" descr="allnat_aspen"/>
          <p:cNvPicPr>
            <a:picLocks noChangeAspect="1" noChangeArrowheads="1"/>
          </p:cNvPicPr>
          <p:nvPr/>
        </p:nvPicPr>
        <p:blipFill>
          <a:blip r:embed="rId3" cstate="print"/>
          <a:srcRect t="6102"/>
          <a:stretch>
            <a:fillRect/>
          </a:stretch>
        </p:blipFill>
        <p:spPr bwMode="auto">
          <a:xfrm>
            <a:off x="0" y="838200"/>
            <a:ext cx="9134475" cy="5627688"/>
          </a:xfrm>
          <a:prstGeom prst="rect">
            <a:avLst/>
          </a:prstGeom>
          <a:noFill/>
          <a:ln w="9525">
            <a:noFill/>
            <a:miter lim="800000"/>
            <a:headEnd/>
            <a:tailEnd/>
          </a:ln>
        </p:spPr>
      </p:pic>
      <p:pic>
        <p:nvPicPr>
          <p:cNvPr id="946180" name="Picture 4" descr="aspen_obsnatall"/>
          <p:cNvPicPr>
            <a:picLocks noChangeAspect="1" noChangeArrowheads="1"/>
          </p:cNvPicPr>
          <p:nvPr/>
        </p:nvPicPr>
        <p:blipFill>
          <a:blip r:embed="rId4" cstate="print"/>
          <a:srcRect t="6102"/>
          <a:stretch>
            <a:fillRect/>
          </a:stretch>
        </p:blipFill>
        <p:spPr bwMode="auto">
          <a:xfrm>
            <a:off x="4763" y="838200"/>
            <a:ext cx="9134475" cy="5629275"/>
          </a:xfrm>
          <a:prstGeom prst="rect">
            <a:avLst/>
          </a:prstGeom>
          <a:noFill/>
          <a:ln w="9525">
            <a:noFill/>
            <a:miter lim="800000"/>
            <a:headEnd/>
            <a:tailEnd/>
          </a:ln>
        </p:spPr>
      </p:pic>
      <p:sp>
        <p:nvSpPr>
          <p:cNvPr id="946181" name="Rectangle 5"/>
          <p:cNvSpPr>
            <a:spLocks noChangeArrowheads="1"/>
          </p:cNvSpPr>
          <p:nvPr/>
        </p:nvSpPr>
        <p:spPr bwMode="auto">
          <a:xfrm>
            <a:off x="0" y="0"/>
            <a:ext cx="9144000" cy="762000"/>
          </a:xfrm>
          <a:prstGeom prst="rect">
            <a:avLst/>
          </a:prstGeom>
          <a:solidFill>
            <a:schemeClr val="accent2"/>
          </a:solidFill>
          <a:ln w="9525">
            <a:solidFill>
              <a:schemeClr val="tx1"/>
            </a:solidFill>
            <a:miter lim="800000"/>
            <a:headEnd/>
            <a:tailEnd/>
          </a:ln>
          <a:effectLst/>
        </p:spPr>
        <p:txBody>
          <a:bodyPr wrap="none" anchor="ctr"/>
          <a:lstStyle/>
          <a:p>
            <a:pPr algn="ctr"/>
            <a:r>
              <a:rPr lang="en-US" b="1" dirty="0">
                <a:solidFill>
                  <a:schemeClr val="bg1"/>
                </a:solidFill>
              </a:rPr>
              <a:t>Natural </a:t>
            </a:r>
            <a:r>
              <a:rPr lang="en-US" b="1" dirty="0" err="1">
                <a:solidFill>
                  <a:schemeClr val="bg1"/>
                </a:solidFill>
              </a:rPr>
              <a:t>forcings</a:t>
            </a:r>
            <a:r>
              <a:rPr lang="en-US" b="1" dirty="0">
                <a:solidFill>
                  <a:schemeClr val="bg1"/>
                </a:solidFill>
              </a:rPr>
              <a:t> do not account for </a:t>
            </a:r>
          </a:p>
          <a:p>
            <a:pPr algn="ctr"/>
            <a:r>
              <a:rPr lang="en-US" b="1" dirty="0">
                <a:solidFill>
                  <a:schemeClr val="bg1"/>
                </a:solidFill>
              </a:rPr>
              <a:t>observed 20th century warming after 1970</a:t>
            </a:r>
          </a:p>
        </p:txBody>
      </p:sp>
      <p:sp>
        <p:nvSpPr>
          <p:cNvPr id="946182" name="Text Box 6"/>
          <p:cNvSpPr txBox="1">
            <a:spLocks noChangeArrowheads="1"/>
          </p:cNvSpPr>
          <p:nvPr/>
        </p:nvSpPr>
        <p:spPr bwMode="auto">
          <a:xfrm>
            <a:off x="5867400" y="6583363"/>
            <a:ext cx="2362200" cy="274637"/>
          </a:xfrm>
          <a:prstGeom prst="rect">
            <a:avLst/>
          </a:prstGeom>
          <a:noFill/>
          <a:ln w="9525">
            <a:noFill/>
            <a:miter lim="800000"/>
            <a:headEnd/>
            <a:tailEnd/>
          </a:ln>
          <a:effectLst/>
        </p:spPr>
        <p:txBody>
          <a:bodyPr>
            <a:spAutoFit/>
          </a:bodyPr>
          <a:lstStyle/>
          <a:p>
            <a:pPr eaLnBrk="1" hangingPunct="1">
              <a:spcBef>
                <a:spcPct val="50000"/>
              </a:spcBef>
            </a:pPr>
            <a:r>
              <a:rPr lang="en-US" sz="1200" dirty="0" err="1">
                <a:solidFill>
                  <a:schemeClr val="bg1"/>
                </a:solidFill>
                <a:latin typeface="Tahoma" pitchFamily="34" charset="0"/>
              </a:rPr>
              <a:t>Meehl</a:t>
            </a:r>
            <a:r>
              <a:rPr lang="en-US" sz="1200" dirty="0">
                <a:solidFill>
                  <a:schemeClr val="bg1"/>
                </a:solidFill>
                <a:latin typeface="Tahoma" pitchFamily="34" charset="0"/>
              </a:rPr>
              <a:t> et al, 2004:  J. Climate</a:t>
            </a:r>
            <a:r>
              <a:rPr lang="en-US" sz="1200" dirty="0">
                <a:latin typeface="Tahoma" pitchFamily="34" charset="0"/>
              </a:rPr>
              <a:t>.</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6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Grp="1" noChangeArrowheads="1"/>
          </p:cNvSpPr>
          <p:nvPr>
            <p:ph type="title"/>
          </p:nvPr>
        </p:nvSpPr>
        <p:spPr>
          <a:xfrm>
            <a:off x="457200" y="76200"/>
            <a:ext cx="8229600" cy="1066800"/>
          </a:xfrm>
          <a:noFill/>
          <a:effectLst>
            <a:outerShdw blurRad="50800" dist="50800" dir="5400000" algn="ctr" rotWithShape="0">
              <a:schemeClr val="tx1"/>
            </a:outerShdw>
          </a:effectLst>
        </p:spPr>
        <p:txBody>
          <a:bodyPr/>
          <a:lstStyle/>
          <a:p>
            <a:r>
              <a:rPr lang="en-US" sz="4000" b="1" dirty="0">
                <a:solidFill>
                  <a:schemeClr val="bg1"/>
                </a:solidFill>
                <a:latin typeface="Comic Sans MS" pitchFamily="66" charset="0"/>
              </a:rPr>
              <a:t>Projected temperature change</a:t>
            </a:r>
          </a:p>
        </p:txBody>
      </p:sp>
      <p:pic>
        <p:nvPicPr>
          <p:cNvPr id="199686" name="Picture 6"/>
          <p:cNvPicPr>
            <a:picLocks noChangeAspect="1" noChangeArrowheads="1"/>
          </p:cNvPicPr>
          <p:nvPr/>
        </p:nvPicPr>
        <p:blipFill>
          <a:blip r:embed="rId2" cstate="print"/>
          <a:srcRect/>
          <a:stretch>
            <a:fillRect/>
          </a:stretch>
        </p:blipFill>
        <p:spPr bwMode="auto">
          <a:xfrm>
            <a:off x="838200" y="1485900"/>
            <a:ext cx="7620000" cy="5372100"/>
          </a:xfrm>
          <a:prstGeom prst="rect">
            <a:avLst/>
          </a:prstGeom>
          <a:noFill/>
          <a:ln w="9525">
            <a:noFill/>
            <a:miter lim="800000"/>
            <a:headEnd/>
            <a:tailEnd/>
          </a:ln>
          <a:effectLst/>
        </p:spPr>
      </p:pic>
      <p:sp>
        <p:nvSpPr>
          <p:cNvPr id="4" name="Rectangle 3"/>
          <p:cNvSpPr/>
          <p:nvPr/>
        </p:nvSpPr>
        <p:spPr>
          <a:xfrm>
            <a:off x="3429000" y="914400"/>
            <a:ext cx="1972015" cy="461665"/>
          </a:xfrm>
          <a:prstGeom prst="rect">
            <a:avLst/>
          </a:prstGeom>
        </p:spPr>
        <p:txBody>
          <a:bodyPr wrap="none">
            <a:spAutoFit/>
          </a:bodyPr>
          <a:lstStyle/>
          <a:p>
            <a:r>
              <a:rPr lang="en-US" dirty="0" smtClean="0">
                <a:hlinkClick r:id="rId3" action="ppaction://hlinkfile"/>
              </a:rPr>
              <a:t>CCSM Movie</a:t>
            </a:r>
            <a:endParaRPr lang="en-US" dirty="0">
              <a:hlinkClick r:id="rId3" action="ppaction://hlinkfile"/>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6" name="Picture 2" descr="fig10_12"/>
          <p:cNvPicPr>
            <a:picLocks noChangeAspect="1" noChangeArrowheads="1"/>
          </p:cNvPicPr>
          <p:nvPr/>
        </p:nvPicPr>
        <p:blipFill>
          <a:blip r:embed="rId2" cstate="print"/>
          <a:srcRect b="50093"/>
          <a:stretch>
            <a:fillRect/>
          </a:stretch>
        </p:blipFill>
        <p:spPr bwMode="auto">
          <a:xfrm>
            <a:off x="76200" y="1295400"/>
            <a:ext cx="9067800" cy="3279775"/>
          </a:xfrm>
          <a:prstGeom prst="rect">
            <a:avLst/>
          </a:prstGeom>
          <a:noFill/>
          <a:ln w="9525">
            <a:noFill/>
            <a:miter lim="800000"/>
            <a:headEnd/>
            <a:tailEnd/>
          </a:ln>
        </p:spPr>
      </p:pic>
      <p:sp>
        <p:nvSpPr>
          <p:cNvPr id="948227" name="Text Box 3"/>
          <p:cNvSpPr txBox="1">
            <a:spLocks noChangeArrowheads="1"/>
          </p:cNvSpPr>
          <p:nvPr/>
        </p:nvSpPr>
        <p:spPr bwMode="auto">
          <a:xfrm>
            <a:off x="457200" y="4724400"/>
            <a:ext cx="8229600" cy="1373188"/>
          </a:xfrm>
          <a:prstGeom prst="rect">
            <a:avLst/>
          </a:prstGeom>
          <a:noFill/>
          <a:ln w="9525">
            <a:noFill/>
            <a:miter lim="800000"/>
            <a:headEnd/>
            <a:tailEnd/>
          </a:ln>
          <a:effectLst/>
        </p:spPr>
        <p:txBody>
          <a:bodyPr>
            <a:spAutoFit/>
          </a:bodyPr>
          <a:lstStyle/>
          <a:p>
            <a:pPr eaLnBrk="1" hangingPunct="1">
              <a:spcBef>
                <a:spcPct val="50000"/>
              </a:spcBef>
            </a:pPr>
            <a:r>
              <a:rPr lang="en-US" sz="2800" b="1">
                <a:solidFill>
                  <a:schemeClr val="bg1"/>
                </a:solidFill>
              </a:rPr>
              <a:t>Combined effects of increased precipitation intensity and more dry days contribute to mean precipitation changes</a:t>
            </a:r>
          </a:p>
        </p:txBody>
      </p:sp>
      <p:sp>
        <p:nvSpPr>
          <p:cNvPr id="948228" name="Text Box 4"/>
          <p:cNvSpPr txBox="1">
            <a:spLocks noChangeArrowheads="1"/>
          </p:cNvSpPr>
          <p:nvPr/>
        </p:nvSpPr>
        <p:spPr bwMode="auto">
          <a:xfrm>
            <a:off x="1277938" y="317500"/>
            <a:ext cx="6537325" cy="82232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1" hangingPunct="1"/>
            <a:r>
              <a:rPr lang="en-US" b="1" i="1">
                <a:solidFill>
                  <a:srgbClr val="FF0000"/>
                </a:solidFill>
              </a:rPr>
              <a:t>Projected Patterns of Precipitation Change</a:t>
            </a:r>
          </a:p>
          <a:p>
            <a:pPr algn="ctr" eaLnBrk="1" hangingPunct="1"/>
            <a:r>
              <a:rPr lang="en-US" b="1" i="1">
                <a:solidFill>
                  <a:srgbClr val="FF0000"/>
                </a:solidFill>
              </a:rPr>
              <a:t>2090-2100 </a:t>
            </a:r>
          </a:p>
        </p:txBody>
      </p:sp>
    </p:spTree>
  </p:cSld>
  <p:clrMapOvr>
    <a:masterClrMapping/>
  </p:clrMapOvr>
  <p:transition>
    <p:split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6" name="Rectangle 8"/>
          <p:cNvSpPr>
            <a:spLocks noGrp="1" noChangeArrowheads="1"/>
          </p:cNvSpPr>
          <p:nvPr>
            <p:ph type="title"/>
          </p:nvPr>
        </p:nvSpPr>
        <p:spPr>
          <a:xfrm>
            <a:off x="609600" y="76200"/>
            <a:ext cx="7772400" cy="1143000"/>
          </a:xfrm>
          <a:ln w="28575">
            <a:solidFill>
              <a:srgbClr val="F60000"/>
            </a:solidFill>
          </a:ln>
          <a:effectLst>
            <a:outerShdw dist="35921" dir="2700000" algn="ctr" rotWithShape="0">
              <a:schemeClr val="tx1"/>
            </a:outerShdw>
          </a:effectLst>
        </p:spPr>
        <p:txBody>
          <a:bodyPr/>
          <a:lstStyle/>
          <a:p>
            <a:pPr eaLnBrk="1" hangingPunct="1">
              <a:defRPr/>
            </a:pPr>
            <a:r>
              <a:rPr lang="en-US" sz="3600" b="1" smtClean="0">
                <a:solidFill>
                  <a:srgbClr val="FFFF00"/>
                </a:solidFill>
                <a:latin typeface="Comic Sans MS" pitchFamily="66" charset="0"/>
              </a:rPr>
              <a:t>Global warming effects from humans are already identifiable</a:t>
            </a:r>
          </a:p>
        </p:txBody>
      </p:sp>
      <p:sp>
        <p:nvSpPr>
          <p:cNvPr id="35842" name="Rectangle 5"/>
          <p:cNvSpPr>
            <a:spLocks noGrp="1" noChangeArrowheads="1"/>
          </p:cNvSpPr>
          <p:nvPr>
            <p:ph idx="1"/>
          </p:nvPr>
        </p:nvSpPr>
        <p:spPr>
          <a:xfrm>
            <a:off x="457200" y="1447800"/>
            <a:ext cx="8458200" cy="5257800"/>
          </a:xfrm>
        </p:spPr>
        <p:txBody>
          <a:bodyPr/>
          <a:lstStyle/>
          <a:p>
            <a:pPr eaLnBrk="1" hangingPunct="1">
              <a:lnSpc>
                <a:spcPct val="80000"/>
              </a:lnSpc>
            </a:pPr>
            <a:r>
              <a:rPr lang="en-US" sz="2400" dirty="0" smtClean="0">
                <a:solidFill>
                  <a:srgbClr val="FFC000"/>
                </a:solidFill>
                <a:latin typeface="Comic Sans MS" pitchFamily="66" charset="0"/>
              </a:rPr>
              <a:t>Rising sea level: </a:t>
            </a:r>
            <a:r>
              <a:rPr lang="en-US" sz="2400" dirty="0" smtClean="0">
                <a:solidFill>
                  <a:schemeClr val="bg1"/>
                </a:solidFill>
                <a:latin typeface="Comic Sans MS" pitchFamily="66" charset="0"/>
              </a:rPr>
              <a:t>coastal storm surges, salt water intrusions, flooding</a:t>
            </a:r>
          </a:p>
          <a:p>
            <a:pPr eaLnBrk="1" hangingPunct="1">
              <a:lnSpc>
                <a:spcPct val="80000"/>
              </a:lnSpc>
            </a:pPr>
            <a:r>
              <a:rPr lang="en-US" sz="2400" dirty="0" smtClean="0">
                <a:solidFill>
                  <a:srgbClr val="FFC000"/>
                </a:solidFill>
                <a:latin typeface="Comic Sans MS" pitchFamily="66" charset="0"/>
              </a:rPr>
              <a:t>Heavier  rains, floods</a:t>
            </a:r>
            <a:r>
              <a:rPr lang="en-US" sz="2400" dirty="0" smtClean="0">
                <a:solidFill>
                  <a:schemeClr val="bg1"/>
                </a:solidFill>
                <a:latin typeface="Comic Sans MS" pitchFamily="66" charset="0"/>
              </a:rPr>
              <a:t>: water contamination, water quality</a:t>
            </a:r>
          </a:p>
          <a:p>
            <a:pPr eaLnBrk="1" hangingPunct="1">
              <a:lnSpc>
                <a:spcPct val="80000"/>
              </a:lnSpc>
            </a:pPr>
            <a:r>
              <a:rPr lang="en-US" sz="2400" dirty="0" smtClean="0">
                <a:solidFill>
                  <a:srgbClr val="FFC000"/>
                </a:solidFill>
                <a:latin typeface="Comic Sans MS" pitchFamily="66" charset="0"/>
              </a:rPr>
              <a:t>Drought</a:t>
            </a:r>
            <a:r>
              <a:rPr lang="en-US" sz="2400" dirty="0" smtClean="0">
                <a:solidFill>
                  <a:schemeClr val="bg1"/>
                </a:solidFill>
                <a:latin typeface="Comic Sans MS" pitchFamily="66" charset="0"/>
              </a:rPr>
              <a:t>: water shortages, agriculture, water quality</a:t>
            </a:r>
          </a:p>
          <a:p>
            <a:pPr eaLnBrk="1" hangingPunct="1">
              <a:lnSpc>
                <a:spcPct val="80000"/>
              </a:lnSpc>
            </a:pPr>
            <a:r>
              <a:rPr lang="en-US" sz="2400" dirty="0" smtClean="0">
                <a:solidFill>
                  <a:srgbClr val="FFC000"/>
                </a:solidFill>
                <a:latin typeface="Comic Sans MS" pitchFamily="66" charset="0"/>
              </a:rPr>
              <a:t>Heat-waves:</a:t>
            </a:r>
            <a:r>
              <a:rPr lang="en-US" sz="2400" dirty="0" smtClean="0">
                <a:solidFill>
                  <a:schemeClr val="bg1"/>
                </a:solidFill>
                <a:latin typeface="Comic Sans MS" pitchFamily="66" charset="0"/>
              </a:rPr>
              <a:t> wildfires</a:t>
            </a:r>
          </a:p>
          <a:p>
            <a:pPr eaLnBrk="1" hangingPunct="1">
              <a:lnSpc>
                <a:spcPct val="80000"/>
              </a:lnSpc>
            </a:pPr>
            <a:r>
              <a:rPr lang="en-US" sz="2400" dirty="0" smtClean="0">
                <a:solidFill>
                  <a:srgbClr val="FFC000"/>
                </a:solidFill>
                <a:latin typeface="Comic Sans MS" pitchFamily="66" charset="0"/>
              </a:rPr>
              <a:t>Stronger storms, hurricanes, tornadoes</a:t>
            </a:r>
            <a:r>
              <a:rPr lang="en-US" sz="2400" dirty="0" smtClean="0">
                <a:solidFill>
                  <a:schemeClr val="bg1"/>
                </a:solidFill>
                <a:latin typeface="Comic Sans MS" pitchFamily="66" charset="0"/>
              </a:rPr>
              <a:t>: damage, loss of life, loss of habitat</a:t>
            </a:r>
          </a:p>
          <a:p>
            <a:pPr eaLnBrk="1" hangingPunct="1">
              <a:lnSpc>
                <a:spcPct val="80000"/>
              </a:lnSpc>
            </a:pPr>
            <a:r>
              <a:rPr lang="en-US" sz="2400" dirty="0" smtClean="0">
                <a:solidFill>
                  <a:srgbClr val="FFC000"/>
                </a:solidFill>
                <a:latin typeface="Comic Sans MS" pitchFamily="66" charset="0"/>
              </a:rPr>
              <a:t>Changes in climate</a:t>
            </a:r>
            <a:r>
              <a:rPr lang="en-US" sz="2400" dirty="0" smtClean="0">
                <a:solidFill>
                  <a:schemeClr val="bg1"/>
                </a:solidFill>
                <a:latin typeface="Comic Sans MS" pitchFamily="66" charset="0"/>
              </a:rPr>
              <a:t>: crops, famine, discontent and strife, more insects (range, seasons), fungal and other disease; vector-borne disease. </a:t>
            </a:r>
          </a:p>
          <a:p>
            <a:pPr eaLnBrk="1" hangingPunct="1">
              <a:lnSpc>
                <a:spcPct val="80000"/>
              </a:lnSpc>
            </a:pPr>
            <a:r>
              <a:rPr lang="en-US" sz="2400" dirty="0" smtClean="0">
                <a:solidFill>
                  <a:srgbClr val="FFC000"/>
                </a:solidFill>
                <a:latin typeface="Comic Sans MS" pitchFamily="66" charset="0"/>
              </a:rPr>
              <a:t>Sea ice loss</a:t>
            </a:r>
            <a:r>
              <a:rPr lang="en-US" sz="2400" dirty="0" smtClean="0">
                <a:solidFill>
                  <a:schemeClr val="bg1"/>
                </a:solidFill>
                <a:latin typeface="Comic Sans MS" pitchFamily="66" charset="0"/>
              </a:rPr>
              <a:t>: habitat loss</a:t>
            </a:r>
          </a:p>
          <a:p>
            <a:pPr eaLnBrk="1" hangingPunct="1">
              <a:lnSpc>
                <a:spcPct val="80000"/>
              </a:lnSpc>
            </a:pPr>
            <a:r>
              <a:rPr lang="en-US" sz="2400" dirty="0" smtClean="0">
                <a:solidFill>
                  <a:srgbClr val="FFC000"/>
                </a:solidFill>
                <a:latin typeface="Comic Sans MS" pitchFamily="66" charset="0"/>
              </a:rPr>
              <a:t>Permafrost melting</a:t>
            </a:r>
            <a:r>
              <a:rPr lang="en-US" sz="2400" dirty="0" smtClean="0">
                <a:solidFill>
                  <a:schemeClr val="bg1"/>
                </a:solidFill>
                <a:latin typeface="Comic Sans MS" pitchFamily="66" charset="0"/>
              </a:rPr>
              <a:t>: infrastructure at risk</a:t>
            </a:r>
          </a:p>
        </p:txBody>
      </p:sp>
      <p:pic>
        <p:nvPicPr>
          <p:cNvPr id="35843" name="Picture 6"/>
          <p:cNvPicPr>
            <a:picLocks noChangeAspect="1" noChangeArrowheads="1"/>
          </p:cNvPicPr>
          <p:nvPr/>
        </p:nvPicPr>
        <p:blipFill>
          <a:blip r:embed="rId2" cstate="print">
            <a:lum bright="-6000"/>
          </a:blip>
          <a:srcRect t="4305" b="8611"/>
          <a:stretch>
            <a:fillRect/>
          </a:stretch>
        </p:blipFill>
        <p:spPr bwMode="auto">
          <a:xfrm>
            <a:off x="7478713" y="5332413"/>
            <a:ext cx="1665287" cy="1525587"/>
          </a:xfrm>
          <a:prstGeom prst="rect">
            <a:avLst/>
          </a:prstGeom>
          <a:noFill/>
          <a:ln w="12700">
            <a:noFill/>
            <a:miter lim="800000"/>
            <a:headEnd/>
            <a:tailEnd/>
          </a:ln>
        </p:spPr>
      </p:pic>
    </p:spTree>
  </p:cSld>
  <p:clrMapOvr>
    <a:masterClrMapping/>
  </p:clrMapOvr>
  <p:transition>
    <p:spli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66" name="Picture 10" descr="CO2_hawaii"/>
          <p:cNvPicPr>
            <a:picLocks noChangeAspect="1" noChangeArrowheads="1"/>
          </p:cNvPicPr>
          <p:nvPr/>
        </p:nvPicPr>
        <p:blipFill>
          <a:blip r:embed="rId2" cstate="print"/>
          <a:srcRect t="5199"/>
          <a:stretch>
            <a:fillRect/>
          </a:stretch>
        </p:blipFill>
        <p:spPr bwMode="auto">
          <a:xfrm>
            <a:off x="1066800" y="990600"/>
            <a:ext cx="7645400" cy="4602163"/>
          </a:xfrm>
          <a:prstGeom prst="rect">
            <a:avLst/>
          </a:prstGeom>
          <a:noFill/>
          <a:ln w="9525">
            <a:noFill/>
            <a:miter lim="800000"/>
            <a:headEnd/>
            <a:tailEnd/>
          </a:ln>
        </p:spPr>
      </p:pic>
      <p:sp>
        <p:nvSpPr>
          <p:cNvPr id="966659" name="Text Box 3"/>
          <p:cNvSpPr txBox="1">
            <a:spLocks noChangeArrowheads="1"/>
          </p:cNvSpPr>
          <p:nvPr/>
        </p:nvSpPr>
        <p:spPr bwMode="auto">
          <a:xfrm>
            <a:off x="914400" y="5988050"/>
            <a:ext cx="7254875" cy="641350"/>
          </a:xfrm>
          <a:prstGeom prst="rect">
            <a:avLst/>
          </a:prstGeom>
          <a:noFill/>
          <a:ln w="9525">
            <a:noFill/>
            <a:miter lim="800000"/>
            <a:headEnd/>
            <a:tailEnd/>
          </a:ln>
          <a:effectLst/>
        </p:spPr>
        <p:txBody>
          <a:bodyPr>
            <a:spAutoFit/>
          </a:bodyPr>
          <a:lstStyle/>
          <a:p>
            <a:r>
              <a:rPr lang="en-US" sz="1800">
                <a:solidFill>
                  <a:schemeClr val="bg1"/>
                </a:solidFill>
              </a:rPr>
              <a:t>Data from Climate Monitoring and Diagnostics Lab., NOAA. Data prior to 1974 from C. Keeling, Scripps Inst. Oceanogr.</a:t>
            </a:r>
          </a:p>
        </p:txBody>
      </p:sp>
      <p:sp>
        <p:nvSpPr>
          <p:cNvPr id="966660" name="Text Box 4"/>
          <p:cNvSpPr txBox="1">
            <a:spLocks noChangeArrowheads="1"/>
          </p:cNvSpPr>
          <p:nvPr/>
        </p:nvSpPr>
        <p:spPr bwMode="auto">
          <a:xfrm>
            <a:off x="914400" y="304800"/>
            <a:ext cx="7373938" cy="10064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2800" b="1">
                <a:solidFill>
                  <a:srgbClr val="FFFF00"/>
                </a:solidFill>
                <a:effectLst>
                  <a:outerShdw blurRad="38100" dist="38100" dir="2700000" algn="tl">
                    <a:srgbClr val="000000"/>
                  </a:outerShdw>
                </a:effectLst>
              </a:rPr>
              <a:t>Changing atmospheric composition: CO</a:t>
            </a:r>
            <a:r>
              <a:rPr lang="en-US" sz="2800" b="1" baseline="-25000">
                <a:solidFill>
                  <a:srgbClr val="FFFF00"/>
                </a:solidFill>
                <a:effectLst>
                  <a:outerShdw blurRad="38100" dist="38100" dir="2700000" algn="tl">
                    <a:srgbClr val="000000"/>
                  </a:outerShdw>
                </a:effectLst>
              </a:rPr>
              <a:t>2</a:t>
            </a:r>
          </a:p>
          <a:p>
            <a:pPr algn="ctr"/>
            <a:r>
              <a:rPr lang="en-US" sz="3200" b="1" baseline="-25000">
                <a:solidFill>
                  <a:srgbClr val="FF0000"/>
                </a:solidFill>
                <a:effectLst>
                  <a:outerShdw blurRad="38100" dist="38100" dir="2700000" algn="tl">
                    <a:srgbClr val="000000"/>
                  </a:outerShdw>
                </a:effectLst>
              </a:rPr>
              <a:t>Mauna Loa, Hawaii</a:t>
            </a:r>
            <a:endParaRPr lang="en-US" sz="3200"/>
          </a:p>
        </p:txBody>
      </p:sp>
      <p:sp>
        <p:nvSpPr>
          <p:cNvPr id="966661" name="Line 5"/>
          <p:cNvSpPr>
            <a:spLocks noChangeShapeType="1"/>
          </p:cNvSpPr>
          <p:nvPr/>
        </p:nvSpPr>
        <p:spPr bwMode="auto">
          <a:xfrm flipV="1">
            <a:off x="1752600" y="2895600"/>
            <a:ext cx="6477000" cy="2209800"/>
          </a:xfrm>
          <a:prstGeom prst="line">
            <a:avLst/>
          </a:prstGeom>
          <a:noFill/>
          <a:ln w="57150">
            <a:solidFill>
              <a:srgbClr val="FF99FF"/>
            </a:solidFill>
            <a:round/>
            <a:headEnd/>
            <a:tailEnd type="triangle" w="lg" len="lg"/>
          </a:ln>
          <a:effectLst/>
        </p:spPr>
        <p:txBody>
          <a:bodyPr/>
          <a:lstStyle/>
          <a:p>
            <a:endParaRPr lang="en-US"/>
          </a:p>
        </p:txBody>
      </p:sp>
      <p:sp>
        <p:nvSpPr>
          <p:cNvPr id="966662" name="Line 6"/>
          <p:cNvSpPr>
            <a:spLocks noChangeShapeType="1"/>
          </p:cNvSpPr>
          <p:nvPr/>
        </p:nvSpPr>
        <p:spPr bwMode="auto">
          <a:xfrm flipV="1">
            <a:off x="3352800" y="2286000"/>
            <a:ext cx="5029200" cy="2209800"/>
          </a:xfrm>
          <a:prstGeom prst="line">
            <a:avLst/>
          </a:prstGeom>
          <a:noFill/>
          <a:ln w="57150">
            <a:solidFill>
              <a:srgbClr val="FF66FF"/>
            </a:solidFill>
            <a:round/>
            <a:headEnd/>
            <a:tailEnd type="triangle" w="lg" len="lg"/>
          </a:ln>
          <a:effectLst/>
        </p:spPr>
        <p:txBody>
          <a:bodyPr/>
          <a:lstStyle/>
          <a:p>
            <a:endParaRPr lang="en-US"/>
          </a:p>
        </p:txBody>
      </p:sp>
      <p:sp>
        <p:nvSpPr>
          <p:cNvPr id="966663" name="Line 7"/>
          <p:cNvSpPr>
            <a:spLocks noChangeShapeType="1"/>
          </p:cNvSpPr>
          <p:nvPr/>
        </p:nvSpPr>
        <p:spPr bwMode="auto">
          <a:xfrm flipV="1">
            <a:off x="4648200" y="1828800"/>
            <a:ext cx="3810000" cy="2133600"/>
          </a:xfrm>
          <a:prstGeom prst="line">
            <a:avLst/>
          </a:prstGeom>
          <a:noFill/>
          <a:ln w="57150">
            <a:solidFill>
              <a:srgbClr val="FF00FF"/>
            </a:solidFill>
            <a:round/>
            <a:headEnd/>
            <a:tailEnd type="triangle" w="lg" len="lg"/>
          </a:ln>
          <a:effectLst/>
        </p:spPr>
        <p:txBody>
          <a:bodyPr/>
          <a:lstStyle/>
          <a:p>
            <a:endParaRPr lang="en-US"/>
          </a:p>
        </p:txBody>
      </p:sp>
      <p:sp>
        <p:nvSpPr>
          <p:cNvPr id="966664" name="Line 8"/>
          <p:cNvSpPr>
            <a:spLocks noChangeShapeType="1"/>
          </p:cNvSpPr>
          <p:nvPr/>
        </p:nvSpPr>
        <p:spPr bwMode="auto">
          <a:xfrm flipV="1">
            <a:off x="6324600" y="1295400"/>
            <a:ext cx="2362200" cy="1676400"/>
          </a:xfrm>
          <a:prstGeom prst="line">
            <a:avLst/>
          </a:prstGeom>
          <a:noFill/>
          <a:ln w="76200">
            <a:solidFill>
              <a:srgbClr val="FF33CC"/>
            </a:solidFill>
            <a:round/>
            <a:headEnd/>
            <a:tailEnd type="triangle" w="lg" len="lg"/>
          </a:ln>
          <a:effectLst/>
        </p:spPr>
        <p:txBody>
          <a:bodyPr/>
          <a:lstStyle/>
          <a:p>
            <a:endParaRPr lang="en-US"/>
          </a:p>
        </p:txBody>
      </p:sp>
      <p:sp>
        <p:nvSpPr>
          <p:cNvPr id="966665" name="Text Box 9"/>
          <p:cNvSpPr txBox="1">
            <a:spLocks noChangeArrowheads="1"/>
          </p:cNvSpPr>
          <p:nvPr/>
        </p:nvSpPr>
        <p:spPr bwMode="auto">
          <a:xfrm>
            <a:off x="5165725" y="4103688"/>
            <a:ext cx="2660650" cy="519112"/>
          </a:xfrm>
          <a:prstGeom prst="rect">
            <a:avLst/>
          </a:prstGeom>
          <a:noFill/>
          <a:ln w="9525">
            <a:noFill/>
            <a:miter lim="800000"/>
            <a:headEnd/>
            <a:tailEnd/>
          </a:ln>
          <a:effectLst/>
        </p:spPr>
        <p:txBody>
          <a:bodyPr wrap="none">
            <a:spAutoFit/>
          </a:bodyPr>
          <a:lstStyle/>
          <a:p>
            <a:pPr eaLnBrk="1" hangingPunct="1"/>
            <a:r>
              <a:rPr lang="en-US" sz="2800">
                <a:solidFill>
                  <a:srgbClr val="FF33CC"/>
                </a:solidFill>
                <a:latin typeface="Arial" charset="0"/>
              </a:rPr>
              <a:t>Rate increasing</a:t>
            </a:r>
          </a:p>
        </p:txBody>
      </p:sp>
      <p:sp>
        <p:nvSpPr>
          <p:cNvPr id="966667" name="Text Box 11"/>
          <p:cNvSpPr txBox="1">
            <a:spLocks noChangeArrowheads="1"/>
          </p:cNvSpPr>
          <p:nvPr/>
        </p:nvSpPr>
        <p:spPr bwMode="auto">
          <a:xfrm>
            <a:off x="762000" y="854075"/>
            <a:ext cx="747713" cy="4784725"/>
          </a:xfrm>
          <a:prstGeom prst="rect">
            <a:avLst/>
          </a:prstGeom>
          <a:solidFill>
            <a:schemeClr val="bg1"/>
          </a:solidFill>
          <a:ln w="9525">
            <a:noFill/>
            <a:miter lim="800000"/>
            <a:headEnd/>
            <a:tailEnd/>
          </a:ln>
          <a:effectLst/>
        </p:spPr>
        <p:txBody>
          <a:bodyPr wrap="none">
            <a:spAutoFit/>
          </a:bodyPr>
          <a:lstStyle/>
          <a:p>
            <a:r>
              <a:rPr lang="en-US"/>
              <a:t>ppm</a:t>
            </a:r>
          </a:p>
          <a:p>
            <a:r>
              <a:rPr lang="en-US"/>
              <a:t>390</a:t>
            </a:r>
          </a:p>
          <a:p>
            <a:pPr>
              <a:lnSpc>
                <a:spcPts val="3900"/>
              </a:lnSpc>
            </a:pPr>
            <a:r>
              <a:rPr lang="en-US"/>
              <a:t>380</a:t>
            </a:r>
          </a:p>
          <a:p>
            <a:pPr>
              <a:lnSpc>
                <a:spcPts val="3900"/>
              </a:lnSpc>
            </a:pPr>
            <a:r>
              <a:rPr lang="en-US"/>
              <a:t>370</a:t>
            </a:r>
          </a:p>
          <a:p>
            <a:pPr>
              <a:lnSpc>
                <a:spcPts val="3900"/>
              </a:lnSpc>
            </a:pPr>
            <a:r>
              <a:rPr lang="en-US"/>
              <a:t>360</a:t>
            </a:r>
          </a:p>
          <a:p>
            <a:pPr>
              <a:lnSpc>
                <a:spcPts val="3900"/>
              </a:lnSpc>
            </a:pPr>
            <a:r>
              <a:rPr lang="en-US"/>
              <a:t>350</a:t>
            </a:r>
          </a:p>
          <a:p>
            <a:pPr>
              <a:lnSpc>
                <a:spcPts val="3900"/>
              </a:lnSpc>
            </a:pPr>
            <a:r>
              <a:rPr lang="en-US"/>
              <a:t>340</a:t>
            </a:r>
          </a:p>
          <a:p>
            <a:pPr>
              <a:lnSpc>
                <a:spcPts val="3900"/>
              </a:lnSpc>
            </a:pPr>
            <a:r>
              <a:rPr lang="en-US"/>
              <a:t>330</a:t>
            </a:r>
          </a:p>
          <a:p>
            <a:pPr>
              <a:lnSpc>
                <a:spcPts val="3900"/>
              </a:lnSpc>
            </a:pPr>
            <a:r>
              <a:rPr lang="en-US"/>
              <a:t>320</a:t>
            </a:r>
          </a:p>
          <a:p>
            <a:pPr>
              <a:lnSpc>
                <a:spcPts val="3900"/>
              </a:lnSpc>
            </a:pPr>
            <a:r>
              <a:rPr lang="en-US"/>
              <a:t>310</a:t>
            </a:r>
          </a:p>
        </p:txBody>
      </p:sp>
      <p:sp>
        <p:nvSpPr>
          <p:cNvPr id="966668" name="Rectangle 12"/>
          <p:cNvSpPr>
            <a:spLocks noChangeArrowheads="1"/>
          </p:cNvSpPr>
          <p:nvPr/>
        </p:nvSpPr>
        <p:spPr bwMode="auto">
          <a:xfrm>
            <a:off x="1447800" y="990600"/>
            <a:ext cx="609600" cy="152400"/>
          </a:xfrm>
          <a:prstGeom prst="rect">
            <a:avLst/>
          </a:prstGeom>
          <a:solidFill>
            <a:schemeClr val="bg1"/>
          </a:solidFill>
          <a:ln w="9525">
            <a:noFill/>
            <a:miter lim="800000"/>
            <a:headEnd/>
            <a:tailEnd/>
          </a:ln>
          <a:effectLst/>
        </p:spPr>
        <p:txBody>
          <a:bodyPr wrap="none" anchor="ctr"/>
          <a:lstStyle/>
          <a:p>
            <a:endParaRPr lang="en-US"/>
          </a:p>
        </p:txBody>
      </p:sp>
      <p:sp>
        <p:nvSpPr>
          <p:cNvPr id="966669" name="Text Box 13"/>
          <p:cNvSpPr txBox="1">
            <a:spLocks noChangeArrowheads="1"/>
          </p:cNvSpPr>
          <p:nvPr/>
        </p:nvSpPr>
        <p:spPr bwMode="auto">
          <a:xfrm>
            <a:off x="762000" y="5486400"/>
            <a:ext cx="8272463" cy="457200"/>
          </a:xfrm>
          <a:prstGeom prst="rect">
            <a:avLst/>
          </a:prstGeom>
          <a:solidFill>
            <a:schemeClr val="bg1"/>
          </a:solidFill>
          <a:ln w="9525">
            <a:noFill/>
            <a:miter lim="800000"/>
            <a:headEnd/>
            <a:tailEnd/>
          </a:ln>
          <a:effectLst/>
        </p:spPr>
        <p:txBody>
          <a:bodyPr wrap="none">
            <a:spAutoFit/>
          </a:bodyPr>
          <a:lstStyle/>
          <a:p>
            <a:r>
              <a:rPr lang="en-US"/>
              <a:t>         1960       1970       1980       1990   </a:t>
            </a:r>
            <a:r>
              <a:rPr lang="en-US">
                <a:solidFill>
                  <a:schemeClr val="bg1"/>
                </a:solidFill>
              </a:rPr>
              <a:t>. </a:t>
            </a:r>
            <a:r>
              <a:rPr lang="en-US"/>
              <a:t> 2000       2010</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6661"/>
                                        </p:tgtEl>
                                        <p:attrNameLst>
                                          <p:attrName>style.visibility</p:attrName>
                                        </p:attrNameLst>
                                      </p:cBhvr>
                                      <p:to>
                                        <p:strVal val="visible"/>
                                      </p:to>
                                    </p:set>
                                    <p:animEffect transition="in" filter="wipe(down)">
                                      <p:cBhvr>
                                        <p:cTn id="7" dur="500"/>
                                        <p:tgtEl>
                                          <p:spTgt spid="9666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6662"/>
                                        </p:tgtEl>
                                        <p:attrNameLst>
                                          <p:attrName>style.visibility</p:attrName>
                                        </p:attrNameLst>
                                      </p:cBhvr>
                                      <p:to>
                                        <p:strVal val="visible"/>
                                      </p:to>
                                    </p:set>
                                    <p:animEffect transition="in" filter="wipe(down)">
                                      <p:cBhvr>
                                        <p:cTn id="12" dur="500"/>
                                        <p:tgtEl>
                                          <p:spTgt spid="9666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66663"/>
                                        </p:tgtEl>
                                        <p:attrNameLst>
                                          <p:attrName>style.visibility</p:attrName>
                                        </p:attrNameLst>
                                      </p:cBhvr>
                                      <p:to>
                                        <p:strVal val="visible"/>
                                      </p:to>
                                    </p:set>
                                    <p:animEffect transition="in" filter="wipe(down)">
                                      <p:cBhvr>
                                        <p:cTn id="17" dur="500"/>
                                        <p:tgtEl>
                                          <p:spTgt spid="9666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66664"/>
                                        </p:tgtEl>
                                        <p:attrNameLst>
                                          <p:attrName>style.visibility</p:attrName>
                                        </p:attrNameLst>
                                      </p:cBhvr>
                                      <p:to>
                                        <p:strVal val="visible"/>
                                      </p:to>
                                    </p:set>
                                    <p:animEffect transition="in" filter="wipe(down)">
                                      <p:cBhvr>
                                        <p:cTn id="22" dur="500"/>
                                        <p:tgtEl>
                                          <p:spTgt spid="96666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66665"/>
                                        </p:tgtEl>
                                        <p:attrNameLst>
                                          <p:attrName>style.visibility</p:attrName>
                                        </p:attrNameLst>
                                      </p:cBhvr>
                                      <p:to>
                                        <p:strVal val="visible"/>
                                      </p:to>
                                    </p:set>
                                    <p:animEffect transition="in" filter="wipe(left)">
                                      <p:cBhvr>
                                        <p:cTn id="25"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1" grpId="0" animBg="1"/>
      <p:bldP spid="966662" grpId="0" animBg="1"/>
      <p:bldP spid="966663" grpId="0" animBg="1"/>
      <p:bldP spid="966664" grpId="0" animBg="1"/>
      <p:bldP spid="9666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Multi-dimensional problem</a:t>
            </a:r>
            <a:endParaRPr lang="en-US" dirty="0">
              <a:latin typeface="Comic Sans MS" pitchFamily="66" charset="0"/>
            </a:endParaRPr>
          </a:p>
        </p:txBody>
      </p:sp>
      <p:sp>
        <p:nvSpPr>
          <p:cNvPr id="3" name="Content Placeholder 2"/>
          <p:cNvSpPr>
            <a:spLocks noGrp="1"/>
          </p:cNvSpPr>
          <p:nvPr>
            <p:ph idx="1"/>
          </p:nvPr>
        </p:nvSpPr>
        <p:spPr/>
        <p:txBody>
          <a:bodyPr/>
          <a:lstStyle/>
          <a:p>
            <a:r>
              <a:rPr lang="en-US" dirty="0" smtClean="0">
                <a:solidFill>
                  <a:srgbClr val="FFFF00"/>
                </a:solidFill>
                <a:latin typeface="Comic Sans MS" pitchFamily="66" charset="0"/>
              </a:rPr>
              <a:t>Environmental</a:t>
            </a:r>
          </a:p>
          <a:p>
            <a:r>
              <a:rPr lang="en-US" dirty="0" smtClean="0">
                <a:solidFill>
                  <a:srgbClr val="FFFF00"/>
                </a:solidFill>
                <a:latin typeface="Comic Sans MS" pitchFamily="66" charset="0"/>
              </a:rPr>
              <a:t>Economic</a:t>
            </a:r>
          </a:p>
          <a:p>
            <a:r>
              <a:rPr lang="en-US" dirty="0" smtClean="0">
                <a:solidFill>
                  <a:srgbClr val="FFFF00"/>
                </a:solidFill>
                <a:latin typeface="Comic Sans MS" pitchFamily="66" charset="0"/>
              </a:rPr>
              <a:t>Human strife</a:t>
            </a:r>
          </a:p>
          <a:p>
            <a:r>
              <a:rPr lang="en-US" dirty="0" smtClean="0">
                <a:solidFill>
                  <a:srgbClr val="FFFF00"/>
                </a:solidFill>
                <a:latin typeface="Comic Sans MS" pitchFamily="66" charset="0"/>
              </a:rPr>
              <a:t>Trade (tariffs)</a:t>
            </a:r>
          </a:p>
          <a:p>
            <a:r>
              <a:rPr lang="en-US" dirty="0" smtClean="0">
                <a:solidFill>
                  <a:srgbClr val="FFFF00"/>
                </a:solidFill>
                <a:latin typeface="Comic Sans MS" pitchFamily="66" charset="0"/>
              </a:rPr>
              <a:t>Foreign policy</a:t>
            </a:r>
          </a:p>
          <a:p>
            <a:r>
              <a:rPr lang="en-US" dirty="0" smtClean="0">
                <a:solidFill>
                  <a:srgbClr val="FFFF00"/>
                </a:solidFill>
                <a:latin typeface="Comic Sans MS" pitchFamily="66" charset="0"/>
              </a:rPr>
              <a:t>Security</a:t>
            </a:r>
          </a:p>
          <a:p>
            <a:r>
              <a:rPr lang="en-US" dirty="0" smtClean="0">
                <a:solidFill>
                  <a:srgbClr val="FFFF00"/>
                </a:solidFill>
                <a:latin typeface="Comic Sans MS" pitchFamily="66" charset="0"/>
              </a:rPr>
              <a:t>Sustainability</a:t>
            </a:r>
          </a:p>
        </p:txBody>
      </p:sp>
    </p:spTree>
  </p:cSld>
  <p:clrMapOvr>
    <a:masterClrMapping/>
  </p:clrMapOvr>
  <p:transition>
    <p:wheel spokes="2"/>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effectLst>
            <a:outerShdw blurRad="50800" dist="50800" dir="5400000" algn="ctr" rotWithShape="0">
              <a:schemeClr val="tx1"/>
            </a:outerShdw>
          </a:effectLst>
        </p:spPr>
        <p:txBody>
          <a:bodyPr/>
          <a:lstStyle/>
          <a:p>
            <a:pPr eaLnBrk="1" hangingPunct="1"/>
            <a:r>
              <a:rPr lang="en-US" dirty="0" smtClean="0">
                <a:solidFill>
                  <a:srgbClr val="FFFF00"/>
                </a:solidFill>
                <a:latin typeface="Comic Sans MS" pitchFamily="66" charset="0"/>
              </a:rPr>
              <a:t>Security and Climate Change</a:t>
            </a:r>
            <a:br>
              <a:rPr lang="en-US" dirty="0" smtClean="0">
                <a:solidFill>
                  <a:srgbClr val="FFFF00"/>
                </a:solidFill>
                <a:latin typeface="Comic Sans MS" pitchFamily="66" charset="0"/>
              </a:rPr>
            </a:br>
            <a:r>
              <a:rPr lang="en-US" sz="1800" dirty="0" smtClean="0">
                <a:solidFill>
                  <a:srgbClr val="FFFF00"/>
                </a:solidFill>
                <a:latin typeface="Comic Sans MS" pitchFamily="66" charset="0"/>
              </a:rPr>
              <a:t>9 Aug 2009</a:t>
            </a:r>
            <a:endParaRPr lang="en-US" dirty="0" smtClean="0">
              <a:solidFill>
                <a:srgbClr val="FFFF00"/>
              </a:solidFill>
              <a:latin typeface="Comic Sans MS" pitchFamily="66" charset="0"/>
            </a:endParaRPr>
          </a:p>
        </p:txBody>
      </p:sp>
      <p:sp>
        <p:nvSpPr>
          <p:cNvPr id="36867" name="Content Placeholder 2"/>
          <p:cNvSpPr>
            <a:spLocks noGrp="1"/>
          </p:cNvSpPr>
          <p:nvPr>
            <p:ph idx="1"/>
          </p:nvPr>
        </p:nvSpPr>
        <p:spPr/>
        <p:txBody>
          <a:bodyPr/>
          <a:lstStyle/>
          <a:p>
            <a:pPr eaLnBrk="1" hangingPunct="1">
              <a:defRPr/>
            </a:pPr>
            <a:r>
              <a:rPr lang="en-US" dirty="0" smtClean="0">
                <a:solidFill>
                  <a:schemeClr val="accent3"/>
                </a:solidFill>
                <a:latin typeface="Comic Sans MS" pitchFamily="66" charset="0"/>
              </a:rPr>
              <a:t>"We will pay for this one way or another. We will pay to reduce greenhouse gas emissions today, and we’ll have to take an economic hit of some kind. Or we will pay the price later in military terms. And that will involve human lives." </a:t>
            </a:r>
          </a:p>
          <a:p>
            <a:pPr eaLnBrk="1" hangingPunct="1">
              <a:buFontTx/>
              <a:buNone/>
              <a:defRPr/>
            </a:pPr>
            <a:r>
              <a:rPr lang="en-US" sz="2000" dirty="0" smtClean="0">
                <a:solidFill>
                  <a:schemeClr val="accent3"/>
                </a:solidFill>
                <a:latin typeface="Tahoma" pitchFamily="34" charset="0"/>
                <a:ea typeface="Tahoma" pitchFamily="34" charset="0"/>
                <a:cs typeface="Tahoma" pitchFamily="34" charset="0"/>
              </a:rPr>
              <a:t>GEN. ANTHONY C. ZINNI, former head of the Central Command, on climate change. </a:t>
            </a:r>
          </a:p>
        </p:txBody>
      </p:sp>
    </p:spTree>
  </p:cSld>
  <p:clrMapOvr>
    <a:masterClrMapping/>
  </p:clrMapOvr>
  <p:transition>
    <p:strips dir="l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Oval 2"/>
          <p:cNvSpPr>
            <a:spLocks noChangeArrowheads="1"/>
          </p:cNvSpPr>
          <p:nvPr/>
        </p:nvSpPr>
        <p:spPr bwMode="auto">
          <a:xfrm>
            <a:off x="2362200" y="2057400"/>
            <a:ext cx="4419600" cy="3276600"/>
          </a:xfrm>
          <a:prstGeom prst="ellipse">
            <a:avLst/>
          </a:prstGeom>
          <a:noFill/>
          <a:ln w="38100">
            <a:solidFill>
              <a:schemeClr val="tx1"/>
            </a:solidFill>
            <a:round/>
            <a:headEnd/>
            <a:tailEnd/>
          </a:ln>
          <a:effectLst/>
        </p:spPr>
        <p:txBody>
          <a:bodyPr wrap="none" anchor="ctr"/>
          <a:lstStyle/>
          <a:p>
            <a:endParaRPr lang="en-US"/>
          </a:p>
        </p:txBody>
      </p:sp>
      <p:sp>
        <p:nvSpPr>
          <p:cNvPr id="839683" name="Oval 3"/>
          <p:cNvSpPr>
            <a:spLocks noChangeArrowheads="1"/>
          </p:cNvSpPr>
          <p:nvPr/>
        </p:nvSpPr>
        <p:spPr bwMode="auto">
          <a:xfrm>
            <a:off x="381000" y="533400"/>
            <a:ext cx="8534400" cy="6096000"/>
          </a:xfrm>
          <a:prstGeom prst="ellipse">
            <a:avLst/>
          </a:prstGeom>
          <a:gradFill rotWithShape="1">
            <a:gsLst>
              <a:gs pos="0">
                <a:srgbClr val="9933FF">
                  <a:alpha val="55000"/>
                </a:srgbClr>
              </a:gs>
              <a:gs pos="100000">
                <a:srgbClr val="9933FF">
                  <a:gamma/>
                  <a:shade val="93333"/>
                  <a:invGamma/>
                </a:srgbClr>
              </a:gs>
            </a:gsLst>
            <a:path path="shape">
              <a:fillToRect l="50000" t="50000" r="50000" b="50000"/>
            </a:path>
          </a:gradFill>
          <a:ln w="25400">
            <a:solidFill>
              <a:srgbClr val="C00000"/>
            </a:solidFill>
            <a:round/>
            <a:headEnd/>
            <a:tailEnd/>
          </a:ln>
          <a:effectLst/>
        </p:spPr>
        <p:txBody>
          <a:bodyPr wrap="none" anchor="ctr"/>
          <a:lstStyle/>
          <a:p>
            <a:pPr algn="ctr"/>
            <a:endParaRPr lang="en-US"/>
          </a:p>
        </p:txBody>
      </p:sp>
      <p:grpSp>
        <p:nvGrpSpPr>
          <p:cNvPr id="2" name="Group 4"/>
          <p:cNvGrpSpPr>
            <a:grpSpLocks/>
          </p:cNvGrpSpPr>
          <p:nvPr/>
        </p:nvGrpSpPr>
        <p:grpSpPr bwMode="auto">
          <a:xfrm>
            <a:off x="4800600" y="1066800"/>
            <a:ext cx="3124200" cy="1676400"/>
            <a:chOff x="3408" y="672"/>
            <a:chExt cx="1968" cy="1056"/>
          </a:xfrm>
        </p:grpSpPr>
        <p:sp>
          <p:nvSpPr>
            <p:cNvPr id="839685" name="Oval 5"/>
            <p:cNvSpPr>
              <a:spLocks noChangeArrowheads="1"/>
            </p:cNvSpPr>
            <p:nvPr/>
          </p:nvSpPr>
          <p:spPr bwMode="auto">
            <a:xfrm>
              <a:off x="3408" y="672"/>
              <a:ext cx="1968" cy="1056"/>
            </a:xfrm>
            <a:prstGeom prst="ellipse">
              <a:avLst/>
            </a:prstGeom>
            <a:gradFill rotWithShape="1">
              <a:gsLst>
                <a:gs pos="0">
                  <a:schemeClr val="bg1"/>
                </a:gs>
                <a:gs pos="100000">
                  <a:schemeClr val="accent1"/>
                </a:gs>
              </a:gsLst>
              <a:path path="shape">
                <a:fillToRect l="50000" t="50000" r="50000" b="50000"/>
              </a:path>
            </a:gradFill>
            <a:ln w="57150">
              <a:solidFill>
                <a:schemeClr val="tx1"/>
              </a:solidFill>
              <a:round/>
              <a:headEnd/>
              <a:tailEnd/>
            </a:ln>
            <a:effectLst>
              <a:outerShdw dist="107763" dir="2700000" algn="ctr" rotWithShape="0">
                <a:schemeClr val="tx1"/>
              </a:outerShdw>
            </a:effectLst>
          </p:spPr>
          <p:txBody>
            <a:bodyPr wrap="none" anchor="ctr"/>
            <a:lstStyle/>
            <a:p>
              <a:pPr algn="ctr"/>
              <a:endParaRPr lang="en-US"/>
            </a:p>
            <a:p>
              <a:pPr algn="ctr"/>
              <a:r>
                <a:rPr lang="en-US"/>
                <a:t>Prevent</a:t>
              </a:r>
            </a:p>
            <a:p>
              <a:pPr algn="ctr"/>
              <a:r>
                <a:rPr lang="en-US"/>
                <a:t>Problem</a:t>
              </a:r>
            </a:p>
          </p:txBody>
        </p:sp>
        <p:sp>
          <p:nvSpPr>
            <p:cNvPr id="839686" name="WordArt 6"/>
            <p:cNvSpPr>
              <a:spLocks noChangeArrowheads="1" noChangeShapeType="1" noTextEdit="1"/>
            </p:cNvSpPr>
            <p:nvPr/>
          </p:nvSpPr>
          <p:spPr bwMode="auto">
            <a:xfrm>
              <a:off x="3787" y="912"/>
              <a:ext cx="1301" cy="408"/>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Arial Black"/>
                </a:rPr>
                <a:t>Mitigate</a:t>
              </a:r>
            </a:p>
          </p:txBody>
        </p:sp>
      </p:grpSp>
      <p:grpSp>
        <p:nvGrpSpPr>
          <p:cNvPr id="3" name="Group 7"/>
          <p:cNvGrpSpPr>
            <a:grpSpLocks/>
          </p:cNvGrpSpPr>
          <p:nvPr/>
        </p:nvGrpSpPr>
        <p:grpSpPr bwMode="auto">
          <a:xfrm>
            <a:off x="3429000" y="4648200"/>
            <a:ext cx="3124200" cy="1676400"/>
            <a:chOff x="2256" y="2784"/>
            <a:chExt cx="1968" cy="1056"/>
          </a:xfrm>
        </p:grpSpPr>
        <p:sp>
          <p:nvSpPr>
            <p:cNvPr id="839688" name="Oval 8"/>
            <p:cNvSpPr>
              <a:spLocks noChangeArrowheads="1"/>
            </p:cNvSpPr>
            <p:nvPr/>
          </p:nvSpPr>
          <p:spPr bwMode="auto">
            <a:xfrm>
              <a:off x="2256" y="2784"/>
              <a:ext cx="1968" cy="1056"/>
            </a:xfrm>
            <a:prstGeom prst="ellipse">
              <a:avLst/>
            </a:prstGeom>
            <a:gradFill rotWithShape="1">
              <a:gsLst>
                <a:gs pos="0">
                  <a:schemeClr val="bg1"/>
                </a:gs>
                <a:gs pos="100000">
                  <a:schemeClr val="accent1"/>
                </a:gs>
              </a:gsLst>
              <a:path path="shape">
                <a:fillToRect l="50000" t="50000" r="50000" b="50000"/>
              </a:path>
            </a:gradFill>
            <a:ln w="57150">
              <a:solidFill>
                <a:schemeClr val="tx1"/>
              </a:solidFill>
              <a:round/>
              <a:headEnd/>
              <a:tailEnd/>
            </a:ln>
            <a:effectLst>
              <a:outerShdw dist="107763" dir="2700000" algn="ctr" rotWithShape="0">
                <a:schemeClr val="tx1"/>
              </a:outerShdw>
            </a:effectLst>
          </p:spPr>
          <p:txBody>
            <a:bodyPr wrap="none" anchor="ctr"/>
            <a:lstStyle/>
            <a:p>
              <a:pPr algn="ctr"/>
              <a:endParaRPr lang="en-US"/>
            </a:p>
            <a:p>
              <a:pPr algn="ctr"/>
              <a:r>
                <a:rPr lang="en-US"/>
                <a:t>No</a:t>
              </a:r>
            </a:p>
            <a:p>
              <a:pPr algn="ctr"/>
              <a:r>
                <a:rPr lang="en-US"/>
                <a:t>Problem</a:t>
              </a:r>
            </a:p>
          </p:txBody>
        </p:sp>
        <p:sp>
          <p:nvSpPr>
            <p:cNvPr id="839689" name="WordArt 9"/>
            <p:cNvSpPr>
              <a:spLocks noChangeArrowheads="1" noChangeShapeType="1" noTextEdit="1"/>
            </p:cNvSpPr>
            <p:nvPr/>
          </p:nvSpPr>
          <p:spPr bwMode="auto">
            <a:xfrm>
              <a:off x="2400" y="3024"/>
              <a:ext cx="1747" cy="672"/>
            </a:xfrm>
            <a:prstGeom prst="rect">
              <a:avLst/>
            </a:prstGeom>
          </p:spPr>
          <p:txBody>
            <a:bodyPr spcFirstLastPara="1" wrap="none" fromWordArt="1">
              <a:prstTxWarp prst="textArchUp">
                <a:avLst>
                  <a:gd name="adj" fmla="val 11324164"/>
                </a:avLst>
              </a:prstTxWarp>
            </a:bodyPr>
            <a:lstStyle/>
            <a:p>
              <a:pPr algn="ctr"/>
              <a:r>
                <a:rPr lang="en-US" sz="3600" kern="10">
                  <a:ln w="9525">
                    <a:solidFill>
                      <a:srgbClr val="000000"/>
                    </a:solidFill>
                    <a:round/>
                    <a:headEnd/>
                    <a:tailEnd/>
                  </a:ln>
                  <a:solidFill>
                    <a:srgbClr val="000000"/>
                  </a:solidFill>
                  <a:latin typeface="Arial Black"/>
                </a:rPr>
                <a:t>Do Nothing</a:t>
              </a:r>
            </a:p>
          </p:txBody>
        </p:sp>
      </p:grpSp>
      <p:grpSp>
        <p:nvGrpSpPr>
          <p:cNvPr id="4" name="Group 10"/>
          <p:cNvGrpSpPr>
            <a:grpSpLocks/>
          </p:cNvGrpSpPr>
          <p:nvPr/>
        </p:nvGrpSpPr>
        <p:grpSpPr bwMode="auto">
          <a:xfrm>
            <a:off x="609600" y="1905000"/>
            <a:ext cx="3124200" cy="1676400"/>
            <a:chOff x="768" y="912"/>
            <a:chExt cx="1968" cy="1056"/>
          </a:xfrm>
        </p:grpSpPr>
        <p:sp>
          <p:nvSpPr>
            <p:cNvPr id="839691" name="Oval 11"/>
            <p:cNvSpPr>
              <a:spLocks noChangeArrowheads="1"/>
            </p:cNvSpPr>
            <p:nvPr/>
          </p:nvSpPr>
          <p:spPr bwMode="auto">
            <a:xfrm>
              <a:off x="768" y="912"/>
              <a:ext cx="1968" cy="1056"/>
            </a:xfrm>
            <a:prstGeom prst="ellipse">
              <a:avLst/>
            </a:prstGeom>
            <a:gradFill rotWithShape="1">
              <a:gsLst>
                <a:gs pos="0">
                  <a:schemeClr val="bg1"/>
                </a:gs>
                <a:gs pos="100000">
                  <a:schemeClr val="accent1"/>
                </a:gs>
              </a:gsLst>
              <a:path path="shape">
                <a:fillToRect l="50000" t="50000" r="50000" b="50000"/>
              </a:path>
            </a:gradFill>
            <a:ln w="57150">
              <a:solidFill>
                <a:schemeClr val="tx1"/>
              </a:solidFill>
              <a:round/>
              <a:headEnd/>
              <a:tailEnd/>
            </a:ln>
            <a:effectLst>
              <a:outerShdw dist="107763" dir="2700000" algn="ctr" rotWithShape="0">
                <a:schemeClr val="tx1"/>
              </a:outerShdw>
            </a:effectLst>
          </p:spPr>
          <p:txBody>
            <a:bodyPr wrap="none" anchor="ctr"/>
            <a:lstStyle/>
            <a:p>
              <a:pPr algn="ctr"/>
              <a:endParaRPr lang="en-US" dirty="0"/>
            </a:p>
            <a:p>
              <a:pPr algn="ctr"/>
              <a:r>
                <a:rPr lang="en-US" dirty="0"/>
                <a:t>Technological </a:t>
              </a:r>
            </a:p>
            <a:p>
              <a:pPr algn="ctr"/>
              <a:r>
                <a:rPr lang="en-US" dirty="0"/>
                <a:t>Fix</a:t>
              </a:r>
            </a:p>
          </p:txBody>
        </p:sp>
        <p:sp>
          <p:nvSpPr>
            <p:cNvPr id="839692" name="WordArt 12"/>
            <p:cNvSpPr>
              <a:spLocks noChangeArrowheads="1" noChangeShapeType="1" noTextEdit="1"/>
            </p:cNvSpPr>
            <p:nvPr/>
          </p:nvSpPr>
          <p:spPr bwMode="auto">
            <a:xfrm>
              <a:off x="1325" y="1152"/>
              <a:ext cx="931" cy="288"/>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Arial Black"/>
                </a:rPr>
                <a:t>Adapt</a:t>
              </a:r>
            </a:p>
          </p:txBody>
        </p:sp>
      </p:grpSp>
      <p:sp>
        <p:nvSpPr>
          <p:cNvPr id="839693" name="WordArt 13"/>
          <p:cNvSpPr>
            <a:spLocks noChangeArrowheads="1" noChangeShapeType="1" noTextEdit="1"/>
          </p:cNvSpPr>
          <p:nvPr/>
        </p:nvSpPr>
        <p:spPr bwMode="auto">
          <a:xfrm rot="-678596">
            <a:off x="5486400" y="3048000"/>
            <a:ext cx="3146425" cy="5334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3378596" scaled="1"/>
                </a:gradFill>
                <a:latin typeface="Abadi MT Condensed Extra Bold"/>
              </a:rPr>
              <a:t>Future generations</a:t>
            </a:r>
          </a:p>
        </p:txBody>
      </p:sp>
      <p:sp>
        <p:nvSpPr>
          <p:cNvPr id="839694" name="WordArt 14"/>
          <p:cNvSpPr>
            <a:spLocks noChangeArrowheads="1" noChangeShapeType="1" noTextEdit="1"/>
          </p:cNvSpPr>
          <p:nvPr/>
        </p:nvSpPr>
        <p:spPr bwMode="auto">
          <a:xfrm rot="-773291">
            <a:off x="1066800" y="4572000"/>
            <a:ext cx="3070225" cy="381000"/>
          </a:xfrm>
          <a:prstGeom prst="rect">
            <a:avLst/>
          </a:prstGeom>
        </p:spPr>
        <p:txBody>
          <a:bodyPr wrap="none" fromWordArt="1">
            <a:prstTxWarp prst="textDoubleWave1">
              <a:avLst>
                <a:gd name="adj1" fmla="val 2606"/>
                <a:gd name="adj2" fmla="val -671"/>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Vested  Interests</a:t>
            </a:r>
          </a:p>
        </p:txBody>
      </p:sp>
      <p:sp>
        <p:nvSpPr>
          <p:cNvPr id="839695" name="WordArt 15"/>
          <p:cNvSpPr>
            <a:spLocks noChangeArrowheads="1" noChangeShapeType="1" noTextEdit="1"/>
          </p:cNvSpPr>
          <p:nvPr/>
        </p:nvSpPr>
        <p:spPr bwMode="auto">
          <a:xfrm>
            <a:off x="2057400" y="5029200"/>
            <a:ext cx="1127125" cy="87471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rPr>
              <a:t>Equity</a:t>
            </a:r>
          </a:p>
        </p:txBody>
      </p:sp>
      <p:sp>
        <p:nvSpPr>
          <p:cNvPr id="839696" name="WordArt 16"/>
          <p:cNvSpPr>
            <a:spLocks noChangeArrowheads="1" noChangeShapeType="1" noTextEdit="1"/>
          </p:cNvSpPr>
          <p:nvPr/>
        </p:nvSpPr>
        <p:spPr bwMode="auto">
          <a:xfrm rot="931447">
            <a:off x="4648200" y="4267200"/>
            <a:ext cx="3352800" cy="533400"/>
          </a:xfrm>
          <a:prstGeom prst="rect">
            <a:avLst/>
          </a:prstGeom>
        </p:spPr>
        <p:txBody>
          <a:bodyPr wrap="none" fromWordArt="1">
            <a:prstTxWarp prst="textSlantUp">
              <a:avLst>
                <a:gd name="adj" fmla="val 37472"/>
              </a:avLst>
            </a:prstTxWarp>
          </a:bodyPr>
          <a:lstStyle/>
          <a:p>
            <a:pPr algn="ctr"/>
            <a:r>
              <a:rPr lang="en-US" sz="3200" kern="10">
                <a:ln w="9525">
                  <a:solidFill>
                    <a:srgbClr val="FF6600"/>
                  </a:solidFill>
                  <a:round/>
                  <a:headEnd/>
                  <a:tailEnd/>
                </a:ln>
                <a:solidFill>
                  <a:srgbClr val="FFFF00"/>
                </a:solidFill>
                <a:effectLst>
                  <a:outerShdw dist="53882" dir="2700000" algn="ctr" rotWithShape="0">
                    <a:srgbClr val="9999FF">
                      <a:alpha val="80000"/>
                    </a:srgbClr>
                  </a:outerShdw>
                </a:effectLst>
                <a:latin typeface="Impact"/>
              </a:rPr>
              <a:t>Precautionary Principle</a:t>
            </a:r>
          </a:p>
        </p:txBody>
      </p:sp>
      <p:sp>
        <p:nvSpPr>
          <p:cNvPr id="839697" name="Text Box 17"/>
          <p:cNvSpPr txBox="1">
            <a:spLocks noChangeArrowheads="1"/>
          </p:cNvSpPr>
          <p:nvPr/>
        </p:nvSpPr>
        <p:spPr bwMode="auto">
          <a:xfrm rot="-1432413">
            <a:off x="2481558" y="735475"/>
            <a:ext cx="2252604" cy="830997"/>
          </a:xfrm>
          <a:prstGeom prst="rect">
            <a:avLst/>
          </a:prstGeom>
          <a:noFill/>
          <a:ln w="9525">
            <a:noFill/>
            <a:miter lim="800000"/>
            <a:headEnd/>
            <a:tailEnd/>
          </a:ln>
          <a:effectLst/>
        </p:spPr>
        <p:txBody>
          <a:bodyPr wrap="none">
            <a:spAutoFit/>
          </a:bodyPr>
          <a:lstStyle/>
          <a:p>
            <a:r>
              <a:rPr lang="en-US" b="1" dirty="0">
                <a:solidFill>
                  <a:srgbClr val="FF0000"/>
                </a:solidFill>
                <a:effectLst>
                  <a:outerShdw blurRad="38100" dist="38100" dir="2700000" algn="tl">
                    <a:srgbClr val="000000">
                      <a:alpha val="43137"/>
                    </a:srgbClr>
                  </a:outerShdw>
                </a:effectLst>
                <a:latin typeface="Cooper Black" pitchFamily="18" charset="0"/>
              </a:rPr>
              <a:t>Sustainable</a:t>
            </a:r>
          </a:p>
          <a:p>
            <a:r>
              <a:rPr lang="en-US" b="1" dirty="0">
                <a:solidFill>
                  <a:srgbClr val="FF0000"/>
                </a:solidFill>
                <a:effectLst>
                  <a:outerShdw blurRad="38100" dist="38100" dir="2700000" algn="tl">
                    <a:srgbClr val="000000">
                      <a:alpha val="43137"/>
                    </a:srgbClr>
                  </a:outerShdw>
                </a:effectLst>
                <a:latin typeface="Cooper Black" pitchFamily="18" charset="0"/>
              </a:rPr>
              <a:t>Development</a:t>
            </a:r>
          </a:p>
        </p:txBody>
      </p:sp>
      <p:sp>
        <p:nvSpPr>
          <p:cNvPr id="839698" name="WordArt 18"/>
          <p:cNvSpPr>
            <a:spLocks noChangeArrowheads="1" noChangeShapeType="1" noTextEdit="1"/>
          </p:cNvSpPr>
          <p:nvPr/>
        </p:nvSpPr>
        <p:spPr bwMode="auto">
          <a:xfrm>
            <a:off x="3733800" y="3352800"/>
            <a:ext cx="1905000" cy="571500"/>
          </a:xfrm>
          <a:prstGeom prst="rect">
            <a:avLst/>
          </a:prstGeom>
        </p:spPr>
        <p:txBody>
          <a:bodyPr wrap="none" fromWordArt="1">
            <a:prstTxWarp prst="textPlain">
              <a:avLst>
                <a:gd name="adj" fmla="val 50000"/>
              </a:avLst>
            </a:prstTxWarp>
          </a:bodyPr>
          <a:lstStyle/>
          <a:p>
            <a:pPr algn="ctr"/>
            <a:r>
              <a:rPr lang="en-US" sz="40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chemeClr val="tx1">
                      <a:alpha val="80000"/>
                    </a:schemeClr>
                  </a:outerShdw>
                </a:effectLst>
                <a:latin typeface="Arial Black"/>
              </a:rPr>
              <a:t>Values</a:t>
            </a:r>
          </a:p>
        </p:txBody>
      </p:sp>
      <p:sp>
        <p:nvSpPr>
          <p:cNvPr id="839699" name="Text Box 19"/>
          <p:cNvSpPr txBox="1">
            <a:spLocks noChangeArrowheads="1"/>
          </p:cNvSpPr>
          <p:nvPr/>
        </p:nvSpPr>
        <p:spPr bwMode="auto">
          <a:xfrm>
            <a:off x="2184400" y="0"/>
            <a:ext cx="4597400" cy="579438"/>
          </a:xfrm>
          <a:prstGeom prst="rect">
            <a:avLst/>
          </a:prstGeom>
          <a:noFill/>
          <a:ln w="9525">
            <a:noFill/>
            <a:miter lim="800000"/>
            <a:headEnd/>
            <a:tailEnd/>
          </a:ln>
          <a:effectLst/>
        </p:spPr>
        <p:txBody>
          <a:bodyPr wrap="none">
            <a:spAutoFit/>
          </a:bodyPr>
          <a:lstStyle/>
          <a:p>
            <a:r>
              <a:rPr lang="en-US" sz="3200" b="1">
                <a:solidFill>
                  <a:srgbClr val="FFFF00"/>
                </a:solidFill>
                <a:latin typeface="Berlin Sans FB Demi" pitchFamily="34" charset="0"/>
              </a:rPr>
              <a:t>Global Warming Actions</a:t>
            </a:r>
          </a:p>
        </p:txBody>
      </p:sp>
      <p:sp>
        <p:nvSpPr>
          <p:cNvPr id="21" name="Rectangle 20"/>
          <p:cNvSpPr/>
          <p:nvPr/>
        </p:nvSpPr>
        <p:spPr>
          <a:xfrm rot="19581673">
            <a:off x="19397" y="3008372"/>
            <a:ext cx="9193542" cy="923330"/>
          </a:xfrm>
          <a:prstGeom prst="rect">
            <a:avLst/>
          </a:prstGeom>
          <a:solidFill>
            <a:srgbClr val="FF0000"/>
          </a:solidFill>
          <a:effectLst>
            <a:outerShdw blurRad="50800" dist="88900" algn="ctr" rotWithShape="0">
              <a:schemeClr val="bg1"/>
            </a:outerShdw>
          </a:effectLst>
          <a:scene3d>
            <a:camera prst="orthographicFront">
              <a:rot lat="0" lon="19800000" rev="0"/>
            </a:camera>
            <a:lightRig rig="soft" dir="t"/>
          </a:scene3d>
          <a:sp3d>
            <a:bevelT/>
          </a:sp3d>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Tragedy of the Commons </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9695"/>
                                        </p:tgtEl>
                                        <p:attrNameLst>
                                          <p:attrName>style.visibility</p:attrName>
                                        </p:attrNameLst>
                                      </p:cBhvr>
                                      <p:to>
                                        <p:strVal val="visible"/>
                                      </p:to>
                                    </p:set>
                                    <p:animEffect transition="in" filter="wipe(left)">
                                      <p:cBhvr>
                                        <p:cTn id="17" dur="500"/>
                                        <p:tgtEl>
                                          <p:spTgt spid="839695"/>
                                        </p:tgtEl>
                                      </p:cBhvr>
                                    </p:animEffect>
                                  </p:childTnLst>
                                </p:cTn>
                              </p:par>
                            </p:childTnLst>
                          </p:cTn>
                        </p:par>
                        <p:par>
                          <p:cTn id="18" fill="hold">
                            <p:stCondLst>
                              <p:cond delay="500"/>
                            </p:stCondLst>
                            <p:childTnLst>
                              <p:par>
                                <p:cTn id="19" presetID="22" presetClass="entr" presetSubtype="8" fill="hold" grpId="0" nodeType="afterEffect">
                                  <p:stCondLst>
                                    <p:cond delay="1000"/>
                                  </p:stCondLst>
                                  <p:childTnLst>
                                    <p:set>
                                      <p:cBhvr>
                                        <p:cTn id="20" dur="1" fill="hold">
                                          <p:stCondLst>
                                            <p:cond delay="0"/>
                                          </p:stCondLst>
                                        </p:cTn>
                                        <p:tgtEl>
                                          <p:spTgt spid="839693"/>
                                        </p:tgtEl>
                                        <p:attrNameLst>
                                          <p:attrName>style.visibility</p:attrName>
                                        </p:attrNameLst>
                                      </p:cBhvr>
                                      <p:to>
                                        <p:strVal val="visible"/>
                                      </p:to>
                                    </p:set>
                                    <p:animEffect transition="in" filter="wipe(left)">
                                      <p:cBhvr>
                                        <p:cTn id="21" dur="500"/>
                                        <p:tgtEl>
                                          <p:spTgt spid="839693"/>
                                        </p:tgtEl>
                                      </p:cBhvr>
                                    </p:animEffect>
                                  </p:childTnLst>
                                </p:cTn>
                              </p:par>
                            </p:childTnLst>
                          </p:cTn>
                        </p:par>
                        <p:par>
                          <p:cTn id="22" fill="hold">
                            <p:stCondLst>
                              <p:cond delay="2000"/>
                            </p:stCondLst>
                            <p:childTnLst>
                              <p:par>
                                <p:cTn id="23" presetID="22" presetClass="entr" presetSubtype="8" fill="hold" grpId="0" nodeType="afterEffect">
                                  <p:stCondLst>
                                    <p:cond delay="1000"/>
                                  </p:stCondLst>
                                  <p:childTnLst>
                                    <p:set>
                                      <p:cBhvr>
                                        <p:cTn id="24" dur="1" fill="hold">
                                          <p:stCondLst>
                                            <p:cond delay="0"/>
                                          </p:stCondLst>
                                        </p:cTn>
                                        <p:tgtEl>
                                          <p:spTgt spid="839694"/>
                                        </p:tgtEl>
                                        <p:attrNameLst>
                                          <p:attrName>style.visibility</p:attrName>
                                        </p:attrNameLst>
                                      </p:cBhvr>
                                      <p:to>
                                        <p:strVal val="visible"/>
                                      </p:to>
                                    </p:set>
                                    <p:animEffect transition="in" filter="wipe(left)">
                                      <p:cBhvr>
                                        <p:cTn id="25" dur="500"/>
                                        <p:tgtEl>
                                          <p:spTgt spid="839694"/>
                                        </p:tgtEl>
                                      </p:cBhvr>
                                    </p:animEffect>
                                  </p:childTnLst>
                                </p:cTn>
                              </p:par>
                            </p:childTnLst>
                          </p:cTn>
                        </p:par>
                        <p:par>
                          <p:cTn id="26" fill="hold">
                            <p:stCondLst>
                              <p:cond delay="3500"/>
                            </p:stCondLst>
                            <p:childTnLst>
                              <p:par>
                                <p:cTn id="27" presetID="22" presetClass="entr" presetSubtype="8" fill="hold" grpId="0" nodeType="afterEffect">
                                  <p:stCondLst>
                                    <p:cond delay="1000"/>
                                  </p:stCondLst>
                                  <p:childTnLst>
                                    <p:set>
                                      <p:cBhvr>
                                        <p:cTn id="28" dur="1" fill="hold">
                                          <p:stCondLst>
                                            <p:cond delay="0"/>
                                          </p:stCondLst>
                                        </p:cTn>
                                        <p:tgtEl>
                                          <p:spTgt spid="839696"/>
                                        </p:tgtEl>
                                        <p:attrNameLst>
                                          <p:attrName>style.visibility</p:attrName>
                                        </p:attrNameLst>
                                      </p:cBhvr>
                                      <p:to>
                                        <p:strVal val="visible"/>
                                      </p:to>
                                    </p:set>
                                    <p:animEffect transition="in" filter="wipe(left)">
                                      <p:cBhvr>
                                        <p:cTn id="29" dur="500"/>
                                        <p:tgtEl>
                                          <p:spTgt spid="839696"/>
                                        </p:tgtEl>
                                      </p:cBhvr>
                                    </p:animEffect>
                                  </p:childTnLst>
                                </p:cTn>
                              </p:par>
                            </p:childTnLst>
                          </p:cTn>
                        </p:par>
                        <p:par>
                          <p:cTn id="30" fill="hold">
                            <p:stCondLst>
                              <p:cond delay="5000"/>
                            </p:stCondLst>
                            <p:childTnLst>
                              <p:par>
                                <p:cTn id="31" presetID="22" presetClass="entr" presetSubtype="4" fill="hold" nodeType="afterEffect">
                                  <p:stCondLst>
                                    <p:cond delay="1000"/>
                                  </p:stCondLst>
                                  <p:childTnLst>
                                    <p:set>
                                      <p:cBhvr>
                                        <p:cTn id="32" dur="1" fill="hold">
                                          <p:stCondLst>
                                            <p:cond delay="0"/>
                                          </p:stCondLst>
                                        </p:cTn>
                                        <p:tgtEl>
                                          <p:spTgt spid="839697">
                                            <p:txEl>
                                              <p:pRg st="0" end="0"/>
                                            </p:txEl>
                                          </p:spTgt>
                                        </p:tgtEl>
                                        <p:attrNameLst>
                                          <p:attrName>style.visibility</p:attrName>
                                        </p:attrNameLst>
                                      </p:cBhvr>
                                      <p:to>
                                        <p:strVal val="visible"/>
                                      </p:to>
                                    </p:set>
                                    <p:animEffect transition="in" filter="wipe(down)">
                                      <p:cBhvr>
                                        <p:cTn id="33" dur="500"/>
                                        <p:tgtEl>
                                          <p:spTgt spid="839697">
                                            <p:txEl>
                                              <p:pRg st="0" end="0"/>
                                            </p:txEl>
                                          </p:spTgt>
                                        </p:tgtEl>
                                      </p:cBhvr>
                                    </p:animEffect>
                                  </p:childTnLst>
                                </p:cTn>
                              </p:par>
                              <p:par>
                                <p:cTn id="34" presetID="22" presetClass="entr" presetSubtype="4" fill="hold" nodeType="withEffect">
                                  <p:stCondLst>
                                    <p:cond delay="1000"/>
                                  </p:stCondLst>
                                  <p:childTnLst>
                                    <p:set>
                                      <p:cBhvr>
                                        <p:cTn id="35" dur="1" fill="hold">
                                          <p:stCondLst>
                                            <p:cond delay="0"/>
                                          </p:stCondLst>
                                        </p:cTn>
                                        <p:tgtEl>
                                          <p:spTgt spid="839697">
                                            <p:txEl>
                                              <p:pRg st="1" end="1"/>
                                            </p:txEl>
                                          </p:spTgt>
                                        </p:tgtEl>
                                        <p:attrNameLst>
                                          <p:attrName>style.visibility</p:attrName>
                                        </p:attrNameLst>
                                      </p:cBhvr>
                                      <p:to>
                                        <p:strVal val="visible"/>
                                      </p:to>
                                    </p:set>
                                    <p:animEffect transition="in" filter="wipe(down)">
                                      <p:cBhvr>
                                        <p:cTn id="36" dur="500"/>
                                        <p:tgtEl>
                                          <p:spTgt spid="839697">
                                            <p:txEl>
                                              <p:pRg st="1" end="1"/>
                                            </p:txEl>
                                          </p:spTgt>
                                        </p:tgtEl>
                                      </p:cBhvr>
                                    </p:animEffect>
                                  </p:childTnLst>
                                </p:cTn>
                              </p:par>
                            </p:childTnLst>
                          </p:cTn>
                        </p:par>
                        <p:par>
                          <p:cTn id="37" fill="hold">
                            <p:stCondLst>
                              <p:cond delay="6500"/>
                            </p:stCondLst>
                            <p:childTnLst>
                              <p:par>
                                <p:cTn id="38" presetID="22" presetClass="entr" presetSubtype="8" fill="hold" grpId="0" nodeType="afterEffect">
                                  <p:stCondLst>
                                    <p:cond delay="1000"/>
                                  </p:stCondLst>
                                  <p:childTnLst>
                                    <p:set>
                                      <p:cBhvr>
                                        <p:cTn id="39" dur="1" fill="hold">
                                          <p:stCondLst>
                                            <p:cond delay="0"/>
                                          </p:stCondLst>
                                        </p:cTn>
                                        <p:tgtEl>
                                          <p:spTgt spid="839698"/>
                                        </p:tgtEl>
                                        <p:attrNameLst>
                                          <p:attrName>style.visibility</p:attrName>
                                        </p:attrNameLst>
                                      </p:cBhvr>
                                      <p:to>
                                        <p:strVal val="visible"/>
                                      </p:to>
                                    </p:set>
                                    <p:animEffect transition="in" filter="wipe(left)">
                                      <p:cBhvr>
                                        <p:cTn id="40" dur="500"/>
                                        <p:tgtEl>
                                          <p:spTgt spid="83969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3" grpId="0" animBg="1"/>
      <p:bldP spid="839694" grpId="0" animBg="1"/>
      <p:bldP spid="839695" grpId="0" animBg="1"/>
      <p:bldP spid="839696" grpId="0" animBg="1"/>
      <p:bldP spid="839698"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609600" y="304800"/>
            <a:ext cx="7772400" cy="1143000"/>
          </a:xfrm>
          <a:effectLst>
            <a:outerShdw dist="35921" dir="2700000" algn="ctr" rotWithShape="0">
              <a:schemeClr val="tx1"/>
            </a:outerShdw>
          </a:effectLst>
        </p:spPr>
        <p:txBody>
          <a:bodyPr/>
          <a:lstStyle/>
          <a:p>
            <a:r>
              <a:rPr lang="en-US">
                <a:solidFill>
                  <a:srgbClr val="FFFF00"/>
                </a:solidFill>
                <a:latin typeface="Comic Sans MS" pitchFamily="66" charset="0"/>
              </a:rPr>
              <a:t>What is your carbon footprint?</a:t>
            </a:r>
          </a:p>
        </p:txBody>
      </p:sp>
      <p:sp>
        <p:nvSpPr>
          <p:cNvPr id="951299" name="Rectangle 3"/>
          <p:cNvSpPr>
            <a:spLocks noGrp="1" noChangeArrowheads="1"/>
          </p:cNvSpPr>
          <p:nvPr>
            <p:ph idx="1"/>
          </p:nvPr>
        </p:nvSpPr>
        <p:spPr>
          <a:xfrm>
            <a:off x="685800" y="1600200"/>
            <a:ext cx="7772400" cy="4114800"/>
          </a:xfrm>
          <a:effectLst>
            <a:outerShdw dist="35921" dir="2700000" algn="ctr" rotWithShape="0">
              <a:schemeClr val="tx1"/>
            </a:outerShdw>
          </a:effectLst>
        </p:spPr>
        <p:txBody>
          <a:bodyPr/>
          <a:lstStyle/>
          <a:p>
            <a:r>
              <a:rPr lang="en-US">
                <a:solidFill>
                  <a:schemeClr val="bg1"/>
                </a:solidFill>
                <a:latin typeface="Comic Sans MS" pitchFamily="66" charset="0"/>
              </a:rPr>
              <a:t>You will be affected by climate change (you are already)</a:t>
            </a:r>
          </a:p>
          <a:p>
            <a:r>
              <a:rPr lang="en-US">
                <a:solidFill>
                  <a:schemeClr val="bg1"/>
                </a:solidFill>
                <a:latin typeface="Comic Sans MS" pitchFamily="66" charset="0"/>
              </a:rPr>
              <a:t>You will be affected by legislation designed to address climate change (whether good or bad)</a:t>
            </a:r>
          </a:p>
        </p:txBody>
      </p:sp>
      <p:pic>
        <p:nvPicPr>
          <p:cNvPr id="951300" name="Picture 4" descr="gores-carbon-footprint"/>
          <p:cNvPicPr>
            <a:picLocks noChangeAspect="1" noChangeArrowheads="1"/>
          </p:cNvPicPr>
          <p:nvPr/>
        </p:nvPicPr>
        <p:blipFill>
          <a:blip r:embed="rId2" cstate="print"/>
          <a:srcRect l="23772" b="10579"/>
          <a:stretch>
            <a:fillRect/>
          </a:stretch>
        </p:blipFill>
        <p:spPr bwMode="auto">
          <a:xfrm>
            <a:off x="6096000" y="4383088"/>
            <a:ext cx="3049588" cy="2474912"/>
          </a:xfrm>
          <a:prstGeom prst="rect">
            <a:avLst/>
          </a:prstGeom>
          <a:noFill/>
          <a:ln w="9525">
            <a:noFill/>
            <a:miter lim="800000"/>
            <a:headEnd/>
            <a:tailEnd/>
          </a:ln>
        </p:spPr>
      </p:pic>
      <p:pic>
        <p:nvPicPr>
          <p:cNvPr id="951301" name="Picture 5" descr="SRHoldingPlanet02"/>
          <p:cNvPicPr>
            <a:picLocks noChangeAspect="1" noChangeArrowheads="1"/>
          </p:cNvPicPr>
          <p:nvPr/>
        </p:nvPicPr>
        <p:blipFill>
          <a:blip r:embed="rId3" cstate="print"/>
          <a:srcRect/>
          <a:stretch>
            <a:fillRect/>
          </a:stretch>
        </p:blipFill>
        <p:spPr bwMode="auto">
          <a:xfrm>
            <a:off x="0" y="4664075"/>
            <a:ext cx="4038600" cy="2193925"/>
          </a:xfrm>
          <a:prstGeom prst="rect">
            <a:avLst/>
          </a:prstGeom>
          <a:noFill/>
        </p:spPr>
      </p:pic>
    </p:spTree>
  </p:cSld>
  <p:clrMapOvr>
    <a:masterClrMapping/>
  </p:clrMapOvr>
  <p:transition>
    <p:newsfla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ChangeArrowheads="1"/>
          </p:cNvSpPr>
          <p:nvPr/>
        </p:nvSpPr>
        <p:spPr bwMode="auto">
          <a:xfrm>
            <a:off x="0" y="0"/>
            <a:ext cx="9144000" cy="6858000"/>
          </a:xfrm>
          <a:prstGeom prst="rect">
            <a:avLst/>
          </a:prstGeom>
          <a:solidFill>
            <a:srgbClr val="00FF00"/>
          </a:solidFill>
          <a:ln w="9525">
            <a:solidFill>
              <a:schemeClr val="tx1"/>
            </a:solidFill>
            <a:miter lim="800000"/>
            <a:headEnd/>
            <a:tailEnd/>
          </a:ln>
          <a:effectLst>
            <a:outerShdw dist="35921" dir="2700000" algn="ctr" rotWithShape="0">
              <a:schemeClr val="tx1"/>
            </a:outerShdw>
          </a:effectLst>
        </p:spPr>
        <p:txBody>
          <a:bodyPr wrap="none" anchor="ctr"/>
          <a:lstStyle/>
          <a:p>
            <a:pPr algn="ctr"/>
            <a:endParaRPr lang="en-US" sz="4000">
              <a:solidFill>
                <a:schemeClr val="bg1"/>
              </a:solidFill>
            </a:endParaRPr>
          </a:p>
          <a:p>
            <a:pPr algn="ctr"/>
            <a:endParaRPr lang="en-US" sz="4000">
              <a:solidFill>
                <a:schemeClr val="bg1"/>
              </a:solidFill>
            </a:endParaRPr>
          </a:p>
          <a:p>
            <a:pPr algn="ctr"/>
            <a:r>
              <a:rPr lang="en-US" sz="4000">
                <a:solidFill>
                  <a:schemeClr val="bg1"/>
                </a:solidFill>
                <a:effectLst>
                  <a:outerShdw blurRad="38100" dist="38100" dir="2700000" algn="tl">
                    <a:srgbClr val="000000"/>
                  </a:outerShdw>
                </a:effectLst>
              </a:rPr>
              <a:t>Going</a:t>
            </a:r>
            <a:r>
              <a:rPr lang="en-US" sz="4000">
                <a:solidFill>
                  <a:schemeClr val="bg1"/>
                </a:solidFill>
              </a:rPr>
              <a:t>				</a:t>
            </a:r>
          </a:p>
          <a:p>
            <a:pPr algn="ctr"/>
            <a:r>
              <a:rPr lang="en-US" sz="4000">
                <a:solidFill>
                  <a:schemeClr val="bg1"/>
                </a:solidFill>
                <a:effectLst>
                  <a:outerShdw blurRad="38100" dist="38100" dir="2700000" algn="tl">
                    <a:srgbClr val="000000"/>
                  </a:outerShdw>
                </a:effectLst>
              </a:rPr>
              <a:t>Green!</a:t>
            </a:r>
            <a:r>
              <a:rPr lang="en-US" sz="4000">
                <a:solidFill>
                  <a:schemeClr val="bg1"/>
                </a:solidFill>
              </a:rPr>
              <a:t>				</a:t>
            </a:r>
          </a:p>
        </p:txBody>
      </p:sp>
      <p:sp>
        <p:nvSpPr>
          <p:cNvPr id="952323" name="Rectangle 3"/>
          <p:cNvSpPr>
            <a:spLocks noGrp="1" noChangeArrowheads="1"/>
          </p:cNvSpPr>
          <p:nvPr>
            <p:ph type="title"/>
          </p:nvPr>
        </p:nvSpPr>
        <p:spPr>
          <a:xfrm>
            <a:off x="381000" y="381000"/>
            <a:ext cx="4876800" cy="1143000"/>
          </a:xfrm>
          <a:effectLst>
            <a:outerShdw dist="35921" dir="2700000" algn="ctr" rotWithShape="0">
              <a:schemeClr val="tx1"/>
            </a:outerShdw>
          </a:effectLst>
        </p:spPr>
        <p:txBody>
          <a:bodyPr/>
          <a:lstStyle/>
          <a:p>
            <a:r>
              <a:rPr lang="en-US" sz="3200">
                <a:solidFill>
                  <a:schemeClr val="bg1"/>
                </a:solidFill>
                <a:latin typeface="Comic Sans MS" pitchFamily="66" charset="0"/>
              </a:rPr>
              <a:t>Many things you can do:</a:t>
            </a:r>
          </a:p>
        </p:txBody>
      </p:sp>
      <p:pic>
        <p:nvPicPr>
          <p:cNvPr id="952324" name="Picture 4" descr="LibertyLB"/>
          <p:cNvPicPr>
            <a:picLocks noChangeAspect="1" noChangeArrowheads="1"/>
          </p:cNvPicPr>
          <p:nvPr/>
        </p:nvPicPr>
        <p:blipFill>
          <a:blip r:embed="rId2" cstate="print"/>
          <a:srcRect b="1601"/>
          <a:stretch>
            <a:fillRect/>
          </a:stretch>
        </p:blipFill>
        <p:spPr bwMode="auto">
          <a:xfrm>
            <a:off x="5202238" y="0"/>
            <a:ext cx="3941762" cy="6858000"/>
          </a:xfrm>
          <a:prstGeom prst="rect">
            <a:avLst/>
          </a:prstGeom>
          <a:noFill/>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2322"/>
                                        </p:tgtEl>
                                        <p:attrNameLst>
                                          <p:attrName>style.visibility</p:attrName>
                                        </p:attrNameLst>
                                      </p:cBhvr>
                                      <p:to>
                                        <p:strVal val="visible"/>
                                      </p:to>
                                    </p:set>
                                    <p:animEffect transition="in" filter="fade">
                                      <p:cBhvr>
                                        <p:cTn id="7" dur="2000"/>
                                        <p:tgtEl>
                                          <p:spTgt spid="952322"/>
                                        </p:tgtEl>
                                      </p:cBhvr>
                                    </p:animEffect>
                                  </p:childTnLst>
                                </p:cTn>
                              </p:par>
                            </p:childTnLst>
                          </p:cTn>
                        </p:par>
                        <p:par>
                          <p:cTn id="8" fill="hold">
                            <p:stCondLst>
                              <p:cond delay="2000"/>
                            </p:stCondLst>
                            <p:childTnLst>
                              <p:par>
                                <p:cTn id="9" presetID="22" presetClass="entr" presetSubtype="4" fill="hold" nodeType="afterEffect">
                                  <p:stCondLst>
                                    <p:cond delay="500"/>
                                  </p:stCondLst>
                                  <p:childTnLst>
                                    <p:set>
                                      <p:cBhvr>
                                        <p:cTn id="10" dur="1" fill="hold">
                                          <p:stCondLst>
                                            <p:cond delay="0"/>
                                          </p:stCondLst>
                                        </p:cTn>
                                        <p:tgtEl>
                                          <p:spTgt spid="952324"/>
                                        </p:tgtEl>
                                        <p:attrNameLst>
                                          <p:attrName>style.visibility</p:attrName>
                                        </p:attrNameLst>
                                      </p:cBhvr>
                                      <p:to>
                                        <p:strVal val="visible"/>
                                      </p:to>
                                    </p:set>
                                    <p:animEffect transition="in" filter="wipe(down)">
                                      <p:cBhvr>
                                        <p:cTn id="11" dur="500"/>
                                        <p:tgtEl>
                                          <p:spTgt spid="95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3346" name="Picture 2" descr="earth"/>
          <p:cNvPicPr>
            <a:picLocks noChangeAspect="1" noChangeArrowheads="1"/>
          </p:cNvPicPr>
          <p:nvPr/>
        </p:nvPicPr>
        <p:blipFill>
          <a:blip r:embed="rId2" cstate="print"/>
          <a:srcRect/>
          <a:stretch>
            <a:fillRect/>
          </a:stretch>
        </p:blipFill>
        <p:spPr bwMode="auto">
          <a:xfrm>
            <a:off x="1828800" y="76200"/>
            <a:ext cx="5749925" cy="5765800"/>
          </a:xfrm>
          <a:prstGeom prst="rect">
            <a:avLst/>
          </a:prstGeom>
          <a:noFill/>
        </p:spPr>
      </p:pic>
      <p:sp>
        <p:nvSpPr>
          <p:cNvPr id="953347" name="Text Box 3"/>
          <p:cNvSpPr txBox="1">
            <a:spLocks noChangeArrowheads="1"/>
          </p:cNvSpPr>
          <p:nvPr/>
        </p:nvSpPr>
        <p:spPr bwMode="auto">
          <a:xfrm>
            <a:off x="0" y="5897562"/>
            <a:ext cx="9144000" cy="884238"/>
          </a:xfrm>
          <a:prstGeom prst="rect">
            <a:avLst/>
          </a:prstGeom>
          <a:noFill/>
          <a:ln w="9525">
            <a:noFill/>
            <a:miter lim="800000"/>
            <a:headEnd/>
            <a:tailEnd/>
          </a:ln>
          <a:effectLst/>
        </p:spPr>
        <p:txBody>
          <a:bodyPr>
            <a:spAutoFit/>
          </a:bodyPr>
          <a:lstStyle/>
          <a:p>
            <a:pPr eaLnBrk="1" hangingPunct="1"/>
            <a:r>
              <a:rPr lang="en-US" sz="2200" b="1" dirty="0">
                <a:solidFill>
                  <a:srgbClr val="FF0000"/>
                </a:solidFill>
                <a:latin typeface="Times New Roman" pitchFamily="18" charset="0"/>
                <a:cs typeface="Times New Roman" pitchFamily="18" charset="0"/>
              </a:rPr>
              <a:t> </a:t>
            </a:r>
            <a:r>
              <a:rPr lang="en-US" sz="2800" b="1" dirty="0">
                <a:solidFill>
                  <a:srgbClr val="FFFF00"/>
                </a:solidFill>
                <a:cs typeface="Times New Roman" pitchFamily="18" charset="0"/>
              </a:rPr>
              <a:t>The Challenge:  </a:t>
            </a:r>
          </a:p>
          <a:p>
            <a:pPr eaLnBrk="1" hangingPunct="1"/>
            <a:r>
              <a:rPr lang="en-US" b="1" dirty="0">
                <a:solidFill>
                  <a:srgbClr val="FFFF00"/>
                </a:solidFill>
                <a:cs typeface="Times New Roman" pitchFamily="18" charset="0"/>
              </a:rPr>
              <a:t> Sustainable Management of an Ever-Changing Planet</a:t>
            </a:r>
          </a:p>
        </p:txBody>
      </p:sp>
      <p:grpSp>
        <p:nvGrpSpPr>
          <p:cNvPr id="4" name="Group 3"/>
          <p:cNvGrpSpPr/>
          <p:nvPr/>
        </p:nvGrpSpPr>
        <p:grpSpPr>
          <a:xfrm>
            <a:off x="2971800" y="6096000"/>
            <a:ext cx="3733800" cy="762001"/>
            <a:chOff x="2971800" y="6096000"/>
            <a:chExt cx="3733800" cy="762001"/>
          </a:xfrm>
        </p:grpSpPr>
        <p:pic>
          <p:nvPicPr>
            <p:cNvPr id="5" name="Picture 9"/>
            <p:cNvPicPr>
              <a:picLocks noChangeAspect="1" noChangeArrowheads="1"/>
            </p:cNvPicPr>
            <p:nvPr/>
          </p:nvPicPr>
          <p:blipFill>
            <a:blip r:embed="rId3" cstate="print"/>
            <a:srcRect/>
            <a:stretch>
              <a:fillRect/>
            </a:stretch>
          </p:blipFill>
          <p:spPr bwMode="auto">
            <a:xfrm>
              <a:off x="6324600" y="6474355"/>
              <a:ext cx="381000" cy="383646"/>
            </a:xfrm>
            <a:prstGeom prst="rect">
              <a:avLst/>
            </a:prstGeom>
            <a:noFill/>
            <a:ln w="9525">
              <a:noFill/>
              <a:miter lim="800000"/>
              <a:headEnd/>
              <a:tailEnd/>
            </a:ln>
          </p:spPr>
        </p:pic>
        <p:sp>
          <p:nvSpPr>
            <p:cNvPr id="6" name="TextBox 5"/>
            <p:cNvSpPr txBox="1"/>
            <p:nvPr/>
          </p:nvSpPr>
          <p:spPr>
            <a:xfrm>
              <a:off x="2971800" y="6172200"/>
              <a:ext cx="3398687" cy="584775"/>
            </a:xfrm>
            <a:prstGeom prst="rect">
              <a:avLst/>
            </a:prstGeom>
            <a:solidFill>
              <a:schemeClr val="tx1"/>
            </a:solidFill>
          </p:spPr>
          <p:txBody>
            <a:bodyPr wrap="none" rtlCol="0">
              <a:spAutoFit/>
            </a:bodyPr>
            <a:lstStyle/>
            <a:p>
              <a:r>
                <a:rPr lang="en-US" sz="1600" b="1" dirty="0" smtClean="0">
                  <a:solidFill>
                    <a:schemeClr val="bg1"/>
                  </a:solidFill>
                </a:rPr>
                <a:t>NCAR Earth System Laboratory</a:t>
              </a:r>
            </a:p>
            <a:p>
              <a:r>
                <a:rPr lang="en-US" sz="1600" b="1" dirty="0" smtClean="0">
                  <a:solidFill>
                    <a:schemeClr val="bg1"/>
                  </a:solidFill>
                </a:rPr>
                <a:t>NCAR is sponsored by NSF</a:t>
              </a:r>
              <a:endParaRPr lang="en-US" sz="1600" b="1" dirty="0">
                <a:solidFill>
                  <a:schemeClr val="bg1"/>
                </a:solidFill>
              </a:endParaRPr>
            </a:p>
          </p:txBody>
        </p:sp>
        <p:pic>
          <p:nvPicPr>
            <p:cNvPr id="7" name="Picture 6" descr="NESL_logo.jpg"/>
            <p:cNvPicPr>
              <a:picLocks noChangeAspect="1"/>
            </p:cNvPicPr>
            <p:nvPr/>
          </p:nvPicPr>
          <p:blipFill>
            <a:blip r:embed="rId4" cstate="print"/>
            <a:srcRect/>
            <a:stretch>
              <a:fillRect/>
            </a:stretch>
          </p:blipFill>
          <p:spPr bwMode="auto">
            <a:xfrm>
              <a:off x="6322020" y="6096000"/>
              <a:ext cx="368102" cy="381000"/>
            </a:xfrm>
            <a:prstGeom prst="rect">
              <a:avLst/>
            </a:prstGeom>
            <a:noFill/>
            <a:ln w="9525">
              <a:no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53347"/>
                                        </p:tgtEl>
                                      </p:cBhvr>
                                    </p:animEffect>
                                    <p:set>
                                      <p:cBhvr>
                                        <p:cTn id="7" dur="1" fill="hold">
                                          <p:stCondLst>
                                            <p:cond delay="1999"/>
                                          </p:stCondLst>
                                        </p:cTn>
                                        <p:tgtEl>
                                          <p:spTgt spid="953347"/>
                                        </p:tgtEl>
                                        <p:attrNameLst>
                                          <p:attrName>style.visibility</p:attrName>
                                        </p:attrNameLst>
                                      </p:cBhvr>
                                      <p:to>
                                        <p:strVal val="hidden"/>
                                      </p:to>
                                    </p:set>
                                  </p:childTnLst>
                                </p:cTn>
                              </p:par>
                              <p:par>
                                <p:cTn id="8" presetID="16" presetClass="entr" presetSubtype="2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228600" y="457200"/>
          <a:ext cx="5486400" cy="548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p:nvPr/>
        </p:nvGraphicFramePr>
        <p:xfrm>
          <a:off x="3886200" y="838200"/>
          <a:ext cx="5791200" cy="51054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2895600" y="24825"/>
            <a:ext cx="4275529" cy="584775"/>
          </a:xfrm>
          <a:prstGeom prst="rect">
            <a:avLst/>
          </a:prstGeom>
          <a:solidFill>
            <a:srgbClr val="0000FF"/>
          </a:solidFill>
        </p:spPr>
        <p:txBody>
          <a:bodyPr wrap="none" rtlCol="0">
            <a:spAutoFit/>
          </a:bodyPr>
          <a:lstStyle/>
          <a:p>
            <a:r>
              <a:rPr lang="en-US" sz="3200" b="1" dirty="0" smtClean="0">
                <a:solidFill>
                  <a:schemeClr val="bg1"/>
                </a:solidFill>
              </a:rPr>
              <a:t>Fossil Fuel Emissions</a:t>
            </a:r>
            <a:endParaRPr lang="en-U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685800" y="381000"/>
            <a:ext cx="7772400" cy="1143000"/>
          </a:xfrm>
          <a:effectLst>
            <a:outerShdw dist="35921" dir="2700000" algn="ctr" rotWithShape="0">
              <a:schemeClr val="tx1"/>
            </a:outerShdw>
          </a:effectLst>
        </p:spPr>
        <p:txBody>
          <a:bodyPr/>
          <a:lstStyle/>
          <a:p>
            <a:r>
              <a:rPr lang="en-US">
                <a:latin typeface="Comic Sans MS" pitchFamily="66" charset="0"/>
              </a:rPr>
              <a:t>2007 emissions:</a:t>
            </a:r>
            <a:r>
              <a:rPr lang="en-US" sz="3200"/>
              <a:t/>
            </a:r>
            <a:br>
              <a:rPr lang="en-US" sz="3200"/>
            </a:br>
            <a:endParaRPr lang="en-US" sz="3200"/>
          </a:p>
        </p:txBody>
      </p:sp>
      <p:sp>
        <p:nvSpPr>
          <p:cNvPr id="919555" name="Rectangle 3"/>
          <p:cNvSpPr>
            <a:spLocks noGrp="1" noChangeArrowheads="1"/>
          </p:cNvSpPr>
          <p:nvPr>
            <p:ph type="body" sz="half" idx="1"/>
          </p:nvPr>
        </p:nvSpPr>
        <p:spPr>
          <a:xfrm>
            <a:off x="76200" y="1295400"/>
            <a:ext cx="3962400" cy="4800600"/>
          </a:xfrm>
        </p:spPr>
        <p:txBody>
          <a:bodyPr/>
          <a:lstStyle/>
          <a:p>
            <a:pPr marL="171450" indent="-171450">
              <a:buFontTx/>
              <a:buNone/>
            </a:pPr>
            <a:r>
              <a:rPr lang="en-US" sz="2800">
                <a:solidFill>
                  <a:srgbClr val="FFFF00"/>
                </a:solidFill>
                <a:latin typeface="Comic Sans MS" pitchFamily="66" charset="0"/>
              </a:rPr>
              <a:t>China biggest emitter (up 8% in 2007)</a:t>
            </a:r>
          </a:p>
          <a:p>
            <a:pPr marL="171450" indent="-171450"/>
            <a:r>
              <a:rPr lang="en-US" sz="2800">
                <a:solidFill>
                  <a:schemeClr val="bg1"/>
                </a:solidFill>
                <a:latin typeface="Comic Sans MS" pitchFamily="66" charset="0"/>
              </a:rPr>
              <a:t>14% more than US</a:t>
            </a:r>
          </a:p>
          <a:p>
            <a:pPr marL="171450" indent="-171450"/>
            <a:r>
              <a:rPr lang="en-US" sz="2800" u="sng">
                <a:solidFill>
                  <a:schemeClr val="bg1"/>
                </a:solidFill>
                <a:latin typeface="Comic Sans MS" pitchFamily="66" charset="0"/>
              </a:rPr>
              <a:t>Per capita        Pop.</a:t>
            </a:r>
          </a:p>
          <a:p>
            <a:pPr marL="457200" lvl="1" indent="-171450">
              <a:spcBef>
                <a:spcPct val="0"/>
              </a:spcBef>
              <a:buFontTx/>
              <a:buNone/>
            </a:pPr>
            <a:r>
              <a:rPr lang="en-US" sz="2400">
                <a:solidFill>
                  <a:schemeClr val="bg1"/>
                </a:solidFill>
                <a:latin typeface="Comic Sans MS" pitchFamily="66" charset="0"/>
              </a:rPr>
              <a:t>U.S.:      19.4       0.31</a:t>
            </a:r>
          </a:p>
          <a:p>
            <a:pPr marL="457200" lvl="1" indent="-171450">
              <a:spcBef>
                <a:spcPct val="0"/>
              </a:spcBef>
              <a:buFontTx/>
              <a:buNone/>
            </a:pPr>
            <a:r>
              <a:rPr lang="en-US" sz="2400">
                <a:solidFill>
                  <a:schemeClr val="bg1"/>
                </a:solidFill>
                <a:latin typeface="Comic Sans MS" pitchFamily="66" charset="0"/>
              </a:rPr>
              <a:t>Russia:   11.8       0.14</a:t>
            </a:r>
          </a:p>
          <a:p>
            <a:pPr marL="457200" lvl="1" indent="-171450">
              <a:spcBef>
                <a:spcPct val="0"/>
              </a:spcBef>
              <a:buFontTx/>
              <a:buNone/>
            </a:pPr>
            <a:r>
              <a:rPr lang="en-US" sz="2400">
                <a:solidFill>
                  <a:schemeClr val="bg1"/>
                </a:solidFill>
                <a:latin typeface="Comic Sans MS" pitchFamily="66" charset="0"/>
              </a:rPr>
              <a:t>E. U.:       8.6 	0.50</a:t>
            </a:r>
          </a:p>
          <a:p>
            <a:pPr marL="457200" lvl="1" indent="-171450">
              <a:spcBef>
                <a:spcPct val="0"/>
              </a:spcBef>
              <a:buFontTx/>
              <a:buNone/>
            </a:pPr>
            <a:r>
              <a:rPr lang="en-US" sz="2400">
                <a:solidFill>
                  <a:schemeClr val="bg1"/>
                </a:solidFill>
                <a:latin typeface="Comic Sans MS" pitchFamily="66" charset="0"/>
              </a:rPr>
              <a:t>China:      5.1 	1.33</a:t>
            </a:r>
          </a:p>
          <a:p>
            <a:pPr marL="457200" lvl="1" indent="-171450">
              <a:spcBef>
                <a:spcPct val="0"/>
              </a:spcBef>
              <a:buFontTx/>
              <a:buNone/>
            </a:pPr>
            <a:r>
              <a:rPr lang="en-US" sz="2400">
                <a:solidFill>
                  <a:schemeClr val="bg1"/>
                </a:solidFill>
                <a:latin typeface="Comic Sans MS" pitchFamily="66" charset="0"/>
              </a:rPr>
              <a:t>India:      1.8        1.14</a:t>
            </a:r>
          </a:p>
          <a:p>
            <a:pPr marL="457200" lvl="1" indent="-171450">
              <a:spcBef>
                <a:spcPct val="0"/>
              </a:spcBef>
              <a:buFontTx/>
              <a:buNone/>
            </a:pPr>
            <a:r>
              <a:rPr lang="en-US" sz="2400">
                <a:solidFill>
                  <a:schemeClr val="bg1"/>
                </a:solidFill>
                <a:latin typeface="Comic Sans MS" pitchFamily="66" charset="0"/>
              </a:rPr>
              <a:t>		       tons    Billions</a:t>
            </a:r>
          </a:p>
        </p:txBody>
      </p:sp>
      <p:pic>
        <p:nvPicPr>
          <p:cNvPr id="919556" name="Picture 4" descr="CO2_per_capita_per_country"/>
          <p:cNvPicPr>
            <a:picLocks noChangeAspect="1" noChangeArrowheads="1"/>
          </p:cNvPicPr>
          <p:nvPr/>
        </p:nvPicPr>
        <p:blipFill>
          <a:blip r:embed="rId2" cstate="print"/>
          <a:srcRect/>
          <a:stretch>
            <a:fillRect/>
          </a:stretch>
        </p:blipFill>
        <p:spPr bwMode="auto">
          <a:xfrm>
            <a:off x="4953000" y="4800600"/>
            <a:ext cx="3962400" cy="1832890"/>
          </a:xfrm>
          <a:prstGeom prst="rect">
            <a:avLst/>
          </a:prstGeom>
          <a:noFill/>
        </p:spPr>
      </p:pic>
      <p:sp>
        <p:nvSpPr>
          <p:cNvPr id="919557" name="Text Box 5"/>
          <p:cNvSpPr txBox="1">
            <a:spLocks noChangeArrowheads="1"/>
          </p:cNvSpPr>
          <p:nvPr/>
        </p:nvSpPr>
        <p:spPr bwMode="auto">
          <a:xfrm>
            <a:off x="288925" y="6172200"/>
            <a:ext cx="3143250" cy="641350"/>
          </a:xfrm>
          <a:prstGeom prst="rect">
            <a:avLst/>
          </a:prstGeom>
          <a:noFill/>
          <a:ln w="9525">
            <a:noFill/>
            <a:miter lim="800000"/>
            <a:headEnd/>
            <a:tailEnd/>
          </a:ln>
          <a:effectLst/>
        </p:spPr>
        <p:txBody>
          <a:bodyPr wrap="none">
            <a:spAutoFit/>
          </a:bodyPr>
          <a:lstStyle/>
          <a:p>
            <a:r>
              <a:rPr lang="en-US" sz="1800">
                <a:solidFill>
                  <a:schemeClr val="bg1"/>
                </a:solidFill>
              </a:rPr>
              <a:t>Netherlands Environmental </a:t>
            </a:r>
          </a:p>
          <a:p>
            <a:r>
              <a:rPr lang="en-US" sz="1800">
                <a:solidFill>
                  <a:schemeClr val="bg1"/>
                </a:solidFill>
              </a:rPr>
              <a:t>Assessment Agency 2008</a:t>
            </a:r>
          </a:p>
        </p:txBody>
      </p:sp>
      <p:pic>
        <p:nvPicPr>
          <p:cNvPr id="919558" name="Picture 6" descr="EmissionsPC"/>
          <p:cNvPicPr>
            <a:picLocks noChangeAspect="1" noChangeArrowheads="1"/>
          </p:cNvPicPr>
          <p:nvPr/>
        </p:nvPicPr>
        <p:blipFill>
          <a:blip r:embed="rId3" cstate="print"/>
          <a:srcRect/>
          <a:stretch>
            <a:fillRect/>
          </a:stretch>
        </p:blipFill>
        <p:spPr bwMode="auto">
          <a:xfrm>
            <a:off x="3832225" y="1828800"/>
            <a:ext cx="5311775" cy="2890838"/>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81000" y="457200"/>
          <a:ext cx="42672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0800000" flipV="1">
            <a:off x="5029199" y="592722"/>
            <a:ext cx="4114799" cy="3477875"/>
          </a:xfrm>
          <a:prstGeom prst="rect">
            <a:avLst/>
          </a:prstGeom>
          <a:noFill/>
        </p:spPr>
        <p:txBody>
          <a:bodyPr wrap="square" rtlCol="0">
            <a:spAutoFit/>
          </a:bodyPr>
          <a:lstStyle/>
          <a:p>
            <a:r>
              <a:rPr lang="en-US" sz="2000" u="sng" dirty="0" smtClean="0">
                <a:solidFill>
                  <a:schemeClr val="bg1"/>
                </a:solidFill>
              </a:rPr>
              <a:t>LOWEST           HIGHEST</a:t>
            </a:r>
            <a:r>
              <a:rPr lang="en-US" sz="2000" dirty="0" smtClean="0">
                <a:solidFill>
                  <a:schemeClr val="bg1"/>
                </a:solidFill>
              </a:rPr>
              <a:t/>
            </a:r>
            <a:br>
              <a:rPr lang="en-US" sz="2000" dirty="0" smtClean="0">
                <a:solidFill>
                  <a:schemeClr val="bg1"/>
                </a:solidFill>
              </a:rPr>
            </a:br>
            <a:r>
              <a:rPr lang="en-US" sz="2000" dirty="0" smtClean="0">
                <a:solidFill>
                  <a:schemeClr val="bg1"/>
                </a:solidFill>
              </a:rPr>
              <a:t>D. Columbia	 Wyoming </a:t>
            </a:r>
          </a:p>
          <a:p>
            <a:r>
              <a:rPr lang="en-US" sz="2000" dirty="0" smtClean="0">
                <a:solidFill>
                  <a:schemeClr val="bg1"/>
                </a:solidFill>
              </a:rPr>
              <a:t>Connecticut	 Alaska</a:t>
            </a:r>
          </a:p>
          <a:p>
            <a:r>
              <a:rPr lang="en-US" sz="2000" dirty="0" smtClean="0">
                <a:solidFill>
                  <a:schemeClr val="bg1"/>
                </a:solidFill>
              </a:rPr>
              <a:t>Rhode Island 	 North Dakota</a:t>
            </a:r>
          </a:p>
          <a:p>
            <a:r>
              <a:rPr lang="en-US" sz="2000" dirty="0" smtClean="0">
                <a:solidFill>
                  <a:schemeClr val="bg1"/>
                </a:solidFill>
              </a:rPr>
              <a:t>Vermont 	 West Virginia </a:t>
            </a:r>
          </a:p>
          <a:p>
            <a:r>
              <a:rPr lang="en-US" sz="2000" dirty="0" smtClean="0">
                <a:solidFill>
                  <a:schemeClr val="bg1"/>
                </a:solidFill>
              </a:rPr>
              <a:t>California	 Louisiana</a:t>
            </a:r>
          </a:p>
          <a:p>
            <a:r>
              <a:rPr lang="en-US" sz="2000" dirty="0" smtClean="0">
                <a:solidFill>
                  <a:schemeClr val="bg1"/>
                </a:solidFill>
              </a:rPr>
              <a:t>Idaho 		 Montana</a:t>
            </a:r>
          </a:p>
          <a:p>
            <a:r>
              <a:rPr lang="en-US" sz="2000" dirty="0" smtClean="0">
                <a:solidFill>
                  <a:schemeClr val="bg1"/>
                </a:solidFill>
              </a:rPr>
              <a:t> New York 	 Indiana </a:t>
            </a:r>
          </a:p>
          <a:p>
            <a:r>
              <a:rPr lang="en-US" sz="2000" dirty="0" smtClean="0">
                <a:solidFill>
                  <a:schemeClr val="bg1"/>
                </a:solidFill>
              </a:rPr>
              <a:t>Oregon,	 Kentucky</a:t>
            </a:r>
          </a:p>
          <a:p>
            <a:r>
              <a:rPr lang="en-US" sz="2000" dirty="0" smtClean="0">
                <a:solidFill>
                  <a:schemeClr val="bg1"/>
                </a:solidFill>
              </a:rPr>
              <a:t>Massachusetts	 Alabama</a:t>
            </a:r>
          </a:p>
          <a:p>
            <a:r>
              <a:rPr lang="en-US" sz="2000" dirty="0" smtClean="0">
                <a:solidFill>
                  <a:schemeClr val="bg1"/>
                </a:solidFill>
              </a:rPr>
              <a:t>Washington	 New Mexico </a:t>
            </a:r>
            <a:endParaRPr lang="en-US" sz="2000" dirty="0">
              <a:solidFill>
                <a:schemeClr val="bg1"/>
              </a:solidFill>
            </a:endParaRPr>
          </a:p>
        </p:txBody>
      </p:sp>
      <p:sp>
        <p:nvSpPr>
          <p:cNvPr id="4" name="TextBox 3"/>
          <p:cNvSpPr txBox="1"/>
          <p:nvPr/>
        </p:nvSpPr>
        <p:spPr>
          <a:xfrm>
            <a:off x="5181600" y="6027003"/>
            <a:ext cx="3493264" cy="830997"/>
          </a:xfrm>
          <a:prstGeom prst="rect">
            <a:avLst/>
          </a:prstGeom>
          <a:noFill/>
        </p:spPr>
        <p:txBody>
          <a:bodyPr wrap="none" rtlCol="0">
            <a:spAutoFit/>
          </a:bodyPr>
          <a:lstStyle/>
          <a:p>
            <a:r>
              <a:rPr lang="en-US" dirty="0" err="1" smtClean="0">
                <a:solidFill>
                  <a:schemeClr val="bg1"/>
                </a:solidFill>
              </a:rPr>
              <a:t>Tonnes</a:t>
            </a:r>
            <a:r>
              <a:rPr lang="en-US" dirty="0" smtClean="0">
                <a:solidFill>
                  <a:schemeClr val="bg1"/>
                </a:solidFill>
              </a:rPr>
              <a:t> CO</a:t>
            </a:r>
            <a:r>
              <a:rPr lang="en-US" baseline="-25000" dirty="0" smtClean="0">
                <a:solidFill>
                  <a:schemeClr val="bg1"/>
                </a:solidFill>
              </a:rPr>
              <a:t>2</a:t>
            </a:r>
            <a:r>
              <a:rPr lang="en-US" dirty="0" smtClean="0">
                <a:solidFill>
                  <a:schemeClr val="bg1"/>
                </a:solidFill>
              </a:rPr>
              <a:t> per capita</a:t>
            </a:r>
          </a:p>
          <a:p>
            <a:r>
              <a:rPr lang="en-US" dirty="0" smtClean="0">
                <a:solidFill>
                  <a:schemeClr val="bg1"/>
                </a:solidFill>
              </a:rPr>
              <a:t>US Energy Inf. Agency</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5698" name="Object 2"/>
          <p:cNvGraphicFramePr>
            <a:graphicFrameLocks noChangeAspect="1"/>
          </p:cNvGraphicFramePr>
          <p:nvPr/>
        </p:nvGraphicFramePr>
        <p:xfrm>
          <a:off x="1524000" y="1371600"/>
          <a:ext cx="6097588" cy="4067175"/>
        </p:xfrm>
        <a:graphic>
          <a:graphicData uri="http://schemas.openxmlformats.org/presentationml/2006/ole">
            <p:oleObj spid="_x0000_s925698" name="Chart" r:id="rId3" imgW="6076800" imgH="4047840" progId="MSGraph.Chart.8">
              <p:embed followColorScheme="full"/>
            </p:oleObj>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a:effectLst>
                  <a:outerShdw blurRad="38100" dist="38100" dir="2700000" algn="tl">
                    <a:srgbClr val="FFFFFF"/>
                  </a:outerShdw>
                </a:effectLst>
                <a:latin typeface="Tahoma" pitchFamily="34" charset="0"/>
              </a:rPr>
              <a:t>Water</a:t>
            </a:r>
          </a:p>
          <a:p>
            <a:r>
              <a:rPr lang="en-US" sz="2000" b="1">
                <a:effectLst>
                  <a:outerShdw blurRad="38100" dist="38100" dir="2700000" algn="tl">
                    <a:srgbClr val="FFFFFF"/>
                  </a:outerShdw>
                </a:effectLst>
                <a:latin typeface="Tahoma" pitchFamily="34" charset="0"/>
              </a:rPr>
              <a:t>Vapor</a:t>
            </a:r>
          </a:p>
          <a:p>
            <a:r>
              <a:rPr lang="en-US" sz="2000" b="1">
                <a:effectLst>
                  <a:outerShdw blurRad="38100" dist="38100" dir="2700000" algn="tl">
                    <a:srgbClr val="FFFFFF"/>
                  </a:outerShdw>
                </a:effectLst>
                <a:latin typeface="Tahoma" pitchFamily="34" charset="0"/>
              </a:rPr>
              <a:t>60%</a:t>
            </a:r>
          </a:p>
        </p:txBody>
      </p:sp>
      <p:sp>
        <p:nvSpPr>
          <p:cNvPr id="925700" name="Text Box 4"/>
          <p:cNvSpPr txBox="1">
            <a:spLocks noChangeArrowheads="1"/>
          </p:cNvSpPr>
          <p:nvPr/>
        </p:nvSpPr>
        <p:spPr bwMode="auto">
          <a:xfrm>
            <a:off x="1965325" y="2978150"/>
            <a:ext cx="1150938" cy="1006475"/>
          </a:xfrm>
          <a:prstGeom prst="rect">
            <a:avLst/>
          </a:prstGeom>
          <a:noFill/>
          <a:ln w="9525">
            <a:noFill/>
            <a:miter lim="800000"/>
            <a:headEnd/>
            <a:tailEnd/>
          </a:ln>
          <a:effectLst/>
        </p:spPr>
        <p:txBody>
          <a:bodyPr wrap="none">
            <a:spAutoFit/>
          </a:bodyPr>
          <a:lstStyle/>
          <a:p>
            <a:r>
              <a:rPr lang="en-US" sz="2000" b="1">
                <a:effectLst>
                  <a:outerShdw blurRad="38100" dist="38100" dir="2700000" algn="tl">
                    <a:srgbClr val="FFFFFF"/>
                  </a:outerShdw>
                </a:effectLst>
                <a:latin typeface="Tahoma" pitchFamily="34" charset="0"/>
              </a:rPr>
              <a:t>Carbon</a:t>
            </a:r>
          </a:p>
          <a:p>
            <a:r>
              <a:rPr lang="en-US" sz="2000" b="1">
                <a:effectLst>
                  <a:outerShdw blurRad="38100" dist="38100" dir="2700000" algn="tl">
                    <a:srgbClr val="FFFFFF"/>
                  </a:outerShdw>
                </a:effectLst>
                <a:latin typeface="Tahoma" pitchFamily="34" charset="0"/>
              </a:rPr>
              <a:t>Dioxide</a:t>
            </a:r>
          </a:p>
          <a:p>
            <a:r>
              <a:rPr lang="en-US" sz="2000" b="1">
                <a:effectLst>
                  <a:outerShdw blurRad="38100" dist="38100" dir="2700000" algn="tl">
                    <a:srgbClr val="FFFFFF"/>
                  </a:outerShdw>
                </a:effectLst>
                <a:latin typeface="Tahoma" pitchFamily="34" charset="0"/>
              </a:rPr>
              <a:t>26%</a:t>
            </a:r>
            <a:endParaRPr lang="en-US" sz="2000" b="1">
              <a:latin typeface="Tahoma" pitchFamily="34" charset="0"/>
            </a:endParaRPr>
          </a:p>
        </p:txBody>
      </p:sp>
      <p:sp>
        <p:nvSpPr>
          <p:cNvPr id="925701" name="Text Box 5"/>
          <p:cNvSpPr txBox="1">
            <a:spLocks noChangeArrowheads="1"/>
          </p:cNvSpPr>
          <p:nvPr/>
        </p:nvSpPr>
        <p:spPr bwMode="auto">
          <a:xfrm>
            <a:off x="2590800" y="2049463"/>
            <a:ext cx="604838" cy="671512"/>
          </a:xfrm>
          <a:prstGeom prst="rect">
            <a:avLst/>
          </a:prstGeom>
          <a:noFill/>
          <a:ln w="9525">
            <a:noFill/>
            <a:miter lim="800000"/>
            <a:headEnd/>
            <a:tailEnd/>
          </a:ln>
          <a:effectLst/>
        </p:spPr>
        <p:txBody>
          <a:bodyPr wrap="none">
            <a:spAutoFit/>
          </a:bodyPr>
          <a:lstStyle/>
          <a:p>
            <a:r>
              <a:rPr lang="en-US" sz="2000" b="1">
                <a:effectLst>
                  <a:outerShdw blurRad="38100" dist="38100" dir="2700000" algn="tl">
                    <a:srgbClr val="FFFFFF"/>
                  </a:outerShdw>
                </a:effectLst>
                <a:latin typeface="Tahoma" pitchFamily="34" charset="0"/>
              </a:rPr>
              <a:t>O</a:t>
            </a:r>
            <a:r>
              <a:rPr lang="en-US" sz="2000" b="1" baseline="-25000">
                <a:effectLst>
                  <a:outerShdw blurRad="38100" dist="38100" dir="2700000" algn="tl">
                    <a:srgbClr val="FFFFFF"/>
                  </a:outerShdw>
                </a:effectLst>
                <a:latin typeface="Tahoma" pitchFamily="34" charset="0"/>
              </a:rPr>
              <a:t>3</a:t>
            </a:r>
            <a:endParaRPr lang="en-US" sz="2000" b="1">
              <a:effectLst>
                <a:outerShdw blurRad="38100" dist="38100" dir="2700000" algn="tl">
                  <a:srgbClr val="FFFFFF"/>
                </a:outerShdw>
              </a:effectLst>
              <a:latin typeface="Tahoma" pitchFamily="34" charset="0"/>
            </a:endParaRPr>
          </a:p>
          <a:p>
            <a:r>
              <a:rPr lang="en-US" sz="1800" b="1">
                <a:effectLst>
                  <a:outerShdw blurRad="38100" dist="38100" dir="2700000" algn="tl">
                    <a:srgbClr val="FFFFFF"/>
                  </a:outerShdw>
                </a:effectLst>
                <a:latin typeface="Tahoma" pitchFamily="34" charset="0"/>
              </a:rPr>
              <a:t>8%</a:t>
            </a:r>
            <a:endParaRPr lang="en-US">
              <a:latin typeface="Times New Roman" pitchFamily="18" charset="0"/>
            </a:endParaRPr>
          </a:p>
        </p:txBody>
      </p:sp>
      <p:sp>
        <p:nvSpPr>
          <p:cNvPr id="925702" name="Text Box 6"/>
          <p:cNvSpPr txBox="1">
            <a:spLocks noChangeArrowheads="1"/>
          </p:cNvSpPr>
          <p:nvPr/>
        </p:nvSpPr>
        <p:spPr bwMode="auto">
          <a:xfrm>
            <a:off x="3048000" y="1752600"/>
            <a:ext cx="569913" cy="825500"/>
          </a:xfrm>
          <a:prstGeom prst="rect">
            <a:avLst/>
          </a:prstGeom>
          <a:noFill/>
          <a:ln w="9525">
            <a:noFill/>
            <a:miter lim="800000"/>
            <a:headEnd/>
            <a:tailEnd/>
          </a:ln>
          <a:effectLst/>
        </p:spPr>
        <p:txBody>
          <a:bodyPr wrap="none">
            <a:spAutoFit/>
          </a:bodyPr>
          <a:lstStyle/>
          <a:p>
            <a:r>
              <a:rPr lang="en-US" sz="1600" b="1">
                <a:effectLst>
                  <a:outerShdw blurRad="38100" dist="38100" dir="2700000" algn="tl">
                    <a:srgbClr val="FFFFFF"/>
                  </a:outerShdw>
                </a:effectLst>
                <a:latin typeface="Tahoma" pitchFamily="34" charset="0"/>
              </a:rPr>
              <a:t>CH</a:t>
            </a:r>
            <a:r>
              <a:rPr lang="en-US" sz="1600" b="1" baseline="-25000">
                <a:effectLst>
                  <a:outerShdw blurRad="38100" dist="38100" dir="2700000" algn="tl">
                    <a:srgbClr val="FFFFFF"/>
                  </a:outerShdw>
                </a:effectLst>
                <a:latin typeface="Tahoma" pitchFamily="34" charset="0"/>
              </a:rPr>
              <a:t>4</a:t>
            </a:r>
            <a:endParaRPr lang="en-US" sz="1600" b="1">
              <a:effectLst>
                <a:outerShdw blurRad="38100" dist="38100" dir="2700000" algn="tl">
                  <a:srgbClr val="FFFFFF"/>
                </a:outerShdw>
              </a:effectLst>
              <a:latin typeface="Tahoma" pitchFamily="34" charset="0"/>
            </a:endParaRPr>
          </a:p>
          <a:p>
            <a:r>
              <a:rPr lang="en-US" sz="1600" b="1">
                <a:effectLst>
                  <a:outerShdw blurRad="38100" dist="38100" dir="2700000" algn="tl">
                    <a:srgbClr val="FFFFFF"/>
                  </a:outerShdw>
                </a:effectLst>
                <a:latin typeface="Tahoma" pitchFamily="34" charset="0"/>
              </a:rPr>
              <a:t>N</a:t>
            </a:r>
            <a:r>
              <a:rPr lang="en-US" sz="1600" b="1" baseline="-25000">
                <a:effectLst>
                  <a:outerShdw blurRad="38100" dist="38100" dir="2700000" algn="tl">
                    <a:srgbClr val="FFFFFF"/>
                  </a:outerShdw>
                </a:effectLst>
                <a:latin typeface="Tahoma" pitchFamily="34" charset="0"/>
              </a:rPr>
              <a:t>2</a:t>
            </a:r>
            <a:r>
              <a:rPr lang="en-US" sz="1600" b="1">
                <a:effectLst>
                  <a:outerShdw blurRad="38100" dist="38100" dir="2700000" algn="tl">
                    <a:srgbClr val="FFFFFF"/>
                  </a:outerShdw>
                </a:effectLst>
                <a:latin typeface="Tahoma" pitchFamily="34" charset="0"/>
              </a:rPr>
              <a:t>0</a:t>
            </a:r>
          </a:p>
          <a:p>
            <a:r>
              <a:rPr lang="en-US" sz="1600" b="1">
                <a:effectLst>
                  <a:outerShdw blurRad="38100" dist="38100" dir="2700000" algn="tl">
                    <a:srgbClr val="FFFFFF"/>
                  </a:outerShdw>
                </a:effectLst>
                <a:latin typeface="Tahoma" pitchFamily="34" charset="0"/>
              </a:rPr>
              <a:t> </a:t>
            </a:r>
            <a:r>
              <a:rPr lang="en-US" sz="1400" b="1">
                <a:effectLst>
                  <a:outerShdw blurRad="38100" dist="38100" dir="2700000" algn="tl">
                    <a:srgbClr val="FFFFFF"/>
                  </a:outerShdw>
                </a:effectLst>
                <a:latin typeface="Tahoma" pitchFamily="34" charset="0"/>
              </a:rPr>
              <a:t>6%</a:t>
            </a:r>
            <a:endParaRPr lang="en-US">
              <a:latin typeface="Times New Roman" pitchFamily="18" charset="0"/>
            </a:endParaRPr>
          </a:p>
        </p:txBody>
      </p:sp>
      <p:sp>
        <p:nvSpPr>
          <p:cNvPr id="925703" name="Text Box 7"/>
          <p:cNvSpPr txBox="1">
            <a:spLocks noChangeArrowheads="1"/>
          </p:cNvSpPr>
          <p:nvPr/>
        </p:nvSpPr>
        <p:spPr bwMode="auto">
          <a:xfrm>
            <a:off x="914400" y="547688"/>
            <a:ext cx="7546975" cy="519112"/>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2800" b="1">
                <a:solidFill>
                  <a:schemeClr val="bg1"/>
                </a:solidFill>
              </a:rPr>
              <a:t>The Natural Greenhouse Effect: clear sky</a:t>
            </a:r>
            <a:endParaRPr lang="en-US">
              <a:solidFill>
                <a:schemeClr val="bg1"/>
              </a:solidFill>
            </a:endParaRPr>
          </a:p>
        </p:txBody>
      </p:sp>
      <p:sp>
        <p:nvSpPr>
          <p:cNvPr id="925704" name="Text Box 8"/>
          <p:cNvSpPr txBox="1">
            <a:spLocks noChangeArrowheads="1"/>
          </p:cNvSpPr>
          <p:nvPr/>
        </p:nvSpPr>
        <p:spPr bwMode="auto">
          <a:xfrm>
            <a:off x="1143000" y="5456238"/>
            <a:ext cx="7743825" cy="822325"/>
          </a:xfrm>
          <a:prstGeom prst="rect">
            <a:avLst/>
          </a:prstGeom>
          <a:noFill/>
          <a:ln w="9525">
            <a:noFill/>
            <a:miter lim="800000"/>
            <a:headEnd/>
            <a:tailEnd/>
          </a:ln>
          <a:effectLst/>
        </p:spPr>
        <p:txBody>
          <a:bodyPr wrap="none">
            <a:spAutoFit/>
          </a:bodyPr>
          <a:lstStyle/>
          <a:p>
            <a:r>
              <a:rPr lang="en-US" b="1">
                <a:solidFill>
                  <a:schemeClr val="bg1"/>
                </a:solidFill>
              </a:rPr>
              <a:t>Clouds also have a greenhouse effect</a:t>
            </a:r>
          </a:p>
          <a:p>
            <a:r>
              <a:rPr lang="en-US" b="1"/>
              <a:t>                                 </a:t>
            </a:r>
            <a:r>
              <a:rPr lang="en-US" sz="2000" b="1">
                <a:solidFill>
                  <a:srgbClr val="FF0000"/>
                </a:solidFill>
              </a:rPr>
              <a:t>Kiehl and Trenberth 1997</a:t>
            </a:r>
            <a:endParaRPr lang="en-US"/>
          </a:p>
        </p:txBody>
      </p:sp>
      <p:sp>
        <p:nvSpPr>
          <p:cNvPr id="925705" name="Line 9"/>
          <p:cNvSpPr>
            <a:spLocks noChangeShapeType="1"/>
          </p:cNvSpPr>
          <p:nvPr/>
        </p:nvSpPr>
        <p:spPr bwMode="auto">
          <a:xfrm>
            <a:off x="0" y="1295400"/>
            <a:ext cx="9144000" cy="0"/>
          </a:xfrm>
          <a:prstGeom prst="line">
            <a:avLst/>
          </a:prstGeom>
          <a:noFill/>
          <a:ln w="38100">
            <a:solidFill>
              <a:srgbClr val="FF0000"/>
            </a:solidFill>
            <a:round/>
            <a:headEnd/>
            <a:tailEnd/>
          </a:ln>
          <a:effectLst/>
        </p:spPr>
        <p:txBody>
          <a:bodyPr/>
          <a:lstStyle/>
          <a:p>
            <a:endParaRPr lang="en-US"/>
          </a:p>
        </p:txBody>
      </p:sp>
    </p:spTree>
  </p:cSld>
  <p:clrMapOvr>
    <a:masterClrMapping/>
  </p:clrMapOvr>
  <p:transition>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2" name="Picture 2" descr="Greenhouse effect 8-15-2005"/>
          <p:cNvPicPr>
            <a:picLocks noChangeAspect="1" noChangeArrowheads="1"/>
          </p:cNvPicPr>
          <p:nvPr/>
        </p:nvPicPr>
        <p:blipFill>
          <a:blip r:embed="rId2" cstate="print"/>
          <a:srcRect l="455" t="3529"/>
          <a:stretch>
            <a:fillRect/>
          </a:stretch>
        </p:blipFill>
        <p:spPr bwMode="auto">
          <a:xfrm>
            <a:off x="0" y="0"/>
            <a:ext cx="9199563" cy="6888163"/>
          </a:xfrm>
          <a:prstGeom prst="rect">
            <a:avLst/>
          </a:prstGeom>
          <a:noFill/>
        </p:spPr>
      </p:pic>
    </p:spTree>
  </p:cSld>
  <p:clrMapOvr>
    <a:masterClrMapping/>
  </p:clrMapOvr>
  <p:transition>
    <p:cover dir="r"/>
  </p:transition>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16976</TotalTime>
  <Words>2141</Words>
  <Application>Microsoft Office PowerPoint</Application>
  <PresentationFormat>On-screen Show (4:3)</PresentationFormat>
  <Paragraphs>386</Paragraphs>
  <Slides>45</Slides>
  <Notes>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48" baseType="lpstr">
      <vt:lpstr>1_Default Design</vt:lpstr>
      <vt:lpstr>Office Theme</vt:lpstr>
      <vt:lpstr>Chart</vt:lpstr>
      <vt:lpstr>Global warming: Coming ready or not!</vt:lpstr>
      <vt:lpstr>Slide 2</vt:lpstr>
      <vt:lpstr>Running a fever: Seeing the doctor</vt:lpstr>
      <vt:lpstr>Slide 4</vt:lpstr>
      <vt:lpstr>Slide 5</vt:lpstr>
      <vt:lpstr>2007 emissions: </vt:lpstr>
      <vt:lpstr>Slide 7</vt:lpstr>
      <vt:lpstr>Slide 8</vt:lpstr>
      <vt:lpstr>Slide 9</vt:lpstr>
      <vt:lpstr>Slide 10</vt:lpstr>
      <vt:lpstr>Slide 11</vt:lpstr>
      <vt:lpstr>Slide 12</vt:lpstr>
      <vt:lpstr>Solar irradiance</vt:lpstr>
      <vt:lpstr>Global Warming is Unequivocal IPCC: approved 113 govts</vt:lpstr>
      <vt:lpstr>Global temperatures and carbon dioxide through 2009</vt:lpstr>
      <vt:lpstr>Slide 16</vt:lpstr>
      <vt:lpstr>Slide 17</vt:lpstr>
      <vt:lpstr>Slide 18</vt:lpstr>
      <vt:lpstr>Slide 19</vt:lpstr>
      <vt:lpstr>How should precipitation P change as the climate changes?</vt:lpstr>
      <vt:lpstr>Slide 21</vt:lpstr>
      <vt:lpstr>Slide 22</vt:lpstr>
      <vt:lpstr>Slide 23</vt:lpstr>
      <vt:lpstr>Climate change and extreme weather events</vt:lpstr>
      <vt:lpstr>Slide 25</vt:lpstr>
      <vt:lpstr>Slide 26</vt:lpstr>
      <vt:lpstr>Slide 27</vt:lpstr>
      <vt:lpstr>Slide 28</vt:lpstr>
      <vt:lpstr>Slide 29</vt:lpstr>
      <vt:lpstr>Slide 30</vt:lpstr>
      <vt:lpstr>Sea level is rising:  from ocean expansion and melting glaciers</vt:lpstr>
      <vt:lpstr>Slide 32</vt:lpstr>
      <vt:lpstr>Snow cover and Arctic sea ice are decreasing</vt:lpstr>
      <vt:lpstr>Glaciers and frozen ground are receding</vt:lpstr>
      <vt:lpstr>Slide 35</vt:lpstr>
      <vt:lpstr>Slide 36</vt:lpstr>
      <vt:lpstr>Projected temperature change</vt:lpstr>
      <vt:lpstr>Slide 38</vt:lpstr>
      <vt:lpstr>Global warming effects from humans are already identifiable</vt:lpstr>
      <vt:lpstr>Multi-dimensional problem</vt:lpstr>
      <vt:lpstr>Security and Climate Change 9 Aug 2009</vt:lpstr>
      <vt:lpstr>Slide 42</vt:lpstr>
      <vt:lpstr>What is your carbon footprint?</vt:lpstr>
      <vt:lpstr>Many things you can do:</vt:lpstr>
      <vt:lpstr>Slide 45</vt:lpstr>
    </vt:vector>
  </TitlesOfParts>
  <Company>NCAR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trenbert</cp:lastModifiedBy>
  <cp:revision>905</cp:revision>
  <cp:lastPrinted>2001-03-15T17:13:36Z</cp:lastPrinted>
  <dcterms:created xsi:type="dcterms:W3CDTF">2000-10-11T17:33:40Z</dcterms:created>
  <dcterms:modified xsi:type="dcterms:W3CDTF">2010-05-06T20:11:32Z</dcterms:modified>
</cp:coreProperties>
</file>