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836" r:id="rId2"/>
    <p:sldId id="846" r:id="rId3"/>
    <p:sldId id="654" r:id="rId4"/>
    <p:sldId id="814" r:id="rId5"/>
    <p:sldId id="792" r:id="rId6"/>
    <p:sldId id="816" r:id="rId7"/>
    <p:sldId id="794" r:id="rId8"/>
    <p:sldId id="731" r:id="rId9"/>
    <p:sldId id="795" r:id="rId10"/>
    <p:sldId id="813" r:id="rId11"/>
    <p:sldId id="832" r:id="rId12"/>
    <p:sldId id="797" r:id="rId13"/>
    <p:sldId id="726" r:id="rId14"/>
    <p:sldId id="798" r:id="rId15"/>
    <p:sldId id="783" r:id="rId16"/>
    <p:sldId id="801" r:id="rId17"/>
    <p:sldId id="817" r:id="rId18"/>
    <p:sldId id="788" r:id="rId19"/>
    <p:sldId id="786" r:id="rId20"/>
    <p:sldId id="740" r:id="rId21"/>
    <p:sldId id="735" r:id="rId22"/>
    <p:sldId id="806" r:id="rId23"/>
    <p:sldId id="728" r:id="rId24"/>
    <p:sldId id="821" r:id="rId25"/>
    <p:sldId id="802" r:id="rId26"/>
    <p:sldId id="784" r:id="rId27"/>
    <p:sldId id="803" r:id="rId28"/>
    <p:sldId id="799" r:id="rId29"/>
    <p:sldId id="729" r:id="rId30"/>
    <p:sldId id="737" r:id="rId31"/>
    <p:sldId id="848" r:id="rId32"/>
    <p:sldId id="785" r:id="rId33"/>
    <p:sldId id="805" r:id="rId34"/>
    <p:sldId id="844" r:id="rId35"/>
    <p:sldId id="768" r:id="rId36"/>
    <p:sldId id="852" r:id="rId37"/>
    <p:sldId id="790" r:id="rId38"/>
    <p:sldId id="807" r:id="rId39"/>
    <p:sldId id="823" r:id="rId40"/>
    <p:sldId id="824" r:id="rId41"/>
    <p:sldId id="825" r:id="rId42"/>
    <p:sldId id="826" r:id="rId43"/>
    <p:sldId id="845" r:id="rId44"/>
    <p:sldId id="829" r:id="rId45"/>
    <p:sldId id="849" r:id="rId46"/>
    <p:sldId id="833" r:id="rId47"/>
    <p:sldId id="830" r:id="rId48"/>
    <p:sldId id="835" r:id="rId49"/>
    <p:sldId id="853" r:id="rId50"/>
    <p:sldId id="854" r:id="rId51"/>
    <p:sldId id="771" r:id="rId52"/>
  </p:sldIdLst>
  <p:sldSz cx="9144000" cy="6858000" type="screen4x3"/>
  <p:notesSz cx="6934200" cy="90805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663300"/>
    <a:srgbClr val="009900"/>
    <a:srgbClr val="FF4949"/>
    <a:srgbClr val="CBBBFD"/>
    <a:srgbClr val="993300"/>
    <a:srgbClr val="FFFF00"/>
    <a:srgbClr val="28289E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0" autoAdjust="0"/>
    <p:restoredTop sz="94386" autoAdjust="0"/>
  </p:normalViewPr>
  <p:slideViewPr>
    <p:cSldViewPr>
      <p:cViewPr varScale="1">
        <p:scale>
          <a:sx n="102" d="100"/>
          <a:sy n="102" d="100"/>
        </p:scale>
        <p:origin x="-108" y="-138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734"/>
    </p:cViewPr>
  </p:sorterViewPr>
  <p:notesViewPr>
    <p:cSldViewPr>
      <p:cViewPr>
        <p:scale>
          <a:sx n="100" d="100"/>
          <a:sy n="100" d="100"/>
        </p:scale>
        <p:origin x="-654" y="-42"/>
      </p:cViewPr>
      <p:guideLst>
        <p:guide orient="horz" pos="2861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9" tIns="45764" rIns="91529" bIns="4576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9225" y="0"/>
            <a:ext cx="2968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9" tIns="45764" rIns="91529" bIns="4576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09013"/>
            <a:ext cx="296862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9" tIns="45764" rIns="91529" bIns="4576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9225" y="8609013"/>
            <a:ext cx="296862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29" tIns="45764" rIns="91529" bIns="4576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B37217D3-351C-4A77-A887-4EA4B863F5D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t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79450"/>
            <a:ext cx="4545012" cy="3408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313238"/>
            <a:ext cx="5083175" cy="408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6475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b" anchorCtr="0" compatLnSpc="1">
            <a:prstTxWarp prst="textNoShape">
              <a:avLst/>
            </a:prstTxWarp>
          </a:bodyPr>
          <a:lstStyle>
            <a:lvl1pPr defTabSz="912813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626475"/>
            <a:ext cx="30067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4" tIns="45752" rIns="91504" bIns="45752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>
                <a:latin typeface="Times New Roman" pitchFamily="18" charset="0"/>
              </a:defRPr>
            </a:lvl1pPr>
          </a:lstStyle>
          <a:p>
            <a:fld id="{93CED3EB-BD77-48A2-898C-82B3BDF87EB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B9E59-F9DC-4E20-83E2-158FBADA6C55}" type="slidenum">
              <a:rPr lang="en-US"/>
              <a:pPr/>
              <a:t>6</a:t>
            </a:fld>
            <a:endParaRPr lang="en-US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81038"/>
            <a:ext cx="4540250" cy="3405187"/>
          </a:xfrm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13238"/>
            <a:ext cx="5086350" cy="4086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3E706A-CC3E-44BF-9AF2-C330D04759BC}" type="slidenum">
              <a:rPr lang="en-US"/>
              <a:pPr/>
              <a:t>7</a:t>
            </a:fld>
            <a:endParaRPr lang="en-US"/>
          </a:p>
        </p:txBody>
      </p:sp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81038"/>
            <a:ext cx="4540250" cy="3405187"/>
          </a:xfrm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13238"/>
            <a:ext cx="5086350" cy="4086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CF8218-7F26-48BA-BADC-0ADA6024E3F4}" type="slidenum">
              <a:rPr lang="en-US"/>
              <a:pPr/>
              <a:t>9</a:t>
            </a:fld>
            <a:endParaRPr lang="en-US"/>
          </a:p>
        </p:txBody>
      </p:sp>
      <p:sp>
        <p:nvSpPr>
          <p:cNvPr id="80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81038"/>
            <a:ext cx="4540250" cy="3405187"/>
          </a:xfrm>
          <a:ln/>
        </p:spPr>
      </p:sp>
      <p:sp>
        <p:nvSpPr>
          <p:cNvPr id="80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13238"/>
            <a:ext cx="5086350" cy="4086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AD158-B475-4033-BC9F-990D410DB645}" type="slidenum">
              <a:rPr lang="en-US"/>
              <a:pPr/>
              <a:t>15</a:t>
            </a:fld>
            <a:endParaRPr lang="en-US"/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81038"/>
            <a:ext cx="4540250" cy="3405187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13238"/>
            <a:ext cx="5086350" cy="4086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EB1B2F-9A69-4BF0-96DF-B82B5A7FA45C}" type="slidenum">
              <a:rPr lang="en-US"/>
              <a:pPr/>
              <a:t>51</a:t>
            </a:fld>
            <a:endParaRPr lang="en-US"/>
          </a:p>
        </p:txBody>
      </p:sp>
      <p:sp>
        <p:nvSpPr>
          <p:cNvPr id="76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6975" y="681038"/>
            <a:ext cx="4540250" cy="3405187"/>
          </a:xfrm>
          <a:ln/>
        </p:spPr>
      </p:sp>
      <p:sp>
        <p:nvSpPr>
          <p:cNvPr id="762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925" y="4313238"/>
            <a:ext cx="5086350" cy="40862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1" name="Picture 7" descr="NCAR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</p:spPr>
      </p:pic>
      <p:pic>
        <p:nvPicPr>
          <p:cNvPr id="1032" name="Picture 8" descr="earth-from-logo-8inch-72dpi"/>
          <p:cNvPicPr>
            <a:picLocks noChangeAspect="1" noChangeArrowheads="1"/>
          </p:cNvPicPr>
          <p:nvPr userDrawn="1"/>
        </p:nvPicPr>
        <p:blipFill>
          <a:blip r:embed="rId14">
            <a:lum bright="70000" contrast="-70000"/>
          </a:blip>
          <a:srcRect/>
          <a:stretch>
            <a:fillRect/>
          </a:stretch>
        </p:blipFill>
        <p:spPr bwMode="auto">
          <a:xfrm>
            <a:off x="1828800" y="747713"/>
            <a:ext cx="5486400" cy="53625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nfs-w.cgd.ucar.edu\web\cas\Trenberth\Presentations\net_fm1_ac_1008_2x.wmv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W:\cas\Trenberth\Presentations\tediv_ac_1008_2x.wm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W:\cas\Trenberth\Presentations\fs_ac_1008_2x.wmv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W:\cas\Trenberth\Presentations\doedt_rt_ac_1008_2x.wmv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W:\cas\Trenberth\Presentations\delFO_ac_1008_2x.wmv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876" name="Picture 4" descr="EarthWx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  <p:sp>
        <p:nvSpPr>
          <p:cNvPr id="847875" name="Text Box 3"/>
          <p:cNvSpPr txBox="1">
            <a:spLocks noChangeArrowheads="1"/>
          </p:cNvSpPr>
          <p:nvPr/>
        </p:nvSpPr>
        <p:spPr bwMode="auto">
          <a:xfrm>
            <a:off x="304800" y="1477963"/>
            <a:ext cx="8245475" cy="469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565150" indent="-565150" algn="ctr" eaLnBrk="1" hangingPunct="1"/>
            <a:r>
              <a:rPr lang="en-US" sz="4000" b="1">
                <a:solidFill>
                  <a:srgbClr val="FF0000"/>
                </a:solidFill>
              </a:rPr>
              <a:t>The Flow of Energy </a:t>
            </a:r>
          </a:p>
          <a:p>
            <a:pPr marL="565150" indent="-565150" algn="ctr" eaLnBrk="1" hangingPunct="1"/>
            <a:r>
              <a:rPr lang="en-US" sz="4000" b="1">
                <a:solidFill>
                  <a:srgbClr val="FF0000"/>
                </a:solidFill>
              </a:rPr>
              <a:t>through the </a:t>
            </a:r>
          </a:p>
          <a:p>
            <a:pPr marL="565150" indent="-565150" algn="ctr" eaLnBrk="1" hangingPunct="1"/>
            <a:r>
              <a:rPr lang="en-US" sz="4000" b="1">
                <a:solidFill>
                  <a:srgbClr val="FF0000"/>
                </a:solidFill>
              </a:rPr>
              <a:t>Earth’s Climate System </a:t>
            </a:r>
          </a:p>
          <a:p>
            <a:pPr marL="565150" indent="-565150" algn="ctr" eaLnBrk="1" hangingPunct="1"/>
            <a:endParaRPr lang="en-US" sz="4000" b="1">
              <a:solidFill>
                <a:srgbClr val="FF0000"/>
              </a:solidFill>
            </a:endParaRPr>
          </a:p>
          <a:p>
            <a:pPr marL="565150" indent="-565150" algn="ctr" eaLnBrk="1" hangingPunct="1"/>
            <a:r>
              <a:rPr lang="en-US" sz="3600" b="1">
                <a:solidFill>
                  <a:srgbClr val="CC0000"/>
                </a:solidFill>
              </a:rPr>
              <a:t>Kevin E. Trenberth</a:t>
            </a:r>
          </a:p>
          <a:p>
            <a:pPr marL="565150" indent="-565150" algn="ctr" eaLnBrk="1" hangingPunct="1"/>
            <a:r>
              <a:rPr lang="en-US" sz="3200" b="1">
                <a:solidFill>
                  <a:srgbClr val="CC0000"/>
                </a:solidFill>
              </a:rPr>
              <a:t>NCAR</a:t>
            </a:r>
          </a:p>
          <a:p>
            <a:pPr marL="565150" indent="-565150" algn="ctr" eaLnBrk="1" hangingPunct="1"/>
            <a:endParaRPr lang="en-US" sz="3200" b="1">
              <a:solidFill>
                <a:srgbClr val="CC0000"/>
              </a:solidFill>
            </a:endParaRPr>
          </a:p>
          <a:p>
            <a:pPr marL="565150" indent="-565150" algn="ctr" eaLnBrk="1" hangingPunct="1"/>
            <a:r>
              <a:rPr lang="en-US" sz="3200" b="1">
                <a:solidFill>
                  <a:srgbClr val="CC0000"/>
                </a:solidFill>
              </a:rPr>
              <a:t>with John Fasullo</a:t>
            </a:r>
          </a:p>
          <a:p>
            <a:pPr marL="565150" indent="-565150" eaLnBrk="1" hangingPunct="1"/>
            <a:endParaRPr lang="en-US" sz="1000"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9" name="Picture 7" descr="Rfig02_Wm2"/>
          <p:cNvPicPr>
            <a:picLocks noChangeAspect="1" noChangeArrowheads="1"/>
          </p:cNvPicPr>
          <p:nvPr/>
        </p:nvPicPr>
        <p:blipFill>
          <a:blip r:embed="rId2"/>
          <a:srcRect b="2844"/>
          <a:stretch>
            <a:fillRect/>
          </a:stretch>
        </p:blipFill>
        <p:spPr bwMode="auto">
          <a:xfrm>
            <a:off x="228600" y="212725"/>
            <a:ext cx="82661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275" name="Text Box 3"/>
          <p:cNvSpPr txBox="1">
            <a:spLocks noChangeArrowheads="1"/>
          </p:cNvSpPr>
          <p:nvPr/>
        </p:nvSpPr>
        <p:spPr bwMode="auto">
          <a:xfrm>
            <a:off x="1203325" y="6400800"/>
            <a:ext cx="587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CERES period March 2000 to May 2004</a:t>
            </a:r>
          </a:p>
        </p:txBody>
      </p:sp>
      <p:sp>
        <p:nvSpPr>
          <p:cNvPr id="822276" name="Oval 4"/>
          <p:cNvSpPr>
            <a:spLocks noChangeArrowheads="1"/>
          </p:cNvSpPr>
          <p:nvPr/>
        </p:nvSpPr>
        <p:spPr bwMode="auto">
          <a:xfrm>
            <a:off x="3429000" y="76200"/>
            <a:ext cx="2667000" cy="3276600"/>
          </a:xfrm>
          <a:prstGeom prst="ellipse">
            <a:avLst/>
          </a:prstGeom>
          <a:solidFill>
            <a:srgbClr val="FFFF00">
              <a:alpha val="49001"/>
            </a:srgbClr>
          </a:solidFill>
          <a:ln w="38100">
            <a:solidFill>
              <a:srgbClr val="FF494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4000" b="1"/>
              <a:t>Global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822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276" grpId="0" animBg="1"/>
      <p:bldP spid="82227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778" name="Picture 2" descr="Revfig02"/>
          <p:cNvPicPr>
            <a:picLocks noChangeAspect="1" noChangeArrowheads="1"/>
          </p:cNvPicPr>
          <p:nvPr/>
        </p:nvPicPr>
        <p:blipFill>
          <a:blip r:embed="rId2"/>
          <a:srcRect b="2272"/>
          <a:stretch>
            <a:fillRect/>
          </a:stretch>
        </p:blipFill>
        <p:spPr bwMode="auto">
          <a:xfrm>
            <a:off x="338138" y="228600"/>
            <a:ext cx="8043862" cy="611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3779" name="Text Box 3"/>
          <p:cNvSpPr txBox="1">
            <a:spLocks noChangeArrowheads="1"/>
          </p:cNvSpPr>
          <p:nvPr/>
        </p:nvSpPr>
        <p:spPr bwMode="auto">
          <a:xfrm>
            <a:off x="1203325" y="6400800"/>
            <a:ext cx="587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CERES period March 2000 to May 2004</a:t>
            </a:r>
          </a:p>
        </p:txBody>
      </p:sp>
      <p:sp>
        <p:nvSpPr>
          <p:cNvPr id="843781" name="AutoShape 5"/>
          <p:cNvSpPr>
            <a:spLocks noChangeArrowheads="1"/>
          </p:cNvSpPr>
          <p:nvPr/>
        </p:nvSpPr>
        <p:spPr bwMode="auto">
          <a:xfrm>
            <a:off x="5791200" y="2971800"/>
            <a:ext cx="3352800" cy="1219200"/>
          </a:xfrm>
          <a:prstGeom prst="wedgeRoundRectCallout">
            <a:avLst>
              <a:gd name="adj1" fmla="val -78694"/>
              <a:gd name="adj2" fmla="val 113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Net energy flow from ocean to land of 2.2 PW</a:t>
            </a:r>
          </a:p>
        </p:txBody>
      </p:sp>
      <p:sp>
        <p:nvSpPr>
          <p:cNvPr id="843782" name="AutoShape 6"/>
          <p:cNvSpPr>
            <a:spLocks noChangeArrowheads="1"/>
          </p:cNvSpPr>
          <p:nvPr/>
        </p:nvSpPr>
        <p:spPr bwMode="auto">
          <a:xfrm>
            <a:off x="3733800" y="4343400"/>
            <a:ext cx="3124200" cy="914400"/>
          </a:xfrm>
          <a:prstGeom prst="wedgeRoundRectCallout">
            <a:avLst>
              <a:gd name="adj1" fmla="val -82218"/>
              <a:gd name="adj2" fmla="val 1892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Net imbalance into ocean 0.4 PW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4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843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4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3781" grpId="0" animBg="1"/>
      <p:bldP spid="843781" grpId="1" animBg="1"/>
      <p:bldP spid="8437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890" name="Picture 2" descr="fig02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5891" name="Text Box 3"/>
          <p:cNvSpPr txBox="1">
            <a:spLocks noChangeArrowheads="1"/>
          </p:cNvSpPr>
          <p:nvPr/>
        </p:nvSpPr>
        <p:spPr bwMode="auto">
          <a:xfrm>
            <a:off x="5410200" y="1619250"/>
            <a:ext cx="3368675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Global  </a:t>
            </a:r>
          </a:p>
          <a:p>
            <a:r>
              <a:rPr lang="en-US" sz="2000" b="1">
                <a:solidFill>
                  <a:srgbClr val="CC0000"/>
                </a:solidFill>
              </a:rPr>
              <a:t>Note albedo lower in February vs January over oceans (cloud)</a:t>
            </a:r>
          </a:p>
          <a:p>
            <a:endParaRPr lang="en-US" sz="2000" b="1">
              <a:solidFill>
                <a:srgbClr val="CC0000"/>
              </a:solidFill>
            </a:endParaRPr>
          </a:p>
          <a:p>
            <a:endParaRPr lang="en-US" b="1"/>
          </a:p>
          <a:p>
            <a:r>
              <a:rPr lang="en-US" b="1"/>
              <a:t>Global-ocean</a:t>
            </a:r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Global-land </a:t>
            </a:r>
          </a:p>
          <a:p>
            <a:endParaRPr lang="en-US" b="1"/>
          </a:p>
          <a:p>
            <a:endParaRPr lang="en-US" b="1"/>
          </a:p>
          <a:p>
            <a:r>
              <a:rPr lang="en-US" b="1"/>
              <a:t>shading is ±2</a:t>
            </a:r>
            <a:r>
              <a:rPr lang="en-US" b="1">
                <a:sym typeface="Symbol" pitchFamily="18" charset="2"/>
              </a:rPr>
              <a:t></a:t>
            </a:r>
            <a:endParaRPr lang="en-US"/>
          </a:p>
        </p:txBody>
      </p:sp>
      <p:sp>
        <p:nvSpPr>
          <p:cNvPr id="805892" name="Rectangle 4"/>
          <p:cNvSpPr>
            <a:spLocks noChangeArrowheads="1"/>
          </p:cNvSpPr>
          <p:nvPr/>
        </p:nvSpPr>
        <p:spPr bwMode="auto">
          <a:xfrm>
            <a:off x="5562600" y="457200"/>
            <a:ext cx="3584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Mean annual cycles of </a:t>
            </a:r>
          </a:p>
          <a:p>
            <a:r>
              <a:rPr lang="en-US" b="1"/>
              <a:t>albedo and </a:t>
            </a:r>
            <a:r>
              <a:rPr lang="en-US" b="1" i="1"/>
              <a:t>R</a:t>
            </a:r>
            <a:r>
              <a:rPr lang="en-US" b="1" i="1" baseline="-25000"/>
              <a:t>T</a:t>
            </a:r>
          </a:p>
        </p:txBody>
      </p:sp>
      <p:sp>
        <p:nvSpPr>
          <p:cNvPr id="805893" name="AutoShape 5"/>
          <p:cNvSpPr>
            <a:spLocks noChangeArrowheads="1"/>
          </p:cNvSpPr>
          <p:nvPr/>
        </p:nvSpPr>
        <p:spPr bwMode="auto">
          <a:xfrm>
            <a:off x="117475" y="2362200"/>
            <a:ext cx="2057400" cy="838200"/>
          </a:xfrm>
          <a:prstGeom prst="wedgeEllipseCallout">
            <a:avLst>
              <a:gd name="adj1" fmla="val -1389"/>
              <a:gd name="adj2" fmla="val -16136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/>
              <a:t>Perihelion</a:t>
            </a:r>
          </a:p>
          <a:p>
            <a:pPr algn="ctr"/>
            <a:r>
              <a:rPr lang="en-US" sz="2000"/>
              <a:t>Jan 3</a:t>
            </a:r>
          </a:p>
        </p:txBody>
      </p:sp>
      <p:sp>
        <p:nvSpPr>
          <p:cNvPr id="805894" name="AutoShape 6"/>
          <p:cNvSpPr>
            <a:spLocks noChangeArrowheads="1"/>
          </p:cNvSpPr>
          <p:nvPr/>
        </p:nvSpPr>
        <p:spPr bwMode="auto">
          <a:xfrm>
            <a:off x="5105400" y="3352800"/>
            <a:ext cx="3962400" cy="1295400"/>
          </a:xfrm>
          <a:prstGeom prst="wedgeRoundRectCallout">
            <a:avLst>
              <a:gd name="adj1" fmla="val -63620"/>
              <a:gd name="adj2" fmla="val 103431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Shading represents </a:t>
            </a:r>
            <a:r>
              <a:rPr lang="en-US">
                <a:sym typeface="Symbol" pitchFamily="18" charset="2"/>
              </a:rPr>
              <a:t>2 sampling of monthly means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5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05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805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893" grpId="0" animBg="1"/>
      <p:bldP spid="805893" grpId="1" animBg="1"/>
      <p:bldP spid="80589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8" name="Picture 4" descr="fig03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46958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7109" name="Text Box 5"/>
          <p:cNvSpPr txBox="1">
            <a:spLocks noChangeArrowheads="1"/>
          </p:cNvSpPr>
          <p:nvPr/>
        </p:nvSpPr>
        <p:spPr bwMode="auto">
          <a:xfrm>
            <a:off x="5013325" y="1646238"/>
            <a:ext cx="413067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Global</a:t>
            </a:r>
          </a:p>
          <a:p>
            <a:r>
              <a:rPr lang="en-US" sz="2000" b="1">
                <a:solidFill>
                  <a:srgbClr val="CC0000"/>
                </a:solidFill>
              </a:rPr>
              <a:t>ASR peaks in February, 1 month after perihelion, owing to albedo decrease in February</a:t>
            </a:r>
          </a:p>
          <a:p>
            <a:endParaRPr lang="en-US" sz="2000" b="1"/>
          </a:p>
          <a:p>
            <a:r>
              <a:rPr lang="en-US" b="1"/>
              <a:t>Global-ocean</a:t>
            </a:r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Global-land </a:t>
            </a:r>
          </a:p>
          <a:p>
            <a:r>
              <a:rPr lang="en-US" sz="2000" b="1">
                <a:solidFill>
                  <a:srgbClr val="CC0000"/>
                </a:solidFill>
              </a:rPr>
              <a:t>Main OLR annual cycle from land (snow and temperature)</a:t>
            </a:r>
          </a:p>
          <a:p>
            <a:endParaRPr lang="en-US" sz="2000" b="1">
              <a:solidFill>
                <a:srgbClr val="CC0000"/>
              </a:solidFill>
            </a:endParaRPr>
          </a:p>
          <a:p>
            <a:r>
              <a:rPr lang="en-US" b="1"/>
              <a:t>shading represents ±2σ</a:t>
            </a:r>
            <a:r>
              <a:rPr lang="en-US"/>
              <a:t> </a:t>
            </a:r>
          </a:p>
        </p:txBody>
      </p:sp>
      <p:sp>
        <p:nvSpPr>
          <p:cNvPr id="687110" name="Text Box 6"/>
          <p:cNvSpPr txBox="1">
            <a:spLocks noChangeArrowheads="1"/>
          </p:cNvSpPr>
          <p:nvPr/>
        </p:nvSpPr>
        <p:spPr bwMode="auto">
          <a:xfrm>
            <a:off x="5089525" y="350838"/>
            <a:ext cx="29956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/>
              <a:t>ASR</a:t>
            </a:r>
            <a:r>
              <a:rPr lang="en-US" b="1"/>
              <a:t>, </a:t>
            </a:r>
            <a:r>
              <a:rPr lang="en-US" b="1" i="1"/>
              <a:t>OLR</a:t>
            </a:r>
            <a:r>
              <a:rPr lang="en-US" b="1"/>
              <a:t>, and </a:t>
            </a:r>
            <a:r>
              <a:rPr lang="en-US" b="1" i="1"/>
              <a:t>RT</a:t>
            </a:r>
          </a:p>
          <a:p>
            <a:r>
              <a:rPr lang="en-US" b="1" i="1"/>
              <a:t>RT= ASR-OLR</a:t>
            </a: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914" name="Picture 2" descr="fig01b_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0175"/>
            <a:ext cx="8229600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288925" y="6248400"/>
            <a:ext cx="499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\\ CERES&lt;ERBE   ……CERES&gt;ERBE</a:t>
            </a: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3429000" cy="2971800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Annual Cycle of R</a:t>
            </a:r>
            <a:r>
              <a:rPr lang="en-US" baseline="-25000">
                <a:latin typeface="Comic Sans MS" pitchFamily="66" charset="0"/>
              </a:rPr>
              <a:t>T</a:t>
            </a:r>
            <a:r>
              <a:rPr lang="en-US">
                <a:latin typeface="Comic Sans MS" pitchFamily="66" charset="0"/>
              </a:rPr>
              <a:t> (ERBE)</a:t>
            </a:r>
          </a:p>
        </p:txBody>
      </p:sp>
      <p:pic>
        <p:nvPicPr>
          <p:cNvPr id="786438" name="Picture 6" descr="ERBE"/>
          <p:cNvPicPr>
            <a:picLocks noChangeAspect="1" noChangeArrowheads="1"/>
          </p:cNvPicPr>
          <p:nvPr/>
        </p:nvPicPr>
        <p:blipFill>
          <a:blip r:embed="rId3">
            <a:lum bright="-12000" contrast="6000"/>
          </a:blip>
          <a:srcRect/>
          <a:stretch>
            <a:fillRect/>
          </a:stretch>
        </p:blipFill>
        <p:spPr bwMode="auto">
          <a:xfrm>
            <a:off x="4419600" y="201613"/>
            <a:ext cx="4278313" cy="6580187"/>
          </a:xfrm>
          <a:prstGeom prst="rect">
            <a:avLst/>
          </a:prstGeom>
          <a:noFill/>
        </p:spPr>
      </p:pic>
      <p:sp>
        <p:nvSpPr>
          <p:cNvPr id="786439" name="Text Box 7"/>
          <p:cNvSpPr txBox="1">
            <a:spLocks noChangeArrowheads="1"/>
          </p:cNvSpPr>
          <p:nvPr/>
        </p:nvSpPr>
        <p:spPr bwMode="auto">
          <a:xfrm>
            <a:off x="3581400" y="990600"/>
            <a:ext cx="8350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ASR</a:t>
            </a:r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OLR</a:t>
            </a:r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NET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988" name="net_fm1_ac_1008_2x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895350"/>
            <a:ext cx="91440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09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9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998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 descr="fig04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46386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8419" name="Text Box 3"/>
          <p:cNvSpPr txBox="1">
            <a:spLocks noChangeArrowheads="1"/>
          </p:cNvSpPr>
          <p:nvPr/>
        </p:nvSpPr>
        <p:spPr bwMode="auto">
          <a:xfrm>
            <a:off x="4724400" y="381000"/>
            <a:ext cx="41910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Atmospheric total energy divergence (</a:t>
            </a:r>
            <a:r>
              <a:rPr lang="en-US" b="1">
                <a:sym typeface="Symbol" pitchFamily="18" charset="2"/>
              </a:rPr>
              <a:t></a:t>
            </a:r>
            <a:r>
              <a:rPr lang="en-US" b="1"/>
              <a:t>F</a:t>
            </a:r>
            <a:r>
              <a:rPr lang="en-US" b="1" baseline="-25000"/>
              <a:t>A</a:t>
            </a:r>
            <a:r>
              <a:rPr lang="en-US" b="1"/>
              <a:t>) and tendency (</a:t>
            </a:r>
            <a:r>
              <a:rPr lang="en-US" b="1">
                <a:sym typeface="Symbol" pitchFamily="18" charset="2"/>
              </a:rPr>
              <a:t></a:t>
            </a:r>
            <a:r>
              <a:rPr lang="en-US" b="1" i="1"/>
              <a:t>A</a:t>
            </a:r>
            <a:r>
              <a:rPr lang="en-US" b="1" i="1" baseline="-25000"/>
              <a:t>E</a:t>
            </a:r>
            <a:r>
              <a:rPr lang="en-US" b="1"/>
              <a:t>/</a:t>
            </a:r>
            <a:r>
              <a:rPr lang="en-US" b="1">
                <a:sym typeface="Symbol" pitchFamily="18" charset="2"/>
              </a:rPr>
              <a:t></a:t>
            </a:r>
            <a:r>
              <a:rPr lang="en-US" b="1"/>
              <a:t>t)</a:t>
            </a:r>
            <a:r>
              <a:rPr lang="en-US"/>
              <a:t> </a:t>
            </a:r>
          </a:p>
          <a:p>
            <a:endParaRPr lang="en-US"/>
          </a:p>
          <a:p>
            <a:r>
              <a:rPr lang="en-US" b="1"/>
              <a:t>Global</a:t>
            </a:r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global-ocean</a:t>
            </a:r>
          </a:p>
          <a:p>
            <a:endParaRPr lang="en-US" b="1"/>
          </a:p>
          <a:p>
            <a:endParaRPr lang="en-US" b="1"/>
          </a:p>
          <a:p>
            <a:endParaRPr lang="en-US" b="1"/>
          </a:p>
          <a:p>
            <a:r>
              <a:rPr lang="en-US" b="1"/>
              <a:t>global-land</a:t>
            </a:r>
          </a:p>
          <a:p>
            <a:endParaRPr lang="en-US" b="1"/>
          </a:p>
        </p:txBody>
      </p:sp>
      <p:sp>
        <p:nvSpPr>
          <p:cNvPr id="828420" name="AutoShape 4"/>
          <p:cNvSpPr>
            <a:spLocks noChangeArrowheads="1"/>
          </p:cNvSpPr>
          <p:nvPr/>
        </p:nvSpPr>
        <p:spPr bwMode="auto">
          <a:xfrm>
            <a:off x="5562600" y="2133600"/>
            <a:ext cx="3581400" cy="2362200"/>
          </a:xfrm>
          <a:prstGeom prst="wedgeRoundRectCallout">
            <a:avLst>
              <a:gd name="adj1" fmla="val -78722"/>
              <a:gd name="adj2" fmla="val -2587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Main ocean to land energy transport is in northern hemisphere in northern winter</a:t>
            </a:r>
          </a:p>
          <a:p>
            <a:pPr algn="ctr"/>
            <a:endParaRPr lang="en-US"/>
          </a:p>
          <a:p>
            <a:pPr algn="ctr"/>
            <a:r>
              <a:rPr lang="en-US"/>
              <a:t>Global =0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8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84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579" name="Picture 3" descr="Bfig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593725"/>
            <a:ext cx="8478837" cy="5668963"/>
          </a:xfrm>
          <a:prstGeom prst="rect">
            <a:avLst/>
          </a:prstGeom>
          <a:noFill/>
        </p:spPr>
      </p:pic>
      <p:sp>
        <p:nvSpPr>
          <p:cNvPr id="792580" name="Text Box 4"/>
          <p:cNvSpPr txBox="1">
            <a:spLocks noChangeArrowheads="1"/>
          </p:cNvSpPr>
          <p:nvPr/>
        </p:nvSpPr>
        <p:spPr bwMode="auto">
          <a:xfrm>
            <a:off x="3048000" y="6400800"/>
            <a:ext cx="232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Land and ocean</a:t>
            </a: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2" name="Picture 4" descr="fig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849313"/>
            <a:ext cx="8763000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533" name="Text Box 5"/>
          <p:cNvSpPr txBox="1">
            <a:spLocks noChangeArrowheads="1"/>
          </p:cNvSpPr>
          <p:nvPr/>
        </p:nvSpPr>
        <p:spPr bwMode="auto">
          <a:xfrm>
            <a:off x="2193925" y="122238"/>
            <a:ext cx="1789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Ocean only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Text Box 2"/>
          <p:cNvSpPr txBox="1">
            <a:spLocks noChangeArrowheads="1"/>
          </p:cNvSpPr>
          <p:nvPr/>
        </p:nvSpPr>
        <p:spPr bwMode="auto">
          <a:xfrm>
            <a:off x="441325" y="152400"/>
            <a:ext cx="8245475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65150" indent="-565150" eaLnBrk="1" hangingPunct="1"/>
            <a:r>
              <a:rPr lang="en-US" sz="4000" b="1">
                <a:solidFill>
                  <a:srgbClr val="FF0000"/>
                </a:solidFill>
              </a:rPr>
              <a:t>Energy on Earth </a:t>
            </a:r>
          </a:p>
          <a:p>
            <a:pPr marL="565150" indent="-565150" eaLnBrk="1" hangingPunct="1"/>
            <a:endParaRPr lang="en-US" sz="1200">
              <a:cs typeface="Times New Roman" pitchFamily="18" charset="0"/>
            </a:endParaRPr>
          </a:p>
          <a:p>
            <a:pPr marL="565150" indent="-565150" eaLnBrk="1" hangingPunct="1">
              <a:spcAft>
                <a:spcPts val="600"/>
              </a:spcAft>
            </a:pPr>
            <a:r>
              <a:rPr lang="en-US" b="1">
                <a:cs typeface="Times New Roman" pitchFamily="18" charset="0"/>
              </a:rPr>
              <a:t>The main external influence on planet Earth                  is from radiation.</a:t>
            </a:r>
          </a:p>
          <a:p>
            <a:pPr marL="565150" indent="-565150" eaLnBrk="1" hangingPunct="1">
              <a:spcAft>
                <a:spcPts val="600"/>
              </a:spcAft>
            </a:pPr>
            <a:r>
              <a:rPr lang="en-US" b="1">
                <a:cs typeface="Times New Roman" pitchFamily="18" charset="0"/>
              </a:rPr>
              <a:t>Incoming solar shortwave radiation is unevenly distributed owing to the geometry of the Earth-sun system, and the rotation of the Earth.</a:t>
            </a:r>
          </a:p>
          <a:p>
            <a:pPr marL="565150" indent="-565150" eaLnBrk="1" hangingPunct="1">
              <a:spcAft>
                <a:spcPts val="600"/>
              </a:spcAft>
            </a:pPr>
            <a:r>
              <a:rPr lang="en-US" b="1">
                <a:cs typeface="Times New Roman" pitchFamily="18" charset="0"/>
              </a:rPr>
              <a:t>Outgoing longwave radiation is more uniform.</a:t>
            </a:r>
          </a:p>
        </p:txBody>
      </p:sp>
      <p:pic>
        <p:nvPicPr>
          <p:cNvPr id="858116" name="Picture 4" descr="earth-23"/>
          <p:cNvPicPr>
            <a:picLocks noChangeAspect="1" noChangeArrowheads="1" noCrop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7620000" y="152400"/>
            <a:ext cx="1371600" cy="1371600"/>
          </a:xfrm>
          <a:prstGeom prst="rect">
            <a:avLst/>
          </a:prstGeom>
          <a:noFill/>
        </p:spPr>
      </p:pic>
      <p:pic>
        <p:nvPicPr>
          <p:cNvPr id="858117" name="Picture 5" descr="earthrad2"/>
          <p:cNvPicPr>
            <a:picLocks noChangeAspect="1" noChangeArrowheads="1"/>
          </p:cNvPicPr>
          <p:nvPr/>
        </p:nvPicPr>
        <p:blipFill>
          <a:blip r:embed="rId3"/>
          <a:srcRect b="4286"/>
          <a:stretch>
            <a:fillRect/>
          </a:stretch>
        </p:blipFill>
        <p:spPr bwMode="auto">
          <a:xfrm>
            <a:off x="762000" y="3382963"/>
            <a:ext cx="5257800" cy="3417887"/>
          </a:xfrm>
          <a:prstGeom prst="rect">
            <a:avLst/>
          </a:prstGeom>
          <a:noFill/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3" name="Text Box 3"/>
          <p:cNvSpPr txBox="1">
            <a:spLocks noChangeArrowheads="1"/>
          </p:cNvSpPr>
          <p:nvPr/>
        </p:nvSpPr>
        <p:spPr bwMode="auto">
          <a:xfrm>
            <a:off x="1219200" y="6172200"/>
            <a:ext cx="127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OCEAN</a:t>
            </a:r>
          </a:p>
        </p:txBody>
      </p:sp>
      <p:pic>
        <p:nvPicPr>
          <p:cNvPr id="701445" name="Picture 5" descr="Bfig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3" y="304800"/>
            <a:ext cx="8478837" cy="56388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5" name="Text Box 5"/>
          <p:cNvSpPr txBox="1">
            <a:spLocks noChangeArrowheads="1"/>
          </p:cNvSpPr>
          <p:nvPr/>
        </p:nvSpPr>
        <p:spPr bwMode="auto">
          <a:xfrm>
            <a:off x="1279525" y="6142038"/>
            <a:ext cx="1042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LAND</a:t>
            </a:r>
          </a:p>
        </p:txBody>
      </p:sp>
      <p:pic>
        <p:nvPicPr>
          <p:cNvPr id="696327" name="Picture 7" descr="Bfig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30200"/>
            <a:ext cx="8478838" cy="5613400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111" name="Picture 7" descr="ocean2land_19792005noJ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76200"/>
            <a:ext cx="7907338" cy="5840413"/>
          </a:xfrm>
          <a:prstGeom prst="rect">
            <a:avLst/>
          </a:prstGeom>
          <a:noFill/>
        </p:spPr>
      </p:pic>
      <p:sp>
        <p:nvSpPr>
          <p:cNvPr id="815107" name="Text Box 3"/>
          <p:cNvSpPr txBox="1">
            <a:spLocks noChangeArrowheads="1"/>
          </p:cNvSpPr>
          <p:nvPr/>
        </p:nvSpPr>
        <p:spPr bwMode="auto">
          <a:xfrm>
            <a:off x="0" y="6035675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/>
              <a:t>Net ocean to land energy transport 12-month running means for ERBE and CERES </a:t>
            </a:r>
            <a:r>
              <a:rPr lang="en-US" b="1" i="1"/>
              <a:t>R</a:t>
            </a:r>
            <a:r>
              <a:rPr lang="en-US" b="1" i="1" baseline="-25000"/>
              <a:t>T</a:t>
            </a:r>
            <a:r>
              <a:rPr lang="en-US" b="1"/>
              <a:t> over land and </a:t>
            </a:r>
            <a:r>
              <a:rPr lang="en-US" b="1">
                <a:sym typeface="Symbol" pitchFamily="18" charset="2"/>
              </a:rPr>
              <a:t></a:t>
            </a:r>
            <a:r>
              <a:rPr lang="en-US" b="1" i="1"/>
              <a:t>A</a:t>
            </a:r>
            <a:r>
              <a:rPr lang="en-US" b="1" i="1" baseline="-25000"/>
              <a:t>E</a:t>
            </a:r>
            <a:r>
              <a:rPr lang="en-US" b="1"/>
              <a:t>/</a:t>
            </a:r>
            <a:r>
              <a:rPr lang="en-US" b="1">
                <a:sym typeface="Symbol" pitchFamily="18" charset="2"/>
              </a:rPr>
              <a:t></a:t>
            </a:r>
            <a:r>
              <a:rPr lang="en-US" b="1"/>
              <a:t>t.</a:t>
            </a:r>
            <a:r>
              <a:rPr lang="en-US"/>
              <a:t> </a:t>
            </a:r>
          </a:p>
        </p:txBody>
      </p:sp>
      <p:pic>
        <p:nvPicPr>
          <p:cNvPr id="815112" name="Picture 8" descr="ocean2land_19792005noJ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"/>
            <a:ext cx="7897813" cy="5834063"/>
          </a:xfrm>
          <a:prstGeom prst="rect">
            <a:avLst/>
          </a:prstGeom>
          <a:noFill/>
        </p:spPr>
      </p:pic>
      <p:pic>
        <p:nvPicPr>
          <p:cNvPr id="815113" name="Picture 9" descr="ocean2land_19792005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76200"/>
            <a:ext cx="7897813" cy="5834063"/>
          </a:xfrm>
          <a:prstGeom prst="rect">
            <a:avLst/>
          </a:prstGeom>
          <a:noFill/>
        </p:spPr>
      </p:pic>
      <p:grpSp>
        <p:nvGrpSpPr>
          <p:cNvPr id="815114" name="Group 10"/>
          <p:cNvGrpSpPr>
            <a:grpSpLocks/>
          </p:cNvGrpSpPr>
          <p:nvPr/>
        </p:nvGrpSpPr>
        <p:grpSpPr bwMode="auto">
          <a:xfrm>
            <a:off x="3124200" y="304800"/>
            <a:ext cx="3886200" cy="1524000"/>
            <a:chOff x="1968" y="192"/>
            <a:chExt cx="2448" cy="960"/>
          </a:xfrm>
        </p:grpSpPr>
        <p:sp>
          <p:nvSpPr>
            <p:cNvPr id="815109" name="Text Box 5"/>
            <p:cNvSpPr txBox="1">
              <a:spLocks noChangeArrowheads="1"/>
            </p:cNvSpPr>
            <p:nvPr/>
          </p:nvSpPr>
          <p:spPr bwMode="auto">
            <a:xfrm rot="5400000">
              <a:off x="2020" y="140"/>
              <a:ext cx="874" cy="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28289E"/>
                  </a:solidFill>
                </a:rPr>
                <a:t>Pinatubo</a:t>
              </a:r>
            </a:p>
            <a:p>
              <a:endParaRPr lang="en-US">
                <a:solidFill>
                  <a:srgbClr val="28289E"/>
                </a:solidFill>
              </a:endParaRPr>
            </a:p>
            <a:p>
              <a:endParaRPr lang="en-US">
                <a:solidFill>
                  <a:srgbClr val="28289E"/>
                </a:solidFill>
              </a:endParaRPr>
            </a:p>
            <a:p>
              <a:r>
                <a:rPr lang="en-US">
                  <a:solidFill>
                    <a:srgbClr val="28289E"/>
                  </a:solidFill>
                </a:rPr>
                <a:t>   SSMI</a:t>
              </a:r>
            </a:p>
          </p:txBody>
        </p:sp>
        <p:sp>
          <p:nvSpPr>
            <p:cNvPr id="815110" name="Text Box 6"/>
            <p:cNvSpPr txBox="1">
              <a:spLocks noChangeArrowheads="1"/>
            </p:cNvSpPr>
            <p:nvPr/>
          </p:nvSpPr>
          <p:spPr bwMode="auto">
            <a:xfrm rot="5400000">
              <a:off x="3873" y="609"/>
              <a:ext cx="79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28289E"/>
                  </a:solidFill>
                </a:rPr>
                <a:t>ATOVS</a:t>
              </a:r>
            </a:p>
          </p:txBody>
        </p:sp>
      </p:grpSp>
      <p:sp>
        <p:nvSpPr>
          <p:cNvPr id="815115" name="Line 11"/>
          <p:cNvSpPr>
            <a:spLocks noChangeShapeType="1"/>
          </p:cNvSpPr>
          <p:nvPr/>
        </p:nvSpPr>
        <p:spPr bwMode="auto">
          <a:xfrm>
            <a:off x="6248400" y="1752600"/>
            <a:ext cx="838200" cy="0"/>
          </a:xfrm>
          <a:prstGeom prst="line">
            <a:avLst/>
          </a:prstGeom>
          <a:noFill/>
          <a:ln w="19050">
            <a:solidFill>
              <a:srgbClr val="28289E"/>
            </a:solidFill>
            <a:round/>
            <a:headEnd type="diamond" w="med" len="med"/>
            <a:tailEnd type="diamond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1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51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7" name="Text Box 5"/>
          <p:cNvSpPr txBox="1">
            <a:spLocks noChangeArrowheads="1"/>
          </p:cNvSpPr>
          <p:nvPr/>
        </p:nvSpPr>
        <p:spPr bwMode="auto">
          <a:xfrm>
            <a:off x="365125" y="5791200"/>
            <a:ext cx="85502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CC0000"/>
                </a:solidFill>
              </a:rPr>
              <a:t>Global, global-ocean, and global-land (from CLM3) estimates of net upwards surface flux (</a:t>
            </a:r>
            <a:r>
              <a:rPr lang="en-US" i="1">
                <a:solidFill>
                  <a:srgbClr val="CC0000"/>
                </a:solidFill>
              </a:rPr>
              <a:t>F</a:t>
            </a:r>
            <a:r>
              <a:rPr lang="en-US" i="1" baseline="-25000">
                <a:solidFill>
                  <a:srgbClr val="CC0000"/>
                </a:solidFill>
              </a:rPr>
              <a:t>S</a:t>
            </a:r>
            <a:r>
              <a:rPr lang="en-US">
                <a:solidFill>
                  <a:srgbClr val="CC0000"/>
                </a:solidFill>
              </a:rPr>
              <a:t>) using ocean (red) and land (dotted red).</a:t>
            </a:r>
          </a:p>
        </p:txBody>
      </p:sp>
      <p:pic>
        <p:nvPicPr>
          <p:cNvPr id="689159" name="Picture 7" descr="fig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52400"/>
            <a:ext cx="8647113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514" name="Picture 2" descr="hov_4panelts_jra_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0"/>
            <a:ext cx="6407150" cy="6664325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012" name="tediv_ac_1008_2x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9144000" cy="5067300"/>
          </a:xfrm>
          <a:prstGeom prst="rect">
            <a:avLst/>
          </a:prstGeom>
          <a:noFill/>
        </p:spPr>
      </p:pic>
      <p:sp>
        <p:nvSpPr>
          <p:cNvPr id="811013" name="Text Box 5"/>
          <p:cNvSpPr txBox="1">
            <a:spLocks noChangeArrowheads="1"/>
          </p:cNvSpPr>
          <p:nvPr/>
        </p:nvSpPr>
        <p:spPr bwMode="auto">
          <a:xfrm>
            <a:off x="2362200" y="0"/>
            <a:ext cx="4294188" cy="579438"/>
          </a:xfrm>
          <a:prstGeom prst="rect">
            <a:avLst/>
          </a:prstGeom>
          <a:solidFill>
            <a:srgbClr val="FF494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Annual cycle of </a:t>
            </a:r>
            <a:r>
              <a:rPr lang="en-US" sz="3200" b="1">
                <a:sym typeface="Symbol" pitchFamily="18" charset="2"/>
              </a:rPr>
              <a:t>.F</a:t>
            </a:r>
            <a:r>
              <a:rPr lang="en-US" sz="3200" b="1" baseline="-25000">
                <a:sym typeface="Symbol" pitchFamily="18" charset="2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1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11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10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10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84" name="Picture 4" descr="fig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0"/>
            <a:ext cx="3819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485" name="Text Box 5"/>
          <p:cNvSpPr txBox="1">
            <a:spLocks noChangeArrowheads="1"/>
          </p:cNvSpPr>
          <p:nvPr/>
        </p:nvSpPr>
        <p:spPr bwMode="auto">
          <a:xfrm>
            <a:off x="685800" y="2286000"/>
            <a:ext cx="3830638" cy="579438"/>
          </a:xfrm>
          <a:prstGeom prst="rect">
            <a:avLst/>
          </a:prstGeom>
          <a:solidFill>
            <a:srgbClr val="FF494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Annual cycle of Fs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4" name="fs_ac_1008_2x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895350"/>
            <a:ext cx="91440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2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12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203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203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8" name="Text Box 2"/>
          <p:cNvSpPr txBox="1">
            <a:spLocks noChangeArrowheads="1"/>
          </p:cNvSpPr>
          <p:nvPr/>
        </p:nvSpPr>
        <p:spPr bwMode="auto">
          <a:xfrm>
            <a:off x="381000" y="4876800"/>
            <a:ext cx="7940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/>
              <a:t>O</a:t>
            </a:r>
            <a:r>
              <a:rPr lang="en-US" b="1" i="1" baseline="-25000"/>
              <a:t>E  </a:t>
            </a:r>
            <a:r>
              <a:rPr lang="en-US" b="1"/>
              <a:t>from WOA, GODAS and JMA (shading). </a:t>
            </a:r>
          </a:p>
          <a:p>
            <a:endParaRPr lang="en-US" b="1"/>
          </a:p>
          <a:p>
            <a:r>
              <a:rPr lang="en-US" b="1" i="1"/>
              <a:t>F</a:t>
            </a:r>
            <a:r>
              <a:rPr lang="en-US" b="1" i="1" baseline="-25000"/>
              <a:t>S</a:t>
            </a:r>
            <a:r>
              <a:rPr lang="en-US" b="1"/>
              <a:t> has been integrated in time to provide </a:t>
            </a:r>
            <a:r>
              <a:rPr lang="en-US" b="1" i="1"/>
              <a:t>O</a:t>
            </a:r>
            <a:r>
              <a:rPr lang="en-US" b="1" i="1" baseline="-25000"/>
              <a:t>E</a:t>
            </a:r>
            <a:r>
              <a:rPr lang="en-US" b="1"/>
              <a:t> anomalies</a:t>
            </a:r>
            <a:r>
              <a:rPr lang="en-US"/>
              <a:t> </a:t>
            </a:r>
          </a:p>
        </p:txBody>
      </p:sp>
      <p:pic>
        <p:nvPicPr>
          <p:cNvPr id="807939" name="Picture 3" descr="fig06"/>
          <p:cNvPicPr>
            <a:picLocks noChangeAspect="1" noChangeArrowheads="1"/>
          </p:cNvPicPr>
          <p:nvPr/>
        </p:nvPicPr>
        <p:blipFill>
          <a:blip r:embed="rId2"/>
          <a:srcRect b="49573"/>
          <a:stretch>
            <a:fillRect/>
          </a:stretch>
        </p:blipFill>
        <p:spPr bwMode="auto">
          <a:xfrm>
            <a:off x="76200" y="304800"/>
            <a:ext cx="64008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7940" name="Text Box 4"/>
          <p:cNvSpPr txBox="1">
            <a:spLocks noChangeArrowheads="1"/>
          </p:cNvSpPr>
          <p:nvPr/>
        </p:nvSpPr>
        <p:spPr bwMode="auto">
          <a:xfrm>
            <a:off x="6461125" y="503238"/>
            <a:ext cx="26828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CC0000"/>
                </a:solidFill>
              </a:rPr>
              <a:t>Amplitude of O</a:t>
            </a:r>
            <a:r>
              <a:rPr lang="en-US" baseline="-25000">
                <a:solidFill>
                  <a:srgbClr val="CC0000"/>
                </a:solidFill>
              </a:rPr>
              <a:t>E </a:t>
            </a:r>
            <a:r>
              <a:rPr lang="en-US">
                <a:solidFill>
                  <a:srgbClr val="CC0000"/>
                </a:solidFill>
              </a:rPr>
              <a:t>much too large: we can show that the main discrepancies arise from south of 30</a:t>
            </a:r>
            <a:r>
              <a:rPr lang="en-US">
                <a:solidFill>
                  <a:srgbClr val="CC0000"/>
                </a:solidFill>
                <a:sym typeface="Symbol" pitchFamily="18" charset="2"/>
              </a:rPr>
              <a:t>S where ocean sampling poor.</a:t>
            </a:r>
          </a:p>
          <a:p>
            <a:r>
              <a:rPr lang="en-US">
                <a:solidFill>
                  <a:srgbClr val="CC0000"/>
                </a:solidFill>
                <a:sym typeface="Symbol" pitchFamily="18" charset="2"/>
              </a:rPr>
              <a:t>GODAS better than WOA.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0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9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1" name="Text Box 5"/>
          <p:cNvSpPr txBox="1">
            <a:spLocks noChangeArrowheads="1"/>
          </p:cNvSpPr>
          <p:nvPr/>
        </p:nvSpPr>
        <p:spPr bwMode="auto">
          <a:xfrm>
            <a:off x="4708525" y="350838"/>
            <a:ext cx="413067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i="1"/>
              <a:t>O</a:t>
            </a:r>
            <a:r>
              <a:rPr lang="en-US" b="1" i="1" baseline="-25000"/>
              <a:t>E</a:t>
            </a:r>
            <a:r>
              <a:rPr lang="en-US" b="1"/>
              <a:t> and </a:t>
            </a:r>
            <a:r>
              <a:rPr lang="en-US" b="1">
                <a:sym typeface="Symbol" pitchFamily="18" charset="2"/>
              </a:rPr>
              <a:t></a:t>
            </a:r>
            <a:r>
              <a:rPr lang="en-US" b="1" i="1"/>
              <a:t>O</a:t>
            </a:r>
            <a:r>
              <a:rPr lang="en-US" b="1" i="1" baseline="-25000"/>
              <a:t>E</a:t>
            </a:r>
            <a:r>
              <a:rPr lang="en-US" b="1"/>
              <a:t>/</a:t>
            </a:r>
            <a:r>
              <a:rPr lang="en-US" b="1">
                <a:sym typeface="Symbol" pitchFamily="18" charset="2"/>
              </a:rPr>
              <a:t></a:t>
            </a:r>
            <a:r>
              <a:rPr lang="en-US" b="1"/>
              <a:t>t </a:t>
            </a:r>
          </a:p>
          <a:p>
            <a:r>
              <a:rPr lang="en-US" b="1"/>
              <a:t>from WOA</a:t>
            </a:r>
          </a:p>
          <a:p>
            <a:r>
              <a:rPr lang="en-US" b="1"/>
              <a:t>GODAS and JMA (shading). </a:t>
            </a:r>
          </a:p>
          <a:p>
            <a:endParaRPr lang="en-US" b="1"/>
          </a:p>
          <a:p>
            <a:r>
              <a:rPr lang="en-US" b="1" i="1"/>
              <a:t>O</a:t>
            </a:r>
            <a:r>
              <a:rPr lang="en-US" b="1" i="1" baseline="-25000"/>
              <a:t>E</a:t>
            </a:r>
            <a:r>
              <a:rPr lang="en-US" b="1"/>
              <a:t> have been differenced to provide </a:t>
            </a:r>
            <a:r>
              <a:rPr lang="en-US" b="1">
                <a:sym typeface="Symbol" pitchFamily="18" charset="2"/>
              </a:rPr>
              <a:t></a:t>
            </a:r>
            <a:r>
              <a:rPr lang="en-US" b="1" i="1"/>
              <a:t>O</a:t>
            </a:r>
            <a:r>
              <a:rPr lang="en-US" b="1" i="1" baseline="-25000"/>
              <a:t>E</a:t>
            </a:r>
            <a:r>
              <a:rPr lang="en-US" b="1"/>
              <a:t>/</a:t>
            </a:r>
            <a:r>
              <a:rPr lang="en-US" b="1">
                <a:sym typeface="Symbol" pitchFamily="18" charset="2"/>
              </a:rPr>
              <a:t></a:t>
            </a:r>
            <a:r>
              <a:rPr lang="en-US" b="1"/>
              <a:t>t</a:t>
            </a:r>
          </a:p>
          <a:p>
            <a:endParaRPr lang="en-US" b="1"/>
          </a:p>
          <a:p>
            <a:r>
              <a:rPr lang="en-US" b="1" i="1"/>
              <a:t>F</a:t>
            </a:r>
            <a:r>
              <a:rPr lang="en-US" b="1" i="1" baseline="-25000"/>
              <a:t>S</a:t>
            </a:r>
            <a:r>
              <a:rPr lang="en-US" b="1"/>
              <a:t> has been integrated in time to provide </a:t>
            </a:r>
            <a:r>
              <a:rPr lang="en-US" b="1" i="1"/>
              <a:t>O</a:t>
            </a:r>
            <a:r>
              <a:rPr lang="en-US" b="1" i="1" baseline="-25000"/>
              <a:t>E</a:t>
            </a:r>
            <a:r>
              <a:rPr lang="en-US" b="1"/>
              <a:t> anomalies</a:t>
            </a:r>
            <a:r>
              <a:rPr lang="en-US"/>
              <a:t> </a:t>
            </a:r>
          </a:p>
        </p:txBody>
      </p:sp>
      <p:pic>
        <p:nvPicPr>
          <p:cNvPr id="690182" name="Picture 6" descr="fig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4570413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346" name="Picture 2" descr="j0174012"/>
          <p:cNvPicPr>
            <a:picLocks noChangeAspect="1" noChangeArrowheads="1" noCrop="1"/>
          </p:cNvPicPr>
          <p:nvPr/>
        </p:nvPicPr>
        <p:blipFill>
          <a:blip r:embed="rId2">
            <a:lum bright="16000" contrast="-4000"/>
          </a:blip>
          <a:srcRect/>
          <a:stretch>
            <a:fillRect/>
          </a:stretch>
        </p:blipFill>
        <p:spPr bwMode="auto">
          <a:xfrm>
            <a:off x="7680325" y="76200"/>
            <a:ext cx="1387475" cy="1387475"/>
          </a:xfrm>
          <a:prstGeom prst="rect">
            <a:avLst/>
          </a:prstGeom>
          <a:noFill/>
        </p:spPr>
      </p:pic>
      <p:sp>
        <p:nvSpPr>
          <p:cNvPr id="569347" name="Text Box 3"/>
          <p:cNvSpPr txBox="1">
            <a:spLocks noChangeArrowheads="1"/>
          </p:cNvSpPr>
          <p:nvPr/>
        </p:nvSpPr>
        <p:spPr bwMode="auto">
          <a:xfrm>
            <a:off x="441325" y="304800"/>
            <a:ext cx="8245475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65150" indent="-565150" eaLnBrk="1" hangingPunct="1"/>
            <a:r>
              <a:rPr lang="en-US" sz="4000" b="1">
                <a:solidFill>
                  <a:srgbClr val="FF0000"/>
                </a:solidFill>
              </a:rPr>
              <a:t>Energy on Earth </a:t>
            </a:r>
          </a:p>
          <a:p>
            <a:pPr marL="565150" indent="-565150" eaLnBrk="1" hangingPunct="1"/>
            <a:endParaRPr lang="en-US" sz="800">
              <a:cs typeface="Times New Roman" pitchFamily="18" charset="0"/>
            </a:endParaRPr>
          </a:p>
          <a:p>
            <a:pPr marL="565150" indent="-565150" eaLnBrk="1" hangingPunct="1">
              <a:spcAft>
                <a:spcPts val="600"/>
              </a:spcAft>
            </a:pPr>
            <a:r>
              <a:rPr lang="en-US" b="1">
                <a:cs typeface="Times New Roman" pitchFamily="18" charset="0"/>
              </a:rPr>
              <a:t>The incoming radiant energy is transformed into various forms (</a:t>
            </a:r>
            <a:r>
              <a:rPr lang="en-US" b="1">
                <a:solidFill>
                  <a:srgbClr val="E40000"/>
                </a:solidFill>
                <a:cs typeface="Times New Roman" pitchFamily="18" charset="0"/>
              </a:rPr>
              <a:t>internal heat, potential energy, latent energy, and kinetic energy</a:t>
            </a:r>
            <a:r>
              <a:rPr lang="en-US" b="1">
                <a:cs typeface="Times New Roman" pitchFamily="18" charset="0"/>
              </a:rPr>
              <a:t>) moved around in various ways primarily by the </a:t>
            </a:r>
            <a:r>
              <a:rPr lang="en-US" b="1">
                <a:solidFill>
                  <a:schemeClr val="accent2"/>
                </a:solidFill>
                <a:cs typeface="Times New Roman" pitchFamily="18" charset="0"/>
              </a:rPr>
              <a:t>atmosphere</a:t>
            </a:r>
            <a:r>
              <a:rPr lang="en-US" b="1">
                <a:cs typeface="Times New Roman" pitchFamily="18" charset="0"/>
              </a:rPr>
              <a:t> and </a:t>
            </a:r>
            <a:r>
              <a:rPr lang="en-US" b="1">
                <a:solidFill>
                  <a:schemeClr val="accent2"/>
                </a:solidFill>
                <a:cs typeface="Times New Roman" pitchFamily="18" charset="0"/>
              </a:rPr>
              <a:t>oceans</a:t>
            </a:r>
            <a:r>
              <a:rPr lang="en-US" b="1">
                <a:cs typeface="Times New Roman" pitchFamily="18" charset="0"/>
              </a:rPr>
              <a:t>, stored and sequestered in the </a:t>
            </a:r>
            <a:r>
              <a:rPr lang="en-US" b="1">
                <a:solidFill>
                  <a:schemeClr val="accent2"/>
                </a:solidFill>
                <a:cs typeface="Times New Roman" pitchFamily="18" charset="0"/>
              </a:rPr>
              <a:t>ocean</a:t>
            </a:r>
            <a:r>
              <a:rPr lang="en-US" b="1">
                <a:cs typeface="Times New Roman" pitchFamily="18" charset="0"/>
              </a:rPr>
              <a:t>, </a:t>
            </a:r>
            <a:r>
              <a:rPr lang="en-US" b="1">
                <a:solidFill>
                  <a:schemeClr val="accent2"/>
                </a:solidFill>
                <a:cs typeface="Times New Roman" pitchFamily="18" charset="0"/>
              </a:rPr>
              <a:t>land</a:t>
            </a:r>
            <a:r>
              <a:rPr lang="en-US" b="1">
                <a:cs typeface="Times New Roman" pitchFamily="18" charset="0"/>
              </a:rPr>
              <a:t>, and </a:t>
            </a:r>
            <a:r>
              <a:rPr lang="en-US" b="1">
                <a:solidFill>
                  <a:schemeClr val="accent2"/>
                </a:solidFill>
                <a:cs typeface="Times New Roman" pitchFamily="18" charset="0"/>
              </a:rPr>
              <a:t>ice</a:t>
            </a:r>
            <a:r>
              <a:rPr lang="en-US" b="1">
                <a:cs typeface="Times New Roman" pitchFamily="18" charset="0"/>
              </a:rPr>
              <a:t> components of the climate system, and ultimately radiated back to space as infrared radiation.   </a:t>
            </a:r>
          </a:p>
        </p:txBody>
      </p:sp>
      <p:sp>
        <p:nvSpPr>
          <p:cNvPr id="569348" name="Text Box 4"/>
          <p:cNvSpPr txBox="1">
            <a:spLocks noChangeArrowheads="1"/>
          </p:cNvSpPr>
          <p:nvPr/>
        </p:nvSpPr>
        <p:spPr bwMode="auto">
          <a:xfrm>
            <a:off x="517525" y="4084638"/>
            <a:ext cx="86264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61963" indent="-461963"/>
            <a:r>
              <a:rPr lang="en-US" b="1">
                <a:cs typeface="Times New Roman" pitchFamily="18" charset="0"/>
              </a:rPr>
              <a:t>An equilibrium climate mandates a </a:t>
            </a:r>
            <a:r>
              <a:rPr lang="en-US" b="1">
                <a:solidFill>
                  <a:schemeClr val="accent2"/>
                </a:solidFill>
                <a:cs typeface="Times New Roman" pitchFamily="18" charset="0"/>
              </a:rPr>
              <a:t>balance</a:t>
            </a:r>
            <a:r>
              <a:rPr lang="en-US" b="1">
                <a:cs typeface="Times New Roman" pitchFamily="18" charset="0"/>
              </a:rPr>
              <a:t> between the incoming and outgoing radiation and that the flows of energy are systematic.  These drive the </a:t>
            </a:r>
            <a:r>
              <a:rPr lang="en-US" b="1">
                <a:solidFill>
                  <a:srgbClr val="E40000"/>
                </a:solidFill>
                <a:cs typeface="Times New Roman" pitchFamily="18" charset="0"/>
              </a:rPr>
              <a:t>weather systems</a:t>
            </a:r>
            <a:r>
              <a:rPr lang="en-US" b="1">
                <a:cs typeface="Times New Roman" pitchFamily="18" charset="0"/>
              </a:rPr>
              <a:t> in the atmosphere, </a:t>
            </a:r>
            <a:r>
              <a:rPr lang="en-US" b="1">
                <a:solidFill>
                  <a:srgbClr val="E40000"/>
                </a:solidFill>
                <a:cs typeface="Times New Roman" pitchFamily="18" charset="0"/>
              </a:rPr>
              <a:t>currents</a:t>
            </a:r>
            <a:r>
              <a:rPr lang="en-US" b="1">
                <a:cs typeface="Times New Roman" pitchFamily="18" charset="0"/>
              </a:rPr>
              <a:t> in the ocean, and fundamentally determine the climate. And they can be perturbed, with </a:t>
            </a:r>
            <a:r>
              <a:rPr lang="en-US" b="1">
                <a:solidFill>
                  <a:schemeClr val="accent2"/>
                </a:solidFill>
                <a:cs typeface="Times New Roman" pitchFamily="18" charset="0"/>
              </a:rPr>
              <a:t>climate change</a:t>
            </a:r>
            <a:r>
              <a:rPr lang="en-US" b="1"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6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348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3" name="Text Box 5"/>
          <p:cNvSpPr txBox="1">
            <a:spLocks noChangeArrowheads="1"/>
          </p:cNvSpPr>
          <p:nvPr/>
        </p:nvSpPr>
        <p:spPr bwMode="auto">
          <a:xfrm>
            <a:off x="5622925" y="4237038"/>
            <a:ext cx="321627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Differences from GODAS exceeding </a:t>
            </a:r>
            <a:r>
              <a:rPr lang="en-US">
                <a:sym typeface="Symbol" pitchFamily="18" charset="2"/>
              </a:rPr>
              <a:t></a:t>
            </a:r>
            <a:r>
              <a:rPr lang="en-US"/>
              <a:t>2</a:t>
            </a:r>
            <a:r>
              <a:rPr lang="en-US">
                <a:sym typeface="Symbol" pitchFamily="18" charset="2"/>
              </a:rPr>
              <a:t></a:t>
            </a:r>
            <a:r>
              <a:rPr lang="en-US"/>
              <a:t> over southern oceans</a:t>
            </a:r>
          </a:p>
          <a:p>
            <a:r>
              <a:rPr lang="en-US"/>
              <a:t>..</a:t>
            </a:r>
            <a:r>
              <a:rPr lang="en-US" sz="2000"/>
              <a:t>..WOA&gt;GODAS</a:t>
            </a:r>
          </a:p>
          <a:p>
            <a:r>
              <a:rPr lang="en-US" sz="2000"/>
              <a:t>\\WOA&lt;GODAS</a:t>
            </a:r>
          </a:p>
        </p:txBody>
      </p:sp>
      <p:sp>
        <p:nvSpPr>
          <p:cNvPr id="698379" name="Text Box 11"/>
          <p:cNvSpPr txBox="1">
            <a:spLocks noChangeArrowheads="1"/>
          </p:cNvSpPr>
          <p:nvPr/>
        </p:nvSpPr>
        <p:spPr bwMode="auto">
          <a:xfrm>
            <a:off x="5715000" y="1112838"/>
            <a:ext cx="298767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Annual zonal means</a:t>
            </a:r>
          </a:p>
          <a:p>
            <a:r>
              <a:rPr lang="en-US" sz="2000"/>
              <a:t>GODAS &gt; JMA,WOA</a:t>
            </a:r>
          </a:p>
          <a:p>
            <a:endParaRPr lang="en-US" sz="2000"/>
          </a:p>
          <a:p>
            <a:endParaRPr lang="en-US"/>
          </a:p>
          <a:p>
            <a:r>
              <a:rPr lang="en-US"/>
              <a:t>Departures from annual mean</a:t>
            </a:r>
          </a:p>
        </p:txBody>
      </p:sp>
      <p:pic>
        <p:nvPicPr>
          <p:cNvPr id="698380" name="Picture 12" descr="Bfig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3859213" cy="6781800"/>
          </a:xfrm>
          <a:prstGeom prst="rect">
            <a:avLst/>
          </a:prstGeom>
          <a:noFill/>
        </p:spPr>
      </p:pic>
      <p:grpSp>
        <p:nvGrpSpPr>
          <p:cNvPr id="698378" name="Group 10"/>
          <p:cNvGrpSpPr>
            <a:grpSpLocks/>
          </p:cNvGrpSpPr>
          <p:nvPr/>
        </p:nvGrpSpPr>
        <p:grpSpPr bwMode="auto">
          <a:xfrm>
            <a:off x="1676400" y="3962400"/>
            <a:ext cx="3733800" cy="2362200"/>
            <a:chOff x="1296" y="1536"/>
            <a:chExt cx="2256" cy="1968"/>
          </a:xfrm>
        </p:grpSpPr>
        <p:sp>
          <p:nvSpPr>
            <p:cNvPr id="698374" name="Line 6"/>
            <p:cNvSpPr>
              <a:spLocks noChangeShapeType="1"/>
            </p:cNvSpPr>
            <p:nvPr/>
          </p:nvSpPr>
          <p:spPr bwMode="auto">
            <a:xfrm flipH="1">
              <a:off x="1344" y="2832"/>
              <a:ext cx="2208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8375" name="Line 7"/>
            <p:cNvSpPr>
              <a:spLocks noChangeShapeType="1"/>
            </p:cNvSpPr>
            <p:nvPr/>
          </p:nvSpPr>
          <p:spPr bwMode="auto">
            <a:xfrm flipH="1">
              <a:off x="2688" y="2832"/>
              <a:ext cx="864" cy="6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8376" name="Line 8"/>
            <p:cNvSpPr>
              <a:spLocks noChangeShapeType="1"/>
            </p:cNvSpPr>
            <p:nvPr/>
          </p:nvSpPr>
          <p:spPr bwMode="auto">
            <a:xfrm flipH="1" flipV="1">
              <a:off x="2400" y="1536"/>
              <a:ext cx="1152" cy="12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98377" name="Line 9"/>
            <p:cNvSpPr>
              <a:spLocks noChangeShapeType="1"/>
            </p:cNvSpPr>
            <p:nvPr/>
          </p:nvSpPr>
          <p:spPr bwMode="auto">
            <a:xfrm flipH="1" flipV="1">
              <a:off x="1296" y="1632"/>
              <a:ext cx="2208" cy="12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8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9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3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64" name="Picture 4" descr="ecco_ceres_acno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" y="381000"/>
            <a:ext cx="8259763" cy="6096000"/>
          </a:xfrm>
          <a:prstGeom prst="rect">
            <a:avLst/>
          </a:prstGeom>
          <a:noFill/>
        </p:spPr>
      </p:pic>
      <p:pic>
        <p:nvPicPr>
          <p:cNvPr id="860165" name="Picture 5" descr="ecco_ceres_acFad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" y="381000"/>
            <a:ext cx="8259763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508" name="Picture 4" descr="fig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0"/>
            <a:ext cx="3743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9509" name="Text Box 5"/>
          <p:cNvSpPr txBox="1">
            <a:spLocks noChangeArrowheads="1"/>
          </p:cNvSpPr>
          <p:nvPr/>
        </p:nvSpPr>
        <p:spPr bwMode="auto">
          <a:xfrm>
            <a:off x="4114800" y="3276600"/>
            <a:ext cx="47402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i="1"/>
              <a:t>b) </a:t>
            </a:r>
            <a:r>
              <a:rPr lang="en-US" i="1">
                <a:sym typeface="Symbol" pitchFamily="18" charset="2"/>
              </a:rPr>
              <a:t></a:t>
            </a:r>
            <a:r>
              <a:rPr lang="en-US" i="1"/>
              <a:t>O</a:t>
            </a:r>
            <a:r>
              <a:rPr lang="en-US" i="1" baseline="-25000"/>
              <a:t>E</a:t>
            </a:r>
            <a:r>
              <a:rPr lang="en-US" i="1"/>
              <a:t>/</a:t>
            </a:r>
            <a:r>
              <a:rPr lang="en-US" i="1">
                <a:sym typeface="Symbol" pitchFamily="18" charset="2"/>
              </a:rPr>
              <a:t></a:t>
            </a:r>
            <a:r>
              <a:rPr lang="en-US" i="1"/>
              <a:t>t</a:t>
            </a:r>
            <a:r>
              <a:rPr lang="en-US"/>
              <a:t> 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c) </a:t>
            </a:r>
            <a:r>
              <a:rPr lang="en-US">
                <a:sym typeface="Symbol" pitchFamily="18" charset="2"/>
              </a:rPr>
              <a:t></a:t>
            </a:r>
            <a:r>
              <a:rPr lang="en-US"/>
              <a:t>•</a:t>
            </a:r>
            <a:r>
              <a:rPr lang="en-US" b="1"/>
              <a:t>F</a:t>
            </a:r>
            <a:r>
              <a:rPr lang="en-US" b="1" baseline="-25000"/>
              <a:t>O</a:t>
            </a:r>
            <a:r>
              <a:rPr lang="en-US" b="1"/>
              <a:t> </a:t>
            </a:r>
          </a:p>
          <a:p>
            <a:endParaRPr lang="en-US" b="1"/>
          </a:p>
          <a:p>
            <a:endParaRPr lang="en-US" b="1"/>
          </a:p>
          <a:p>
            <a:r>
              <a:rPr lang="en-US"/>
              <a:t>in PW deg</a:t>
            </a:r>
            <a:r>
              <a:rPr lang="en-US" baseline="30000"/>
              <a:t>-1</a:t>
            </a:r>
            <a:r>
              <a:rPr lang="en-US"/>
              <a:t>. </a:t>
            </a:r>
          </a:p>
        </p:txBody>
      </p:sp>
      <p:sp>
        <p:nvSpPr>
          <p:cNvPr id="789510" name="Text Box 6"/>
          <p:cNvSpPr txBox="1">
            <a:spLocks noChangeArrowheads="1"/>
          </p:cNvSpPr>
          <p:nvPr/>
        </p:nvSpPr>
        <p:spPr bwMode="auto">
          <a:xfrm>
            <a:off x="4114800" y="304800"/>
            <a:ext cx="38258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Zonal integral over the world oceans of </a:t>
            </a:r>
          </a:p>
          <a:p>
            <a:endParaRPr lang="en-US"/>
          </a:p>
          <a:p>
            <a:r>
              <a:rPr lang="en-US"/>
              <a:t>a) </a:t>
            </a:r>
            <a:r>
              <a:rPr lang="en-US" i="1"/>
              <a:t>O</a:t>
            </a:r>
            <a:r>
              <a:rPr lang="en-US" i="1" baseline="-25000"/>
              <a:t>E</a:t>
            </a:r>
            <a:r>
              <a:rPr lang="en-US" i="1"/>
              <a:t>’  </a:t>
            </a:r>
          </a:p>
          <a:p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085" name="doedt_rt_ac_1008_2x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" y="895350"/>
            <a:ext cx="90678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4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140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40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4085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Text Box 2"/>
          <p:cNvSpPr txBox="1">
            <a:spLocks noChangeArrowheads="1"/>
          </p:cNvSpPr>
          <p:nvPr/>
        </p:nvSpPr>
        <p:spPr bwMode="auto">
          <a:xfrm>
            <a:off x="288925" y="6218238"/>
            <a:ext cx="855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ERBE-period meridional energy transport </a:t>
            </a:r>
          </a:p>
        </p:txBody>
      </p:sp>
      <p:pic>
        <p:nvPicPr>
          <p:cNvPr id="856067" name="Picture 3" descr="hov_vq_j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" y="254000"/>
            <a:ext cx="8902700" cy="575786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-152400"/>
            <a:ext cx="4724400" cy="1143000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Ocean Transports</a:t>
            </a:r>
          </a:p>
        </p:txBody>
      </p:sp>
      <p:pic>
        <p:nvPicPr>
          <p:cNvPr id="756741" name="Picture 5" descr="fig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00050"/>
            <a:ext cx="34671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6743" name="Text Box 7"/>
          <p:cNvSpPr txBox="1">
            <a:spLocks noChangeArrowheads="1"/>
          </p:cNvSpPr>
          <p:nvPr/>
        </p:nvSpPr>
        <p:spPr bwMode="auto">
          <a:xfrm>
            <a:off x="4899025" y="3040063"/>
            <a:ext cx="38639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Comparisons of annual means with direct ocean transect estimates shows good results except slightly lower for Atlantic and global mean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42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578008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64261" name="Text Box 5"/>
          <p:cNvSpPr txBox="1">
            <a:spLocks noChangeArrowheads="1"/>
          </p:cNvSpPr>
          <p:nvPr/>
        </p:nvSpPr>
        <p:spPr bwMode="auto">
          <a:xfrm>
            <a:off x="1447800" y="4937125"/>
            <a:ext cx="63246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/>
              <a:t>26.5</a:t>
            </a:r>
            <a:r>
              <a:rPr lang="en-US" sz="2000" b="1">
                <a:sym typeface="Symbol" pitchFamily="18" charset="2"/>
              </a:rPr>
              <a:t>N Atlantic</a:t>
            </a:r>
          </a:p>
          <a:p>
            <a:r>
              <a:rPr lang="en-US" sz="2000"/>
              <a:t>Variability of  MOC is large: average </a:t>
            </a:r>
            <a:r>
              <a:rPr lang="en-US" sz="2000">
                <a:solidFill>
                  <a:srgbClr val="FF0000"/>
                </a:solidFill>
              </a:rPr>
              <a:t>overturning is </a:t>
            </a:r>
          </a:p>
          <a:p>
            <a:r>
              <a:rPr lang="en-US" sz="2000">
                <a:solidFill>
                  <a:srgbClr val="FF0000"/>
                </a:solidFill>
              </a:rPr>
              <a:t>18.7 ± 5.6 Sv  (1 s.d)</a:t>
            </a:r>
          </a:p>
          <a:p>
            <a:r>
              <a:rPr lang="en-US" sz="2000">
                <a:solidFill>
                  <a:srgbClr val="FF0000"/>
                </a:solidFill>
              </a:rPr>
              <a:t>(range: 4.0 to 34.9 Sv)</a:t>
            </a:r>
          </a:p>
          <a:p>
            <a:r>
              <a:rPr lang="en-US" sz="2000"/>
              <a:t>Cunningham et al 2007 </a:t>
            </a:r>
            <a:r>
              <a:rPr lang="en-US" sz="2000" i="1"/>
              <a:t>Science</a:t>
            </a:r>
          </a:p>
          <a:p>
            <a:endParaRPr lang="en-US" sz="2000"/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1" name="delFO_ac_1008_2x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52400" y="838200"/>
            <a:ext cx="8915400" cy="5067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56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956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565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565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132" name="Picture 4" descr="fig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88392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562" name="Picture 2" descr="n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90488"/>
            <a:ext cx="6289675" cy="6499225"/>
          </a:xfrm>
          <a:prstGeom prst="rect">
            <a:avLst/>
          </a:prstGeom>
          <a:noFill/>
        </p:spPr>
      </p:pic>
      <p:sp>
        <p:nvSpPr>
          <p:cNvPr id="834568" name="Text Box 8"/>
          <p:cNvSpPr txBox="1">
            <a:spLocks noChangeArrowheads="1"/>
          </p:cNvSpPr>
          <p:nvPr/>
        </p:nvSpPr>
        <p:spPr bwMode="auto">
          <a:xfrm>
            <a:off x="912813" y="733425"/>
            <a:ext cx="927100" cy="4371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n-US"/>
              <a:t>1980</a:t>
            </a:r>
          </a:p>
          <a:p>
            <a:pPr>
              <a:lnSpc>
                <a:spcPts val="3000"/>
              </a:lnSpc>
            </a:pPr>
            <a:endParaRPr lang="en-US"/>
          </a:p>
          <a:p>
            <a:pPr>
              <a:lnSpc>
                <a:spcPts val="3000"/>
              </a:lnSpc>
            </a:pPr>
            <a:r>
              <a:rPr lang="en-US"/>
              <a:t>1984</a:t>
            </a:r>
          </a:p>
          <a:p>
            <a:pPr>
              <a:lnSpc>
                <a:spcPts val="30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1988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1992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1996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2000</a:t>
            </a:r>
          </a:p>
        </p:txBody>
      </p:sp>
      <p:sp>
        <p:nvSpPr>
          <p:cNvPr id="834567" name="Text Box 7"/>
          <p:cNvSpPr txBox="1">
            <a:spLocks noChangeArrowheads="1"/>
          </p:cNvSpPr>
          <p:nvPr/>
        </p:nvSpPr>
        <p:spPr bwMode="auto">
          <a:xfrm>
            <a:off x="1905000" y="38100"/>
            <a:ext cx="4992688" cy="727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/>
              <a:t>    NRA        divergence of energy</a:t>
            </a:r>
          </a:p>
          <a:p>
            <a:pPr>
              <a:lnSpc>
                <a:spcPts val="2500"/>
              </a:lnSpc>
            </a:pPr>
            <a:r>
              <a:rPr lang="en-US"/>
              <a:t>    Total               DSE              LE </a:t>
            </a:r>
          </a:p>
        </p:txBody>
      </p:sp>
      <p:grpSp>
        <p:nvGrpSpPr>
          <p:cNvPr id="834563" name="Group 3"/>
          <p:cNvGrpSpPr>
            <a:grpSpLocks/>
          </p:cNvGrpSpPr>
          <p:nvPr/>
        </p:nvGrpSpPr>
        <p:grpSpPr bwMode="auto">
          <a:xfrm>
            <a:off x="228600" y="1444625"/>
            <a:ext cx="8915400" cy="3233738"/>
            <a:chOff x="144" y="910"/>
            <a:chExt cx="5616" cy="2037"/>
          </a:xfrm>
        </p:grpSpPr>
        <p:sp>
          <p:nvSpPr>
            <p:cNvPr id="834564" name="Rectangle 4"/>
            <p:cNvSpPr>
              <a:spLocks noChangeArrowheads="1"/>
            </p:cNvSpPr>
            <p:nvPr/>
          </p:nvSpPr>
          <p:spPr bwMode="auto">
            <a:xfrm>
              <a:off x="144" y="912"/>
              <a:ext cx="5616" cy="192"/>
            </a:xfrm>
            <a:prstGeom prst="rect">
              <a:avLst/>
            </a:prstGeom>
            <a:solidFill>
              <a:srgbClr val="FFFF00">
                <a:alpha val="35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565" name="Rectangle 5"/>
            <p:cNvSpPr>
              <a:spLocks noChangeArrowheads="1"/>
            </p:cNvSpPr>
            <p:nvPr/>
          </p:nvSpPr>
          <p:spPr bwMode="auto">
            <a:xfrm>
              <a:off x="144" y="2736"/>
              <a:ext cx="5616" cy="192"/>
            </a:xfrm>
            <a:prstGeom prst="rect">
              <a:avLst/>
            </a:prstGeom>
            <a:solidFill>
              <a:srgbClr val="FFFF00">
                <a:alpha val="35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4566" name="Text Box 6"/>
            <p:cNvSpPr txBox="1">
              <a:spLocks noChangeArrowheads="1"/>
            </p:cNvSpPr>
            <p:nvPr/>
          </p:nvSpPr>
          <p:spPr bwMode="auto">
            <a:xfrm>
              <a:off x="4838" y="910"/>
              <a:ext cx="776" cy="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82-83 EN</a:t>
              </a:r>
            </a:p>
            <a:p>
              <a:endParaRPr lang="en-US" sz="1800"/>
            </a:p>
            <a:p>
              <a:endParaRPr lang="en-US" sz="1800"/>
            </a:p>
            <a:p>
              <a:endParaRPr lang="en-US" sz="2000"/>
            </a:p>
            <a:p>
              <a:endParaRPr lang="en-US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r>
                <a:rPr lang="en-US" sz="1800"/>
                <a:t>97-98 EN</a:t>
              </a:r>
            </a:p>
          </p:txBody>
        </p:sp>
      </p:grp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298" name="Picture 2" descr="j0174012"/>
          <p:cNvPicPr>
            <a:picLocks noChangeAspect="1" noChangeArrowheads="1" noCrop="1"/>
          </p:cNvPicPr>
          <p:nvPr/>
        </p:nvPicPr>
        <p:blipFill>
          <a:blip r:embed="rId2">
            <a:lum bright="16000" contrast="-4000"/>
          </a:blip>
          <a:srcRect/>
          <a:stretch>
            <a:fillRect/>
          </a:stretch>
        </p:blipFill>
        <p:spPr bwMode="auto">
          <a:xfrm>
            <a:off x="7756525" y="-76200"/>
            <a:ext cx="1387475" cy="1387475"/>
          </a:xfrm>
          <a:prstGeom prst="rect">
            <a:avLst/>
          </a:prstGeom>
          <a:noFill/>
        </p:spPr>
      </p:pic>
      <p:sp>
        <p:nvSpPr>
          <p:cNvPr id="823299" name="Text Box 3"/>
          <p:cNvSpPr txBox="1">
            <a:spLocks noChangeArrowheads="1"/>
          </p:cNvSpPr>
          <p:nvPr/>
        </p:nvSpPr>
        <p:spPr bwMode="auto">
          <a:xfrm>
            <a:off x="381000" y="296863"/>
            <a:ext cx="8610600" cy="625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sz="4000" b="1">
                <a:solidFill>
                  <a:srgbClr val="FF0000"/>
                </a:solidFill>
              </a:rPr>
              <a:t>Energy on Earth </a:t>
            </a:r>
          </a:p>
          <a:p>
            <a:pPr marL="457200" indent="-457200" eaLnBrk="1" hangingPunct="1"/>
            <a:endParaRPr lang="en-US" sz="800">
              <a:cs typeface="Times New Roman" pitchFamily="18" charset="0"/>
            </a:endParaRPr>
          </a:p>
          <a:p>
            <a:pPr marL="457200" indent="-457200" eaLnBrk="1" hangingPunct="1">
              <a:spcAft>
                <a:spcPts val="600"/>
              </a:spcAft>
            </a:pPr>
            <a:r>
              <a:rPr lang="en-US" b="1">
                <a:cs typeface="Times New Roman" pitchFamily="18" charset="0"/>
              </a:rPr>
              <a:t>Mean and annual cycle of radiation, energy storage and transport are analyzed holistically using datasets:</a:t>
            </a:r>
          </a:p>
          <a:p>
            <a:pPr marL="457200" indent="-457200"/>
            <a:r>
              <a:rPr lang="en-US" b="1"/>
              <a:t>ERBE</a:t>
            </a:r>
            <a:r>
              <a:rPr lang="en-US"/>
              <a:t> (Feb 1985 - Apr 1989) </a:t>
            </a:r>
          </a:p>
          <a:p>
            <a:pPr marL="457200" indent="-457200"/>
            <a:r>
              <a:rPr lang="en-US"/>
              <a:t>	</a:t>
            </a:r>
            <a:r>
              <a:rPr lang="en-US" sz="2000"/>
              <a:t>3 satellite configuration; 2 polar orbiting satellites and 1 72-day precessing orbit covering 60</a:t>
            </a:r>
            <a:r>
              <a:rPr lang="en-US" sz="2000">
                <a:sym typeface="Symbol" pitchFamily="18" charset="2"/>
              </a:rPr>
              <a:t></a:t>
            </a:r>
            <a:r>
              <a:rPr lang="en-US" sz="2000"/>
              <a:t>N-60</a:t>
            </a:r>
            <a:r>
              <a:rPr lang="en-US" sz="2000">
                <a:sym typeface="Symbol" pitchFamily="18" charset="2"/>
              </a:rPr>
              <a:t></a:t>
            </a:r>
            <a:r>
              <a:rPr lang="en-US" sz="2000"/>
              <a:t>S Failure of NOAA-9 (afternoon crossing) in Feb 1987 left only 1 polar orbit (morning)</a:t>
            </a:r>
          </a:p>
          <a:p>
            <a:pPr marL="457200" indent="-457200"/>
            <a:r>
              <a:rPr lang="en-US" b="1"/>
              <a:t>CERES </a:t>
            </a:r>
            <a:r>
              <a:rPr lang="en-US"/>
              <a:t>(Mar 2000-present)</a:t>
            </a:r>
          </a:p>
          <a:p>
            <a:pPr marL="457200" indent="-457200"/>
            <a:r>
              <a:rPr lang="en-US"/>
              <a:t>	</a:t>
            </a:r>
            <a:r>
              <a:rPr lang="en-US" sz="2000"/>
              <a:t>Terra: single polar orbiting satellite plus Aqua in Jul 2002</a:t>
            </a:r>
          </a:p>
          <a:p>
            <a:pPr marL="457200" indent="-457200"/>
            <a:r>
              <a:rPr lang="en-US" b="1">
                <a:solidFill>
                  <a:srgbClr val="009900"/>
                </a:solidFill>
              </a:rPr>
              <a:t>NCEP/NCAR Reanalyses</a:t>
            </a:r>
          </a:p>
          <a:p>
            <a:pPr marL="457200" indent="-457200"/>
            <a:r>
              <a:rPr lang="en-US" b="1">
                <a:solidFill>
                  <a:srgbClr val="009900"/>
                </a:solidFill>
              </a:rPr>
              <a:t>ERA-40 Reanalyses</a:t>
            </a:r>
          </a:p>
          <a:p>
            <a:pPr marL="457200" indent="-457200"/>
            <a:r>
              <a:rPr lang="en-US" b="1">
                <a:solidFill>
                  <a:srgbClr val="009900"/>
                </a:solidFill>
              </a:rPr>
              <a:t>JRA-25 Reanalyses</a:t>
            </a:r>
          </a:p>
          <a:p>
            <a:pPr marL="457200" indent="-457200"/>
            <a:r>
              <a:rPr lang="en-US" b="1">
                <a:solidFill>
                  <a:schemeClr val="accent2"/>
                </a:solidFill>
              </a:rPr>
              <a:t>World Ocean Atlas ocean data</a:t>
            </a:r>
          </a:p>
          <a:p>
            <a:pPr marL="457200" indent="-457200"/>
            <a:r>
              <a:rPr lang="en-US" b="1">
                <a:solidFill>
                  <a:schemeClr val="accent2"/>
                </a:solidFill>
              </a:rPr>
              <a:t>Japanese Meteorological Agency ocean data</a:t>
            </a:r>
          </a:p>
          <a:p>
            <a:pPr marL="457200" indent="-457200"/>
            <a:r>
              <a:rPr lang="en-US" b="1">
                <a:solidFill>
                  <a:schemeClr val="accent2"/>
                </a:solidFill>
              </a:rPr>
              <a:t>Global Ocean Data Assimilation System </a:t>
            </a:r>
            <a:r>
              <a:rPr lang="en-US" sz="2000" b="1">
                <a:solidFill>
                  <a:schemeClr val="accent2"/>
                </a:solidFill>
              </a:rPr>
              <a:t>(GODAS)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sz="2000" b="1">
                <a:solidFill>
                  <a:schemeClr val="accent2"/>
                </a:solidFill>
              </a:rPr>
              <a:t>NCEP</a:t>
            </a:r>
          </a:p>
          <a:p>
            <a:pPr marL="457200" indent="-457200"/>
            <a:r>
              <a:rPr lang="en-US" b="1">
                <a:solidFill>
                  <a:schemeClr val="accent2"/>
                </a:solidFill>
              </a:rPr>
              <a:t>ECCO: </a:t>
            </a:r>
            <a:r>
              <a:rPr lang="en-US" sz="2000" b="1">
                <a:solidFill>
                  <a:schemeClr val="accent2"/>
                </a:solidFill>
              </a:rPr>
              <a:t>MIT/SCRIPPS/JPL/UH ECCO-GODAE 1992-2004</a:t>
            </a:r>
            <a:endParaRPr lang="en-US" sz="2000" b="1">
              <a:cs typeface="Times New Roman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586" name="Picture 2" descr="e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013" y="90488"/>
            <a:ext cx="6289675" cy="6499225"/>
          </a:xfrm>
          <a:prstGeom prst="rect">
            <a:avLst/>
          </a:prstGeom>
          <a:noFill/>
        </p:spPr>
      </p:pic>
      <p:sp>
        <p:nvSpPr>
          <p:cNvPr id="835592" name="Text Box 8"/>
          <p:cNvSpPr txBox="1">
            <a:spLocks noChangeArrowheads="1"/>
          </p:cNvSpPr>
          <p:nvPr/>
        </p:nvSpPr>
        <p:spPr bwMode="auto">
          <a:xfrm>
            <a:off x="912813" y="733425"/>
            <a:ext cx="927100" cy="4371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n-US"/>
              <a:t>1980</a:t>
            </a:r>
          </a:p>
          <a:p>
            <a:pPr>
              <a:lnSpc>
                <a:spcPts val="3000"/>
              </a:lnSpc>
            </a:pPr>
            <a:endParaRPr lang="en-US"/>
          </a:p>
          <a:p>
            <a:pPr>
              <a:lnSpc>
                <a:spcPts val="3000"/>
              </a:lnSpc>
            </a:pPr>
            <a:r>
              <a:rPr lang="en-US"/>
              <a:t>1984</a:t>
            </a:r>
          </a:p>
          <a:p>
            <a:pPr>
              <a:lnSpc>
                <a:spcPts val="30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1988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1992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1996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2000</a:t>
            </a:r>
          </a:p>
        </p:txBody>
      </p:sp>
      <p:grpSp>
        <p:nvGrpSpPr>
          <p:cNvPr id="835587" name="Group 3"/>
          <p:cNvGrpSpPr>
            <a:grpSpLocks/>
          </p:cNvGrpSpPr>
          <p:nvPr/>
        </p:nvGrpSpPr>
        <p:grpSpPr bwMode="auto">
          <a:xfrm>
            <a:off x="228600" y="1444625"/>
            <a:ext cx="8915400" cy="3233738"/>
            <a:chOff x="144" y="910"/>
            <a:chExt cx="5616" cy="2037"/>
          </a:xfrm>
        </p:grpSpPr>
        <p:sp>
          <p:nvSpPr>
            <p:cNvPr id="835588" name="Rectangle 4"/>
            <p:cNvSpPr>
              <a:spLocks noChangeArrowheads="1"/>
            </p:cNvSpPr>
            <p:nvPr/>
          </p:nvSpPr>
          <p:spPr bwMode="auto">
            <a:xfrm>
              <a:off x="144" y="912"/>
              <a:ext cx="5616" cy="192"/>
            </a:xfrm>
            <a:prstGeom prst="rect">
              <a:avLst/>
            </a:prstGeom>
            <a:solidFill>
              <a:srgbClr val="FFFF00">
                <a:alpha val="35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5589" name="Rectangle 5"/>
            <p:cNvSpPr>
              <a:spLocks noChangeArrowheads="1"/>
            </p:cNvSpPr>
            <p:nvPr/>
          </p:nvSpPr>
          <p:spPr bwMode="auto">
            <a:xfrm>
              <a:off x="144" y="2736"/>
              <a:ext cx="5616" cy="192"/>
            </a:xfrm>
            <a:prstGeom prst="rect">
              <a:avLst/>
            </a:prstGeom>
            <a:solidFill>
              <a:srgbClr val="FFFF00">
                <a:alpha val="35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5590" name="Text Box 6"/>
            <p:cNvSpPr txBox="1">
              <a:spLocks noChangeArrowheads="1"/>
            </p:cNvSpPr>
            <p:nvPr/>
          </p:nvSpPr>
          <p:spPr bwMode="auto">
            <a:xfrm>
              <a:off x="4838" y="910"/>
              <a:ext cx="776" cy="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82-83 EN</a:t>
              </a:r>
            </a:p>
            <a:p>
              <a:endParaRPr lang="en-US" sz="1800"/>
            </a:p>
            <a:p>
              <a:endParaRPr lang="en-US" sz="1800"/>
            </a:p>
            <a:p>
              <a:endParaRPr lang="en-US" sz="2000"/>
            </a:p>
            <a:p>
              <a:endParaRPr lang="en-US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r>
                <a:rPr lang="en-US" sz="1800"/>
                <a:t>97-98 EN</a:t>
              </a:r>
            </a:p>
          </p:txBody>
        </p:sp>
      </p:grpSp>
      <p:sp>
        <p:nvSpPr>
          <p:cNvPr id="835591" name="Text Box 7"/>
          <p:cNvSpPr txBox="1">
            <a:spLocks noChangeArrowheads="1"/>
          </p:cNvSpPr>
          <p:nvPr/>
        </p:nvSpPr>
        <p:spPr bwMode="auto">
          <a:xfrm>
            <a:off x="1905000" y="38100"/>
            <a:ext cx="5278438" cy="727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/>
              <a:t>   ERA-40        divergence of energy</a:t>
            </a:r>
          </a:p>
          <a:p>
            <a:pPr>
              <a:lnSpc>
                <a:spcPts val="2500"/>
              </a:lnSpc>
            </a:pPr>
            <a:r>
              <a:rPr lang="en-US"/>
              <a:t>    Total               DSE              LE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610" name="Picture 2" descr="j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013" y="234950"/>
            <a:ext cx="6289675" cy="6394450"/>
          </a:xfrm>
          <a:prstGeom prst="rect">
            <a:avLst/>
          </a:prstGeom>
          <a:noFill/>
        </p:spPr>
      </p:pic>
      <p:sp>
        <p:nvSpPr>
          <p:cNvPr id="836616" name="Text Box 8"/>
          <p:cNvSpPr txBox="1">
            <a:spLocks noChangeArrowheads="1"/>
          </p:cNvSpPr>
          <p:nvPr/>
        </p:nvSpPr>
        <p:spPr bwMode="auto">
          <a:xfrm>
            <a:off x="912813" y="733425"/>
            <a:ext cx="927100" cy="4371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ts val="3000"/>
              </a:lnSpc>
            </a:pPr>
            <a:r>
              <a:rPr lang="en-US"/>
              <a:t>1980</a:t>
            </a:r>
          </a:p>
          <a:p>
            <a:pPr>
              <a:lnSpc>
                <a:spcPts val="3000"/>
              </a:lnSpc>
            </a:pPr>
            <a:endParaRPr lang="en-US"/>
          </a:p>
          <a:p>
            <a:pPr>
              <a:lnSpc>
                <a:spcPts val="3000"/>
              </a:lnSpc>
            </a:pPr>
            <a:r>
              <a:rPr lang="en-US"/>
              <a:t>1984</a:t>
            </a:r>
          </a:p>
          <a:p>
            <a:pPr>
              <a:lnSpc>
                <a:spcPts val="30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1988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1992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1996</a:t>
            </a:r>
          </a:p>
          <a:p>
            <a:pPr>
              <a:lnSpc>
                <a:spcPts val="3100"/>
              </a:lnSpc>
            </a:pPr>
            <a:endParaRPr lang="en-US"/>
          </a:p>
          <a:p>
            <a:pPr>
              <a:lnSpc>
                <a:spcPts val="3100"/>
              </a:lnSpc>
            </a:pPr>
            <a:r>
              <a:rPr lang="en-US"/>
              <a:t>2000</a:t>
            </a:r>
          </a:p>
        </p:txBody>
      </p:sp>
      <p:grpSp>
        <p:nvGrpSpPr>
          <p:cNvPr id="836611" name="Group 3"/>
          <p:cNvGrpSpPr>
            <a:grpSpLocks/>
          </p:cNvGrpSpPr>
          <p:nvPr/>
        </p:nvGrpSpPr>
        <p:grpSpPr bwMode="auto">
          <a:xfrm>
            <a:off x="228600" y="1444625"/>
            <a:ext cx="8915400" cy="3233738"/>
            <a:chOff x="144" y="910"/>
            <a:chExt cx="5616" cy="2037"/>
          </a:xfrm>
        </p:grpSpPr>
        <p:sp>
          <p:nvSpPr>
            <p:cNvPr id="836612" name="Rectangle 4"/>
            <p:cNvSpPr>
              <a:spLocks noChangeArrowheads="1"/>
            </p:cNvSpPr>
            <p:nvPr/>
          </p:nvSpPr>
          <p:spPr bwMode="auto">
            <a:xfrm>
              <a:off x="144" y="912"/>
              <a:ext cx="5616" cy="192"/>
            </a:xfrm>
            <a:prstGeom prst="rect">
              <a:avLst/>
            </a:prstGeom>
            <a:solidFill>
              <a:srgbClr val="FFFF00">
                <a:alpha val="35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6613" name="Rectangle 5"/>
            <p:cNvSpPr>
              <a:spLocks noChangeArrowheads="1"/>
            </p:cNvSpPr>
            <p:nvPr/>
          </p:nvSpPr>
          <p:spPr bwMode="auto">
            <a:xfrm>
              <a:off x="144" y="2736"/>
              <a:ext cx="5616" cy="192"/>
            </a:xfrm>
            <a:prstGeom prst="rect">
              <a:avLst/>
            </a:prstGeom>
            <a:solidFill>
              <a:srgbClr val="FFFF00">
                <a:alpha val="35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6614" name="Text Box 6"/>
            <p:cNvSpPr txBox="1">
              <a:spLocks noChangeArrowheads="1"/>
            </p:cNvSpPr>
            <p:nvPr/>
          </p:nvSpPr>
          <p:spPr bwMode="auto">
            <a:xfrm>
              <a:off x="4838" y="910"/>
              <a:ext cx="776" cy="2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82-83 EN</a:t>
              </a:r>
            </a:p>
            <a:p>
              <a:endParaRPr lang="en-US" sz="1800"/>
            </a:p>
            <a:p>
              <a:endParaRPr lang="en-US" sz="1800"/>
            </a:p>
            <a:p>
              <a:endParaRPr lang="en-US" sz="2000"/>
            </a:p>
            <a:p>
              <a:endParaRPr lang="en-US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endParaRPr lang="en-US" sz="1800"/>
            </a:p>
            <a:p>
              <a:r>
                <a:rPr lang="en-US" sz="1800"/>
                <a:t>97-98 EN</a:t>
              </a:r>
            </a:p>
          </p:txBody>
        </p:sp>
      </p:grpSp>
      <p:sp>
        <p:nvSpPr>
          <p:cNvPr id="836615" name="Text Box 7"/>
          <p:cNvSpPr txBox="1">
            <a:spLocks noChangeArrowheads="1"/>
          </p:cNvSpPr>
          <p:nvPr/>
        </p:nvSpPr>
        <p:spPr bwMode="auto">
          <a:xfrm>
            <a:off x="1905000" y="38100"/>
            <a:ext cx="4992688" cy="727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500"/>
              </a:lnSpc>
            </a:pPr>
            <a:r>
              <a:rPr lang="en-US"/>
              <a:t>    JRA        divergence of energy</a:t>
            </a:r>
          </a:p>
          <a:p>
            <a:pPr>
              <a:lnSpc>
                <a:spcPts val="2500"/>
              </a:lnSpc>
            </a:pPr>
            <a:r>
              <a:rPr lang="en-US"/>
              <a:t>    Total               DSE              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4" name="Picture 2" descr="jra25"/>
          <p:cNvPicPr>
            <a:picLocks noChangeAspect="1" noChangeArrowheads="1"/>
          </p:cNvPicPr>
          <p:nvPr/>
        </p:nvPicPr>
        <p:blipFill>
          <a:blip r:embed="rId2"/>
          <a:srcRect t="7350" r="17487" b="51454"/>
          <a:stretch>
            <a:fillRect/>
          </a:stretch>
        </p:blipFill>
        <p:spPr bwMode="auto">
          <a:xfrm>
            <a:off x="457200" y="609600"/>
            <a:ext cx="36655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7635" name="Picture 3" descr="jra25"/>
          <p:cNvPicPr>
            <a:picLocks noChangeAspect="1" noChangeArrowheads="1"/>
          </p:cNvPicPr>
          <p:nvPr/>
        </p:nvPicPr>
        <p:blipFill>
          <a:blip r:embed="rId3"/>
          <a:srcRect t="7175" r="15652" b="50224"/>
          <a:stretch>
            <a:fillRect/>
          </a:stretch>
        </p:blipFill>
        <p:spPr bwMode="auto">
          <a:xfrm>
            <a:off x="415925" y="2514600"/>
            <a:ext cx="377507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7636" name="Text Box 4"/>
          <p:cNvSpPr txBox="1">
            <a:spLocks noChangeArrowheads="1"/>
          </p:cNvSpPr>
          <p:nvPr/>
        </p:nvSpPr>
        <p:spPr bwMode="auto">
          <a:xfrm>
            <a:off x="4495800" y="1524000"/>
            <a:ext cx="3733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JRA vs ERA-40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JRA vs NRA</a:t>
            </a:r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/>
              <a:t>NRA vs ERA-40</a:t>
            </a:r>
          </a:p>
        </p:txBody>
      </p:sp>
      <p:pic>
        <p:nvPicPr>
          <p:cNvPr id="837637" name="Picture 5" descr="ncep"/>
          <p:cNvPicPr>
            <a:picLocks noChangeAspect="1" noChangeArrowheads="1"/>
          </p:cNvPicPr>
          <p:nvPr/>
        </p:nvPicPr>
        <p:blipFill>
          <a:blip r:embed="rId4"/>
          <a:srcRect t="7217" r="17551" b="50526"/>
          <a:stretch>
            <a:fillRect/>
          </a:stretch>
        </p:blipFill>
        <p:spPr bwMode="auto">
          <a:xfrm>
            <a:off x="457200" y="4502150"/>
            <a:ext cx="3656013" cy="2279650"/>
          </a:xfrm>
          <a:prstGeom prst="rect">
            <a:avLst/>
          </a:prstGeom>
          <a:noFill/>
        </p:spPr>
      </p:pic>
      <p:sp>
        <p:nvSpPr>
          <p:cNvPr id="837638" name="Text Box 6"/>
          <p:cNvSpPr txBox="1">
            <a:spLocks noChangeArrowheads="1"/>
          </p:cNvSpPr>
          <p:nvPr/>
        </p:nvSpPr>
        <p:spPr bwMode="auto">
          <a:xfrm>
            <a:off x="746125" y="73025"/>
            <a:ext cx="70246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Correlations total energy divergence:</a:t>
            </a:r>
          </a:p>
          <a:p>
            <a:r>
              <a:rPr lang="en-US" sz="2800" b="1"/>
              <a:t>				Monthly Anomalies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0" name="Picture 2" descr="new"/>
          <p:cNvPicPr>
            <a:picLocks noChangeAspect="1" noChangeArrowheads="1"/>
          </p:cNvPicPr>
          <p:nvPr/>
        </p:nvPicPr>
        <p:blipFill>
          <a:blip r:embed="rId2"/>
          <a:srcRect t="24243" b="24243"/>
          <a:stretch>
            <a:fillRect/>
          </a:stretch>
        </p:blipFill>
        <p:spPr bwMode="auto">
          <a:xfrm>
            <a:off x="0" y="0"/>
            <a:ext cx="58293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7091" name="Picture 3" descr="diff"/>
          <p:cNvPicPr>
            <a:picLocks noChangeAspect="1" noChangeArrowheads="1"/>
          </p:cNvPicPr>
          <p:nvPr/>
        </p:nvPicPr>
        <p:blipFill>
          <a:blip r:embed="rId3"/>
          <a:srcRect t="31516" b="24243"/>
          <a:stretch>
            <a:fillRect/>
          </a:stretch>
        </p:blipFill>
        <p:spPr bwMode="auto">
          <a:xfrm>
            <a:off x="0" y="3521075"/>
            <a:ext cx="58293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57092" name="Group 4"/>
          <p:cNvGrpSpPr>
            <a:grpSpLocks/>
          </p:cNvGrpSpPr>
          <p:nvPr/>
        </p:nvGrpSpPr>
        <p:grpSpPr bwMode="auto">
          <a:xfrm>
            <a:off x="990600" y="1295400"/>
            <a:ext cx="4343400" cy="952500"/>
            <a:chOff x="624" y="816"/>
            <a:chExt cx="2736" cy="600"/>
          </a:xfrm>
        </p:grpSpPr>
        <p:sp>
          <p:nvSpPr>
            <p:cNvPr id="857093" name="Freeform 5"/>
            <p:cNvSpPr>
              <a:spLocks/>
            </p:cNvSpPr>
            <p:nvPr/>
          </p:nvSpPr>
          <p:spPr bwMode="auto">
            <a:xfrm>
              <a:off x="624" y="816"/>
              <a:ext cx="2736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6" y="48"/>
                </a:cxn>
                <a:cxn ang="0">
                  <a:pos x="1296" y="144"/>
                </a:cxn>
                <a:cxn ang="0">
                  <a:pos x="2736" y="144"/>
                </a:cxn>
              </a:cxnLst>
              <a:rect l="0" t="0" r="r" b="b"/>
              <a:pathLst>
                <a:path w="2736" h="160">
                  <a:moveTo>
                    <a:pt x="0" y="0"/>
                  </a:moveTo>
                  <a:cubicBezTo>
                    <a:pt x="420" y="12"/>
                    <a:pt x="840" y="24"/>
                    <a:pt x="1056" y="48"/>
                  </a:cubicBezTo>
                  <a:cubicBezTo>
                    <a:pt x="1272" y="72"/>
                    <a:pt x="1016" y="128"/>
                    <a:pt x="1296" y="144"/>
                  </a:cubicBezTo>
                  <a:cubicBezTo>
                    <a:pt x="1576" y="160"/>
                    <a:pt x="2496" y="144"/>
                    <a:pt x="2736" y="144"/>
                  </a:cubicBezTo>
                </a:path>
              </a:pathLst>
            </a:custGeom>
            <a:noFill/>
            <a:ln w="38100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7094" name="Freeform 6"/>
            <p:cNvSpPr>
              <a:spLocks/>
            </p:cNvSpPr>
            <p:nvPr/>
          </p:nvSpPr>
          <p:spPr bwMode="auto">
            <a:xfrm>
              <a:off x="624" y="1324"/>
              <a:ext cx="2736" cy="92"/>
            </a:xfrm>
            <a:custGeom>
              <a:avLst/>
              <a:gdLst/>
              <a:ahLst/>
              <a:cxnLst>
                <a:cxn ang="0">
                  <a:pos x="0" y="104"/>
                </a:cxn>
                <a:cxn ang="0">
                  <a:pos x="1488" y="104"/>
                </a:cxn>
                <a:cxn ang="0">
                  <a:pos x="1680" y="56"/>
                </a:cxn>
                <a:cxn ang="0">
                  <a:pos x="2544" y="8"/>
                </a:cxn>
                <a:cxn ang="0">
                  <a:pos x="2736" y="8"/>
                </a:cxn>
              </a:cxnLst>
              <a:rect l="0" t="0" r="r" b="b"/>
              <a:pathLst>
                <a:path w="2736" h="112">
                  <a:moveTo>
                    <a:pt x="0" y="104"/>
                  </a:moveTo>
                  <a:cubicBezTo>
                    <a:pt x="604" y="108"/>
                    <a:pt x="1208" y="112"/>
                    <a:pt x="1488" y="104"/>
                  </a:cubicBezTo>
                  <a:cubicBezTo>
                    <a:pt x="1768" y="96"/>
                    <a:pt x="1504" y="72"/>
                    <a:pt x="1680" y="56"/>
                  </a:cubicBezTo>
                  <a:cubicBezTo>
                    <a:pt x="1856" y="40"/>
                    <a:pt x="2368" y="16"/>
                    <a:pt x="2544" y="8"/>
                  </a:cubicBezTo>
                  <a:cubicBezTo>
                    <a:pt x="2720" y="0"/>
                    <a:pt x="2704" y="8"/>
                    <a:pt x="2736" y="8"/>
                  </a:cubicBezTo>
                </a:path>
              </a:pathLst>
            </a:custGeom>
            <a:noFill/>
            <a:ln w="38100" cmpd="sng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7095" name="AutoShape 7"/>
          <p:cNvSpPr>
            <a:spLocks noChangeArrowheads="1"/>
          </p:cNvSpPr>
          <p:nvPr/>
        </p:nvSpPr>
        <p:spPr bwMode="auto">
          <a:xfrm>
            <a:off x="6019800" y="304800"/>
            <a:ext cx="3124200" cy="1295400"/>
          </a:xfrm>
          <a:prstGeom prst="wedgeRoundRectCallout">
            <a:avLst>
              <a:gd name="adj1" fmla="val -64380"/>
              <a:gd name="adj2" fmla="val 65931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Spurious low frequency variability</a:t>
            </a:r>
          </a:p>
        </p:txBody>
      </p:sp>
      <p:sp>
        <p:nvSpPr>
          <p:cNvPr id="857096" name="AutoShape 8"/>
          <p:cNvSpPr>
            <a:spLocks noChangeArrowheads="1"/>
          </p:cNvSpPr>
          <p:nvPr/>
        </p:nvSpPr>
        <p:spPr bwMode="auto">
          <a:xfrm>
            <a:off x="5791200" y="2971800"/>
            <a:ext cx="3124200" cy="1752600"/>
          </a:xfrm>
          <a:prstGeom prst="wedgeRoundRectCallout">
            <a:avLst>
              <a:gd name="adj1" fmla="val -60722"/>
              <a:gd name="adj2" fmla="val -55255"/>
              <a:gd name="adj3" fmla="val 16667"/>
            </a:avLst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Deficient low frequency variability on all time scales</a:t>
            </a:r>
          </a:p>
        </p:txBody>
      </p:sp>
      <p:grpSp>
        <p:nvGrpSpPr>
          <p:cNvPr id="857097" name="Group 9"/>
          <p:cNvGrpSpPr>
            <a:grpSpLocks/>
          </p:cNvGrpSpPr>
          <p:nvPr/>
        </p:nvGrpSpPr>
        <p:grpSpPr bwMode="auto">
          <a:xfrm>
            <a:off x="1660525" y="4724400"/>
            <a:ext cx="3168650" cy="1036638"/>
            <a:chOff x="1046" y="2976"/>
            <a:chExt cx="1996" cy="653"/>
          </a:xfrm>
        </p:grpSpPr>
        <p:sp>
          <p:nvSpPr>
            <p:cNvPr id="857098" name="Line 10"/>
            <p:cNvSpPr>
              <a:spLocks noChangeShapeType="1"/>
            </p:cNvSpPr>
            <p:nvPr/>
          </p:nvSpPr>
          <p:spPr bwMode="auto">
            <a:xfrm>
              <a:off x="2160" y="2976"/>
              <a:ext cx="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7099" name="Text Box 11"/>
            <p:cNvSpPr txBox="1">
              <a:spLocks noChangeArrowheads="1"/>
            </p:cNvSpPr>
            <p:nvPr/>
          </p:nvSpPr>
          <p:spPr bwMode="auto">
            <a:xfrm>
              <a:off x="1872" y="3149"/>
              <a:ext cx="117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     </a:t>
              </a:r>
              <a:r>
                <a:rPr lang="en-US" sz="2000"/>
                <a:t>Pinatubo</a:t>
              </a:r>
            </a:p>
            <a:p>
              <a:r>
                <a:rPr lang="en-US" sz="2000"/>
                <a:t>NOAA-9 to 11</a:t>
              </a:r>
            </a:p>
          </p:txBody>
        </p:sp>
        <p:sp>
          <p:nvSpPr>
            <p:cNvPr id="857100" name="Line 12"/>
            <p:cNvSpPr>
              <a:spLocks noChangeShapeType="1"/>
            </p:cNvSpPr>
            <p:nvPr/>
          </p:nvSpPr>
          <p:spPr bwMode="auto">
            <a:xfrm>
              <a:off x="1824" y="3024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7101" name="Line 13"/>
            <p:cNvSpPr>
              <a:spLocks noChangeShapeType="1"/>
            </p:cNvSpPr>
            <p:nvPr/>
          </p:nvSpPr>
          <p:spPr bwMode="auto">
            <a:xfrm>
              <a:off x="1669" y="297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57102" name="Text Box 14"/>
            <p:cNvSpPr txBox="1">
              <a:spLocks noChangeArrowheads="1"/>
            </p:cNvSpPr>
            <p:nvPr/>
          </p:nvSpPr>
          <p:spPr bwMode="auto">
            <a:xfrm>
              <a:off x="1046" y="3035"/>
              <a:ext cx="6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/>
                <a:t>SSM/I</a:t>
              </a:r>
            </a:p>
          </p:txBody>
        </p:sp>
      </p:grp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5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5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85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095" grpId="0" animBg="1"/>
      <p:bldP spid="85709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706" name="Picture 2" descr="new"/>
          <p:cNvPicPr>
            <a:picLocks noChangeAspect="1" noChangeArrowheads="1"/>
          </p:cNvPicPr>
          <p:nvPr/>
        </p:nvPicPr>
        <p:blipFill>
          <a:blip r:embed="rId2"/>
          <a:srcRect t="24243" b="24243"/>
          <a:stretch>
            <a:fillRect/>
          </a:stretch>
        </p:blipFill>
        <p:spPr bwMode="auto">
          <a:xfrm>
            <a:off x="228600" y="0"/>
            <a:ext cx="5829300" cy="3886200"/>
          </a:xfrm>
          <a:prstGeom prst="rect">
            <a:avLst/>
          </a:prstGeom>
          <a:noFill/>
        </p:spPr>
      </p:pic>
      <p:pic>
        <p:nvPicPr>
          <p:cNvPr id="840707" name="Picture 3" descr="diff"/>
          <p:cNvPicPr>
            <a:picLocks noChangeAspect="1" noChangeArrowheads="1"/>
          </p:cNvPicPr>
          <p:nvPr/>
        </p:nvPicPr>
        <p:blipFill>
          <a:blip r:embed="rId3"/>
          <a:srcRect t="30302" b="24243"/>
          <a:stretch>
            <a:fillRect/>
          </a:stretch>
        </p:blipFill>
        <p:spPr bwMode="auto">
          <a:xfrm>
            <a:off x="228600" y="3352800"/>
            <a:ext cx="58293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6" name="Picture 2" descr="ecco_godae_jma_god_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385763"/>
            <a:ext cx="8982075" cy="6086475"/>
          </a:xfrm>
          <a:prstGeom prst="rect">
            <a:avLst/>
          </a:prstGeom>
          <a:noFill/>
        </p:spPr>
      </p:pic>
      <p:sp>
        <p:nvSpPr>
          <p:cNvPr id="861187" name="Line 3"/>
          <p:cNvSpPr>
            <a:spLocks noChangeShapeType="1"/>
          </p:cNvSpPr>
          <p:nvPr/>
        </p:nvSpPr>
        <p:spPr bwMode="auto">
          <a:xfrm flipV="1">
            <a:off x="4038600" y="4343400"/>
            <a:ext cx="3276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1188" name="Text Box 4"/>
          <p:cNvSpPr txBox="1">
            <a:spLocks noChangeArrowheads="1"/>
          </p:cNvSpPr>
          <p:nvPr/>
        </p:nvSpPr>
        <p:spPr bwMode="auto">
          <a:xfrm>
            <a:off x="4953000" y="4648200"/>
            <a:ext cx="33909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              0.4 PW into ocean</a:t>
            </a:r>
          </a:p>
          <a:p>
            <a:r>
              <a:rPr lang="en-US" sz="2000"/>
              <a:t>implies 1.26x10</a:t>
            </a:r>
            <a:r>
              <a:rPr lang="en-US" sz="2000" baseline="30000"/>
              <a:t>23</a:t>
            </a:r>
            <a:r>
              <a:rPr lang="en-US" sz="2000"/>
              <a:t> J/decade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4" name="Picture 4" descr="ecco_gecco_jma_god_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385763"/>
            <a:ext cx="8982075" cy="6086475"/>
          </a:xfrm>
          <a:prstGeom prst="rect">
            <a:avLst/>
          </a:prstGeom>
          <a:noFill/>
        </p:spPr>
      </p:pic>
      <p:sp>
        <p:nvSpPr>
          <p:cNvPr id="844805" name="Text Box 5"/>
          <p:cNvSpPr txBox="1">
            <a:spLocks noChangeArrowheads="1"/>
          </p:cNvSpPr>
          <p:nvPr/>
        </p:nvSpPr>
        <p:spPr bwMode="auto">
          <a:xfrm>
            <a:off x="7567613" y="4303713"/>
            <a:ext cx="923925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Myriad Web Pro" pitchFamily="34" charset="0"/>
              </a:rPr>
              <a:t>ECCO</a:t>
            </a:r>
          </a:p>
          <a:p>
            <a:r>
              <a:rPr lang="en-US" sz="1800">
                <a:solidFill>
                  <a:srgbClr val="FF0000"/>
                </a:solidFill>
                <a:latin typeface="Myriad Web Pro" pitchFamily="34" charset="0"/>
              </a:rPr>
              <a:t>GODAE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7772400" cy="6019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>
                <a:solidFill>
                  <a:srgbClr val="CC0000"/>
                </a:solidFill>
                <a:latin typeface="Comic Sans MS" pitchFamily="66" charset="0"/>
              </a:rPr>
              <a:t>JRA Reanalyses</a:t>
            </a:r>
            <a:r>
              <a:rPr lang="en-US" sz="2800">
                <a:latin typeface="Comic Sans MS" pitchFamily="66" charset="0"/>
              </a:rPr>
              <a:t> </a:t>
            </a:r>
          </a:p>
          <a:p>
            <a:pPr>
              <a:buFontTx/>
              <a:buNone/>
            </a:pPr>
            <a:r>
              <a:rPr lang="en-US" sz="2800">
                <a:latin typeface="Comic Sans MS" pitchFamily="66" charset="0"/>
              </a:rPr>
              <a:t>Large spurious variability associated with satellite transitions</a:t>
            </a:r>
          </a:p>
          <a:p>
            <a:pPr lvl="1">
              <a:buFont typeface="Wingdings" pitchFamily="2" charset="2"/>
              <a:buChar char="q"/>
            </a:pPr>
            <a:r>
              <a:rPr lang="en-US" sz="2400">
                <a:latin typeface="Comic Sans MS" pitchFamily="66" charset="0"/>
              </a:rPr>
              <a:t> TOVS to ATOVS  in Nov 1998</a:t>
            </a:r>
          </a:p>
          <a:p>
            <a:pPr lvl="1">
              <a:buFont typeface="Wingdings" pitchFamily="2" charset="2"/>
              <a:buChar char="q"/>
            </a:pPr>
            <a:r>
              <a:rPr lang="en-US" sz="2400">
                <a:latin typeface="Comic Sans MS" pitchFamily="66" charset="0"/>
              </a:rPr>
              <a:t> NOAA-11 to 14 in 1995</a:t>
            </a:r>
          </a:p>
          <a:p>
            <a:pPr lvl="1">
              <a:buFont typeface="Wingdings" pitchFamily="2" charset="2"/>
              <a:buChar char="q"/>
            </a:pPr>
            <a:r>
              <a:rPr lang="en-US" sz="2400">
                <a:latin typeface="Comic Sans MS" pitchFamily="66" charset="0"/>
              </a:rPr>
              <a:t> NOAA-9 to 11, late 1988</a:t>
            </a:r>
          </a:p>
          <a:p>
            <a:pPr lvl="1">
              <a:buFont typeface="Wingdings" pitchFamily="2" charset="2"/>
              <a:buChar char="q"/>
            </a:pPr>
            <a:r>
              <a:rPr lang="en-US" sz="2400">
                <a:latin typeface="Comic Sans MS" pitchFamily="66" charset="0"/>
              </a:rPr>
              <a:t> SSM/I  in  July 1987</a:t>
            </a:r>
          </a:p>
          <a:p>
            <a:pPr lvl="1">
              <a:buFont typeface="Wingdings" pitchFamily="2" charset="2"/>
              <a:buNone/>
            </a:pPr>
            <a:endParaRPr lang="en-US" sz="120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en-US" sz="2800" b="1">
                <a:solidFill>
                  <a:srgbClr val="CC0000"/>
                </a:solidFill>
                <a:latin typeface="Comic Sans MS" pitchFamily="66" charset="0"/>
              </a:rPr>
              <a:t>ERA-40 Reanalyses</a:t>
            </a:r>
          </a:p>
          <a:p>
            <a:pP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Large spurious variability associated with Pinatubo and satellite transitions</a:t>
            </a:r>
          </a:p>
          <a:p>
            <a:pPr>
              <a:buFont typeface="Wingdings" pitchFamily="2" charset="2"/>
              <a:buNone/>
            </a:pPr>
            <a:r>
              <a:rPr lang="en-US" sz="2800" b="1">
                <a:solidFill>
                  <a:srgbClr val="CC0000"/>
                </a:solidFill>
                <a:latin typeface="Comic Sans MS" pitchFamily="66" charset="0"/>
              </a:rPr>
              <a:t>NRA Reanalyses</a:t>
            </a:r>
          </a:p>
          <a:p>
            <a:pP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Variability much too low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7772400" cy="60198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CC0000"/>
                </a:solidFill>
                <a:latin typeface="Comic Sans MS" pitchFamily="66" charset="0"/>
              </a:rPr>
              <a:t>Ocean analyses</a:t>
            </a:r>
            <a:r>
              <a:rPr lang="en-US">
                <a:latin typeface="Comic Sans MS" pitchFamily="66" charset="0"/>
              </a:rPr>
              <a:t> </a:t>
            </a:r>
          </a:p>
          <a:p>
            <a:pPr>
              <a:buFontTx/>
              <a:buNone/>
            </a:pPr>
            <a:r>
              <a:rPr lang="en-US">
                <a:latin typeface="Comic Sans MS" pitchFamily="66" charset="0"/>
              </a:rPr>
              <a:t>Large spurious variability associated with inadequate sampling (esp. southern hemisphere)  and changing observations (esp. XBT to ARGO), and uncertainties in XBT drop rates</a:t>
            </a:r>
          </a:p>
          <a:p>
            <a:pPr>
              <a:buFontTx/>
              <a:buNone/>
            </a:pPr>
            <a:endParaRPr lang="en-US"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US" b="1">
                <a:solidFill>
                  <a:srgbClr val="CC0000"/>
                </a:solidFill>
                <a:latin typeface="Comic Sans MS" pitchFamily="66" charset="0"/>
              </a:rPr>
              <a:t>Satellite data</a:t>
            </a:r>
          </a:p>
          <a:p>
            <a:pPr>
              <a:buFontTx/>
              <a:buNone/>
            </a:pPr>
            <a:r>
              <a:rPr lang="en-US">
                <a:latin typeface="Comic Sans MS" pitchFamily="66" charset="0"/>
              </a:rPr>
              <a:t>Lack of continuity and absolute calibration also gives spurious variability and unreliable trends</a:t>
            </a:r>
            <a:endParaRPr lang="en-US" sz="160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en-US">
              <a:latin typeface="Comic Sans MS" pitchFamily="66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282" name="Picture 2" descr="GheatMap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44475"/>
            <a:ext cx="8534400" cy="6256338"/>
          </a:xfrm>
          <a:prstGeom prst="rect">
            <a:avLst/>
          </a:prstGeom>
          <a:noFill/>
        </p:spPr>
      </p:pic>
      <p:sp>
        <p:nvSpPr>
          <p:cNvPr id="865283" name="Text Box 3"/>
          <p:cNvSpPr txBox="1">
            <a:spLocks noChangeArrowheads="1"/>
          </p:cNvSpPr>
          <p:nvPr/>
        </p:nvSpPr>
        <p:spPr bwMode="auto">
          <a:xfrm>
            <a:off x="3021013" y="0"/>
            <a:ext cx="4065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2000-2004 (CERES Period)</a:t>
            </a: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Freeform 2"/>
          <p:cNvSpPr>
            <a:spLocks/>
          </p:cNvSpPr>
          <p:nvPr/>
        </p:nvSpPr>
        <p:spPr bwMode="auto">
          <a:xfrm>
            <a:off x="838200" y="4572000"/>
            <a:ext cx="7696200" cy="17526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4848" y="0"/>
              </a:cxn>
              <a:cxn ang="0">
                <a:pos x="4848" y="1104"/>
              </a:cxn>
              <a:cxn ang="0">
                <a:pos x="0" y="1104"/>
              </a:cxn>
              <a:cxn ang="0">
                <a:pos x="0" y="48"/>
              </a:cxn>
            </a:cxnLst>
            <a:rect l="0" t="0" r="r" b="b"/>
            <a:pathLst>
              <a:path w="4848" h="1104">
                <a:moveTo>
                  <a:pt x="0" y="48"/>
                </a:moveTo>
                <a:lnTo>
                  <a:pt x="4848" y="0"/>
                </a:lnTo>
                <a:lnTo>
                  <a:pt x="4848" y="1104"/>
                </a:lnTo>
                <a:lnTo>
                  <a:pt x="0" y="1104"/>
                </a:lnTo>
                <a:lnTo>
                  <a:pt x="0" y="48"/>
                </a:lnTo>
                <a:close/>
              </a:path>
            </a:pathLst>
          </a:custGeom>
          <a:gradFill rotWithShape="0">
            <a:gsLst>
              <a:gs pos="0">
                <a:srgbClr val="33CCCC">
                  <a:gamma/>
                  <a:tint val="41569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699" name="Freeform 3"/>
          <p:cNvSpPr>
            <a:spLocks/>
          </p:cNvSpPr>
          <p:nvPr/>
        </p:nvSpPr>
        <p:spPr bwMode="auto">
          <a:xfrm>
            <a:off x="914400" y="2057400"/>
            <a:ext cx="7620000" cy="2590800"/>
          </a:xfrm>
          <a:custGeom>
            <a:avLst/>
            <a:gdLst/>
            <a:ahLst/>
            <a:cxnLst>
              <a:cxn ang="0">
                <a:pos x="48" y="0"/>
              </a:cxn>
              <a:cxn ang="0">
                <a:pos x="4800" y="0"/>
              </a:cxn>
              <a:cxn ang="0">
                <a:pos x="4800" y="1584"/>
              </a:cxn>
              <a:cxn ang="0">
                <a:pos x="0" y="1632"/>
              </a:cxn>
              <a:cxn ang="0">
                <a:pos x="48" y="0"/>
              </a:cxn>
            </a:cxnLst>
            <a:rect l="0" t="0" r="r" b="b"/>
            <a:pathLst>
              <a:path w="4800" h="1632">
                <a:moveTo>
                  <a:pt x="48" y="0"/>
                </a:moveTo>
                <a:lnTo>
                  <a:pt x="4800" y="0"/>
                </a:lnTo>
                <a:lnTo>
                  <a:pt x="4800" y="1584"/>
                </a:lnTo>
                <a:lnTo>
                  <a:pt x="0" y="1632"/>
                </a:lnTo>
                <a:lnTo>
                  <a:pt x="48" y="0"/>
                </a:lnTo>
                <a:close/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tint val="17255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00" name="Line 4"/>
          <p:cNvSpPr>
            <a:spLocks noChangeShapeType="1"/>
          </p:cNvSpPr>
          <p:nvPr/>
        </p:nvSpPr>
        <p:spPr bwMode="auto">
          <a:xfrm>
            <a:off x="990600" y="2057400"/>
            <a:ext cx="7620000" cy="0"/>
          </a:xfrm>
          <a:prstGeom prst="line">
            <a:avLst/>
          </a:prstGeom>
          <a:noFill/>
          <a:ln w="9525">
            <a:solidFill>
              <a:schemeClr val="hlink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01" name="Freeform 5"/>
          <p:cNvSpPr>
            <a:spLocks/>
          </p:cNvSpPr>
          <p:nvPr/>
        </p:nvSpPr>
        <p:spPr bwMode="auto">
          <a:xfrm>
            <a:off x="1066800" y="4572000"/>
            <a:ext cx="7467600" cy="762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96" y="144"/>
              </a:cxn>
              <a:cxn ang="0">
                <a:pos x="192" y="48"/>
              </a:cxn>
              <a:cxn ang="0">
                <a:pos x="288" y="144"/>
              </a:cxn>
              <a:cxn ang="0">
                <a:pos x="432" y="48"/>
              </a:cxn>
              <a:cxn ang="0">
                <a:pos x="576" y="144"/>
              </a:cxn>
              <a:cxn ang="0">
                <a:pos x="768" y="48"/>
              </a:cxn>
              <a:cxn ang="0">
                <a:pos x="912" y="144"/>
              </a:cxn>
              <a:cxn ang="0">
                <a:pos x="1056" y="48"/>
              </a:cxn>
              <a:cxn ang="0">
                <a:pos x="1200" y="144"/>
              </a:cxn>
              <a:cxn ang="0">
                <a:pos x="1392" y="0"/>
              </a:cxn>
              <a:cxn ang="0">
                <a:pos x="1536" y="144"/>
              </a:cxn>
              <a:cxn ang="0">
                <a:pos x="1728" y="48"/>
              </a:cxn>
              <a:cxn ang="0">
                <a:pos x="1920" y="144"/>
              </a:cxn>
              <a:cxn ang="0">
                <a:pos x="2064" y="48"/>
              </a:cxn>
              <a:cxn ang="0">
                <a:pos x="2256" y="144"/>
              </a:cxn>
              <a:cxn ang="0">
                <a:pos x="2400" y="48"/>
              </a:cxn>
              <a:cxn ang="0">
                <a:pos x="2592" y="96"/>
              </a:cxn>
              <a:cxn ang="0">
                <a:pos x="2736" y="0"/>
              </a:cxn>
              <a:cxn ang="0">
                <a:pos x="2928" y="96"/>
              </a:cxn>
              <a:cxn ang="0">
                <a:pos x="3072" y="0"/>
              </a:cxn>
              <a:cxn ang="0">
                <a:pos x="3264" y="96"/>
              </a:cxn>
              <a:cxn ang="0">
                <a:pos x="3408" y="0"/>
              </a:cxn>
              <a:cxn ang="0">
                <a:pos x="3552" y="96"/>
              </a:cxn>
              <a:cxn ang="0">
                <a:pos x="3744" y="0"/>
              </a:cxn>
              <a:cxn ang="0">
                <a:pos x="3936" y="96"/>
              </a:cxn>
              <a:cxn ang="0">
                <a:pos x="4176" y="0"/>
              </a:cxn>
              <a:cxn ang="0">
                <a:pos x="4320" y="96"/>
              </a:cxn>
              <a:cxn ang="0">
                <a:pos x="4464" y="0"/>
              </a:cxn>
              <a:cxn ang="0">
                <a:pos x="4704" y="96"/>
              </a:cxn>
            </a:cxnLst>
            <a:rect l="0" t="0" r="r" b="b"/>
            <a:pathLst>
              <a:path w="4704" h="152">
                <a:moveTo>
                  <a:pt x="0" y="96"/>
                </a:moveTo>
                <a:cubicBezTo>
                  <a:pt x="32" y="124"/>
                  <a:pt x="64" y="152"/>
                  <a:pt x="96" y="144"/>
                </a:cubicBezTo>
                <a:cubicBezTo>
                  <a:pt x="128" y="136"/>
                  <a:pt x="160" y="48"/>
                  <a:pt x="192" y="48"/>
                </a:cubicBezTo>
                <a:cubicBezTo>
                  <a:pt x="224" y="48"/>
                  <a:pt x="248" y="144"/>
                  <a:pt x="288" y="144"/>
                </a:cubicBezTo>
                <a:cubicBezTo>
                  <a:pt x="328" y="144"/>
                  <a:pt x="384" y="48"/>
                  <a:pt x="432" y="48"/>
                </a:cubicBezTo>
                <a:cubicBezTo>
                  <a:pt x="480" y="48"/>
                  <a:pt x="520" y="144"/>
                  <a:pt x="576" y="144"/>
                </a:cubicBezTo>
                <a:cubicBezTo>
                  <a:pt x="632" y="144"/>
                  <a:pt x="712" y="48"/>
                  <a:pt x="768" y="48"/>
                </a:cubicBezTo>
                <a:cubicBezTo>
                  <a:pt x="824" y="48"/>
                  <a:pt x="864" y="144"/>
                  <a:pt x="912" y="144"/>
                </a:cubicBezTo>
                <a:cubicBezTo>
                  <a:pt x="960" y="144"/>
                  <a:pt x="1008" y="48"/>
                  <a:pt x="1056" y="48"/>
                </a:cubicBezTo>
                <a:cubicBezTo>
                  <a:pt x="1104" y="48"/>
                  <a:pt x="1144" y="152"/>
                  <a:pt x="1200" y="144"/>
                </a:cubicBezTo>
                <a:cubicBezTo>
                  <a:pt x="1256" y="136"/>
                  <a:pt x="1336" y="0"/>
                  <a:pt x="1392" y="0"/>
                </a:cubicBezTo>
                <a:cubicBezTo>
                  <a:pt x="1448" y="0"/>
                  <a:pt x="1480" y="136"/>
                  <a:pt x="1536" y="144"/>
                </a:cubicBezTo>
                <a:cubicBezTo>
                  <a:pt x="1592" y="152"/>
                  <a:pt x="1664" y="48"/>
                  <a:pt x="1728" y="48"/>
                </a:cubicBezTo>
                <a:cubicBezTo>
                  <a:pt x="1792" y="48"/>
                  <a:pt x="1864" y="144"/>
                  <a:pt x="1920" y="144"/>
                </a:cubicBezTo>
                <a:cubicBezTo>
                  <a:pt x="1976" y="144"/>
                  <a:pt x="2008" y="48"/>
                  <a:pt x="2064" y="48"/>
                </a:cubicBezTo>
                <a:cubicBezTo>
                  <a:pt x="2120" y="48"/>
                  <a:pt x="2200" y="144"/>
                  <a:pt x="2256" y="144"/>
                </a:cubicBezTo>
                <a:cubicBezTo>
                  <a:pt x="2312" y="144"/>
                  <a:pt x="2344" y="56"/>
                  <a:pt x="2400" y="48"/>
                </a:cubicBezTo>
                <a:cubicBezTo>
                  <a:pt x="2456" y="40"/>
                  <a:pt x="2536" y="104"/>
                  <a:pt x="2592" y="96"/>
                </a:cubicBezTo>
                <a:cubicBezTo>
                  <a:pt x="2648" y="88"/>
                  <a:pt x="2680" y="0"/>
                  <a:pt x="2736" y="0"/>
                </a:cubicBezTo>
                <a:cubicBezTo>
                  <a:pt x="2792" y="0"/>
                  <a:pt x="2872" y="96"/>
                  <a:pt x="2928" y="96"/>
                </a:cubicBezTo>
                <a:cubicBezTo>
                  <a:pt x="2984" y="96"/>
                  <a:pt x="3016" y="0"/>
                  <a:pt x="3072" y="0"/>
                </a:cubicBezTo>
                <a:cubicBezTo>
                  <a:pt x="3128" y="0"/>
                  <a:pt x="3208" y="96"/>
                  <a:pt x="3264" y="96"/>
                </a:cubicBezTo>
                <a:cubicBezTo>
                  <a:pt x="3320" y="96"/>
                  <a:pt x="3360" y="0"/>
                  <a:pt x="3408" y="0"/>
                </a:cubicBezTo>
                <a:cubicBezTo>
                  <a:pt x="3456" y="0"/>
                  <a:pt x="3496" y="96"/>
                  <a:pt x="3552" y="96"/>
                </a:cubicBezTo>
                <a:cubicBezTo>
                  <a:pt x="3608" y="96"/>
                  <a:pt x="3680" y="0"/>
                  <a:pt x="3744" y="0"/>
                </a:cubicBezTo>
                <a:cubicBezTo>
                  <a:pt x="3808" y="0"/>
                  <a:pt x="3864" y="96"/>
                  <a:pt x="3936" y="96"/>
                </a:cubicBezTo>
                <a:cubicBezTo>
                  <a:pt x="4008" y="96"/>
                  <a:pt x="4112" y="0"/>
                  <a:pt x="4176" y="0"/>
                </a:cubicBezTo>
                <a:cubicBezTo>
                  <a:pt x="4240" y="0"/>
                  <a:pt x="4272" y="96"/>
                  <a:pt x="4320" y="96"/>
                </a:cubicBezTo>
                <a:cubicBezTo>
                  <a:pt x="4368" y="96"/>
                  <a:pt x="4400" y="0"/>
                  <a:pt x="4464" y="0"/>
                </a:cubicBezTo>
                <a:cubicBezTo>
                  <a:pt x="4528" y="0"/>
                  <a:pt x="4664" y="80"/>
                  <a:pt x="4704" y="96"/>
                </a:cubicBezTo>
              </a:path>
            </a:pathLst>
          </a:custGeom>
          <a:noFill/>
          <a:ln w="19050" cmpd="sng">
            <a:solidFill>
              <a:srgbClr val="33CC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02" name="Line 6"/>
          <p:cNvSpPr>
            <a:spLocks noChangeShapeType="1"/>
          </p:cNvSpPr>
          <p:nvPr/>
        </p:nvSpPr>
        <p:spPr bwMode="auto">
          <a:xfrm rot="712917">
            <a:off x="1447800" y="838200"/>
            <a:ext cx="1066800" cy="1143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03" name="Line 7"/>
          <p:cNvSpPr>
            <a:spLocks noChangeShapeType="1"/>
          </p:cNvSpPr>
          <p:nvPr/>
        </p:nvSpPr>
        <p:spPr bwMode="auto">
          <a:xfrm rot="739815">
            <a:off x="2667000" y="3810000"/>
            <a:ext cx="685800" cy="762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04" name="Text Box 8"/>
          <p:cNvSpPr txBox="1">
            <a:spLocks noChangeArrowheads="1"/>
          </p:cNvSpPr>
          <p:nvPr/>
        </p:nvSpPr>
        <p:spPr bwMode="auto">
          <a:xfrm>
            <a:off x="1905000" y="838200"/>
            <a:ext cx="498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ahoma" pitchFamily="34" charset="0"/>
              </a:rPr>
              <a:t>R</a:t>
            </a:r>
            <a:r>
              <a:rPr lang="en-US" sz="1800" b="1" baseline="-25000">
                <a:latin typeface="Tahoma" pitchFamily="34" charset="0"/>
              </a:rPr>
              <a:t>T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97705" name="Rectangle 9"/>
          <p:cNvSpPr>
            <a:spLocks noChangeArrowheads="1"/>
          </p:cNvSpPr>
          <p:nvPr/>
        </p:nvSpPr>
        <p:spPr bwMode="auto">
          <a:xfrm>
            <a:off x="2286000" y="3581400"/>
            <a:ext cx="48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ahoma" pitchFamily="34" charset="0"/>
              </a:rPr>
              <a:t>R</a:t>
            </a:r>
            <a:r>
              <a:rPr lang="en-US" sz="1800" b="1" baseline="-25000">
                <a:latin typeface="Tahoma" pitchFamily="34" charset="0"/>
              </a:rPr>
              <a:t>s</a:t>
            </a:r>
          </a:p>
        </p:txBody>
      </p:sp>
      <p:sp>
        <p:nvSpPr>
          <p:cNvPr id="797706" name="Freeform 10"/>
          <p:cNvSpPr>
            <a:spLocks/>
          </p:cNvSpPr>
          <p:nvPr/>
        </p:nvSpPr>
        <p:spPr bwMode="auto">
          <a:xfrm>
            <a:off x="5105400" y="3810000"/>
            <a:ext cx="228600" cy="838200"/>
          </a:xfrm>
          <a:custGeom>
            <a:avLst/>
            <a:gdLst/>
            <a:ahLst/>
            <a:cxnLst>
              <a:cxn ang="0">
                <a:pos x="104" y="528"/>
              </a:cxn>
              <a:cxn ang="0">
                <a:pos x="296" y="432"/>
              </a:cxn>
              <a:cxn ang="0">
                <a:pos x="8" y="336"/>
              </a:cxn>
              <a:cxn ang="0">
                <a:pos x="248" y="240"/>
              </a:cxn>
              <a:cxn ang="0">
                <a:pos x="8" y="144"/>
              </a:cxn>
              <a:cxn ang="0">
                <a:pos x="200" y="48"/>
              </a:cxn>
              <a:cxn ang="0">
                <a:pos x="104" y="0"/>
              </a:cxn>
            </a:cxnLst>
            <a:rect l="0" t="0" r="r" b="b"/>
            <a:pathLst>
              <a:path w="312" h="528">
                <a:moveTo>
                  <a:pt x="104" y="528"/>
                </a:moveTo>
                <a:cubicBezTo>
                  <a:pt x="208" y="496"/>
                  <a:pt x="312" y="464"/>
                  <a:pt x="296" y="432"/>
                </a:cubicBezTo>
                <a:cubicBezTo>
                  <a:pt x="280" y="400"/>
                  <a:pt x="16" y="368"/>
                  <a:pt x="8" y="336"/>
                </a:cubicBezTo>
                <a:cubicBezTo>
                  <a:pt x="0" y="304"/>
                  <a:pt x="248" y="272"/>
                  <a:pt x="248" y="240"/>
                </a:cubicBezTo>
                <a:cubicBezTo>
                  <a:pt x="248" y="208"/>
                  <a:pt x="16" y="176"/>
                  <a:pt x="8" y="144"/>
                </a:cubicBezTo>
                <a:cubicBezTo>
                  <a:pt x="0" y="112"/>
                  <a:pt x="184" y="72"/>
                  <a:pt x="200" y="48"/>
                </a:cubicBezTo>
                <a:cubicBezTo>
                  <a:pt x="216" y="24"/>
                  <a:pt x="120" y="16"/>
                  <a:pt x="104" y="0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07" name="Rectangle 11"/>
          <p:cNvSpPr>
            <a:spLocks noChangeArrowheads="1"/>
          </p:cNvSpPr>
          <p:nvPr/>
        </p:nvSpPr>
        <p:spPr bwMode="auto">
          <a:xfrm>
            <a:off x="3962400" y="3429000"/>
            <a:ext cx="49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6600"/>
                </a:solidFill>
                <a:latin typeface="Tahoma" pitchFamily="34" charset="0"/>
              </a:rPr>
              <a:t>H</a:t>
            </a:r>
            <a:r>
              <a:rPr lang="en-US" sz="1800" b="1" baseline="-25000">
                <a:solidFill>
                  <a:srgbClr val="FF6600"/>
                </a:solidFill>
                <a:latin typeface="Tahoma" pitchFamily="34" charset="0"/>
              </a:rPr>
              <a:t>s</a:t>
            </a:r>
            <a:endParaRPr lang="en-US" sz="1800" b="1" baseline="-2500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797708" name="Rectangle 12"/>
          <p:cNvSpPr>
            <a:spLocks noChangeArrowheads="1"/>
          </p:cNvSpPr>
          <p:nvPr/>
        </p:nvSpPr>
        <p:spPr bwMode="auto">
          <a:xfrm>
            <a:off x="4876800" y="3429000"/>
            <a:ext cx="54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Tahoma" pitchFamily="34" charset="0"/>
              </a:rPr>
              <a:t>LE</a:t>
            </a:r>
            <a:endParaRPr lang="en-US" sz="1800" b="1" baseline="-2500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797709" name="Rectangle 13"/>
          <p:cNvSpPr>
            <a:spLocks noChangeArrowheads="1"/>
          </p:cNvSpPr>
          <p:nvPr/>
        </p:nvSpPr>
        <p:spPr bwMode="auto">
          <a:xfrm>
            <a:off x="4495800" y="4648200"/>
            <a:ext cx="439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ahoma" pitchFamily="34" charset="0"/>
              </a:rPr>
              <a:t>F</a:t>
            </a:r>
            <a:r>
              <a:rPr lang="en-US" sz="1800" b="1" baseline="-25000">
                <a:latin typeface="Tahoma" pitchFamily="34" charset="0"/>
              </a:rPr>
              <a:t>s</a:t>
            </a:r>
          </a:p>
        </p:txBody>
      </p:sp>
      <p:sp>
        <p:nvSpPr>
          <p:cNvPr id="797710" name="AutoShape 14"/>
          <p:cNvSpPr>
            <a:spLocks noChangeArrowheads="1"/>
          </p:cNvSpPr>
          <p:nvPr/>
        </p:nvSpPr>
        <p:spPr bwMode="auto">
          <a:xfrm>
            <a:off x="4038600" y="4724400"/>
            <a:ext cx="533400" cy="838200"/>
          </a:xfrm>
          <a:prstGeom prst="up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11" name="Freeform 15"/>
          <p:cNvSpPr>
            <a:spLocks/>
          </p:cNvSpPr>
          <p:nvPr/>
        </p:nvSpPr>
        <p:spPr bwMode="auto">
          <a:xfrm>
            <a:off x="3962400" y="3810000"/>
            <a:ext cx="317500" cy="838200"/>
          </a:xfrm>
          <a:custGeom>
            <a:avLst/>
            <a:gdLst/>
            <a:ahLst/>
            <a:cxnLst>
              <a:cxn ang="0">
                <a:pos x="104" y="528"/>
              </a:cxn>
              <a:cxn ang="0">
                <a:pos x="296" y="432"/>
              </a:cxn>
              <a:cxn ang="0">
                <a:pos x="8" y="336"/>
              </a:cxn>
              <a:cxn ang="0">
                <a:pos x="248" y="240"/>
              </a:cxn>
              <a:cxn ang="0">
                <a:pos x="8" y="144"/>
              </a:cxn>
              <a:cxn ang="0">
                <a:pos x="200" y="48"/>
              </a:cxn>
              <a:cxn ang="0">
                <a:pos x="104" y="0"/>
              </a:cxn>
            </a:cxnLst>
            <a:rect l="0" t="0" r="r" b="b"/>
            <a:pathLst>
              <a:path w="312" h="528">
                <a:moveTo>
                  <a:pt x="104" y="528"/>
                </a:moveTo>
                <a:cubicBezTo>
                  <a:pt x="208" y="496"/>
                  <a:pt x="312" y="464"/>
                  <a:pt x="296" y="432"/>
                </a:cubicBezTo>
                <a:cubicBezTo>
                  <a:pt x="280" y="400"/>
                  <a:pt x="16" y="368"/>
                  <a:pt x="8" y="336"/>
                </a:cubicBezTo>
                <a:cubicBezTo>
                  <a:pt x="0" y="304"/>
                  <a:pt x="248" y="272"/>
                  <a:pt x="248" y="240"/>
                </a:cubicBezTo>
                <a:cubicBezTo>
                  <a:pt x="248" y="208"/>
                  <a:pt x="16" y="176"/>
                  <a:pt x="8" y="144"/>
                </a:cubicBezTo>
                <a:cubicBezTo>
                  <a:pt x="0" y="112"/>
                  <a:pt x="184" y="72"/>
                  <a:pt x="200" y="48"/>
                </a:cubicBezTo>
                <a:cubicBezTo>
                  <a:pt x="216" y="24"/>
                  <a:pt x="120" y="16"/>
                  <a:pt x="104" y="0"/>
                </a:cubicBezTo>
              </a:path>
            </a:pathLst>
          </a:custGeom>
          <a:noFill/>
          <a:ln w="57150" cmpd="sng">
            <a:solidFill>
              <a:srgbClr val="FF6600"/>
            </a:solidFill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12" name="Rectangle 16"/>
          <p:cNvSpPr>
            <a:spLocks noChangeArrowheads="1"/>
          </p:cNvSpPr>
          <p:nvPr/>
        </p:nvSpPr>
        <p:spPr bwMode="auto">
          <a:xfrm>
            <a:off x="6248400" y="3657600"/>
            <a:ext cx="55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ahoma" pitchFamily="34" charset="0"/>
              </a:rPr>
              <a:t>LP</a:t>
            </a:r>
            <a:endParaRPr lang="en-US" b="1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797713" name="Freeform 17"/>
          <p:cNvSpPr>
            <a:spLocks/>
          </p:cNvSpPr>
          <p:nvPr/>
        </p:nvSpPr>
        <p:spPr bwMode="auto">
          <a:xfrm>
            <a:off x="6400800" y="2438400"/>
            <a:ext cx="1651000" cy="1333500"/>
          </a:xfrm>
          <a:custGeom>
            <a:avLst/>
            <a:gdLst/>
            <a:ahLst/>
            <a:cxnLst>
              <a:cxn ang="0">
                <a:pos x="672" y="824"/>
              </a:cxn>
              <a:cxn ang="0">
                <a:pos x="816" y="776"/>
              </a:cxn>
              <a:cxn ang="0">
                <a:pos x="864" y="632"/>
              </a:cxn>
              <a:cxn ang="0">
                <a:pos x="672" y="488"/>
              </a:cxn>
              <a:cxn ang="0">
                <a:pos x="816" y="392"/>
              </a:cxn>
              <a:cxn ang="0">
                <a:pos x="864" y="296"/>
              </a:cxn>
              <a:cxn ang="0">
                <a:pos x="720" y="104"/>
              </a:cxn>
              <a:cxn ang="0">
                <a:pos x="864" y="104"/>
              </a:cxn>
              <a:cxn ang="0">
                <a:pos x="960" y="56"/>
              </a:cxn>
              <a:cxn ang="0">
                <a:pos x="816" y="56"/>
              </a:cxn>
              <a:cxn ang="0">
                <a:pos x="960" y="8"/>
              </a:cxn>
              <a:cxn ang="0">
                <a:pos x="336" y="8"/>
              </a:cxn>
              <a:cxn ang="0">
                <a:pos x="48" y="56"/>
              </a:cxn>
              <a:cxn ang="0">
                <a:pos x="480" y="56"/>
              </a:cxn>
              <a:cxn ang="0">
                <a:pos x="96" y="104"/>
              </a:cxn>
              <a:cxn ang="0">
                <a:pos x="528" y="104"/>
              </a:cxn>
              <a:cxn ang="0">
                <a:pos x="288" y="152"/>
              </a:cxn>
              <a:cxn ang="0">
                <a:pos x="528" y="152"/>
              </a:cxn>
              <a:cxn ang="0">
                <a:pos x="192" y="200"/>
              </a:cxn>
              <a:cxn ang="0">
                <a:pos x="48" y="248"/>
              </a:cxn>
              <a:cxn ang="0">
                <a:pos x="48" y="344"/>
              </a:cxn>
              <a:cxn ang="0">
                <a:pos x="288" y="392"/>
              </a:cxn>
              <a:cxn ang="0">
                <a:pos x="144" y="440"/>
              </a:cxn>
              <a:cxn ang="0">
                <a:pos x="48" y="488"/>
              </a:cxn>
              <a:cxn ang="0">
                <a:pos x="0" y="584"/>
              </a:cxn>
              <a:cxn ang="0">
                <a:pos x="48" y="728"/>
              </a:cxn>
              <a:cxn ang="0">
                <a:pos x="144" y="824"/>
              </a:cxn>
              <a:cxn ang="0">
                <a:pos x="672" y="824"/>
              </a:cxn>
            </a:cxnLst>
            <a:rect l="0" t="0" r="r" b="b"/>
            <a:pathLst>
              <a:path w="1040" h="840">
                <a:moveTo>
                  <a:pt x="672" y="824"/>
                </a:moveTo>
                <a:cubicBezTo>
                  <a:pt x="784" y="816"/>
                  <a:pt x="784" y="808"/>
                  <a:pt x="816" y="776"/>
                </a:cubicBezTo>
                <a:cubicBezTo>
                  <a:pt x="848" y="744"/>
                  <a:pt x="888" y="680"/>
                  <a:pt x="864" y="632"/>
                </a:cubicBezTo>
                <a:cubicBezTo>
                  <a:pt x="840" y="584"/>
                  <a:pt x="680" y="528"/>
                  <a:pt x="672" y="488"/>
                </a:cubicBezTo>
                <a:cubicBezTo>
                  <a:pt x="664" y="448"/>
                  <a:pt x="784" y="424"/>
                  <a:pt x="816" y="392"/>
                </a:cubicBezTo>
                <a:cubicBezTo>
                  <a:pt x="848" y="360"/>
                  <a:pt x="880" y="344"/>
                  <a:pt x="864" y="296"/>
                </a:cubicBezTo>
                <a:cubicBezTo>
                  <a:pt x="848" y="248"/>
                  <a:pt x="720" y="136"/>
                  <a:pt x="720" y="104"/>
                </a:cubicBezTo>
                <a:cubicBezTo>
                  <a:pt x="720" y="72"/>
                  <a:pt x="824" y="112"/>
                  <a:pt x="864" y="104"/>
                </a:cubicBezTo>
                <a:cubicBezTo>
                  <a:pt x="904" y="96"/>
                  <a:pt x="968" y="64"/>
                  <a:pt x="960" y="56"/>
                </a:cubicBezTo>
                <a:cubicBezTo>
                  <a:pt x="952" y="48"/>
                  <a:pt x="816" y="64"/>
                  <a:pt x="816" y="56"/>
                </a:cubicBezTo>
                <a:cubicBezTo>
                  <a:pt x="816" y="48"/>
                  <a:pt x="1040" y="16"/>
                  <a:pt x="960" y="8"/>
                </a:cubicBezTo>
                <a:cubicBezTo>
                  <a:pt x="880" y="0"/>
                  <a:pt x="488" y="0"/>
                  <a:pt x="336" y="8"/>
                </a:cubicBezTo>
                <a:cubicBezTo>
                  <a:pt x="184" y="16"/>
                  <a:pt x="24" y="48"/>
                  <a:pt x="48" y="56"/>
                </a:cubicBezTo>
                <a:cubicBezTo>
                  <a:pt x="72" y="64"/>
                  <a:pt x="472" y="48"/>
                  <a:pt x="480" y="56"/>
                </a:cubicBezTo>
                <a:cubicBezTo>
                  <a:pt x="488" y="64"/>
                  <a:pt x="88" y="96"/>
                  <a:pt x="96" y="104"/>
                </a:cubicBezTo>
                <a:cubicBezTo>
                  <a:pt x="104" y="112"/>
                  <a:pt x="496" y="96"/>
                  <a:pt x="528" y="104"/>
                </a:cubicBezTo>
                <a:cubicBezTo>
                  <a:pt x="560" y="112"/>
                  <a:pt x="288" y="144"/>
                  <a:pt x="288" y="152"/>
                </a:cubicBezTo>
                <a:cubicBezTo>
                  <a:pt x="288" y="160"/>
                  <a:pt x="544" y="144"/>
                  <a:pt x="528" y="152"/>
                </a:cubicBezTo>
                <a:cubicBezTo>
                  <a:pt x="512" y="160"/>
                  <a:pt x="272" y="184"/>
                  <a:pt x="192" y="200"/>
                </a:cubicBezTo>
                <a:cubicBezTo>
                  <a:pt x="112" y="216"/>
                  <a:pt x="72" y="224"/>
                  <a:pt x="48" y="248"/>
                </a:cubicBezTo>
                <a:cubicBezTo>
                  <a:pt x="24" y="272"/>
                  <a:pt x="8" y="320"/>
                  <a:pt x="48" y="344"/>
                </a:cubicBezTo>
                <a:cubicBezTo>
                  <a:pt x="88" y="368"/>
                  <a:pt x="272" y="376"/>
                  <a:pt x="288" y="392"/>
                </a:cubicBezTo>
                <a:cubicBezTo>
                  <a:pt x="304" y="408"/>
                  <a:pt x="184" y="424"/>
                  <a:pt x="144" y="440"/>
                </a:cubicBezTo>
                <a:cubicBezTo>
                  <a:pt x="104" y="456"/>
                  <a:pt x="72" y="464"/>
                  <a:pt x="48" y="488"/>
                </a:cubicBezTo>
                <a:cubicBezTo>
                  <a:pt x="24" y="512"/>
                  <a:pt x="0" y="544"/>
                  <a:pt x="0" y="584"/>
                </a:cubicBezTo>
                <a:cubicBezTo>
                  <a:pt x="0" y="624"/>
                  <a:pt x="24" y="688"/>
                  <a:pt x="48" y="728"/>
                </a:cubicBezTo>
                <a:cubicBezTo>
                  <a:pt x="72" y="768"/>
                  <a:pt x="32" y="808"/>
                  <a:pt x="144" y="824"/>
                </a:cubicBezTo>
                <a:cubicBezTo>
                  <a:pt x="256" y="840"/>
                  <a:pt x="560" y="832"/>
                  <a:pt x="672" y="824"/>
                </a:cubicBezTo>
                <a:close/>
              </a:path>
            </a:pathLst>
          </a:custGeom>
          <a:solidFill>
            <a:srgbClr val="B2B2B2"/>
          </a:solidFill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14" name="Line 18"/>
          <p:cNvSpPr>
            <a:spLocks noChangeShapeType="1"/>
          </p:cNvSpPr>
          <p:nvPr/>
        </p:nvSpPr>
        <p:spPr bwMode="auto">
          <a:xfrm>
            <a:off x="6781800" y="3810000"/>
            <a:ext cx="457200" cy="6858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15" name="Line 19"/>
          <p:cNvSpPr>
            <a:spLocks noChangeShapeType="1"/>
          </p:cNvSpPr>
          <p:nvPr/>
        </p:nvSpPr>
        <p:spPr bwMode="auto">
          <a:xfrm>
            <a:off x="7010400" y="3810000"/>
            <a:ext cx="457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16" name="Line 20"/>
          <p:cNvSpPr>
            <a:spLocks noChangeShapeType="1"/>
          </p:cNvSpPr>
          <p:nvPr/>
        </p:nvSpPr>
        <p:spPr bwMode="auto">
          <a:xfrm>
            <a:off x="7239000" y="3886200"/>
            <a:ext cx="457200" cy="6858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17" name="Line 21"/>
          <p:cNvSpPr>
            <a:spLocks noChangeShapeType="1"/>
          </p:cNvSpPr>
          <p:nvPr/>
        </p:nvSpPr>
        <p:spPr bwMode="auto">
          <a:xfrm>
            <a:off x="7315200" y="3810000"/>
            <a:ext cx="457200" cy="6858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18" name="Text Box 22"/>
          <p:cNvSpPr txBox="1">
            <a:spLocks noChangeArrowheads="1"/>
          </p:cNvSpPr>
          <p:nvPr/>
        </p:nvSpPr>
        <p:spPr bwMode="auto">
          <a:xfrm>
            <a:off x="4038600" y="2590800"/>
            <a:ext cx="78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ahoma" pitchFamily="34" charset="0"/>
                <a:sym typeface="Symbol" pitchFamily="18" charset="2"/>
              </a:rPr>
              <a:t></a:t>
            </a:r>
            <a:r>
              <a:rPr lang="en-US" b="1">
                <a:latin typeface="Tahoma" pitchFamily="34" charset="0"/>
              </a:rPr>
              <a:t>.F</a:t>
            </a:r>
            <a:r>
              <a:rPr lang="en-US" sz="2000" b="1" baseline="-25000">
                <a:latin typeface="Tahoma" pitchFamily="34" charset="0"/>
              </a:rPr>
              <a:t>A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797719" name="Rectangle 23"/>
          <p:cNvSpPr>
            <a:spLocks noChangeArrowheads="1"/>
          </p:cNvSpPr>
          <p:nvPr/>
        </p:nvSpPr>
        <p:spPr bwMode="auto">
          <a:xfrm>
            <a:off x="3886200" y="5638800"/>
            <a:ext cx="801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ahoma" pitchFamily="34" charset="0"/>
                <a:sym typeface="Symbol" pitchFamily="18" charset="2"/>
              </a:rPr>
              <a:t></a:t>
            </a:r>
            <a:r>
              <a:rPr lang="en-US" b="1">
                <a:latin typeface="Tahoma" pitchFamily="34" charset="0"/>
              </a:rPr>
              <a:t>.F</a:t>
            </a:r>
            <a:r>
              <a:rPr lang="en-US" sz="2000" b="1" baseline="-25000">
                <a:latin typeface="Tahoma" pitchFamily="34" charset="0"/>
              </a:rPr>
              <a:t>O</a:t>
            </a:r>
          </a:p>
        </p:txBody>
      </p:sp>
      <p:sp>
        <p:nvSpPr>
          <p:cNvPr id="797720" name="AutoShape 24"/>
          <p:cNvSpPr>
            <a:spLocks noChangeArrowheads="1"/>
          </p:cNvSpPr>
          <p:nvPr/>
        </p:nvSpPr>
        <p:spPr bwMode="auto">
          <a:xfrm>
            <a:off x="4724400" y="57912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21" name="AutoShape 25"/>
          <p:cNvSpPr>
            <a:spLocks noChangeArrowheads="1"/>
          </p:cNvSpPr>
          <p:nvPr/>
        </p:nvSpPr>
        <p:spPr bwMode="auto">
          <a:xfrm>
            <a:off x="4876800" y="26670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22" name="AutoShape 26"/>
          <p:cNvSpPr>
            <a:spLocks noChangeArrowheads="1"/>
          </p:cNvSpPr>
          <p:nvPr/>
        </p:nvSpPr>
        <p:spPr bwMode="auto">
          <a:xfrm rot="-10859228">
            <a:off x="3352800" y="26670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23" name="AutoShape 27"/>
          <p:cNvSpPr>
            <a:spLocks noChangeArrowheads="1"/>
          </p:cNvSpPr>
          <p:nvPr/>
        </p:nvSpPr>
        <p:spPr bwMode="auto">
          <a:xfrm rot="-10859228">
            <a:off x="3276600" y="57912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97724" name="Object 28"/>
          <p:cNvGraphicFramePr>
            <a:graphicFrameLocks noChangeAspect="1"/>
          </p:cNvGraphicFramePr>
          <p:nvPr/>
        </p:nvGraphicFramePr>
        <p:xfrm>
          <a:off x="6858000" y="4832350"/>
          <a:ext cx="533400" cy="187325"/>
        </p:xfrm>
        <a:graphic>
          <a:graphicData uri="http://schemas.openxmlformats.org/presentationml/2006/ole">
            <p:oleObj spid="_x0000_s797724" name="Clip" r:id="rId3" imgW="5120640" imgH="1804680" progId="">
              <p:embed/>
            </p:oleObj>
          </a:graphicData>
        </a:graphic>
      </p:graphicFrame>
      <p:graphicFrame>
        <p:nvGraphicFramePr>
          <p:cNvPr id="797725" name="Object 29"/>
          <p:cNvGraphicFramePr>
            <a:graphicFrameLocks noChangeAspect="1"/>
          </p:cNvGraphicFramePr>
          <p:nvPr/>
        </p:nvGraphicFramePr>
        <p:xfrm>
          <a:off x="1143000" y="2514600"/>
          <a:ext cx="649288" cy="376238"/>
        </p:xfrm>
        <a:graphic>
          <a:graphicData uri="http://schemas.openxmlformats.org/presentationml/2006/ole">
            <p:oleObj spid="_x0000_s797725" name="Clip" r:id="rId4" imgW="5317920" imgH="3085560" progId="">
              <p:embed/>
            </p:oleObj>
          </a:graphicData>
        </a:graphic>
      </p:graphicFrame>
      <p:graphicFrame>
        <p:nvGraphicFramePr>
          <p:cNvPr id="797726" name="Object 30"/>
          <p:cNvGraphicFramePr>
            <a:graphicFrameLocks noChangeAspect="1"/>
          </p:cNvGraphicFramePr>
          <p:nvPr/>
        </p:nvGraphicFramePr>
        <p:xfrm>
          <a:off x="1143000" y="4114800"/>
          <a:ext cx="384175" cy="573088"/>
        </p:xfrm>
        <a:graphic>
          <a:graphicData uri="http://schemas.openxmlformats.org/presentationml/2006/ole">
            <p:oleObj spid="_x0000_s797726" name="Clip" r:id="rId5" imgW="3153960" imgH="4708080" progId="">
              <p:embed/>
            </p:oleObj>
          </a:graphicData>
        </a:graphic>
      </p:graphicFrame>
      <p:sp>
        <p:nvSpPr>
          <p:cNvPr id="797727" name="Text Box 31"/>
          <p:cNvSpPr txBox="1">
            <a:spLocks noChangeArrowheads="1"/>
          </p:cNvSpPr>
          <p:nvPr/>
        </p:nvSpPr>
        <p:spPr bwMode="auto">
          <a:xfrm>
            <a:off x="2895600" y="39688"/>
            <a:ext cx="4191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2"/>
            <a:r>
              <a:rPr lang="en-US">
                <a:solidFill>
                  <a:srgbClr val="FF3300"/>
                </a:solidFill>
                <a:latin typeface="Tahoma" pitchFamily="34" charset="0"/>
              </a:rPr>
              <a:t>F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</a:rPr>
              <a:t>s</a:t>
            </a:r>
            <a:r>
              <a:rPr lang="en-US">
                <a:solidFill>
                  <a:srgbClr val="FF3300"/>
                </a:solidFill>
                <a:latin typeface="Lucida Sans Unicode" pitchFamily="34" charset="0"/>
                <a:sym typeface="Symbol" pitchFamily="18" charset="2"/>
              </a:rPr>
              <a:t> 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= </a:t>
            </a:r>
            <a:r>
              <a:rPr lang="en-US">
                <a:solidFill>
                  <a:srgbClr val="FF3300"/>
                </a:solidFill>
                <a:latin typeface="Lucida Sans Unicode" pitchFamily="34" charset="0"/>
                <a:sym typeface="Symbol" pitchFamily="18" charset="2"/>
              </a:rPr>
              <a:t>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.F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</a:rPr>
              <a:t>A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 - R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</a:rPr>
              <a:t>T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+  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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A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</a:rPr>
              <a:t>E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/</a:t>
            </a:r>
            <a:r>
              <a:rPr lang="en-US">
                <a:solidFill>
                  <a:srgbClr val="FF3300"/>
                </a:solidFill>
                <a:sym typeface="Symbol" pitchFamily="18" charset="2"/>
              </a:rPr>
              <a:t></a:t>
            </a:r>
            <a:r>
              <a:rPr lang="en-US">
                <a:solidFill>
                  <a:srgbClr val="FF3300"/>
                </a:solidFill>
                <a:latin typeface="Tahoma" pitchFamily="34" charset="0"/>
              </a:rPr>
              <a:t>t</a:t>
            </a:r>
          </a:p>
          <a:p>
            <a:pPr lvl="2"/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.F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O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   = </a:t>
            </a:r>
            <a:r>
              <a:rPr lang="en-US">
                <a:solidFill>
                  <a:srgbClr val="FF3300"/>
                </a:solidFill>
                <a:sym typeface="Symbol" pitchFamily="18" charset="2"/>
              </a:rPr>
              <a:t>–</a:t>
            </a:r>
            <a:r>
              <a:rPr lang="en-US">
                <a:sym typeface="Symbol" pitchFamily="18" charset="2"/>
              </a:rPr>
              <a:t> 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F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 – </a:t>
            </a:r>
            <a:r>
              <a:rPr lang="en-US">
                <a:solidFill>
                  <a:srgbClr val="FF3300"/>
                </a:solidFill>
                <a:sym typeface="Symbol" pitchFamily="18" charset="2"/>
              </a:rPr>
              <a:t>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O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E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/</a:t>
            </a:r>
            <a:r>
              <a:rPr lang="en-US">
                <a:solidFill>
                  <a:srgbClr val="FF3300"/>
                </a:solidFill>
                <a:sym typeface="Symbol" pitchFamily="18" charset="2"/>
              </a:rPr>
              <a:t>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t</a:t>
            </a:r>
          </a:p>
          <a:p>
            <a:pPr lvl="2"/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   F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    =  LE + H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s</a:t>
            </a:r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 – R</a:t>
            </a:r>
            <a:r>
              <a:rPr lang="en-US" baseline="-25000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s</a:t>
            </a:r>
          </a:p>
          <a:p>
            <a:pPr lvl="2"/>
            <a:r>
              <a:rPr lang="en-US">
                <a:solidFill>
                  <a:srgbClr val="FF3300"/>
                </a:solidFill>
                <a:latin typeface="Tahoma" pitchFamily="34" charset="0"/>
                <a:sym typeface="Symbol" pitchFamily="18" charset="2"/>
              </a:rPr>
              <a:t>   </a:t>
            </a:r>
          </a:p>
        </p:txBody>
      </p:sp>
      <p:sp>
        <p:nvSpPr>
          <p:cNvPr id="797728" name="Freeform 32"/>
          <p:cNvSpPr>
            <a:spLocks/>
          </p:cNvSpPr>
          <p:nvPr/>
        </p:nvSpPr>
        <p:spPr bwMode="auto">
          <a:xfrm>
            <a:off x="6629400" y="3340100"/>
            <a:ext cx="304800" cy="165100"/>
          </a:xfrm>
          <a:custGeom>
            <a:avLst/>
            <a:gdLst/>
            <a:ahLst/>
            <a:cxnLst>
              <a:cxn ang="0">
                <a:pos x="192" y="56"/>
              </a:cxn>
              <a:cxn ang="0">
                <a:pos x="48" y="8"/>
              </a:cxn>
              <a:cxn ang="0">
                <a:pos x="0" y="104"/>
              </a:cxn>
            </a:cxnLst>
            <a:rect l="0" t="0" r="r" b="b"/>
            <a:pathLst>
              <a:path w="192" h="104">
                <a:moveTo>
                  <a:pt x="192" y="56"/>
                </a:moveTo>
                <a:cubicBezTo>
                  <a:pt x="136" y="28"/>
                  <a:pt x="80" y="0"/>
                  <a:pt x="48" y="8"/>
                </a:cubicBezTo>
                <a:cubicBezTo>
                  <a:pt x="16" y="16"/>
                  <a:pt x="8" y="60"/>
                  <a:pt x="0" y="10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29" name="Freeform 33"/>
          <p:cNvSpPr>
            <a:spLocks/>
          </p:cNvSpPr>
          <p:nvPr/>
        </p:nvSpPr>
        <p:spPr bwMode="auto">
          <a:xfrm>
            <a:off x="7239000" y="3403600"/>
            <a:ext cx="342900" cy="254000"/>
          </a:xfrm>
          <a:custGeom>
            <a:avLst/>
            <a:gdLst/>
            <a:ahLst/>
            <a:cxnLst>
              <a:cxn ang="0">
                <a:pos x="144" y="160"/>
              </a:cxn>
              <a:cxn ang="0">
                <a:pos x="192" y="16"/>
              </a:cxn>
              <a:cxn ang="0">
                <a:pos x="0" y="64"/>
              </a:cxn>
            </a:cxnLst>
            <a:rect l="0" t="0" r="r" b="b"/>
            <a:pathLst>
              <a:path w="216" h="160">
                <a:moveTo>
                  <a:pt x="144" y="160"/>
                </a:moveTo>
                <a:cubicBezTo>
                  <a:pt x="180" y="96"/>
                  <a:pt x="216" y="32"/>
                  <a:pt x="192" y="16"/>
                </a:cubicBezTo>
                <a:cubicBezTo>
                  <a:pt x="168" y="0"/>
                  <a:pt x="84" y="32"/>
                  <a:pt x="0" y="64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30" name="Freeform 34"/>
          <p:cNvSpPr>
            <a:spLocks/>
          </p:cNvSpPr>
          <p:nvPr/>
        </p:nvSpPr>
        <p:spPr bwMode="auto">
          <a:xfrm rot="-448455">
            <a:off x="7239000" y="2819400"/>
            <a:ext cx="342900" cy="254000"/>
          </a:xfrm>
          <a:custGeom>
            <a:avLst/>
            <a:gdLst/>
            <a:ahLst/>
            <a:cxnLst>
              <a:cxn ang="0">
                <a:pos x="144" y="160"/>
              </a:cxn>
              <a:cxn ang="0">
                <a:pos x="192" y="16"/>
              </a:cxn>
              <a:cxn ang="0">
                <a:pos x="0" y="64"/>
              </a:cxn>
            </a:cxnLst>
            <a:rect l="0" t="0" r="r" b="b"/>
            <a:pathLst>
              <a:path w="216" h="160">
                <a:moveTo>
                  <a:pt x="144" y="160"/>
                </a:moveTo>
                <a:cubicBezTo>
                  <a:pt x="180" y="96"/>
                  <a:pt x="216" y="32"/>
                  <a:pt x="192" y="16"/>
                </a:cubicBezTo>
                <a:cubicBezTo>
                  <a:pt x="168" y="0"/>
                  <a:pt x="84" y="32"/>
                  <a:pt x="0" y="64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31" name="Freeform 35"/>
          <p:cNvSpPr>
            <a:spLocks/>
          </p:cNvSpPr>
          <p:nvPr/>
        </p:nvSpPr>
        <p:spPr bwMode="auto">
          <a:xfrm rot="-7413061">
            <a:off x="6759575" y="2819400"/>
            <a:ext cx="381000" cy="177800"/>
          </a:xfrm>
          <a:custGeom>
            <a:avLst/>
            <a:gdLst/>
            <a:ahLst/>
            <a:cxnLst>
              <a:cxn ang="0">
                <a:pos x="144" y="160"/>
              </a:cxn>
              <a:cxn ang="0">
                <a:pos x="192" y="16"/>
              </a:cxn>
              <a:cxn ang="0">
                <a:pos x="0" y="64"/>
              </a:cxn>
            </a:cxnLst>
            <a:rect l="0" t="0" r="r" b="b"/>
            <a:pathLst>
              <a:path w="216" h="160">
                <a:moveTo>
                  <a:pt x="144" y="160"/>
                </a:moveTo>
                <a:cubicBezTo>
                  <a:pt x="180" y="96"/>
                  <a:pt x="216" y="32"/>
                  <a:pt x="192" y="16"/>
                </a:cubicBezTo>
                <a:cubicBezTo>
                  <a:pt x="168" y="0"/>
                  <a:pt x="84" y="32"/>
                  <a:pt x="0" y="64"/>
                </a:cubicBezTo>
              </a:path>
            </a:pathLst>
          </a:cu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7732" name="AutoShape 36"/>
          <p:cNvSpPr>
            <a:spLocks noChangeArrowheads="1"/>
          </p:cNvSpPr>
          <p:nvPr/>
        </p:nvSpPr>
        <p:spPr bwMode="auto">
          <a:xfrm>
            <a:off x="4419600" y="228600"/>
            <a:ext cx="4419600" cy="685800"/>
          </a:xfrm>
          <a:prstGeom prst="wedgeRoundRectCallout">
            <a:avLst>
              <a:gd name="adj1" fmla="val -95653"/>
              <a:gd name="adj2" fmla="val 7731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From ERBE or CERES</a:t>
            </a:r>
          </a:p>
        </p:txBody>
      </p:sp>
      <p:sp>
        <p:nvSpPr>
          <p:cNvPr id="797733" name="AutoShape 37"/>
          <p:cNvSpPr>
            <a:spLocks noChangeArrowheads="1"/>
          </p:cNvSpPr>
          <p:nvPr/>
        </p:nvSpPr>
        <p:spPr bwMode="auto">
          <a:xfrm>
            <a:off x="4572000" y="1219200"/>
            <a:ext cx="4419600" cy="685800"/>
          </a:xfrm>
          <a:prstGeom prst="wedgeRoundRectCallout">
            <a:avLst>
              <a:gd name="adj1" fmla="val -48023"/>
              <a:gd name="adj2" fmla="val 161806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From NRA, ERA-40 or JRA</a:t>
            </a:r>
          </a:p>
        </p:txBody>
      </p:sp>
      <p:sp>
        <p:nvSpPr>
          <p:cNvPr id="797734" name="Oval 38"/>
          <p:cNvSpPr>
            <a:spLocks noChangeArrowheads="1"/>
          </p:cNvSpPr>
          <p:nvPr/>
        </p:nvSpPr>
        <p:spPr bwMode="auto">
          <a:xfrm>
            <a:off x="2286000" y="3505200"/>
            <a:ext cx="3962400" cy="1371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Computed as residual</a:t>
            </a:r>
          </a:p>
        </p:txBody>
      </p:sp>
      <p:sp>
        <p:nvSpPr>
          <p:cNvPr id="797735" name="AutoShape 39"/>
          <p:cNvSpPr>
            <a:spLocks noChangeArrowheads="1"/>
          </p:cNvSpPr>
          <p:nvPr/>
        </p:nvSpPr>
        <p:spPr bwMode="auto">
          <a:xfrm>
            <a:off x="5029200" y="5105400"/>
            <a:ext cx="4114800" cy="1371600"/>
          </a:xfrm>
          <a:prstGeom prst="wedgeRoundRectCallout">
            <a:avLst>
              <a:gd name="adj1" fmla="val -62884"/>
              <a:gd name="adj2" fmla="val -162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/>
              <a:t>Ocean heat storage from ocean analyses; transport is zero for global ocean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7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97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9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97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79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797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97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32" grpId="0" animBg="1"/>
      <p:bldP spid="797732" grpId="1" animBg="1"/>
      <p:bldP spid="797733" grpId="0" animBg="1"/>
      <p:bldP spid="797733" grpId="1" animBg="1"/>
      <p:bldP spid="797734" grpId="0" animBg="1"/>
      <p:bldP spid="797734" grpId="1" animBg="1"/>
      <p:bldP spid="79773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Conclusions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181600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2400" b="1">
                <a:latin typeface="Comic Sans MS" pitchFamily="66" charset="0"/>
              </a:rPr>
              <a:t>We have a new estimate of observed global energy budget and land vs ocean domains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2400" b="1">
                <a:latin typeface="Comic Sans MS" pitchFamily="66" charset="0"/>
              </a:rPr>
              <a:t>A holistic view of the energy budget allows us to narrow estimates and highlight likely sources of errors. 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2400" b="1">
                <a:latin typeface="Comic Sans MS" pitchFamily="66" charset="0"/>
              </a:rPr>
              <a:t>Low frequency variability in atmosphere and ocean is highly uncertain based on analyses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2400" b="1">
                <a:latin typeface="Comic Sans MS" pitchFamily="66" charset="0"/>
              </a:rPr>
              <a:t>We need to be able to do a full accounting of the energy storage and flows to determine what is happening to the planet and why the climate is changing. 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2400" b="1">
                <a:latin typeface="Comic Sans MS" pitchFamily="66" charset="0"/>
              </a:rPr>
              <a:t>We can and must do better: but observations from space are in jeopardy, and in situ observations also need improvement</a:t>
            </a:r>
          </a:p>
          <a:p>
            <a:pPr>
              <a:lnSpc>
                <a:spcPct val="80000"/>
              </a:lnSpc>
              <a:buFont typeface="Wingdings" pitchFamily="2" charset="2"/>
              <a:buChar char="v"/>
            </a:pPr>
            <a:r>
              <a:rPr lang="en-US" sz="2400" b="1">
                <a:latin typeface="Comic Sans MS" pitchFamily="66" charset="0"/>
              </a:rPr>
              <a:t>We have used these to evaluate climate and weather models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438400"/>
            <a:ext cx="7772400" cy="1143000"/>
          </a:xfrm>
        </p:spPr>
        <p:txBody>
          <a:bodyPr/>
          <a:lstStyle/>
          <a:p>
            <a:r>
              <a:rPr lang="en-US">
                <a:latin typeface="Snap ITC" pitchFamily="82" charset="0"/>
              </a:rPr>
              <a:t>That’s all folks!</a:t>
            </a:r>
          </a:p>
        </p:txBody>
      </p:sp>
      <p:pic>
        <p:nvPicPr>
          <p:cNvPr id="761861" name="Picture 5" descr="plane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38100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8001000" cy="5715000"/>
          </a:xfrm>
          <a:effectLst>
            <a:outerShdw dist="35921" dir="2700000" algn="ctr" rotWithShape="0">
              <a:schemeClr val="bg1"/>
            </a:outerShdw>
          </a:effec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>
                <a:solidFill>
                  <a:srgbClr val="CC0000"/>
                </a:solidFill>
                <a:latin typeface="Comic Sans MS" pitchFamily="66" charset="0"/>
              </a:rPr>
              <a:t>ERBE was adjusted to have zero net radiation (consistent with ocean obs).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>
              <a:solidFill>
                <a:srgbClr val="CC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28289E"/>
                </a:solidFill>
                <a:latin typeface="Comic Sans MS" pitchFamily="66" charset="0"/>
              </a:rPr>
              <a:t>Original global adjustment </a:t>
            </a:r>
            <a:r>
              <a:rPr lang="en-US" sz="2400" b="1">
                <a:solidFill>
                  <a:srgbClr val="28289E"/>
                </a:solidFill>
                <a:latin typeface="Comic Sans MS" pitchFamily="66" charset="0"/>
              </a:rPr>
              <a:t>(Trenberth 1997)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400">
                <a:latin typeface="Comic Sans MS" pitchFamily="66" charset="0"/>
              </a:rPr>
              <a:t>	was modified separately for land and ocean to remove discontinuities exposed in this analysis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endParaRPr lang="en-US">
              <a:latin typeface="Comic Sans MS" pitchFamily="66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009900"/>
                </a:solidFill>
                <a:latin typeface="Comic Sans MS" pitchFamily="66" charset="0"/>
              </a:rPr>
              <a:t>CERES was similarly adjusted:</a:t>
            </a:r>
            <a:r>
              <a:rPr lang="en-US" sz="2400" b="1">
                <a:solidFill>
                  <a:srgbClr val="009900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rgbClr val="009900"/>
                </a:solidFill>
                <a:latin typeface="Comic Sans MS" pitchFamily="66" charset="0"/>
              </a:rPr>
              <a:t>	in OLR to error limits, and albedo to reduce the imbalance of 6.4 W m</a:t>
            </a:r>
            <a:r>
              <a:rPr lang="en-US" sz="2400" b="1" baseline="30000">
                <a:solidFill>
                  <a:srgbClr val="009900"/>
                </a:solidFill>
                <a:latin typeface="Comic Sans MS" pitchFamily="66" charset="0"/>
              </a:rPr>
              <a:t>-2</a:t>
            </a:r>
            <a:r>
              <a:rPr lang="en-US" sz="2400" b="1">
                <a:solidFill>
                  <a:srgbClr val="009900"/>
                </a:solidFill>
                <a:latin typeface="Comic Sans MS" pitchFamily="66" charset="0"/>
              </a:rPr>
              <a:t> to an acceptable ~0.9 W m</a:t>
            </a:r>
            <a:r>
              <a:rPr lang="en-US" sz="2400" b="1" baseline="30000">
                <a:solidFill>
                  <a:srgbClr val="009900"/>
                </a:solidFill>
                <a:latin typeface="Comic Sans MS" pitchFamily="66" charset="0"/>
              </a:rPr>
              <a:t>-2 </a:t>
            </a:r>
            <a:r>
              <a:rPr lang="en-US" sz="2400" b="1">
                <a:solidFill>
                  <a:srgbClr val="009900"/>
                </a:solidFill>
                <a:latin typeface="Comic Sans MS" pitchFamily="66" charset="0"/>
              </a:rPr>
              <a:t>consistent with models and ocean obs.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400" b="1">
              <a:solidFill>
                <a:srgbClr val="0099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200">
                <a:latin typeface="Comic Sans MS" pitchFamily="66" charset="0"/>
              </a:rPr>
              <a:t>ERBE Tuning: Inferred Ocean to Land transport of energy</a:t>
            </a:r>
          </a:p>
        </p:txBody>
      </p:sp>
      <p:sp>
        <p:nvSpPr>
          <p:cNvPr id="800771" name="Rectangle 3"/>
          <p:cNvSpPr>
            <a:spLocks noChangeArrowheads="1"/>
          </p:cNvSpPr>
          <p:nvPr/>
        </p:nvSpPr>
        <p:spPr bwMode="auto">
          <a:xfrm>
            <a:off x="6400800" y="1143000"/>
            <a:ext cx="2590800" cy="52038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DEA5"/>
                </a:solidFill>
                <a:ea typeface="ＭＳ Ｐゴシック" pitchFamily="50" charset="-128"/>
              </a:rPr>
              <a:t>The spurious negative trend in implied ocean to land energy transport is addressed in  revised tuning.</a:t>
            </a:r>
          </a:p>
          <a:p>
            <a:endParaRPr lang="en-US">
              <a:solidFill>
                <a:srgbClr val="FFDEA5"/>
              </a:solidFill>
              <a:ea typeface="ＭＳ Ｐゴシック" pitchFamily="50" charset="-128"/>
            </a:endParaRPr>
          </a:p>
          <a:p>
            <a:r>
              <a:rPr lang="en-US">
                <a:solidFill>
                  <a:srgbClr val="FFDEA5"/>
                </a:solidFill>
                <a:ea typeface="ＭＳ Ｐゴシック" pitchFamily="50" charset="-128"/>
              </a:rPr>
              <a:t>This also has the beneficial effect of yielding a continuous OLR record. </a:t>
            </a:r>
            <a:r>
              <a:rPr lang="en-US">
                <a:ea typeface="ＭＳ Ｐゴシック" pitchFamily="50" charset="-128"/>
              </a:rPr>
              <a:t> </a:t>
            </a:r>
          </a:p>
        </p:txBody>
      </p:sp>
      <p:pic>
        <p:nvPicPr>
          <p:cNvPr id="800772" name="Picture 4" descr="ocean2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95400"/>
            <a:ext cx="6026150" cy="4618038"/>
          </a:xfrm>
          <a:prstGeom prst="rect">
            <a:avLst/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00773" name="Text Box 5"/>
          <p:cNvSpPr txBox="1">
            <a:spLocks noChangeArrowheads="1"/>
          </p:cNvSpPr>
          <p:nvPr/>
        </p:nvSpPr>
        <p:spPr bwMode="auto">
          <a:xfrm>
            <a:off x="4479925" y="1676400"/>
            <a:ext cx="792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Land</a:t>
            </a:r>
          </a:p>
        </p:txBody>
      </p:sp>
      <p:sp>
        <p:nvSpPr>
          <p:cNvPr id="800774" name="Text Box 6"/>
          <p:cNvSpPr txBox="1">
            <a:spLocks noChangeArrowheads="1"/>
          </p:cNvSpPr>
          <p:nvPr/>
        </p:nvSpPr>
        <p:spPr bwMode="auto">
          <a:xfrm>
            <a:off x="4800600" y="4278313"/>
            <a:ext cx="1539875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>
                <a:solidFill>
                  <a:srgbClr val="FF4949"/>
                </a:solidFill>
                <a:latin typeface="Arial" charset="0"/>
              </a:rPr>
              <a:t>ERBE from Trenberth 1997</a:t>
            </a:r>
          </a:p>
        </p:txBody>
      </p:sp>
      <p:sp>
        <p:nvSpPr>
          <p:cNvPr id="800775" name="Text Box 7"/>
          <p:cNvSpPr txBox="1">
            <a:spLocks noChangeArrowheads="1"/>
          </p:cNvSpPr>
          <p:nvPr/>
        </p:nvSpPr>
        <p:spPr bwMode="auto">
          <a:xfrm>
            <a:off x="4251325" y="3260725"/>
            <a:ext cx="185102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4949"/>
                </a:solidFill>
                <a:latin typeface="Arial" charset="0"/>
              </a:rPr>
              <a:t>ERBE revised</a:t>
            </a:r>
          </a:p>
        </p:txBody>
      </p:sp>
      <p:sp>
        <p:nvSpPr>
          <p:cNvPr id="800776" name="Text Box 8"/>
          <p:cNvSpPr txBox="1">
            <a:spLocks noChangeArrowheads="1"/>
          </p:cNvSpPr>
          <p:nvPr/>
        </p:nvSpPr>
        <p:spPr bwMode="auto">
          <a:xfrm>
            <a:off x="593725" y="6218238"/>
            <a:ext cx="4071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All 12-month running means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8" name="Rectangle 4"/>
          <p:cNvSpPr>
            <a:spLocks noChangeArrowheads="1"/>
          </p:cNvSpPr>
          <p:nvPr/>
        </p:nvSpPr>
        <p:spPr bwMode="auto">
          <a:xfrm>
            <a:off x="304800" y="0"/>
            <a:ext cx="883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tabLst>
                <a:tab pos="539750" algn="l"/>
                <a:tab pos="2339975" algn="l"/>
              </a:tabLst>
            </a:pPr>
            <a:r>
              <a:rPr lang="en-US" sz="2000" b="1">
                <a:solidFill>
                  <a:srgbClr val="CC0000"/>
                </a:solidFill>
                <a:cs typeface="Times New Roman" pitchFamily="18" charset="0"/>
              </a:rPr>
              <a:t>Global net flux balance error budget CERES error: </a:t>
            </a:r>
          </a:p>
          <a:p>
            <a:pPr>
              <a:tabLst>
                <a:tab pos="539750" algn="l"/>
                <a:tab pos="2339975" algn="l"/>
              </a:tabLst>
            </a:pPr>
            <a:r>
              <a:rPr lang="en-US" sz="2000" b="1">
                <a:cs typeface="Times New Roman" pitchFamily="18" charset="0"/>
              </a:rPr>
              <a:t>					Wielicki et al. (2006) W m</a:t>
            </a:r>
            <a:r>
              <a:rPr lang="en-US" sz="2000" b="1" baseline="30000">
                <a:cs typeface="Times New Roman" pitchFamily="18" charset="0"/>
              </a:rPr>
              <a:t>-2</a:t>
            </a:r>
            <a:r>
              <a:rPr lang="en-US" sz="2000" b="1">
                <a:cs typeface="Times New Roman" pitchFamily="18" charset="0"/>
              </a:rPr>
              <a:t>.</a:t>
            </a:r>
            <a:endParaRPr lang="en-US" sz="4000" b="1"/>
          </a:p>
        </p:txBody>
      </p:sp>
      <p:graphicFrame>
        <p:nvGraphicFramePr>
          <p:cNvPr id="692562" name="Group 338"/>
          <p:cNvGraphicFramePr>
            <a:graphicFrameLocks noGrp="1"/>
          </p:cNvGraphicFramePr>
          <p:nvPr/>
        </p:nvGraphicFramePr>
        <p:xfrm>
          <a:off x="381000" y="800100"/>
          <a:ext cx="8458200" cy="5381625"/>
        </p:xfrm>
        <a:graphic>
          <a:graphicData uri="http://schemas.openxmlformats.org/drawingml/2006/table">
            <a:tbl>
              <a:tblPr/>
              <a:tblGrid>
                <a:gridCol w="4343400"/>
                <a:gridCol w="1295400"/>
                <a:gridCol w="1371600"/>
                <a:gridCol w="1447800"/>
              </a:tblGrid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Error Source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SW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LW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Net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8175">
                <a:tc>
                  <a:txBody>
                    <a:bodyPr/>
                    <a:lstStyle/>
                    <a:p>
                      <a:pPr marL="0" marR="0" lvl="0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Total Solar Irradiance 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4572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(1361 vs 1365)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+1.0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Absolute Calibration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1.0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2.0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Spectral Correction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0.5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0.3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0.8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Spatial Sampling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&lt;0.1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&lt;0.1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&lt;0.1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Angle Sampling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+0.2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-0.1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+0.1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Time Sampling (diurnal)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&lt;0.2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&lt;0.2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&lt;0.2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Reference Altitude (20 km)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 0.1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0.2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0.3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Twilight SW Flux  (-0.25 Wm</a:t>
                      </a:r>
                      <a:r>
                        <a:rPr kumimoji="0" lang="en-US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)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&lt;0.1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&lt;0.1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Near Terminator SW Flux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+0.7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+0.7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3-D Cloud Optical Depth bias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40000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+0.7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E400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0.0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+0.7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CERES SRBAVG Ed2D </a:t>
                      </a: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R</a:t>
                      </a:r>
                      <a:r>
                        <a:rPr kumimoji="0" lang="en-US" sz="2000" b="1" i="1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T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  <a:tab pos="2339975" algn="l"/>
                        </a:tabLst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6.4</a:t>
                      </a: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2560" name="Text Box 336"/>
          <p:cNvSpPr txBox="1">
            <a:spLocks noChangeArrowheads="1"/>
          </p:cNvSpPr>
          <p:nvPr/>
        </p:nvSpPr>
        <p:spPr bwMode="auto">
          <a:xfrm>
            <a:off x="6384925" y="6248400"/>
            <a:ext cx="517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1.5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>
                <a:latin typeface="Comic Sans MS" pitchFamily="66" charset="0"/>
              </a:rPr>
              <a:t>CERES Tuning</a:t>
            </a:r>
          </a:p>
        </p:txBody>
      </p:sp>
      <p:sp>
        <p:nvSpPr>
          <p:cNvPr id="80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5029200"/>
          </a:xfrm>
          <a:solidFill>
            <a:schemeClr val="bg1">
              <a:alpha val="25000"/>
            </a:schemeClr>
          </a:solidFill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sz="2400">
                <a:latin typeface="Comic Sans MS" pitchFamily="66" charset="0"/>
              </a:rPr>
              <a:t>Unadjusted, CERES fields depict a net TOA flux of ~6.4 W m</a:t>
            </a:r>
            <a:r>
              <a:rPr lang="en-US" sz="2400" baseline="30000">
                <a:latin typeface="Comic Sans MS" pitchFamily="66" charset="0"/>
              </a:rPr>
              <a:t>-2</a:t>
            </a:r>
            <a:r>
              <a:rPr lang="en-US" sz="2400">
                <a:latin typeface="Comic Sans MS" pitchFamily="66" charset="0"/>
              </a:rPr>
              <a:t> which is unrealistic given the reported ocean heat tendency during CERES ~0.4 PW </a:t>
            </a:r>
            <a:r>
              <a:rPr lang="en-US" sz="1800">
                <a:latin typeface="Comic Sans MS" pitchFamily="66" charset="0"/>
              </a:rPr>
              <a:t>(e.g. Levitus et al. 2005) </a:t>
            </a:r>
            <a:r>
              <a:rPr lang="en-US" sz="2400">
                <a:latin typeface="Comic Sans MS" pitchFamily="66" charset="0"/>
              </a:rPr>
              <a:t>and model results.</a:t>
            </a:r>
            <a:endParaRPr lang="en-US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sz="2400">
                <a:latin typeface="Comic Sans MS" pitchFamily="66" charset="0"/>
              </a:rPr>
              <a:t>Estimates of the error sources suggest that multiple small error sources combine constructively to yield a bias in the reported imbalance and that both longwave and shortwave budgets require adjustment (Wielicki et al. 2006).</a:t>
            </a:r>
          </a:p>
          <a:p>
            <a:pPr>
              <a:buFont typeface="Wingdings" pitchFamily="2" charset="2"/>
              <a:buChar char="v"/>
            </a:pPr>
            <a:r>
              <a:rPr lang="en-US" sz="2400">
                <a:latin typeface="Comic Sans MS" pitchFamily="66" charset="0"/>
              </a:rPr>
              <a:t>We adjusted OLR +1.5 W m</a:t>
            </a:r>
            <a:r>
              <a:rPr lang="en-US" sz="2400" baseline="30000">
                <a:latin typeface="Comic Sans MS" pitchFamily="66" charset="0"/>
              </a:rPr>
              <a:t>-2</a:t>
            </a:r>
            <a:r>
              <a:rPr lang="en-US" sz="2400">
                <a:latin typeface="Comic Sans MS" pitchFamily="66" charset="0"/>
              </a:rPr>
              <a:t> and albedo (+0.3% to 0.30) to give net 0.9 W m</a:t>
            </a:r>
            <a:r>
              <a:rPr lang="en-US" sz="2400" baseline="30000">
                <a:latin typeface="Comic Sans MS" pitchFamily="66" charset="0"/>
              </a:rPr>
              <a:t>-2 </a:t>
            </a:r>
            <a:r>
              <a:rPr lang="en-US" sz="2400">
                <a:latin typeface="Comic Sans MS" pitchFamily="66" charset="0"/>
              </a:rPr>
              <a:t>consistent with model estimates (e.g. Hansen et al. 2005) and ocean heat uptake (Willis et al. 2004) </a:t>
            </a: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12098</TotalTime>
  <Words>1343</Words>
  <Application>Microsoft PowerPoint</Application>
  <PresentationFormat>On-screen Show (4:3)</PresentationFormat>
  <Paragraphs>354</Paragraphs>
  <Slides>51</Slides>
  <Notes>5</Notes>
  <HiddenSlides>5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Default Design</vt:lpstr>
      <vt:lpstr>Clip</vt:lpstr>
      <vt:lpstr>Slide 1</vt:lpstr>
      <vt:lpstr>Slide 2</vt:lpstr>
      <vt:lpstr>Slide 3</vt:lpstr>
      <vt:lpstr>Slide 4</vt:lpstr>
      <vt:lpstr>Slide 5</vt:lpstr>
      <vt:lpstr>Slide 6</vt:lpstr>
      <vt:lpstr>ERBE Tuning: Inferred Ocean to Land transport of energy</vt:lpstr>
      <vt:lpstr>Slide 8</vt:lpstr>
      <vt:lpstr>CERES Tuning</vt:lpstr>
      <vt:lpstr>Slide 10</vt:lpstr>
      <vt:lpstr>Slide 11</vt:lpstr>
      <vt:lpstr>Slide 12</vt:lpstr>
      <vt:lpstr>Slide 13</vt:lpstr>
      <vt:lpstr>Slide 14</vt:lpstr>
      <vt:lpstr>Annual Cycle of RT (ERBE)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Ocean Transports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Conclusions</vt:lpstr>
      <vt:lpstr>That’s all folks!</vt:lpstr>
    </vt:vector>
  </TitlesOfParts>
  <Company>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Kevin Trenberth</dc:creator>
  <cp:lastModifiedBy>Lisa Butler</cp:lastModifiedBy>
  <cp:revision>716</cp:revision>
  <cp:lastPrinted>2001-03-15T17:13:36Z</cp:lastPrinted>
  <dcterms:created xsi:type="dcterms:W3CDTF">2000-10-11T17:33:40Z</dcterms:created>
  <dcterms:modified xsi:type="dcterms:W3CDTF">2008-07-07T00:58:35Z</dcterms:modified>
</cp:coreProperties>
</file>