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99" r:id="rId1"/>
  </p:sldMasterIdLst>
  <p:notesMasterIdLst>
    <p:notesMasterId r:id="rId68"/>
  </p:notesMasterIdLst>
  <p:handoutMasterIdLst>
    <p:handoutMasterId r:id="rId69"/>
  </p:handoutMasterIdLst>
  <p:sldIdLst>
    <p:sldId id="949" r:id="rId2"/>
    <p:sldId id="952" r:id="rId3"/>
    <p:sldId id="953" r:id="rId4"/>
    <p:sldId id="954" r:id="rId5"/>
    <p:sldId id="955" r:id="rId6"/>
    <p:sldId id="956" r:id="rId7"/>
    <p:sldId id="957" r:id="rId8"/>
    <p:sldId id="958" r:id="rId9"/>
    <p:sldId id="970" r:id="rId10"/>
    <p:sldId id="941" r:id="rId11"/>
    <p:sldId id="825" r:id="rId12"/>
    <p:sldId id="995" r:id="rId13"/>
    <p:sldId id="996" r:id="rId14"/>
    <p:sldId id="878" r:id="rId15"/>
    <p:sldId id="909" r:id="rId16"/>
    <p:sldId id="910" r:id="rId17"/>
    <p:sldId id="992" r:id="rId18"/>
    <p:sldId id="931" r:id="rId19"/>
    <p:sldId id="826" r:id="rId20"/>
    <p:sldId id="990" r:id="rId21"/>
    <p:sldId id="991" r:id="rId22"/>
    <p:sldId id="986" r:id="rId23"/>
    <p:sldId id="997" r:id="rId24"/>
    <p:sldId id="983" r:id="rId25"/>
    <p:sldId id="1023" r:id="rId26"/>
    <p:sldId id="1022" r:id="rId27"/>
    <p:sldId id="880" r:id="rId28"/>
    <p:sldId id="1000" r:id="rId29"/>
    <p:sldId id="892" r:id="rId30"/>
    <p:sldId id="982" r:id="rId31"/>
    <p:sldId id="998" r:id="rId32"/>
    <p:sldId id="979" r:id="rId33"/>
    <p:sldId id="971" r:id="rId34"/>
    <p:sldId id="1027" r:id="rId35"/>
    <p:sldId id="1028" r:id="rId36"/>
    <p:sldId id="1029" r:id="rId37"/>
    <p:sldId id="1030" r:id="rId38"/>
    <p:sldId id="1031" r:id="rId39"/>
    <p:sldId id="1032" r:id="rId40"/>
    <p:sldId id="1001" r:id="rId41"/>
    <p:sldId id="1020" r:id="rId42"/>
    <p:sldId id="960" r:id="rId43"/>
    <p:sldId id="962" r:id="rId44"/>
    <p:sldId id="1002" r:id="rId45"/>
    <p:sldId id="963" r:id="rId46"/>
    <p:sldId id="1006" r:id="rId47"/>
    <p:sldId id="964" r:id="rId48"/>
    <p:sldId id="965" r:id="rId49"/>
    <p:sldId id="1010" r:id="rId50"/>
    <p:sldId id="1011" r:id="rId51"/>
    <p:sldId id="1015" r:id="rId52"/>
    <p:sldId id="1017" r:id="rId53"/>
    <p:sldId id="1019" r:id="rId54"/>
    <p:sldId id="1009" r:id="rId55"/>
    <p:sldId id="1021" r:id="rId56"/>
    <p:sldId id="1018" r:id="rId57"/>
    <p:sldId id="1026" r:id="rId58"/>
    <p:sldId id="1025" r:id="rId59"/>
    <p:sldId id="980" r:id="rId60"/>
    <p:sldId id="966" r:id="rId61"/>
    <p:sldId id="1034" r:id="rId62"/>
    <p:sldId id="968" r:id="rId63"/>
    <p:sldId id="977" r:id="rId64"/>
    <p:sldId id="978" r:id="rId65"/>
    <p:sldId id="1016" r:id="rId66"/>
    <p:sldId id="969" r:id="rId67"/>
  </p:sldIdLst>
  <p:sldSz cx="9144000" cy="6858000" type="screen4x3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66FF66"/>
    <a:srgbClr val="66FFCC"/>
    <a:srgbClr val="0000CC"/>
    <a:srgbClr val="FFCCCC"/>
    <a:srgbClr val="FFEBEB"/>
    <a:srgbClr val="996633"/>
    <a:srgbClr val="9933FF"/>
    <a:srgbClr val="0000FF"/>
    <a:srgbClr val="FF9900"/>
    <a:srgbClr val="E901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6" autoAdjust="0"/>
    <p:restoredTop sz="94683" autoAdjust="0"/>
  </p:normalViewPr>
  <p:slideViewPr>
    <p:cSldViewPr snapToGrid="0">
      <p:cViewPr varScale="1">
        <p:scale>
          <a:sx n="86" d="100"/>
          <a:sy n="86" d="100"/>
        </p:scale>
        <p:origin x="-36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122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notesMaster" Target="notesMasters/notesMaster1.xml"/><Relationship Id="rId69" Type="http://schemas.openxmlformats.org/officeDocument/2006/relationships/handoutMaster" Target="handoutMasters/handout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interSettings" Target="printerSettings/printerSettings1.bin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-1588"/>
            <a:ext cx="302736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70" tIns="0" rIns="19070" bIns="0" numCol="1" anchor="t" anchorCtr="0" compatLnSpc="1">
            <a:prstTxWarp prst="textNoShape">
              <a:avLst/>
            </a:prstTxWarp>
          </a:bodyPr>
          <a:lstStyle>
            <a:lvl1pPr defTabSz="951175" eaLnBrk="0" hangingPunct="0">
              <a:defRPr sz="1000" i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7638" y="-1588"/>
            <a:ext cx="302736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70" tIns="0" rIns="19070" bIns="0" numCol="1" anchor="t" anchorCtr="0" compatLnSpc="1">
            <a:prstTxWarp prst="textNoShape">
              <a:avLst/>
            </a:prstTxWarp>
          </a:bodyPr>
          <a:lstStyle>
            <a:lvl1pPr algn="r" defTabSz="951175" eaLnBrk="0" hangingPunct="0">
              <a:defRPr sz="1000" i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6975"/>
            <a:ext cx="3027363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70" tIns="0" rIns="19070" bIns="0" numCol="1" anchor="b" anchorCtr="0" compatLnSpc="1">
            <a:prstTxWarp prst="textNoShape">
              <a:avLst/>
            </a:prstTxWarp>
          </a:bodyPr>
          <a:lstStyle>
            <a:lvl1pPr defTabSz="951175" eaLnBrk="0" hangingPunct="0">
              <a:defRPr sz="1000" i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7638" y="8816975"/>
            <a:ext cx="3027362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70" tIns="0" rIns="19070" bIns="0" numCol="1" anchor="b" anchorCtr="0" compatLnSpc="1">
            <a:prstTxWarp prst="textNoShape">
              <a:avLst/>
            </a:prstTxWarp>
          </a:bodyPr>
          <a:lstStyle>
            <a:lvl1pPr algn="r" defTabSz="951175" eaLnBrk="0" hangingPunct="0">
              <a:defRPr sz="1000" i="1">
                <a:cs typeface="+mn-cs"/>
              </a:defRPr>
            </a:lvl1pPr>
          </a:lstStyle>
          <a:p>
            <a:pPr>
              <a:defRPr/>
            </a:pPr>
            <a:fld id="{D75F1CE3-95A9-4DAF-8E93-45D19110B2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5248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-1588"/>
            <a:ext cx="302736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70" tIns="0" rIns="19070" bIns="0" numCol="1" anchor="t" anchorCtr="0" compatLnSpc="1">
            <a:prstTxWarp prst="textNoShape">
              <a:avLst/>
            </a:prstTxWarp>
          </a:bodyPr>
          <a:lstStyle>
            <a:lvl1pPr defTabSz="951175" eaLnBrk="0" hangingPunct="0">
              <a:defRPr sz="1000" i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7638" y="-1588"/>
            <a:ext cx="302736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70" tIns="0" rIns="19070" bIns="0" numCol="1" anchor="t" anchorCtr="0" compatLnSpc="1">
            <a:prstTxWarp prst="textNoShape">
              <a:avLst/>
            </a:prstTxWarp>
          </a:bodyPr>
          <a:lstStyle>
            <a:lvl1pPr algn="r" defTabSz="951175" eaLnBrk="0" hangingPunct="0">
              <a:defRPr sz="1000" i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6975"/>
            <a:ext cx="3027363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70" tIns="0" rIns="19070" bIns="0" numCol="1" anchor="b" anchorCtr="0" compatLnSpc="1">
            <a:prstTxWarp prst="textNoShape">
              <a:avLst/>
            </a:prstTxWarp>
          </a:bodyPr>
          <a:lstStyle>
            <a:lvl1pPr defTabSz="951175" eaLnBrk="0" hangingPunct="0">
              <a:defRPr sz="1000" i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7638" y="8816975"/>
            <a:ext cx="3027362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70" tIns="0" rIns="19070" bIns="0" numCol="1" anchor="b" anchorCtr="0" compatLnSpc="1">
            <a:prstTxWarp prst="textNoShape">
              <a:avLst/>
            </a:prstTxWarp>
          </a:bodyPr>
          <a:lstStyle>
            <a:lvl1pPr algn="r" defTabSz="951175" eaLnBrk="0" hangingPunct="0">
              <a:defRPr sz="1000" i="1">
                <a:cs typeface="+mn-cs"/>
              </a:defRPr>
            </a:lvl1pPr>
          </a:lstStyle>
          <a:p>
            <a:pPr>
              <a:defRPr/>
            </a:pPr>
            <a:fld id="{502DC7DA-D02C-47CE-B485-57768C271B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3450" y="4410075"/>
            <a:ext cx="5118100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76" tIns="47680" rIns="93776" bIns="47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6087" name="Rectangle 7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4303777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65138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31863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97000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62138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Terra in a.m. and Aqua </a:t>
            </a:r>
            <a:r>
              <a:rPr lang="en-US" smtClean="0"/>
              <a:t>in p.m.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60BE5-97B8-4D08-85E6-5A244D55214D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540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thinkprogress.org</a:t>
            </a:r>
            <a:r>
              <a:rPr lang="en-US" dirty="0" smtClean="0"/>
              <a:t>/climate/2013/06/26/2202141/anti-science-climate-denier-caucus-113th-congress-edition/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60BE5-97B8-4D08-85E6-5A244D55214D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190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thinkprogress.org</a:t>
            </a:r>
            <a:r>
              <a:rPr lang="en-US" dirty="0" smtClean="0"/>
              <a:t>/climate/2013/06/26/2202141/anti-science-climate-denier-caucus-113th-congress-edition/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60BE5-97B8-4D08-85E6-5A244D55214D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190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rgbClr val="0000FF"/>
            </a:gs>
            <a:gs pos="100000">
              <a:schemeClr val="accent2">
                <a:lumMod val="5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7412" name="Picture 7" descr="NCAR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7250" y="6403975"/>
            <a:ext cx="66675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60" r:id="rId2"/>
    <p:sldLayoutId id="2147483761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hyperlink" Target="..%5CMovies%5CEIS%5CGlacier%20time%20Lapses%5CAK-03%202009-05-18%20keynoteA.mov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limericksbylin.com/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jpeg"/><Relationship Id="rId3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png"/><Relationship Id="rId3" Type="http://schemas.openxmlformats.org/officeDocument/2006/relationships/image" Target="../media/image44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Relationship Id="rId3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2.jpeg"/><Relationship Id="rId3" Type="http://schemas.openxmlformats.org/officeDocument/2006/relationships/image" Target="../media/image5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jpeg"/><Relationship Id="rId3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5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jpeg"/><Relationship Id="rId5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4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79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4" Type="http://schemas.openxmlformats.org/officeDocument/2006/relationships/image" Target="../media/image84.jpeg"/><Relationship Id="rId5" Type="http://schemas.openxmlformats.org/officeDocument/2006/relationships/image" Target="../media/image85.jpeg"/><Relationship Id="rId6" Type="http://schemas.openxmlformats.org/officeDocument/2006/relationships/image" Target="../media/image86.jpeg"/><Relationship Id="rId7" Type="http://schemas.openxmlformats.org/officeDocument/2006/relationships/image" Target="../media/image87.jpeg"/><Relationship Id="rId8" Type="http://schemas.openxmlformats.org/officeDocument/2006/relationships/image" Target="../media/image88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4" Type="http://schemas.openxmlformats.org/officeDocument/2006/relationships/image" Target="../media/image91.jpg"/><Relationship Id="rId5" Type="http://schemas.openxmlformats.org/officeDocument/2006/relationships/image" Target="../media/image92.g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gif"/><Relationship Id="rId5" Type="http://schemas.openxmlformats.org/officeDocument/2006/relationships/image" Target="../media/image96.g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4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4" Type="http://schemas.openxmlformats.org/officeDocument/2006/relationships/image" Target="../media/image101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4" Type="http://schemas.openxmlformats.org/officeDocument/2006/relationships/image" Target="../media/image104.jpeg"/><Relationship Id="rId5" Type="http://schemas.openxmlformats.org/officeDocument/2006/relationships/image" Target="../media/image105.png"/><Relationship Id="rId6" Type="http://schemas.openxmlformats.org/officeDocument/2006/relationships/image" Target="../media/image106.png"/><Relationship Id="rId7" Type="http://schemas.openxmlformats.org/officeDocument/2006/relationships/image" Target="../media/image10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4" Type="http://schemas.openxmlformats.org/officeDocument/2006/relationships/image" Target="../media/image110.jpeg"/><Relationship Id="rId5" Type="http://schemas.openxmlformats.org/officeDocument/2006/relationships/image" Target="../media/image11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8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2.jpg"/><Relationship Id="rId3" Type="http://schemas.openxmlformats.org/officeDocument/2006/relationships/image" Target="../media/image113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4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5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rgbClr val="0000FF"/>
            </a:gs>
            <a:gs pos="74000">
              <a:schemeClr val="tx1"/>
            </a:gs>
            <a:gs pos="100000">
              <a:schemeClr val="tx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2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1" y="152400"/>
            <a:ext cx="7772400" cy="11430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en-US" dirty="0">
                <a:latin typeface="Comic Sans MS"/>
                <a:cs typeface="Comic Sans MS"/>
              </a:rPr>
              <a:t>Climate change: </a:t>
            </a:r>
            <a:br>
              <a:rPr lang="en-US" dirty="0">
                <a:latin typeface="Comic Sans MS"/>
                <a:cs typeface="Comic Sans MS"/>
              </a:rPr>
            </a:br>
            <a:r>
              <a:rPr lang="en-US" dirty="0">
                <a:latin typeface="Comic Sans MS"/>
                <a:cs typeface="Comic Sans MS"/>
              </a:rPr>
              <a:t>It’s about the data, isn’t it?</a:t>
            </a:r>
            <a:endParaRPr lang="en-US" b="0" dirty="0">
              <a:latin typeface="Comic Sans MS"/>
              <a:cs typeface="Comic Sans MS"/>
            </a:endParaRPr>
          </a:p>
        </p:txBody>
      </p:sp>
      <p:sp>
        <p:nvSpPr>
          <p:cNvPr id="991238" name="Line 6"/>
          <p:cNvSpPr>
            <a:spLocks noChangeShapeType="1"/>
          </p:cNvSpPr>
          <p:nvPr/>
        </p:nvSpPr>
        <p:spPr bwMode="auto">
          <a:xfrm>
            <a:off x="1" y="14478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FF000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098792" y="4733222"/>
            <a:ext cx="428983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3600" b="1" dirty="0">
                <a:solidFill>
                  <a:srgbClr val="FFFF00"/>
                </a:solidFill>
                <a:latin typeface="Comic Sans MS" pitchFamily="66" charset="0"/>
              </a:rPr>
              <a:t>Kevin E Trenberth</a:t>
            </a:r>
          </a:p>
          <a:p>
            <a:pPr algn="ctr" eaLnBrk="0" hangingPunct="0">
              <a:defRPr/>
            </a:pPr>
            <a:r>
              <a:rPr lang="en-US" sz="3600" b="1" dirty="0" smtClean="0">
                <a:solidFill>
                  <a:schemeClr val="bg1"/>
                </a:solidFill>
                <a:latin typeface="Comic Sans MS" pitchFamily="66" charset="0"/>
              </a:rPr>
              <a:t>NCAR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257800" y="6096000"/>
            <a:ext cx="3733800" cy="762001"/>
            <a:chOff x="2971800" y="6096000"/>
            <a:chExt cx="3733800" cy="762001"/>
          </a:xfrm>
        </p:grpSpPr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6474355"/>
              <a:ext cx="381000" cy="383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2971800" y="6172200"/>
              <a:ext cx="339868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NCAR Earth System Laboratory</a:t>
              </a:r>
            </a:p>
            <a:p>
              <a:r>
                <a:rPr lang="en-US" sz="1600" b="1" dirty="0" smtClean="0">
                  <a:solidFill>
                    <a:schemeClr val="bg1"/>
                  </a:solidFill>
                </a:rPr>
                <a:t>NCAR is sponsored by NSF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11" name="Picture 10" descr="NESL_logo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2020" y="6096000"/>
              <a:ext cx="368102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Picture 11" descr="GlobalT_NOAA_1971-2012Lines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6097" y="1661758"/>
            <a:ext cx="4966992" cy="29702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8000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cxnSp>
        <p:nvCxnSpPr>
          <p:cNvPr id="13" name="Straight Connector 12"/>
          <p:cNvCxnSpPr>
            <a:cxnSpLocks/>
          </p:cNvCxnSpPr>
          <p:nvPr/>
        </p:nvCxnSpPr>
        <p:spPr bwMode="auto">
          <a:xfrm>
            <a:off x="4085275" y="3050482"/>
            <a:ext cx="780726" cy="147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>
            <a:cxnSpLocks/>
          </p:cNvCxnSpPr>
          <p:nvPr/>
        </p:nvCxnSpPr>
        <p:spPr bwMode="auto">
          <a:xfrm>
            <a:off x="3161929" y="3492582"/>
            <a:ext cx="823618" cy="789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>
            <a:cxnSpLocks/>
          </p:cNvCxnSpPr>
          <p:nvPr/>
        </p:nvCxnSpPr>
        <p:spPr bwMode="auto">
          <a:xfrm>
            <a:off x="5246515" y="2321451"/>
            <a:ext cx="1073440" cy="801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285211" cy="1143000"/>
          </a:xfrm>
        </p:spPr>
        <p:txBody>
          <a:bodyPr/>
          <a:lstStyle/>
          <a:p>
            <a:r>
              <a:rPr lang="en-US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Seasonal global mean temperatures</a:t>
            </a:r>
            <a:br>
              <a:rPr lang="en-US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</a:br>
            <a:r>
              <a:rPr lang="en-US" sz="2400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NOAA</a:t>
            </a:r>
            <a:endParaRPr lang="en-US" sz="2400" dirty="0">
              <a:effectLst>
                <a:outerShdw blurRad="50800" dist="38100" dir="2700000" algn="tl" rotWithShape="0">
                  <a:srgbClr val="000000"/>
                </a:outerShdw>
              </a:effectLst>
              <a:latin typeface="Comic Sans MS"/>
              <a:cs typeface="Comic Sans MS"/>
            </a:endParaRPr>
          </a:p>
        </p:txBody>
      </p:sp>
      <p:pic>
        <p:nvPicPr>
          <p:cNvPr id="3" name="Picture 2" descr="global_t_trends_sea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" y="1992204"/>
            <a:ext cx="8131522" cy="399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091358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2988"/>
          </a:xfrm>
          <a:effectLst>
            <a:outerShdw dist="35921" dir="2700000" algn="ctr" rotWithShape="0">
              <a:srgbClr val="CC0000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FF00"/>
                </a:solidFill>
                <a:latin typeface="Comic Sans MS" pitchFamily="66" charset="0"/>
              </a:rPr>
              <a:t>Global warming means more heat:</a:t>
            </a:r>
            <a:br>
              <a:rPr lang="en-US" dirty="0" smtClean="0">
                <a:solidFill>
                  <a:srgbClr val="FFFF00"/>
                </a:solidFill>
                <a:latin typeface="Comic Sans MS" pitchFamily="66" charset="0"/>
              </a:rPr>
            </a:br>
            <a:r>
              <a:rPr lang="en-US" dirty="0" smtClean="0">
                <a:solidFill>
                  <a:srgbClr val="FFFF00"/>
                </a:solidFill>
                <a:latin typeface="Comic Sans MS" pitchFamily="66" charset="0"/>
              </a:rPr>
              <a:t>Where does the heat go?</a:t>
            </a:r>
            <a:endParaRPr lang="en-US" sz="5400" dirty="0" smtClean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05000"/>
            <a:ext cx="9144000" cy="3733800"/>
          </a:xfr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/>
          <a:p>
            <a:pPr marL="179388" indent="457200" eaLnBrk="1" hangingPunct="1">
              <a:buFont typeface="+mj-lt"/>
              <a:buAutoNum type="arabicPeriod"/>
              <a:defRPr/>
            </a:pP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Warms land and atmosphere</a:t>
            </a:r>
          </a:p>
          <a:p>
            <a:pPr marL="179388" indent="457200" eaLnBrk="1" hangingPunct="1">
              <a:buFont typeface="+mj-lt"/>
              <a:buAutoNum type="arabicPeriod"/>
              <a:defRPr/>
            </a:pP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Heat storage in the ocean (raises sea level)</a:t>
            </a:r>
          </a:p>
          <a:p>
            <a:pPr marL="179388" indent="457200" eaLnBrk="1" hangingPunct="1">
              <a:buFont typeface="+mj-lt"/>
              <a:buAutoNum type="arabicPeriod"/>
              <a:defRPr/>
            </a:pP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Melts land ice (raises sea level)</a:t>
            </a:r>
          </a:p>
          <a:p>
            <a:pPr marL="179388" indent="457200" eaLnBrk="1" hangingPunct="1">
              <a:buFont typeface="+mj-lt"/>
              <a:buAutoNum type="arabicPeriod"/>
              <a:defRPr/>
            </a:pP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Melts sea ice and warms melted water</a:t>
            </a:r>
          </a:p>
          <a:p>
            <a:pPr marL="179388" indent="457200" eaLnBrk="1" hangingPunct="1">
              <a:buFont typeface="+mj-lt"/>
              <a:buAutoNum type="arabicPeriod"/>
              <a:defRPr/>
            </a:pP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Evaporates moisture 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  <a:sym typeface="Symbol"/>
              </a:rPr>
              <a:t> rain storms, 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cloud 	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  <a:sym typeface="Symbol"/>
              </a:rPr>
              <a:t>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 possibly reflection of sun’s rays to 		    space</a:t>
            </a:r>
          </a:p>
          <a:p>
            <a:pPr indent="228600" eaLnBrk="1" hangingPunct="1">
              <a:buNone/>
              <a:defRPr/>
            </a:pPr>
            <a:endParaRPr lang="en-US" dirty="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" name="Oval Callout 3"/>
          <p:cNvSpPr/>
          <p:nvPr/>
        </p:nvSpPr>
        <p:spPr bwMode="auto">
          <a:xfrm>
            <a:off x="6400800" y="1600200"/>
            <a:ext cx="1828800" cy="914400"/>
          </a:xfrm>
          <a:prstGeom prst="wedgeEllipseCallout">
            <a:avLst>
              <a:gd name="adj1" fmla="val -102462"/>
              <a:gd name="adj2" fmla="val 72704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&gt;90%</a:t>
            </a:r>
          </a:p>
        </p:txBody>
      </p:sp>
    </p:spTree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106" name="Text Box 2"/>
          <p:cNvSpPr txBox="1">
            <a:spLocks noChangeArrowheads="1"/>
          </p:cNvSpPr>
          <p:nvPr/>
        </p:nvSpPr>
        <p:spPr bwMode="auto">
          <a:xfrm>
            <a:off x="587375" y="76200"/>
            <a:ext cx="77946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Evidence for reality of climate change</a:t>
            </a:r>
          </a:p>
        </p:txBody>
      </p:sp>
      <p:sp>
        <p:nvSpPr>
          <p:cNvPr id="943107" name="Text Box 3"/>
          <p:cNvSpPr txBox="1">
            <a:spLocks noChangeArrowheads="1"/>
          </p:cNvSpPr>
          <p:nvPr/>
        </p:nvSpPr>
        <p:spPr bwMode="auto">
          <a:xfrm>
            <a:off x="0" y="762000"/>
            <a:ext cx="25257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Glaciers melting</a:t>
            </a:r>
          </a:p>
        </p:txBody>
      </p:sp>
      <p:sp>
        <p:nvSpPr>
          <p:cNvPr id="943108" name="Text Box 4"/>
          <p:cNvSpPr txBox="1">
            <a:spLocks noChangeArrowheads="1"/>
          </p:cNvSpPr>
          <p:nvPr/>
        </p:nvSpPr>
        <p:spPr bwMode="auto">
          <a:xfrm>
            <a:off x="5257800" y="5715000"/>
            <a:ext cx="30686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1900                2003</a:t>
            </a:r>
          </a:p>
          <a:p>
            <a:r>
              <a:rPr lang="en-US" sz="2000">
                <a:solidFill>
                  <a:schemeClr val="bg1"/>
                </a:solidFill>
              </a:rPr>
              <a:t>  Alpine glacier, Austria</a:t>
            </a:r>
          </a:p>
        </p:txBody>
      </p:sp>
      <p:pic>
        <p:nvPicPr>
          <p:cNvPr id="943109" name="Picture 5" descr="TobogganGlacier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057400"/>
            <a:ext cx="2505075" cy="3857625"/>
          </a:xfrm>
          <a:prstGeom prst="rect">
            <a:avLst/>
          </a:prstGeom>
          <a:solidFill>
            <a:srgbClr val="FF4949"/>
          </a:solidFill>
        </p:spPr>
      </p:pic>
      <p:sp>
        <p:nvSpPr>
          <p:cNvPr id="943110" name="Text Box 6"/>
          <p:cNvSpPr txBox="1">
            <a:spLocks noChangeArrowheads="1"/>
          </p:cNvSpPr>
          <p:nvPr/>
        </p:nvSpPr>
        <p:spPr bwMode="auto">
          <a:xfrm>
            <a:off x="2743200" y="3352800"/>
            <a:ext cx="1308100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1909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>
                <a:solidFill>
                  <a:srgbClr val="FFFF00"/>
                </a:solidFill>
              </a:rPr>
              <a:t>Toboggan</a:t>
            </a:r>
          </a:p>
          <a:p>
            <a:r>
              <a:rPr lang="en-US" sz="2000" dirty="0">
                <a:solidFill>
                  <a:srgbClr val="FFFF00"/>
                </a:solidFill>
              </a:rPr>
              <a:t>Glacier</a:t>
            </a:r>
          </a:p>
          <a:p>
            <a:r>
              <a:rPr lang="en-US" sz="2000" dirty="0">
                <a:solidFill>
                  <a:srgbClr val="FFFF00"/>
                </a:solidFill>
              </a:rPr>
              <a:t>Alaska</a:t>
            </a:r>
          </a:p>
          <a:p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2000</a:t>
            </a:r>
          </a:p>
        </p:txBody>
      </p:sp>
      <p:sp>
        <p:nvSpPr>
          <p:cNvPr id="943111" name="Line 7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43112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800" y="3810000"/>
            <a:ext cx="4972050" cy="197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43113" name="Picture 9" descr="MuirGlacierAlaska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8963" y="1143000"/>
            <a:ext cx="5786437" cy="2001838"/>
          </a:xfrm>
          <a:prstGeom prst="rect">
            <a:avLst/>
          </a:prstGeom>
          <a:noFill/>
        </p:spPr>
      </p:pic>
      <p:sp>
        <p:nvSpPr>
          <p:cNvPr id="943114" name="Text Box 10"/>
          <p:cNvSpPr txBox="1">
            <a:spLocks noChangeArrowheads="1"/>
          </p:cNvSpPr>
          <p:nvPr/>
        </p:nvSpPr>
        <p:spPr bwMode="auto">
          <a:xfrm>
            <a:off x="5715000" y="3184525"/>
            <a:ext cx="2971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>
                <a:solidFill>
                  <a:srgbClr val="FFFF00"/>
                </a:solidFill>
              </a:rPr>
              <a:t>Muir Glacier,  Alaska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28600" y="5997575"/>
            <a:ext cx="4114800" cy="8604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b="1" dirty="0">
                <a:solidFill>
                  <a:schemeClr val="bg1"/>
                </a:solidFill>
              </a:rPr>
              <a:t>Increased </a:t>
            </a:r>
            <a:r>
              <a:rPr lang="en-US" b="1" dirty="0">
                <a:solidFill>
                  <a:schemeClr val="bg1"/>
                </a:solidFill>
                <a:hlinkClick r:id="rId5" action="ppaction://hlinkfile"/>
              </a:rPr>
              <a:t>Glacier</a:t>
            </a:r>
            <a:r>
              <a:rPr lang="en-US" b="1" dirty="0">
                <a:solidFill>
                  <a:schemeClr val="bg1"/>
                </a:solidFill>
              </a:rPr>
              <a:t> retreat since the early 1990s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1586" name="Picture 2" descr="http://nsidc.org/data/seaice_index/images/n_plot_hires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1999"/>
            <a:ext cx="5486400" cy="2982170"/>
          </a:xfrm>
          <a:prstGeom prst="rect">
            <a:avLst/>
          </a:prstGeom>
          <a:noFill/>
        </p:spPr>
      </p:pic>
      <p:sp>
        <p:nvSpPr>
          <p:cNvPr id="944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en-US" sz="2500">
                <a:solidFill>
                  <a:srgbClr val="FFFF00"/>
                </a:solidFill>
                <a:latin typeface="Comic Sans MS" pitchFamily="66" charset="0"/>
              </a:rPr>
              <a:t>Snow cover and Arctic sea ice are decreasing</a:t>
            </a:r>
          </a:p>
        </p:txBody>
      </p:sp>
      <p:sp>
        <p:nvSpPr>
          <p:cNvPr id="944131" name="Line 3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44134" name="Text Box 6"/>
          <p:cNvSpPr txBox="1">
            <a:spLocks noChangeArrowheads="1"/>
          </p:cNvSpPr>
          <p:nvPr/>
        </p:nvSpPr>
        <p:spPr bwMode="auto">
          <a:xfrm>
            <a:off x="5562600" y="1066800"/>
            <a:ext cx="3581400" cy="267765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b="1" dirty="0">
                <a:solidFill>
                  <a:schemeClr val="bg1"/>
                </a:solidFill>
              </a:rPr>
              <a:t>Arctic sea ice </a:t>
            </a:r>
          </a:p>
          <a:p>
            <a:pPr eaLnBrk="1" hangingPunct="1"/>
            <a:r>
              <a:rPr lang="en-US" b="1" dirty="0">
                <a:solidFill>
                  <a:schemeClr val="bg1"/>
                </a:solidFill>
              </a:rPr>
              <a:t>area decreased by </a:t>
            </a:r>
            <a:r>
              <a:rPr lang="en-US" b="1" dirty="0" smtClean="0">
                <a:solidFill>
                  <a:schemeClr val="bg1"/>
                </a:solidFill>
              </a:rPr>
              <a:t>40% in summer</a:t>
            </a:r>
            <a:endParaRPr lang="en-US" b="1" dirty="0">
              <a:solidFill>
                <a:schemeClr val="bg1"/>
              </a:solidFill>
            </a:endParaRPr>
          </a:p>
          <a:p>
            <a:pPr eaLnBrk="1" hangingPunct="1"/>
            <a:endParaRPr lang="en-US" b="1" dirty="0" smtClean="0">
              <a:solidFill>
                <a:schemeClr val="bg1"/>
              </a:solidFill>
            </a:endParaRPr>
          </a:p>
          <a:p>
            <a:pPr eaLnBrk="1" hangingPunct="1"/>
            <a:endParaRPr lang="en-US" b="1" dirty="0">
              <a:solidFill>
                <a:schemeClr val="bg1"/>
              </a:solidFill>
            </a:endParaRPr>
          </a:p>
          <a:p>
            <a:pPr eaLnBrk="1" hangingPunct="1"/>
            <a:endParaRPr lang="en-US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b="1" dirty="0" smtClean="0">
                <a:solidFill>
                  <a:schemeClr val="bg1"/>
                </a:solidFill>
              </a:rPr>
              <a:t>2012 lowest on record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4" name="Picture 13" descr="npseaice_ssi_2012239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55" t="13333" r="5556" b="8333"/>
          <a:stretch>
            <a:fillRect/>
          </a:stretch>
        </p:blipFill>
        <p:spPr>
          <a:xfrm>
            <a:off x="228600" y="3769042"/>
            <a:ext cx="5257800" cy="308895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096000" y="5181600"/>
            <a:ext cx="27093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Late August 2012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 flipV="1">
            <a:off x="4526280" y="2514600"/>
            <a:ext cx="100584" cy="59131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" name="Straight Connector 3"/>
          <p:cNvCxnSpPr/>
          <p:nvPr/>
        </p:nvCxnSpPr>
        <p:spPr bwMode="auto">
          <a:xfrm flipV="1">
            <a:off x="4648375" y="2468222"/>
            <a:ext cx="128016" cy="3657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 xmlns:p14="http://schemas.microsoft.com/office/powerpoint/2010/main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ENSO is the main source of </a:t>
            </a:r>
            <a:br>
              <a:rPr lang="en-US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</a:br>
            <a:r>
              <a:rPr lang="en-US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interannual variability</a:t>
            </a:r>
            <a:endParaRPr lang="en-US" dirty="0">
              <a:effectLst>
                <a:outerShdw blurRad="50800" dist="38100" dir="2700000" algn="tl" rotWithShape="0">
                  <a:srgbClr val="000000"/>
                </a:outerShdw>
              </a:effectLst>
              <a:latin typeface="Comic Sans MS"/>
              <a:cs typeface="Comic Sans MS"/>
            </a:endParaRPr>
          </a:p>
        </p:txBody>
      </p:sp>
      <p:pic>
        <p:nvPicPr>
          <p:cNvPr id="3" name="Picture 2" descr="globalTmon_anoms_wENS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342" y="1268305"/>
            <a:ext cx="7171854" cy="543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53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514" y="258838"/>
            <a:ext cx="7772400" cy="1143000"/>
          </a:xfrm>
        </p:spPr>
        <p:txBody>
          <a:bodyPr/>
          <a:lstStyle/>
          <a:p>
            <a:r>
              <a:rPr lang="en-US" sz="4000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Decadal variability</a:t>
            </a:r>
            <a:endParaRPr lang="en-US" sz="4000" dirty="0">
              <a:effectLst>
                <a:outerShdw blurRad="50800" dist="38100" dir="2700000" algn="tl" rotWithShape="0">
                  <a:srgbClr val="000000"/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952" y="1519162"/>
            <a:ext cx="8478761" cy="3945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dirty="0" smtClean="0">
                <a:solidFill>
                  <a:srgbClr val="FFFFFF"/>
                </a:solidFill>
              </a:rPr>
              <a:t>The hiatus is predominantly associated with natural variability and changes in Ocean Heat Storage: 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dirty="0" smtClean="0">
                <a:solidFill>
                  <a:srgbClr val="FFFFFF"/>
                </a:solidFill>
              </a:rPr>
              <a:t>more heat going deeper in association with the stronger and more frequent La Niña events since 1998  </a:t>
            </a:r>
          </a:p>
          <a:p>
            <a:pPr marL="109538" indent="60325">
              <a:lnSpc>
                <a:spcPct val="120000"/>
              </a:lnSpc>
              <a:spcAft>
                <a:spcPts val="1200"/>
              </a:spcAft>
            </a:pPr>
            <a:r>
              <a:rPr lang="en-US" sz="2000" dirty="0" smtClean="0">
                <a:solidFill>
                  <a:srgbClr val="FFFFFF"/>
                </a:solidFill>
              </a:rPr>
              <a:t>-</a:t>
            </a:r>
            <a:r>
              <a:rPr lang="en-US" sz="2000" dirty="0">
                <a:solidFill>
                  <a:srgbClr val="FFFFFF"/>
                </a:solidFill>
              </a:rPr>
              <a:t>R</a:t>
            </a:r>
            <a:r>
              <a:rPr lang="en-US" sz="2000" dirty="0" smtClean="0">
                <a:solidFill>
                  <a:srgbClr val="FFFFFF"/>
                </a:solidFill>
              </a:rPr>
              <a:t>ela</a:t>
            </a:r>
            <a:r>
              <a:rPr lang="en-US" dirty="0" smtClean="0">
                <a:solidFill>
                  <a:srgbClr val="FFFFFF"/>
                </a:solidFill>
              </a:rPr>
              <a:t>ted to the Pacific Decadal Oscillation (PDO).</a:t>
            </a:r>
            <a:endParaRPr lang="en-US" sz="2800" dirty="0" smtClean="0">
              <a:solidFill>
                <a:srgbClr val="FFFFFF"/>
              </a:solidFill>
            </a:endParaRPr>
          </a:p>
          <a:p>
            <a:pPr marL="109538" indent="60325">
              <a:lnSpc>
                <a:spcPct val="120000"/>
              </a:lnSpc>
              <a:spcAft>
                <a:spcPts val="1200"/>
              </a:spcAft>
            </a:pPr>
            <a:r>
              <a:rPr lang="en-US" sz="2800" dirty="0" smtClean="0">
                <a:solidFill>
                  <a:srgbClr val="FFFFFF"/>
                </a:solidFill>
              </a:rPr>
              <a:t>-</a:t>
            </a:r>
            <a:r>
              <a:rPr lang="en-US" dirty="0" smtClean="0">
                <a:solidFill>
                  <a:srgbClr val="FFFFFF"/>
                </a:solidFill>
              </a:rPr>
              <a:t>Teleconnections are global and seasonally dependent.</a:t>
            </a:r>
          </a:p>
          <a:p>
            <a:pPr marL="109538" indent="60325">
              <a:lnSpc>
                <a:spcPct val="120000"/>
              </a:lnSpc>
              <a:spcAft>
                <a:spcPts val="1200"/>
              </a:spcAft>
            </a:pPr>
            <a:r>
              <a:rPr lang="en-US" dirty="0" smtClean="0">
                <a:solidFill>
                  <a:srgbClr val="FFFFFF"/>
                </a:solidFill>
              </a:rPr>
              <a:t>-Largest hiatus, NH winter.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64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do.obsmod.powspec_v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222" y="801718"/>
            <a:ext cx="5594784" cy="51913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838200"/>
          </a:xfrm>
        </p:spPr>
        <p:txBody>
          <a:bodyPr/>
          <a:lstStyle/>
          <a:p>
            <a:r>
              <a:rPr lang="en-US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Decadal variability: PDO</a:t>
            </a:r>
            <a:endParaRPr lang="en-US" dirty="0">
              <a:effectLst>
                <a:outerShdw blurRad="50800" dist="38100" dir="2700000" algn="tl" rotWithShape="0">
                  <a:srgbClr val="000000"/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6400" y="6096000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800" dirty="0" smtClean="0">
                <a:solidFill>
                  <a:srgbClr val="FFFFFF"/>
                </a:solidFill>
                <a:cs typeface="Arial" charset="0"/>
              </a:rPr>
              <a:t>Based on SST EOF analysis north of 20N in Pacific with global mean removed.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47123" y="6211669"/>
            <a:ext cx="1600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800" dirty="0">
                <a:solidFill>
                  <a:srgbClr val="FFFF00"/>
                </a:solidFill>
                <a:cs typeface="Arial" charset="0"/>
              </a:rPr>
              <a:t>Courtesy </a:t>
            </a:r>
          </a:p>
          <a:p>
            <a:pPr eaLnBrk="1" hangingPunct="1"/>
            <a:r>
              <a:rPr lang="en-US" sz="1800" dirty="0">
                <a:solidFill>
                  <a:srgbClr val="FFFF00"/>
                </a:solidFill>
                <a:cs typeface="Arial" charset="0"/>
              </a:rPr>
              <a:t>Adam </a:t>
            </a:r>
            <a:r>
              <a:rPr lang="en-US" sz="1800" dirty="0" smtClean="0">
                <a:solidFill>
                  <a:srgbClr val="FFFF00"/>
                </a:solidFill>
                <a:cs typeface="Arial" charset="0"/>
              </a:rPr>
              <a:t>Phillips</a:t>
            </a:r>
            <a:endParaRPr lang="en-US" sz="1800" dirty="0">
              <a:solidFill>
                <a:srgbClr val="FFFF00"/>
              </a:solidFill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061883" y="1303125"/>
            <a:ext cx="2081118" cy="6858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81800" y="1600200"/>
            <a:ext cx="2209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EOF= Empirical Orthogonal Function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= Principal Component Analysis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= Eigenvector of covariance matrix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30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7724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Global T and PDO</a:t>
            </a:r>
            <a:endParaRPr lang="en-US" dirty="0">
              <a:effectLst>
                <a:outerShdw blurRad="50800" dist="38100" dir="2700000" algn="tl" rotWithShape="0">
                  <a:srgbClr val="000000"/>
                </a:outerShdw>
              </a:effectLst>
              <a:latin typeface="Comic Sans MS"/>
              <a:cs typeface="Comic Sans MS"/>
            </a:endParaRPr>
          </a:p>
        </p:txBody>
      </p:sp>
      <p:pic>
        <p:nvPicPr>
          <p:cNvPr id="3" name="Picture 2" descr="T+PDO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" y="1600200"/>
            <a:ext cx="7655853" cy="5012749"/>
          </a:xfrm>
          <a:prstGeom prst="rect">
            <a:avLst/>
          </a:prstGeom>
        </p:spPr>
      </p:pic>
      <p:pic>
        <p:nvPicPr>
          <p:cNvPr id="4" name="Picture 3" descr="T+PDO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1800" y="0"/>
            <a:ext cx="2362200" cy="149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41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5809" y="304800"/>
            <a:ext cx="396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Ocean Heat Content</a:t>
            </a:r>
            <a:b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</a:b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ORAS4</a:t>
            </a:r>
            <a:endParaRPr lang="en-US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latin typeface="Comic Sans MS"/>
              <a:cs typeface="Comic Sans MS"/>
            </a:endParaRPr>
          </a:p>
        </p:txBody>
      </p:sp>
      <p:pic>
        <p:nvPicPr>
          <p:cNvPr id="4" name="Picture 3" descr="grl_v40_i9_Iss2Press_Cover_Long-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56"/>
            <a:ext cx="531121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0" y="6019800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1800" dirty="0" err="1" smtClean="0">
                <a:solidFill>
                  <a:srgbClr val="FFFF00"/>
                </a:solidFill>
              </a:rPr>
              <a:t>Balmaseda</a:t>
            </a:r>
            <a:r>
              <a:rPr lang="en-US" sz="1800" dirty="0" smtClean="0">
                <a:solidFill>
                  <a:srgbClr val="FFFF00"/>
                </a:solidFill>
              </a:rPr>
              <a:t>, Trenberth and </a:t>
            </a:r>
            <a:r>
              <a:rPr lang="en-US" sz="1800" dirty="0" err="1" smtClean="0">
                <a:solidFill>
                  <a:srgbClr val="FFFF00"/>
                </a:solidFill>
              </a:rPr>
              <a:t>Källén</a:t>
            </a:r>
            <a:r>
              <a:rPr lang="en-US" sz="1800" dirty="0" smtClean="0">
                <a:solidFill>
                  <a:srgbClr val="FFFF00"/>
                </a:solidFill>
              </a:rPr>
              <a:t> 2013 GRL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257800" y="1905000"/>
            <a:ext cx="8229600" cy="4114800"/>
          </a:xfrm>
        </p:spPr>
        <p:txBody>
          <a:bodyPr/>
          <a:lstStyle/>
          <a:p>
            <a:pPr marL="176213" indent="-176213"/>
            <a:r>
              <a:rPr lang="en-GB" sz="2000" dirty="0" smtClean="0">
                <a:solidFill>
                  <a:schemeClr val="bg1"/>
                </a:solidFill>
                <a:latin typeface="Comic Sans MS" pitchFamily="66" charset="0"/>
              </a:rPr>
              <a:t>5 member ensemble; </a:t>
            </a:r>
          </a:p>
          <a:p>
            <a:pPr marL="176213" indent="-176213"/>
            <a:r>
              <a:rPr lang="en-GB" sz="2000" dirty="0" smtClean="0">
                <a:solidFill>
                  <a:schemeClr val="bg1"/>
                </a:solidFill>
                <a:latin typeface="Comic Sans MS" pitchFamily="66" charset="0"/>
              </a:rPr>
              <a:t>perturbed initial states</a:t>
            </a:r>
          </a:p>
          <a:p>
            <a:pPr marL="176213" indent="-176213"/>
            <a:r>
              <a:rPr lang="en-GB" sz="2000" dirty="0" smtClean="0">
                <a:solidFill>
                  <a:schemeClr val="bg1"/>
                </a:solidFill>
                <a:latin typeface="Comic Sans MS" pitchFamily="66" charset="0"/>
              </a:rPr>
              <a:t>1958 through 2009</a:t>
            </a:r>
          </a:p>
          <a:p>
            <a:pPr marL="176213" indent="-176213"/>
            <a:r>
              <a:rPr lang="en-GB" sz="2000" dirty="0" smtClean="0">
                <a:solidFill>
                  <a:schemeClr val="bg1"/>
                </a:solidFill>
                <a:latin typeface="Comic Sans MS" pitchFamily="66" charset="0"/>
              </a:rPr>
              <a:t>NEMO  1° 42 level 3Dvar</a:t>
            </a:r>
          </a:p>
          <a:p>
            <a:pPr marL="176213" indent="-176213"/>
            <a:r>
              <a:rPr lang="en-GB" sz="2000" dirty="0" smtClean="0">
                <a:solidFill>
                  <a:schemeClr val="bg1"/>
                </a:solidFill>
                <a:latin typeface="Comic Sans MS" pitchFamily="66" charset="0"/>
              </a:rPr>
              <a:t>Bias corrected  Argo era</a:t>
            </a:r>
          </a:p>
          <a:p>
            <a:pPr marL="176213" indent="-176213"/>
            <a:r>
              <a:rPr lang="en-GB" sz="2000" dirty="0" err="1" smtClean="0">
                <a:solidFill>
                  <a:schemeClr val="bg1"/>
                </a:solidFill>
                <a:latin typeface="Comic Sans MS" pitchFamily="66" charset="0"/>
              </a:rPr>
              <a:t>Sfc</a:t>
            </a:r>
            <a:r>
              <a:rPr lang="en-GB" sz="2000" dirty="0" smtClean="0">
                <a:solidFill>
                  <a:schemeClr val="bg1"/>
                </a:solidFill>
                <a:latin typeface="Comic Sans MS" pitchFamily="66" charset="0"/>
              </a:rPr>
              <a:t> fluxes from ERA, </a:t>
            </a:r>
          </a:p>
          <a:p>
            <a:pPr marL="176213" indent="-176213"/>
            <a:r>
              <a:rPr lang="en-GB" sz="2000" dirty="0">
                <a:solidFill>
                  <a:schemeClr val="bg1"/>
                </a:solidFill>
                <a:latin typeface="Comic Sans MS" pitchFamily="66" charset="0"/>
              </a:rPr>
              <a:t>R</a:t>
            </a:r>
            <a:r>
              <a:rPr lang="en-GB" sz="2000" dirty="0" smtClean="0">
                <a:solidFill>
                  <a:schemeClr val="bg1"/>
                </a:solidFill>
                <a:latin typeface="Comic Sans MS" pitchFamily="66" charset="0"/>
              </a:rPr>
              <a:t>elaxed to </a:t>
            </a:r>
            <a:r>
              <a:rPr lang="en-GB" sz="2000" dirty="0" err="1" smtClean="0">
                <a:solidFill>
                  <a:schemeClr val="bg1"/>
                </a:solidFill>
                <a:latin typeface="Comic Sans MS" pitchFamily="66" charset="0"/>
              </a:rPr>
              <a:t>obs</a:t>
            </a:r>
            <a:r>
              <a:rPr lang="en-GB" sz="2000" dirty="0" smtClean="0">
                <a:solidFill>
                  <a:schemeClr val="bg1"/>
                </a:solidFill>
                <a:latin typeface="Comic Sans MS" pitchFamily="66" charset="0"/>
              </a:rPr>
              <a:t> SST (2-3 days)</a:t>
            </a:r>
          </a:p>
          <a:p>
            <a:pPr marL="176213" indent="-176213"/>
            <a:r>
              <a:rPr lang="en-GB" sz="2000" dirty="0" smtClean="0">
                <a:solidFill>
                  <a:schemeClr val="bg1"/>
                </a:solidFill>
                <a:latin typeface="Comic Sans MS" pitchFamily="66" charset="0"/>
              </a:rPr>
              <a:t>Corrected XBTs, altimetry</a:t>
            </a:r>
          </a:p>
          <a:p>
            <a:pPr marL="176213" indent="-176213"/>
            <a:r>
              <a:rPr lang="en-GB" sz="2000" dirty="0" smtClean="0">
                <a:solidFill>
                  <a:schemeClr val="bg1"/>
                </a:solidFill>
                <a:latin typeface="Comic Sans MS" pitchFamily="66" charset="0"/>
              </a:rPr>
              <a:t>10 day cycle</a:t>
            </a:r>
            <a:endParaRPr lang="en-GB" sz="2400" dirty="0" smtClean="0">
              <a:solidFill>
                <a:schemeClr val="bg1"/>
              </a:solidFill>
              <a:latin typeface="Comic Sans MS" pitchFamily="66" charset="0"/>
            </a:endParaRPr>
          </a:p>
          <a:p>
            <a:endParaRPr lang="en-US" sz="28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822921"/>
      </p:ext>
    </p:extLst>
  </p:cSld>
  <p:clrMapOvr>
    <a:masterClrMapping/>
  </p:clrMapOvr>
  <p:transition xmlns:p14="http://schemas.microsoft.com/office/powerpoint/2010/main" spd="slow">
    <p:strips dir="r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1_300.png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990601"/>
            <a:ext cx="8475178" cy="5493749"/>
          </a:xfrm>
          <a:prstGeom prst="rect">
            <a:avLst/>
          </a:prstGeom>
        </p:spPr>
      </p:pic>
      <p:pic>
        <p:nvPicPr>
          <p:cNvPr id="4" name="Picture 3" descr="Fig1_300_700.png"/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990601"/>
            <a:ext cx="8475178" cy="5493749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85800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r>
              <a:rPr lang="en-US" sz="3200" dirty="0" smtClean="0">
                <a:solidFill>
                  <a:srgbClr val="FFC000"/>
                </a:solidFill>
                <a:latin typeface="Comic Sans MS" pitchFamily="66" charset="0"/>
              </a:rPr>
              <a:t>Global Ocean Heat Content</a:t>
            </a:r>
            <a:endParaRPr lang="en-US" sz="3200" dirty="0">
              <a:solidFill>
                <a:srgbClr val="FFC000"/>
              </a:solidFill>
              <a:latin typeface="Comic Sans MS" pitchFamily="66" charset="0"/>
            </a:endParaRPr>
          </a:p>
        </p:txBody>
      </p:sp>
      <p:pic>
        <p:nvPicPr>
          <p:cNvPr id="8" name="Picture 7" descr="Fig1_plus_2010_noVolc.png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022" y="990601"/>
            <a:ext cx="8475178" cy="5493749"/>
          </a:xfrm>
          <a:prstGeom prst="rect">
            <a:avLst/>
          </a:prstGeom>
        </p:spPr>
      </p:pic>
      <p:pic>
        <p:nvPicPr>
          <p:cNvPr id="9" name="Picture 8" descr="Fig1_plus_2010Wagung_noW.png"/>
          <p:cNvPicPr>
            <a:picLocks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022" y="990601"/>
            <a:ext cx="8475178" cy="54937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63382" y="6550223"/>
            <a:ext cx="34387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Balmaseda</a:t>
            </a:r>
            <a:r>
              <a:rPr lang="en-US" sz="1400" dirty="0" smtClean="0">
                <a:solidFill>
                  <a:schemeClr val="bg1"/>
                </a:solidFill>
              </a:rPr>
              <a:t>, Trenberth and </a:t>
            </a:r>
            <a:r>
              <a:rPr lang="en-US" sz="1400" dirty="0" err="1" smtClean="0">
                <a:solidFill>
                  <a:schemeClr val="bg1"/>
                </a:solidFill>
              </a:rPr>
              <a:t>Källén</a:t>
            </a:r>
            <a:r>
              <a:rPr lang="en-US" sz="1400" dirty="0" smtClean="0">
                <a:solidFill>
                  <a:schemeClr val="bg1"/>
                </a:solidFill>
              </a:rPr>
              <a:t> 2013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981999" y="3496600"/>
            <a:ext cx="242566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Amount of heat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/>
          <a:p>
            <a:r>
              <a:rPr lang="en-US" sz="4000" dirty="0" smtClean="0">
                <a:latin typeface="Comic Sans MS" pitchFamily="66" charset="0"/>
              </a:rPr>
              <a:t>First rule of management</a:t>
            </a:r>
            <a:endParaRPr lang="en-US" sz="4000" dirty="0"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2209801"/>
            <a:ext cx="8288046" cy="58477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“You can’t manage what you can’t measure”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4" name="Picture 4" descr="sickEar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1" y="3200401"/>
            <a:ext cx="1748348" cy="141446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2400" y="5029202"/>
            <a:ext cx="838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“You are entitled to your own opinion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but not 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your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own facts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.”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Patrick Daniel 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Moynahan</a:t>
            </a:r>
            <a:endParaRPr lang="en-US" sz="2000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/>
                </a:outerShdw>
              </a:effectLst>
            </a:endParaRPr>
          </a:p>
          <a:p>
            <a:pPr algn="ctr"/>
            <a:endParaRPr lang="en-US" sz="3600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91680" y="219998"/>
            <a:ext cx="6052709" cy="46166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OHC from ORAS4 and rates of change</a:t>
            </a:r>
            <a:endParaRPr lang="en-US" sz="24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48600" y="4495800"/>
            <a:ext cx="12954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Diff: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0.21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 m</a:t>
            </a:r>
            <a:r>
              <a:rPr lang="en-US" baseline="30000" dirty="0" smtClean="0">
                <a:solidFill>
                  <a:schemeClr val="bg1"/>
                </a:solidFill>
              </a:rPr>
              <a:t>-2 </a:t>
            </a:r>
            <a:r>
              <a:rPr lang="en-US" dirty="0" smtClean="0">
                <a:solidFill>
                  <a:schemeClr val="bg1"/>
                </a:solidFill>
              </a:rPr>
              <a:t>2000s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48600" y="1295400"/>
            <a:ext cx="1295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12-mo running means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33609" y="6488668"/>
            <a:ext cx="3017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Trenberth et al. 2014 J </a:t>
            </a:r>
            <a:r>
              <a:rPr lang="en-US" sz="1800" dirty="0" err="1" smtClean="0">
                <a:solidFill>
                  <a:srgbClr val="FFFFFF"/>
                </a:solidFill>
              </a:rPr>
              <a:t>Cl</a:t>
            </a: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9" name="Picture 8" descr="ORAS4_ts_v2_700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171" y="702869"/>
            <a:ext cx="6859829" cy="5850331"/>
          </a:xfrm>
          <a:prstGeom prst="rect">
            <a:avLst/>
          </a:prstGeom>
        </p:spPr>
      </p:pic>
      <p:pic>
        <p:nvPicPr>
          <p:cNvPr id="10" name="Picture 9" descr="ORAS4_ts_v2_Fig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999" y="702869"/>
            <a:ext cx="6859829" cy="5850331"/>
          </a:xfrm>
          <a:prstGeom prst="rect">
            <a:avLst/>
          </a:prstGeom>
        </p:spPr>
      </p:pic>
      <p:pic>
        <p:nvPicPr>
          <p:cNvPr id="11" name="Picture 10" descr="Fig.5_ORAS4_ts_v2_Fig5volc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702869"/>
            <a:ext cx="6859829" cy="58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459451"/>
      </p:ext>
    </p:extLst>
  </p:cSld>
  <p:clrMapOvr>
    <a:masterClrMapping/>
  </p:clrMapOvr>
  <p:transition xmlns:p14="http://schemas.microsoft.com/office/powerpoint/2010/main" spd="slow">
    <p:push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91680" y="219998"/>
            <a:ext cx="6052709" cy="46166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OHC from ORAS4 and rates of change</a:t>
            </a:r>
            <a:endParaRPr lang="en-US" sz="24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48600" y="4495800"/>
            <a:ext cx="12954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Diff: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0.21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W m</a:t>
            </a:r>
            <a:r>
              <a:rPr lang="en-US" baseline="30000" dirty="0" smtClean="0">
                <a:solidFill>
                  <a:schemeClr val="bg1"/>
                </a:solidFill>
              </a:rPr>
              <a:t>-2 </a:t>
            </a:r>
            <a:r>
              <a:rPr lang="en-US" dirty="0" smtClean="0">
                <a:solidFill>
                  <a:schemeClr val="bg1"/>
                </a:solidFill>
              </a:rPr>
              <a:t>2000s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48600" y="1295400"/>
            <a:ext cx="1295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12-mo running means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 descr="OHC+PDO.png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952" y="704088"/>
            <a:ext cx="685800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50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cs typeface="Comic Sans MS"/>
              </a:rPr>
              <a:t>Deep </a:t>
            </a:r>
            <a:r>
              <a:rPr lang="en-US" sz="4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cs typeface="Comic Sans MS"/>
              </a:rPr>
              <a:t>Doo </a:t>
            </a:r>
            <a:r>
              <a:rPr lang="en-US" sz="4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/>
                <a:cs typeface="Comic Sans MS"/>
              </a:rPr>
              <a:t>Doo</a:t>
            </a:r>
            <a:endParaRPr lang="en-US" sz="4800" dirty="0"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701" y="2073363"/>
            <a:ext cx="8458200" cy="35052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  <a:latin typeface="Comic Sans MS"/>
                <a:cs typeface="Comic Sans MS"/>
              </a:rPr>
              <a:t>There's a clearer analysis forming</a:t>
            </a:r>
            <a:br>
              <a:rPr lang="en-US" sz="2800" dirty="0">
                <a:solidFill>
                  <a:schemeClr val="bg1"/>
                </a:solidFill>
                <a:latin typeface="Comic Sans MS"/>
                <a:cs typeface="Comic Sans MS"/>
              </a:rPr>
            </a:br>
            <a:r>
              <a:rPr lang="en-US" sz="2800" dirty="0">
                <a:solidFill>
                  <a:schemeClr val="bg1"/>
                </a:solidFill>
                <a:latin typeface="Comic Sans MS"/>
                <a:cs typeface="Comic Sans MS"/>
              </a:rPr>
              <a:t>Of the increase in powerful storming;</a:t>
            </a:r>
            <a:br>
              <a:rPr lang="en-US" sz="2800" dirty="0">
                <a:solidFill>
                  <a:schemeClr val="bg1"/>
                </a:solidFill>
                <a:latin typeface="Comic Sans MS"/>
                <a:cs typeface="Comic Sans MS"/>
              </a:rPr>
            </a:br>
            <a:r>
              <a:rPr lang="en-US" sz="2800" dirty="0">
                <a:solidFill>
                  <a:schemeClr val="bg1"/>
                </a:solidFill>
                <a:latin typeface="Comic Sans MS"/>
                <a:cs typeface="Comic Sans MS"/>
              </a:rPr>
              <a:t>But it's not just hot air</a:t>
            </a:r>
            <a:br>
              <a:rPr lang="en-US" sz="2800" dirty="0">
                <a:solidFill>
                  <a:schemeClr val="bg1"/>
                </a:solidFill>
                <a:latin typeface="Comic Sans MS"/>
                <a:cs typeface="Comic Sans MS"/>
              </a:rPr>
            </a:br>
            <a:r>
              <a:rPr lang="en-US" sz="2800" dirty="0">
                <a:solidFill>
                  <a:schemeClr val="bg1"/>
                </a:solidFill>
                <a:latin typeface="Comic Sans MS"/>
                <a:cs typeface="Comic Sans MS"/>
              </a:rPr>
              <a:t>About which we should care,</a:t>
            </a:r>
            <a:br>
              <a:rPr lang="en-US" sz="2800" dirty="0">
                <a:solidFill>
                  <a:schemeClr val="bg1"/>
                </a:solidFill>
                <a:latin typeface="Comic Sans MS"/>
                <a:cs typeface="Comic Sans MS"/>
              </a:rPr>
            </a:br>
            <a:r>
              <a:rPr lang="en-US" sz="2800" dirty="0">
                <a:solidFill>
                  <a:schemeClr val="bg1"/>
                </a:solidFill>
                <a:latin typeface="Comic Sans MS"/>
                <a:cs typeface="Comic Sans MS"/>
              </a:rPr>
              <a:t>For the cold ocean depths have been warming.</a:t>
            </a:r>
            <a:br>
              <a:rPr lang="en-US" sz="2800" dirty="0">
                <a:solidFill>
                  <a:schemeClr val="bg1"/>
                </a:solidFill>
                <a:latin typeface="Comic Sans MS"/>
                <a:cs typeface="Comic Sans MS"/>
              </a:rPr>
            </a:br>
            <a:endParaRPr lang="en-US" sz="28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540324" y="5403252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9pPr>
          </a:lstStyle>
          <a:p>
            <a:r>
              <a:rPr lang="en-US" sz="2400" dirty="0" smtClean="0">
                <a:latin typeface="Comic Sans MS"/>
                <a:cs typeface="Comic Sans MS"/>
              </a:rPr>
              <a:t>Lynne Page</a:t>
            </a:r>
            <a:br>
              <a:rPr lang="en-US" sz="2400" dirty="0" smtClean="0">
                <a:latin typeface="Comic Sans MS"/>
                <a:cs typeface="Comic Sans MS"/>
              </a:rPr>
            </a:br>
            <a:endParaRPr lang="en-US" sz="2400" dirty="0" smtClean="0">
              <a:latin typeface="Comic Sans MS"/>
              <a:cs typeface="Comic Sans MS"/>
            </a:endParaRPr>
          </a:p>
          <a:p>
            <a:r>
              <a:rPr lang="en-US" sz="2000" dirty="0">
                <a:latin typeface="Times New Roman"/>
                <a:hlinkClick r:id="rId2"/>
              </a:rPr>
              <a:t>http://limericksbylin.com</a:t>
            </a:r>
            <a:r>
              <a:rPr lang="en-US" sz="2000" dirty="0" smtClean="0">
                <a:latin typeface="Times New Roman"/>
                <a:hlinkClick r:id="rId2"/>
              </a:rPr>
              <a:t>/</a:t>
            </a:r>
            <a:endParaRPr lang="en-US" sz="20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590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16558"/>
            <a:ext cx="7772400" cy="1143000"/>
          </a:xfrm>
        </p:spPr>
        <p:txBody>
          <a:bodyPr/>
          <a:lstStyle/>
          <a:p>
            <a:r>
              <a:rPr lang="en-US" dirty="0" err="1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Sfc</a:t>
            </a:r>
            <a:r>
              <a:rPr lang="en-US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 Temperatures:</a:t>
            </a:r>
            <a:br>
              <a:rPr lang="en-US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</a:br>
            <a:r>
              <a:rPr lang="en-US" sz="2400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GISS</a:t>
            </a:r>
            <a:endParaRPr lang="en-US" sz="2400" dirty="0">
              <a:effectLst>
                <a:outerShdw blurRad="50800" dist="38100" dir="2700000" algn="tl" rotWithShape="0">
                  <a:srgbClr val="000000"/>
                </a:outerShdw>
              </a:effectLst>
              <a:latin typeface="Comic Sans MS"/>
              <a:cs typeface="Comic Sans MS"/>
            </a:endParaRPr>
          </a:p>
        </p:txBody>
      </p:sp>
      <p:pic>
        <p:nvPicPr>
          <p:cNvPr id="4" name="Picture 3" descr="GISS_1976-1998_vs_1999-2012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699"/>
          <a:stretch/>
        </p:blipFill>
        <p:spPr>
          <a:xfrm>
            <a:off x="802607" y="1895946"/>
            <a:ext cx="7119775" cy="45584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7619" y="1378857"/>
            <a:ext cx="6974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We have used epochs: 1999-2012 </a:t>
            </a:r>
            <a:r>
              <a:rPr lang="en-US" dirty="0" err="1" smtClean="0">
                <a:solidFill>
                  <a:schemeClr val="bg1"/>
                </a:solidFill>
              </a:rPr>
              <a:t>vs</a:t>
            </a:r>
            <a:r>
              <a:rPr lang="en-US" dirty="0" smtClean="0">
                <a:solidFill>
                  <a:schemeClr val="bg1"/>
                </a:solidFill>
              </a:rPr>
              <a:t> 1976-1998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44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11_Trenberth_hiatus_revised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0935" y="1509057"/>
            <a:ext cx="7099446" cy="39444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9007"/>
            <a:ext cx="7772400" cy="1143000"/>
          </a:xfrm>
        </p:spPr>
        <p:txBody>
          <a:bodyPr/>
          <a:lstStyle/>
          <a:p>
            <a:r>
              <a:rPr lang="en-US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SLP and surface winds</a:t>
            </a:r>
            <a:br>
              <a:rPr lang="en-US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</a:br>
            <a:r>
              <a:rPr lang="en-US" sz="2400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ERA-I</a:t>
            </a:r>
            <a:endParaRPr lang="en-US" dirty="0">
              <a:effectLst>
                <a:outerShdw blurRad="50800" dist="38100" dir="2700000" algn="tl" rotWithShape="0">
                  <a:srgbClr val="000000"/>
                </a:outerShdw>
              </a:effectLst>
              <a:latin typeface="Comic Sans MS"/>
              <a:cs typeface="Comic Sans MS"/>
            </a:endParaRPr>
          </a:p>
        </p:txBody>
      </p:sp>
      <p:pic>
        <p:nvPicPr>
          <p:cNvPr id="4" name="Picture 3" descr="pdo_u_v_msl copy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1399" y="5438586"/>
            <a:ext cx="7101541" cy="63384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996116" y="3125782"/>
            <a:ext cx="1893174" cy="744363"/>
            <a:chOff x="3996116" y="3125782"/>
            <a:chExt cx="1893174" cy="744363"/>
          </a:xfrm>
        </p:grpSpPr>
        <p:sp>
          <p:nvSpPr>
            <p:cNvPr id="7" name="Chevron 6"/>
            <p:cNvSpPr/>
            <p:nvPr/>
          </p:nvSpPr>
          <p:spPr bwMode="auto">
            <a:xfrm rot="10020629">
              <a:off x="5128617" y="3125782"/>
              <a:ext cx="569846" cy="260482"/>
            </a:xfrm>
            <a:prstGeom prst="chevron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8" name="Chevron 7"/>
            <p:cNvSpPr/>
            <p:nvPr/>
          </p:nvSpPr>
          <p:spPr bwMode="auto">
            <a:xfrm rot="10800000">
              <a:off x="4613484" y="3424703"/>
              <a:ext cx="569846" cy="260482"/>
            </a:xfrm>
            <a:prstGeom prst="chevron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9" name="Chevron 8"/>
            <p:cNvSpPr/>
            <p:nvPr/>
          </p:nvSpPr>
          <p:spPr bwMode="auto">
            <a:xfrm rot="11529004">
              <a:off x="5319444" y="3609663"/>
              <a:ext cx="569846" cy="260482"/>
            </a:xfrm>
            <a:prstGeom prst="chevron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1" name="Chevron 10"/>
            <p:cNvSpPr/>
            <p:nvPr/>
          </p:nvSpPr>
          <p:spPr bwMode="auto">
            <a:xfrm rot="10800000">
              <a:off x="3996116" y="3442340"/>
              <a:ext cx="569846" cy="260482"/>
            </a:xfrm>
            <a:prstGeom prst="chevron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5439399"/>
      </p:ext>
    </p:extLst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6352" y="316558"/>
            <a:ext cx="3137648" cy="1143000"/>
          </a:xfrm>
        </p:spPr>
        <p:txBody>
          <a:bodyPr/>
          <a:lstStyle/>
          <a:p>
            <a:r>
              <a:rPr lang="en-US" dirty="0" err="1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Sfc</a:t>
            </a:r>
            <a:r>
              <a:rPr lang="en-US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en-US" sz="3200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Temperatures:</a:t>
            </a:r>
            <a:br>
              <a:rPr lang="en-US" sz="3200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</a:br>
            <a:r>
              <a:rPr lang="en-US" sz="2400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GISS</a:t>
            </a:r>
            <a:endParaRPr lang="en-US" sz="2400" dirty="0">
              <a:effectLst>
                <a:outerShdw blurRad="50800" dist="38100" dir="2700000" algn="tl" rotWithShape="0">
                  <a:srgbClr val="000000"/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55765" y="4636034"/>
            <a:ext cx="28327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We have used epochs: 1999-2012 </a:t>
            </a:r>
            <a:r>
              <a:rPr lang="en-US" dirty="0" err="1" smtClean="0">
                <a:solidFill>
                  <a:schemeClr val="bg1"/>
                </a:solidFill>
              </a:rPr>
              <a:t>vs</a:t>
            </a:r>
            <a:r>
              <a:rPr lang="en-US" dirty="0" smtClean="0">
                <a:solidFill>
                  <a:schemeClr val="bg1"/>
                </a:solidFill>
              </a:rPr>
              <a:t> 1976-1998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means_1976-1998_vs_1999-2012_GISS_seasons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9439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2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do_u_v_msl_global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8230" y="1261397"/>
            <a:ext cx="5114004" cy="54020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9007"/>
            <a:ext cx="7772400" cy="1143000"/>
          </a:xfrm>
        </p:spPr>
        <p:txBody>
          <a:bodyPr/>
          <a:lstStyle/>
          <a:p>
            <a:r>
              <a:rPr lang="en-US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SLP and surface winds</a:t>
            </a:r>
            <a:br>
              <a:rPr lang="en-US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</a:br>
            <a:r>
              <a:rPr lang="en-US" sz="2400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ERA-I</a:t>
            </a:r>
            <a:endParaRPr lang="en-US" dirty="0">
              <a:effectLst>
                <a:outerShdw blurRad="50800" dist="38100" dir="2700000" algn="tl" rotWithShape="0">
                  <a:srgbClr val="000000"/>
                </a:outerShdw>
              </a:effectLst>
              <a:latin typeface="Comic Sans MS"/>
              <a:cs typeface="Comic Sans M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652762" y="1838476"/>
            <a:ext cx="5491238" cy="1100669"/>
            <a:chOff x="3652762" y="1838476"/>
            <a:chExt cx="5491238" cy="1100669"/>
          </a:xfrm>
        </p:grpSpPr>
        <p:sp>
          <p:nvSpPr>
            <p:cNvPr id="4" name="Oval 3"/>
            <p:cNvSpPr/>
            <p:nvPr/>
          </p:nvSpPr>
          <p:spPr bwMode="auto">
            <a:xfrm>
              <a:off x="3652762" y="2503716"/>
              <a:ext cx="1475619" cy="435429"/>
            </a:xfrm>
            <a:prstGeom prst="ellipse">
              <a:avLst/>
            </a:prstGeom>
            <a:noFill/>
            <a:ln w="38100" cap="flat" cmpd="sng" algn="ctr">
              <a:solidFill>
                <a:srgbClr val="9933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 bwMode="auto">
            <a:xfrm flipV="1">
              <a:off x="5152571" y="1947333"/>
              <a:ext cx="2527905" cy="73781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9933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" name="TextBox 6"/>
            <p:cNvSpPr txBox="1"/>
            <p:nvPr/>
          </p:nvSpPr>
          <p:spPr>
            <a:xfrm>
              <a:off x="7600914" y="1838476"/>
              <a:ext cx="15430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Over 2 m/s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652762" y="4143828"/>
            <a:ext cx="5450161" cy="1100669"/>
            <a:chOff x="3652762" y="1838476"/>
            <a:chExt cx="5450161" cy="1100669"/>
          </a:xfrm>
        </p:grpSpPr>
        <p:sp>
          <p:nvSpPr>
            <p:cNvPr id="10" name="Oval 9"/>
            <p:cNvSpPr/>
            <p:nvPr/>
          </p:nvSpPr>
          <p:spPr bwMode="auto">
            <a:xfrm>
              <a:off x="3652762" y="2503716"/>
              <a:ext cx="1475619" cy="435429"/>
            </a:xfrm>
            <a:prstGeom prst="ellipse">
              <a:avLst/>
            </a:prstGeom>
            <a:noFill/>
            <a:ln w="38100" cap="flat" cmpd="sng" algn="ctr">
              <a:solidFill>
                <a:srgbClr val="9933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 flipV="1">
              <a:off x="5152571" y="1947333"/>
              <a:ext cx="2527905" cy="73781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9933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TextBox 11"/>
            <p:cNvSpPr txBox="1"/>
            <p:nvPr/>
          </p:nvSpPr>
          <p:spPr>
            <a:xfrm>
              <a:off x="7600914" y="1838476"/>
              <a:ext cx="15020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Over 1 m/s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Freeform 12"/>
          <p:cNvSpPr/>
          <p:nvPr/>
        </p:nvSpPr>
        <p:spPr>
          <a:xfrm>
            <a:off x="4402667" y="1650565"/>
            <a:ext cx="2152952" cy="925721"/>
          </a:xfrm>
          <a:custGeom>
            <a:avLst/>
            <a:gdLst>
              <a:gd name="connsiteX0" fmla="*/ 0 w 2152952"/>
              <a:gd name="connsiteY0" fmla="*/ 925721 h 925721"/>
              <a:gd name="connsiteX1" fmla="*/ 229809 w 2152952"/>
              <a:gd name="connsiteY1" fmla="*/ 393530 h 925721"/>
              <a:gd name="connsiteX2" fmla="*/ 701523 w 2152952"/>
              <a:gd name="connsiteY2" fmla="*/ 18578 h 925721"/>
              <a:gd name="connsiteX3" fmla="*/ 1693333 w 2152952"/>
              <a:gd name="connsiteY3" fmla="*/ 103245 h 925721"/>
              <a:gd name="connsiteX4" fmla="*/ 2152952 w 2152952"/>
              <a:gd name="connsiteY4" fmla="*/ 502387 h 925721"/>
              <a:gd name="connsiteX5" fmla="*/ 2152952 w 2152952"/>
              <a:gd name="connsiteY5" fmla="*/ 502387 h 925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2952" h="925721">
                <a:moveTo>
                  <a:pt x="0" y="925721"/>
                </a:moveTo>
                <a:cubicBezTo>
                  <a:pt x="56444" y="735220"/>
                  <a:pt x="112889" y="544720"/>
                  <a:pt x="229809" y="393530"/>
                </a:cubicBezTo>
                <a:cubicBezTo>
                  <a:pt x="346729" y="242340"/>
                  <a:pt x="457602" y="66959"/>
                  <a:pt x="701523" y="18578"/>
                </a:cubicBezTo>
                <a:cubicBezTo>
                  <a:pt x="945444" y="-29803"/>
                  <a:pt x="1451428" y="22610"/>
                  <a:pt x="1693333" y="103245"/>
                </a:cubicBezTo>
                <a:cubicBezTo>
                  <a:pt x="1935238" y="183880"/>
                  <a:pt x="2152952" y="502387"/>
                  <a:pt x="2152952" y="502387"/>
                </a:cubicBezTo>
                <a:lnTo>
                  <a:pt x="2152952" y="502387"/>
                </a:lnTo>
              </a:path>
            </a:pathLst>
          </a:custGeom>
          <a:ln w="76200" cmpd="tri">
            <a:solidFill>
              <a:srgbClr val="9933FF"/>
            </a:solidFill>
            <a:headEnd type="none"/>
            <a:tailEnd type="triangle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4" name="Freeform 13"/>
          <p:cNvSpPr/>
          <p:nvPr/>
        </p:nvSpPr>
        <p:spPr>
          <a:xfrm rot="11359209" flipH="1">
            <a:off x="4281715" y="5394475"/>
            <a:ext cx="2189238" cy="575733"/>
          </a:xfrm>
          <a:custGeom>
            <a:avLst/>
            <a:gdLst>
              <a:gd name="connsiteX0" fmla="*/ 0 w 2152952"/>
              <a:gd name="connsiteY0" fmla="*/ 925721 h 925721"/>
              <a:gd name="connsiteX1" fmla="*/ 229809 w 2152952"/>
              <a:gd name="connsiteY1" fmla="*/ 393530 h 925721"/>
              <a:gd name="connsiteX2" fmla="*/ 701523 w 2152952"/>
              <a:gd name="connsiteY2" fmla="*/ 18578 h 925721"/>
              <a:gd name="connsiteX3" fmla="*/ 1693333 w 2152952"/>
              <a:gd name="connsiteY3" fmla="*/ 103245 h 925721"/>
              <a:gd name="connsiteX4" fmla="*/ 2152952 w 2152952"/>
              <a:gd name="connsiteY4" fmla="*/ 502387 h 925721"/>
              <a:gd name="connsiteX5" fmla="*/ 2152952 w 2152952"/>
              <a:gd name="connsiteY5" fmla="*/ 502387 h 925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2952" h="925721">
                <a:moveTo>
                  <a:pt x="0" y="925721"/>
                </a:moveTo>
                <a:cubicBezTo>
                  <a:pt x="56444" y="735220"/>
                  <a:pt x="112889" y="544720"/>
                  <a:pt x="229809" y="393530"/>
                </a:cubicBezTo>
                <a:cubicBezTo>
                  <a:pt x="346729" y="242340"/>
                  <a:pt x="457602" y="66959"/>
                  <a:pt x="701523" y="18578"/>
                </a:cubicBezTo>
                <a:cubicBezTo>
                  <a:pt x="945444" y="-29803"/>
                  <a:pt x="1451428" y="22610"/>
                  <a:pt x="1693333" y="103245"/>
                </a:cubicBezTo>
                <a:cubicBezTo>
                  <a:pt x="1935238" y="183880"/>
                  <a:pt x="2152952" y="502387"/>
                  <a:pt x="2152952" y="502387"/>
                </a:cubicBezTo>
                <a:lnTo>
                  <a:pt x="2152952" y="502387"/>
                </a:lnTo>
              </a:path>
            </a:pathLst>
          </a:custGeom>
          <a:ln w="76200" cmpd="tri">
            <a:solidFill>
              <a:srgbClr val="9933FF"/>
            </a:solidFill>
            <a:headEnd type="none"/>
            <a:tailEnd type="triangle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318646"/>
      </p:ext>
    </p:extLst>
  </p:cSld>
  <p:clrMapOvr>
    <a:masterClrMapping/>
  </p:clrMapOvr>
  <p:transition xmlns:p14="http://schemas.microsoft.com/office/powerpoint/2010/main" spd="slow">
    <p:push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599"/>
            <a:ext cx="1888067" cy="5249333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dirty="0" smtClean="0">
                <a:latin typeface="Comic Sans MS"/>
                <a:cs typeface="Comic Sans MS"/>
              </a:rPr>
              <a:t>OHC</a:t>
            </a:r>
            <a:br>
              <a:rPr lang="en-US" dirty="0" smtClean="0">
                <a:latin typeface="Comic Sans MS"/>
                <a:cs typeface="Comic Sans MS"/>
              </a:rPr>
            </a:br>
            <a:r>
              <a:rPr lang="en-US" sz="3200" dirty="0" smtClean="0">
                <a:latin typeface="Comic Sans MS"/>
                <a:cs typeface="Comic Sans MS"/>
              </a:rPr>
              <a:t>0-100m</a:t>
            </a:r>
            <a:br>
              <a:rPr lang="en-US" sz="3200" dirty="0" smtClean="0">
                <a:latin typeface="Comic Sans MS"/>
                <a:cs typeface="Comic Sans MS"/>
              </a:rPr>
            </a:br>
            <a:r>
              <a:rPr lang="en-US" sz="3200" dirty="0" smtClean="0">
                <a:latin typeface="Comic Sans MS"/>
                <a:cs typeface="Comic Sans MS"/>
              </a:rPr>
              <a:t/>
            </a:r>
            <a:br>
              <a:rPr lang="en-US" sz="3200" dirty="0" smtClean="0">
                <a:latin typeface="Comic Sans MS"/>
                <a:cs typeface="Comic Sans MS"/>
              </a:rPr>
            </a:br>
            <a:r>
              <a:rPr lang="en-US" dirty="0">
                <a:latin typeface="Comic Sans MS"/>
                <a:cs typeface="Comic Sans MS"/>
              </a:rPr>
              <a:t/>
            </a:r>
            <a:br>
              <a:rPr lang="en-US" dirty="0">
                <a:latin typeface="Comic Sans MS"/>
                <a:cs typeface="Comic Sans MS"/>
              </a:rPr>
            </a:br>
            <a:r>
              <a:rPr lang="en-US" sz="3200" dirty="0" smtClean="0">
                <a:latin typeface="Comic Sans MS"/>
                <a:cs typeface="Comic Sans MS"/>
              </a:rPr>
              <a:t>0-700m</a:t>
            </a:r>
            <a:br>
              <a:rPr lang="en-US" sz="3200" dirty="0" smtClean="0">
                <a:latin typeface="Comic Sans MS"/>
                <a:cs typeface="Comic Sans MS"/>
              </a:rPr>
            </a:br>
            <a:r>
              <a:rPr lang="en-US" sz="3200" dirty="0" smtClean="0">
                <a:latin typeface="Comic Sans MS"/>
                <a:cs typeface="Comic Sans MS"/>
              </a:rPr>
              <a:t/>
            </a:r>
            <a:br>
              <a:rPr lang="en-US" sz="3200" dirty="0" smtClean="0">
                <a:latin typeface="Comic Sans MS"/>
                <a:cs typeface="Comic Sans MS"/>
              </a:rPr>
            </a:br>
            <a:r>
              <a:rPr lang="en-US" sz="3200" dirty="0">
                <a:latin typeface="Comic Sans MS"/>
                <a:cs typeface="Comic Sans MS"/>
              </a:rPr>
              <a:t/>
            </a:r>
            <a:br>
              <a:rPr lang="en-US" sz="3200" dirty="0">
                <a:latin typeface="Comic Sans MS"/>
                <a:cs typeface="Comic Sans MS"/>
              </a:rPr>
            </a:br>
            <a:r>
              <a:rPr lang="en-US" dirty="0" smtClean="0">
                <a:latin typeface="Comic Sans MS"/>
                <a:cs typeface="Comic Sans MS"/>
              </a:rPr>
              <a:t>Full depth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3" name="Picture 2" descr="ohc_1976-1998_vs_1999-2011_v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3500" y="0"/>
            <a:ext cx="391288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98658" y="4379352"/>
            <a:ext cx="204534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Note different color scales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27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1726" y="590646"/>
            <a:ext cx="2922987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dirty="0" smtClean="0">
                <a:latin typeface="Comic Sans MS"/>
                <a:cs typeface="Comic Sans MS"/>
              </a:rPr>
              <a:t>Sea Level Rise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4" name="Picture 3" descr="EPA_Trends_in_Global_Average_Absolute_Sea_Level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24" y="75841"/>
            <a:ext cx="5876424" cy="4852347"/>
          </a:xfrm>
          <a:prstGeom prst="rect">
            <a:avLst/>
          </a:prstGeom>
        </p:spPr>
      </p:pic>
      <p:pic>
        <p:nvPicPr>
          <p:cNvPr id="3" name="Picture 2" descr="sl_ns_global_20_3_14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4976" y="2487168"/>
            <a:ext cx="6669024" cy="437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153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Sea level trend</a:t>
            </a:r>
            <a:br>
              <a:rPr lang="en-US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</a:br>
            <a:r>
              <a:rPr lang="en-US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1993-2012</a:t>
            </a:r>
            <a:endParaRPr lang="en-US" dirty="0">
              <a:effectLst>
                <a:outerShdw blurRad="50800" dist="38100" dir="2700000" algn="tl" rotWithShape="0">
                  <a:srgbClr val="000000"/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29200" y="6096000"/>
            <a:ext cx="1744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 Colorado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 descr="sl_regional trends thru12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6173" y="1535242"/>
            <a:ext cx="7091824" cy="453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31287"/>
      </p:ext>
    </p:extLst>
  </p:cSld>
  <p:clrMapOvr>
    <a:masterClrMapping/>
  </p:clrMapOvr>
  <p:transition xmlns:p14="http://schemas.microsoft.com/office/powerpoint/2010/main" spd="slow">
    <p:strips dir="r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0"/>
            <a:ext cx="7772400" cy="1752600"/>
          </a:xfrm>
        </p:spPr>
        <p:txBody>
          <a:bodyPr/>
          <a:lstStyle/>
          <a:p>
            <a:r>
              <a:rPr lang="en-US" sz="4000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We have many facts</a:t>
            </a:r>
            <a:br>
              <a:rPr lang="en-US" sz="4000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</a:br>
            <a:r>
              <a:rPr lang="en-US" sz="4000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and physical understanding.</a:t>
            </a:r>
            <a:endParaRPr lang="en-US" sz="4000" dirty="0">
              <a:effectLst>
                <a:outerShdw blurRad="50800" dist="38100" dir="2700000" algn="tl" rotWithShape="0">
                  <a:srgbClr val="000000"/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3276600"/>
            <a:ext cx="8305800" cy="2886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>
                <a:solidFill>
                  <a:schemeClr val="bg1"/>
                </a:solidFill>
              </a:rPr>
              <a:t>T</a:t>
            </a:r>
            <a:r>
              <a:rPr lang="en-US" sz="3200" dirty="0" smtClean="0">
                <a:solidFill>
                  <a:schemeClr val="bg1"/>
                </a:solidFill>
              </a:rPr>
              <a:t>he </a:t>
            </a:r>
            <a:r>
              <a:rPr lang="en-US" sz="3200" dirty="0">
                <a:solidFill>
                  <a:schemeClr val="bg1"/>
                </a:solidFill>
              </a:rPr>
              <a:t>role of scientists is to lay out the facts and the prospects and consequences</a:t>
            </a:r>
            <a:r>
              <a:rPr lang="en-US" sz="3200" dirty="0" smtClean="0">
                <a:solidFill>
                  <a:schemeClr val="bg1"/>
                </a:solidFill>
              </a:rPr>
              <a:t>, </a:t>
            </a:r>
          </a:p>
          <a:p>
            <a:pPr>
              <a:lnSpc>
                <a:spcPct val="120000"/>
              </a:lnSpc>
            </a:pPr>
            <a:r>
              <a:rPr lang="en-US" sz="3200" dirty="0" smtClean="0">
                <a:solidFill>
                  <a:schemeClr val="bg1"/>
                </a:solidFill>
              </a:rPr>
              <a:t>but </a:t>
            </a:r>
            <a:r>
              <a:rPr lang="en-US" sz="3200" dirty="0">
                <a:solidFill>
                  <a:schemeClr val="bg1"/>
                </a:solidFill>
              </a:rPr>
              <a:t>the decision on what to do is not ours: </a:t>
            </a:r>
            <a:endParaRPr lang="en-US" sz="3200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3200" dirty="0" smtClean="0">
                <a:solidFill>
                  <a:srgbClr val="FFFF00"/>
                </a:solidFill>
              </a:rPr>
              <a:t>that involves everyone and politics.</a:t>
            </a:r>
            <a:endParaRPr lang="en-US" dirty="0"/>
          </a:p>
          <a:p>
            <a:pPr>
              <a:lnSpc>
                <a:spcPct val="120000"/>
              </a:lnSpc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90600" y="1828800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The facts are not enough…</a:t>
            </a:r>
            <a:endParaRPr lang="en-US" sz="4000" b="1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9483855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err="1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Haiyan</a:t>
            </a:r>
            <a:r>
              <a:rPr lang="en-US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/>
            </a:r>
            <a:br>
              <a:rPr lang="en-US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</a:br>
            <a:r>
              <a:rPr lang="en-US" sz="2000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6-9 Nov 2013</a:t>
            </a:r>
            <a:endParaRPr lang="en-US" sz="2000" dirty="0">
              <a:effectLst>
                <a:outerShdw blurRad="50800" dist="38100" dir="2700000" algn="tl" rotWithShape="0">
                  <a:srgbClr val="000000"/>
                </a:outerShdw>
              </a:effectLst>
              <a:latin typeface="Comic Sans MS"/>
              <a:cs typeface="Comic Sans MS"/>
            </a:endParaRPr>
          </a:p>
        </p:txBody>
      </p:sp>
      <p:pic>
        <p:nvPicPr>
          <p:cNvPr id="5" name="Picture 4" descr="sl_regional trends thru12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556" y="1409632"/>
            <a:ext cx="8423444" cy="4940691"/>
          </a:xfrm>
          <a:prstGeom prst="rect">
            <a:avLst/>
          </a:prstGeom>
        </p:spPr>
      </p:pic>
      <p:pic>
        <p:nvPicPr>
          <p:cNvPr id="4" name="Picture 3" descr="Haiyan-animated-1383861614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0546" y="3196097"/>
            <a:ext cx="1948566" cy="129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888599"/>
      </p:ext>
    </p:extLst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1622E-6 1.35047E-6 L -0.2579 -0.01437 " pathEditMode="relative" ptsTypes="AA">
                                      <p:cBhvr>
                                        <p:cTn id="9" dur="4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4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5157"/>
            <a:ext cx="7772400" cy="1143000"/>
          </a:xfrm>
        </p:spPr>
        <p:txBody>
          <a:bodyPr/>
          <a:lstStyle/>
          <a:p>
            <a:r>
              <a:rPr lang="en-US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Precipitation</a:t>
            </a:r>
            <a:br>
              <a:rPr lang="en-US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</a:br>
            <a:r>
              <a:rPr lang="en-US" sz="2800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GPCP</a:t>
            </a:r>
            <a:endParaRPr lang="en-US" sz="2800" dirty="0">
              <a:effectLst>
                <a:outerShdw blurRad="50800" dist="38100" dir="2700000" algn="tl" rotWithShape="0">
                  <a:srgbClr val="000000"/>
                </a:outerShdw>
              </a:effectLst>
              <a:latin typeface="Comic Sans MS"/>
              <a:cs typeface="Comic Sans MS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363" y="1684971"/>
            <a:ext cx="8699140" cy="489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439399"/>
      </p:ext>
    </p:extLst>
  </p:cSld>
  <p:clrMapOvr>
    <a:masterClrMapping/>
  </p:clrMapOvr>
  <p:transition xmlns:p14="http://schemas.microsoft.com/office/powerpoint/2010/main" spd="slow">
    <p:push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981" y="132406"/>
            <a:ext cx="7772400" cy="647869"/>
          </a:xfrm>
        </p:spPr>
        <p:txBody>
          <a:bodyPr/>
          <a:lstStyle/>
          <a:p>
            <a:r>
              <a:rPr lang="en-US" dirty="0" smtClean="0">
                <a:latin typeface="Comic Sans MS"/>
                <a:cs typeface="Comic Sans MS"/>
              </a:rPr>
              <a:t>NAO -</a:t>
            </a:r>
            <a:r>
              <a:rPr lang="en-US" dirty="0" err="1" smtClean="0">
                <a:latin typeface="Comic Sans MS"/>
                <a:cs typeface="Comic Sans MS"/>
              </a:rPr>
              <a:t>ve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3" name="Picture 2" descr="temps.seas.DJFM_NA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566" y="1109542"/>
            <a:ext cx="9000434" cy="2755885"/>
          </a:xfrm>
          <a:prstGeom prst="rect">
            <a:avLst/>
          </a:prstGeom>
        </p:spPr>
      </p:pic>
      <p:pic>
        <p:nvPicPr>
          <p:cNvPr id="4" name="Picture 3" descr="Fig.S1_ts_ndm_NH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1424" y="3824876"/>
            <a:ext cx="6132576" cy="303312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631697" y="3197595"/>
            <a:ext cx="6059024" cy="2417321"/>
            <a:chOff x="2631697" y="3197595"/>
            <a:chExt cx="6059024" cy="2417321"/>
          </a:xfrm>
        </p:grpSpPr>
        <p:cxnSp>
          <p:nvCxnSpPr>
            <p:cNvPr id="6" name="Straight Arrow Connector 5"/>
            <p:cNvCxnSpPr/>
            <p:nvPr/>
          </p:nvCxnSpPr>
          <p:spPr bwMode="auto">
            <a:xfrm>
              <a:off x="2631697" y="3258793"/>
              <a:ext cx="5676510" cy="2340823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9933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7" name="Straight Arrow Connector 6"/>
            <p:cNvCxnSpPr/>
            <p:nvPr/>
          </p:nvCxnSpPr>
          <p:spPr bwMode="auto">
            <a:xfrm>
              <a:off x="5753012" y="3197595"/>
              <a:ext cx="2738801" cy="2340823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9933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" name="Straight Arrow Connector 9"/>
            <p:cNvCxnSpPr/>
            <p:nvPr/>
          </p:nvCxnSpPr>
          <p:spPr bwMode="auto">
            <a:xfrm>
              <a:off x="8078698" y="3335291"/>
              <a:ext cx="612023" cy="227962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9933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66711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762000"/>
          </a:xfrm>
          <a:solidFill>
            <a:schemeClr val="accent1"/>
          </a:solidFill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Changes in extremes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143000"/>
            <a:ext cx="7772400" cy="4114800"/>
          </a:xfrm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ct val="10000"/>
              </a:spcAft>
              <a:buFont typeface="Wingdings" pitchFamily="2" charset="2"/>
              <a:buNone/>
            </a:pPr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</a:rPr>
              <a:t>M</a:t>
            </a:r>
            <a:r>
              <a:rPr lang="en-US" sz="2800" b="1" dirty="0" smtClean="0">
                <a:solidFill>
                  <a:schemeClr val="bg1"/>
                </a:solidFill>
                <a:latin typeface="Comic Sans MS" pitchFamily="66" charset="0"/>
              </a:rPr>
              <a:t>atter most for society and human health</a:t>
            </a:r>
          </a:p>
          <a:p>
            <a:pPr eaLnBrk="1" hangingPunct="1">
              <a:lnSpc>
                <a:spcPct val="90000"/>
              </a:lnSpc>
              <a:spcAft>
                <a:spcPct val="10000"/>
              </a:spcAft>
              <a:buFont typeface="Wingdings" pitchFamily="2" charset="2"/>
              <a:buNone/>
            </a:pPr>
            <a:endParaRPr lang="en-US" sz="1000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 smtClean="0">
                <a:solidFill>
                  <a:srgbClr val="FFFF00"/>
                </a:solidFill>
                <a:latin typeface="Comic Sans MS" pitchFamily="66" charset="0"/>
              </a:rPr>
              <a:t>With a warming climate: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S"/>
            </a:pP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 More high temperatures, heat waves 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S"/>
            </a:pP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 Wild fires and other consequences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S"/>
            </a:pP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 Fewer cold extremes.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S"/>
            </a:pPr>
            <a:r>
              <a:rPr lang="en-US" sz="2800" dirty="0" smtClean="0">
                <a:solidFill>
                  <a:schemeClr val="bg1"/>
                </a:solidFill>
                <a:latin typeface="Comic Sans MS" pitchFamily="66" charset="0"/>
              </a:rPr>
              <a:t>More extremes in hydrological cycle: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S"/>
            </a:pP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More intense precipitation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S"/>
            </a:pP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Longer dry spells 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S"/>
            </a:pPr>
            <a:endParaRPr lang="en-US" sz="2400" dirty="0">
              <a:solidFill>
                <a:schemeClr val="bg1"/>
              </a:solidFill>
              <a:latin typeface="Comic Sans MS" pitchFamily="66" charset="0"/>
            </a:endParaRP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S"/>
            </a:pP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Increased risk of flooding and drought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S"/>
            </a:pP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More intense storms, hurricanes, tornadoes</a:t>
            </a:r>
          </a:p>
        </p:txBody>
      </p:sp>
      <p:pic>
        <p:nvPicPr>
          <p:cNvPr id="16388" name="Picture 4" descr="wea0017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400" y="1828800"/>
            <a:ext cx="2133600" cy="1412875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</p:spPr>
      </p:pic>
      <p:pic>
        <p:nvPicPr>
          <p:cNvPr id="16389" name="Picture 5" descr="FLkralupy"/>
          <p:cNvPicPr>
            <a:picLocks noChangeAspect="1" noChangeArrowheads="1"/>
          </p:cNvPicPr>
          <p:nvPr/>
        </p:nvPicPr>
        <p:blipFill>
          <a:blip r:embed="rId3" cstate="email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0889" y="4114800"/>
            <a:ext cx="2209800" cy="1422400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</p:spPr>
      </p:pic>
      <p:sp>
        <p:nvSpPr>
          <p:cNvPr id="8" name="Right Arrow 7"/>
          <p:cNvSpPr/>
          <p:nvPr/>
        </p:nvSpPr>
        <p:spPr bwMode="auto">
          <a:xfrm rot="5400000">
            <a:off x="3754013" y="4704188"/>
            <a:ext cx="444208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Right Arrow 8"/>
          <p:cNvSpPr/>
          <p:nvPr/>
        </p:nvSpPr>
        <p:spPr bwMode="auto">
          <a:xfrm rot="5400000">
            <a:off x="3792112" y="5961488"/>
            <a:ext cx="368008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" y="6172200"/>
            <a:ext cx="78474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 challenges for a water manager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checke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2794" y="902417"/>
            <a:ext cx="69458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Why does it rain?</a:t>
            </a:r>
            <a:endParaRPr lang="en-US" sz="6000" b="1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Picture 2" descr="convection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1673" y="2421004"/>
            <a:ext cx="3054318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40827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esignerfied.com1077clean-water-drop-wallpaper.html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97901"/>
            <a:ext cx="9144000" cy="3760099"/>
          </a:xfrm>
          <a:prstGeom prst="rect">
            <a:avLst/>
          </a:prstGeom>
          <a:effectLst>
            <a:glow rad="101600">
              <a:srgbClr val="0000CC">
                <a:alpha val="0"/>
              </a:srgbClr>
            </a:glow>
            <a:softEdge rad="2159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Warmer air holds more moisture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9200" y="1219200"/>
            <a:ext cx="2858249" cy="1138773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4% per °F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   =7% per </a:t>
            </a:r>
            <a:r>
              <a:rPr lang="en-US" sz="2800" b="1" dirty="0">
                <a:solidFill>
                  <a:schemeClr val="bg1"/>
                </a:solidFill>
              </a:rPr>
              <a:t>°</a:t>
            </a:r>
            <a:r>
              <a:rPr lang="en-US" sz="2800" b="1" dirty="0" smtClean="0">
                <a:solidFill>
                  <a:schemeClr val="bg1"/>
                </a:solidFill>
              </a:rPr>
              <a:t>C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86593" y="3442579"/>
            <a:ext cx="688521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</a:rPr>
              <a:t>- As long as moisture is available</a:t>
            </a:r>
            <a:endParaRPr lang="en-US" sz="32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0">
              <a:srgbClr val="0000FF"/>
            </a:gs>
            <a:gs pos="100000">
              <a:schemeClr val="accent2">
                <a:lumMod val="50000"/>
              </a:schemeClr>
            </a:gs>
            <a:gs pos="77000">
              <a:schemeClr val="accent2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6"/>
          <p:cNvSpPr/>
          <p:nvPr/>
        </p:nvSpPr>
        <p:spPr bwMode="auto">
          <a:xfrm>
            <a:off x="6125764" y="4911066"/>
            <a:ext cx="2005080" cy="1253366"/>
          </a:xfrm>
          <a:prstGeom prst="cloud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4561" y="467923"/>
            <a:ext cx="5115854" cy="3921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Take a parcel of air:</a:t>
            </a:r>
          </a:p>
          <a:p>
            <a:pPr>
              <a:lnSpc>
                <a:spcPct val="120000"/>
              </a:lnSpc>
            </a:pPr>
            <a:endParaRPr lang="en-US" sz="2800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bg1"/>
                </a:solidFill>
              </a:rPr>
              <a:t>When it rises 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bg1"/>
                </a:solidFill>
              </a:rPr>
              <a:t>(for whatever reason), 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</a:rPr>
              <a:t>i</a:t>
            </a:r>
            <a:r>
              <a:rPr lang="en-US" dirty="0" smtClean="0">
                <a:solidFill>
                  <a:schemeClr val="bg1"/>
                </a:solidFill>
              </a:rPr>
              <a:t>t expands and cools, 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bg1"/>
                </a:solidFill>
              </a:rPr>
              <a:t>and any </a:t>
            </a:r>
            <a:r>
              <a:rPr lang="en-US" dirty="0" smtClean="0">
                <a:solidFill>
                  <a:srgbClr val="FFFFFF"/>
                </a:solidFill>
              </a:rPr>
              <a:t>moisture in it condenses 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FFFFFF"/>
                </a:solidFill>
              </a:rPr>
              <a:t>and forms a cloud,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FFFFFF"/>
                </a:solidFill>
              </a:rPr>
              <a:t>a</a:t>
            </a:r>
            <a:r>
              <a:rPr lang="en-US" dirty="0" smtClean="0">
                <a:solidFill>
                  <a:srgbClr val="FFFFFF"/>
                </a:solidFill>
              </a:rPr>
              <a:t>nd then it rains the moisture out.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Cloud 4"/>
          <p:cNvSpPr/>
          <p:nvPr/>
        </p:nvSpPr>
        <p:spPr bwMode="auto">
          <a:xfrm>
            <a:off x="6098785" y="4891305"/>
            <a:ext cx="2005080" cy="1253366"/>
          </a:xfrm>
          <a:prstGeom prst="cloud">
            <a:avLst/>
          </a:prstGeom>
          <a:gradFill flip="none" rotWithShape="1">
            <a:gsLst>
              <a:gs pos="0">
                <a:schemeClr val="accent3">
                  <a:lumMod val="85000"/>
                </a:schemeClr>
              </a:gs>
              <a:gs pos="100000">
                <a:srgbClr val="000000"/>
              </a:gs>
              <a:gs pos="43000">
                <a:schemeClr val="accent3">
                  <a:lumMod val="8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697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5839 L 0.00017 -0.47313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2073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5" grpId="1" animBg="1"/>
      <p:bldP spid="5" grpId="2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/>
          <a:p>
            <a:r>
              <a:rPr lang="en-US" sz="3700" dirty="0" smtClean="0">
                <a:latin typeface="Comic Sans MS" pitchFamily="66" charset="0"/>
              </a:rPr>
              <a:t>Warmer air holds more moisture</a:t>
            </a:r>
            <a:endParaRPr lang="en-US" sz="3700" dirty="0">
              <a:latin typeface="Comic Sans MS" pitchFamily="66" charset="0"/>
            </a:endParaRPr>
          </a:p>
        </p:txBody>
      </p:sp>
      <p:pic>
        <p:nvPicPr>
          <p:cNvPr id="70658" name="Picture 2" descr="http://www.montyenglish.co.uk/montyblog/wp-content/uploads/2012/05/rain-cloud-clip-art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9400" y="1143000"/>
            <a:ext cx="2066925" cy="175567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219200" y="1219200"/>
            <a:ext cx="2795958" cy="70788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4% per °F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2057400"/>
            <a:ext cx="3193828" cy="39703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sym typeface="Symbol"/>
              </a:rPr>
              <a:t>Global warming=</a:t>
            </a:r>
          </a:p>
          <a:p>
            <a:endParaRPr lang="en-US" sz="2800" b="1" dirty="0" smtClean="0">
              <a:solidFill>
                <a:schemeClr val="bg1"/>
              </a:solidFill>
              <a:sym typeface="Symbol"/>
            </a:endParaRPr>
          </a:p>
          <a:p>
            <a:r>
              <a:rPr lang="en-US" sz="2800" b="1" dirty="0" smtClean="0">
                <a:solidFill>
                  <a:schemeClr val="bg1"/>
                </a:solidFill>
                <a:sym typeface="Symbol"/>
              </a:rPr>
              <a:t>More heat	</a:t>
            </a:r>
          </a:p>
          <a:p>
            <a:r>
              <a:rPr lang="en-US" sz="2800" b="1" dirty="0" smtClean="0">
                <a:solidFill>
                  <a:schemeClr val="bg1"/>
                </a:solidFill>
                <a:sym typeface="Symbol"/>
              </a:rPr>
              <a:t>			</a:t>
            </a:r>
          </a:p>
          <a:p>
            <a:r>
              <a:rPr lang="en-US" sz="2800" b="1" dirty="0" smtClean="0">
                <a:solidFill>
                  <a:schemeClr val="bg1"/>
                </a:solidFill>
                <a:sym typeface="Symbol"/>
              </a:rPr>
              <a:t>More drying</a:t>
            </a:r>
          </a:p>
          <a:p>
            <a:r>
              <a:rPr lang="en-US" sz="2800" b="1" dirty="0" smtClean="0">
                <a:solidFill>
                  <a:schemeClr val="bg1"/>
                </a:solidFill>
                <a:sym typeface="Symbol"/>
              </a:rPr>
              <a:t>	</a:t>
            </a:r>
            <a:endParaRPr lang="en-US" sz="2800" b="1" dirty="0">
              <a:solidFill>
                <a:schemeClr val="bg1"/>
              </a:solidFill>
              <a:sym typeface="Symbol"/>
            </a:endParaRPr>
          </a:p>
          <a:p>
            <a:r>
              <a:rPr lang="en-US" sz="2800" b="1" dirty="0">
                <a:solidFill>
                  <a:schemeClr val="bg1"/>
                </a:solidFill>
                <a:sym typeface="Symbol"/>
              </a:rPr>
              <a:t>More </a:t>
            </a:r>
            <a:r>
              <a:rPr lang="en-US" sz="2800" b="1" dirty="0" smtClean="0">
                <a:solidFill>
                  <a:schemeClr val="bg1"/>
                </a:solidFill>
                <a:sym typeface="Symbol"/>
              </a:rPr>
              <a:t>evaporation</a:t>
            </a:r>
          </a:p>
          <a:p>
            <a:r>
              <a:rPr lang="en-US" sz="2800" b="1" dirty="0" smtClean="0">
                <a:solidFill>
                  <a:schemeClr val="bg1"/>
                </a:solidFill>
                <a:sym typeface="Symbol"/>
              </a:rPr>
              <a:t>	</a:t>
            </a:r>
            <a:endParaRPr lang="en-US" sz="2800" b="1" dirty="0">
              <a:solidFill>
                <a:schemeClr val="bg1"/>
              </a:solidFill>
              <a:sym typeface="Symbol"/>
            </a:endParaRPr>
          </a:p>
          <a:p>
            <a:r>
              <a:rPr lang="en-US" sz="2800" b="1" dirty="0" smtClean="0">
                <a:solidFill>
                  <a:schemeClr val="bg1"/>
                </a:solidFill>
                <a:sym typeface="Symbol"/>
              </a:rPr>
              <a:t>More moisture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70662" name="Picture 6" descr="http://4.bp.blogspot.com/-uIqa6awZj3Q/T_e4uCeHQFI/AAAAAAAABNQ/LbV093iDLCg/s1600/us-drough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4000500"/>
            <a:ext cx="3962400" cy="2857500"/>
          </a:xfrm>
          <a:prstGeom prst="rect">
            <a:avLst/>
          </a:prstGeom>
          <a:noFill/>
        </p:spPr>
      </p:pic>
      <p:grpSp>
        <p:nvGrpSpPr>
          <p:cNvPr id="13" name="Group 12"/>
          <p:cNvGrpSpPr/>
          <p:nvPr/>
        </p:nvGrpSpPr>
        <p:grpSpPr>
          <a:xfrm>
            <a:off x="2412866" y="2189593"/>
            <a:ext cx="6303106" cy="2576812"/>
            <a:chOff x="4719254" y="2189593"/>
            <a:chExt cx="3996718" cy="2576812"/>
          </a:xfrm>
        </p:grpSpPr>
        <p:sp>
          <p:nvSpPr>
            <p:cNvPr id="9" name="Circular Arrow 8"/>
            <p:cNvSpPr/>
            <p:nvPr/>
          </p:nvSpPr>
          <p:spPr bwMode="auto">
            <a:xfrm rot="1436243">
              <a:off x="4719254" y="3547205"/>
              <a:ext cx="2874719" cy="1219200"/>
            </a:xfrm>
            <a:prstGeom prst="circularArrow">
              <a:avLst>
                <a:gd name="adj1" fmla="val 7562"/>
                <a:gd name="adj2" fmla="val 1079800"/>
                <a:gd name="adj3" fmla="val 20784740"/>
                <a:gd name="adj4" fmla="val 11777051"/>
                <a:gd name="adj5" fmla="val 13503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0" name="Circular Arrow 9"/>
            <p:cNvSpPr/>
            <p:nvPr/>
          </p:nvSpPr>
          <p:spPr bwMode="auto">
            <a:xfrm rot="10306452" flipH="1">
              <a:off x="5180302" y="2189593"/>
              <a:ext cx="2394345" cy="1219200"/>
            </a:xfrm>
            <a:prstGeom prst="circularArrow">
              <a:avLst>
                <a:gd name="adj1" fmla="val 7517"/>
                <a:gd name="adj2" fmla="val 1162860"/>
                <a:gd name="adj3" fmla="val 20635143"/>
                <a:gd name="adj4" fmla="val 11404551"/>
                <a:gd name="adj5" fmla="val 13923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53200" y="3048000"/>
              <a:ext cx="2162772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More rain</a:t>
              </a:r>
            </a:p>
            <a:p>
              <a:endParaRPr lang="en-US" sz="1000" dirty="0" smtClean="0">
                <a:solidFill>
                  <a:schemeClr val="bg1"/>
                </a:solidFill>
              </a:endParaRPr>
            </a:p>
            <a:p>
              <a:r>
                <a:rPr lang="en-US" dirty="0" smtClean="0">
                  <a:solidFill>
                    <a:schemeClr val="bg1"/>
                  </a:solidFill>
                </a:rPr>
                <a:t>More drought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844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orm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0754" y="1523633"/>
            <a:ext cx="5652261" cy="3765819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36563" y="90615"/>
            <a:ext cx="8504237" cy="107721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12700" dist="38100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marL="457200" indent="-341313" eaLnBrk="0" hangingPunct="0">
              <a:defRPr/>
            </a:pPr>
            <a:r>
              <a:rPr lang="en-US" sz="3200" b="1" dirty="0" smtClean="0">
                <a:solidFill>
                  <a:srgbClr val="FC0128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Most </a:t>
            </a:r>
            <a:r>
              <a:rPr lang="en-US" sz="3200" b="1" dirty="0">
                <a:solidFill>
                  <a:srgbClr val="FC0128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precipitation comes from moisture convergence by weather </a:t>
            </a:r>
            <a:r>
              <a:rPr lang="en-US" sz="3200" b="1" dirty="0" smtClean="0">
                <a:solidFill>
                  <a:srgbClr val="FC0128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systems</a:t>
            </a:r>
            <a:endParaRPr lang="en-US" sz="3200" b="1" dirty="0">
              <a:solidFill>
                <a:srgbClr val="FC0128"/>
              </a:solidFill>
              <a:effectLst>
                <a:outerShdw blurRad="50800" dist="38100" dir="2700000" algn="tl" rotWithShape="0">
                  <a:srgbClr val="000000"/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6098" y="2039815"/>
            <a:ext cx="24337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Low level winds bring in moisture from afar</a:t>
            </a:r>
          </a:p>
          <a:p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8993" y="6022428"/>
            <a:ext cx="71689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More moisture means heavier rains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cxnSp>
        <p:nvCxnSpPr>
          <p:cNvPr id="6" name="Curved Connector 5"/>
          <p:cNvCxnSpPr/>
          <p:nvPr/>
        </p:nvCxnSpPr>
        <p:spPr bwMode="auto">
          <a:xfrm flipV="1">
            <a:off x="3200400" y="4038600"/>
            <a:ext cx="2057400" cy="685800"/>
          </a:xfrm>
          <a:prstGeom prst="curvedConnector3">
            <a:avLst>
              <a:gd name="adj1" fmla="val 99383"/>
            </a:avLst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Curved Connector 12"/>
          <p:cNvCxnSpPr/>
          <p:nvPr/>
        </p:nvCxnSpPr>
        <p:spPr bwMode="auto">
          <a:xfrm rot="10800000">
            <a:off x="6096000" y="4114800"/>
            <a:ext cx="1981200" cy="838200"/>
          </a:xfrm>
          <a:prstGeom prst="curvedConnector3">
            <a:avLst>
              <a:gd name="adj1" fmla="val 99933"/>
            </a:avLst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</p:spTree>
  </p:cSld>
  <p:clrMapOvr>
    <a:masterClrMapping/>
  </p:clrMapOvr>
  <p:transition xmlns:p14="http://schemas.microsoft.com/office/powerpoint/2010/main">
    <p:split dir="in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43" name="Text Box 3"/>
          <p:cNvSpPr txBox="1">
            <a:spLocks noChangeArrowheads="1"/>
          </p:cNvSpPr>
          <p:nvPr/>
        </p:nvSpPr>
        <p:spPr bwMode="auto">
          <a:xfrm>
            <a:off x="304800" y="1435100"/>
            <a:ext cx="8659813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marL="230188" indent="-230188">
              <a:buFontTx/>
              <a:buChar char="•"/>
            </a:pPr>
            <a:r>
              <a:rPr lang="en-US">
                <a:solidFill>
                  <a:schemeClr val="bg1"/>
                </a:solidFill>
              </a:rPr>
              <a:t>more</a:t>
            </a:r>
            <a:r>
              <a:rPr lang="en-US">
                <a:solidFill>
                  <a:schemeClr val="accent2"/>
                </a:solidFill>
              </a:rPr>
              <a:t> </a:t>
            </a:r>
            <a:r>
              <a:rPr lang="en-US" b="1">
                <a:solidFill>
                  <a:srgbClr val="FF0000"/>
                </a:solidFill>
              </a:rPr>
              <a:t>precipitation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>
                <a:solidFill>
                  <a:schemeClr val="bg1"/>
                </a:solidFill>
              </a:rPr>
              <a:t>falls as </a:t>
            </a:r>
            <a:r>
              <a:rPr lang="en-US" b="1">
                <a:solidFill>
                  <a:schemeClr val="bg1"/>
                </a:solidFill>
              </a:rPr>
              <a:t>rain </a:t>
            </a:r>
            <a:r>
              <a:rPr lang="en-US">
                <a:solidFill>
                  <a:schemeClr val="bg1"/>
                </a:solidFill>
              </a:rPr>
              <a:t>rather than </a:t>
            </a:r>
            <a:r>
              <a:rPr lang="en-US" b="1">
                <a:solidFill>
                  <a:schemeClr val="bg1"/>
                </a:solidFill>
              </a:rPr>
              <a:t>snow</a:t>
            </a:r>
            <a:r>
              <a:rPr lang="en-US">
                <a:solidFill>
                  <a:schemeClr val="bg1"/>
                </a:solidFill>
              </a:rPr>
              <a:t>, especially in the fall and spring</a:t>
            </a:r>
            <a:r>
              <a:rPr lang="en-US"/>
              <a:t>.</a:t>
            </a:r>
          </a:p>
          <a:p>
            <a:pPr marL="230188" indent="-230188">
              <a:buClr>
                <a:schemeClr val="bg1"/>
              </a:buClr>
              <a:buFontTx/>
              <a:buChar char="•"/>
            </a:pPr>
            <a:r>
              <a:rPr lang="en-US"/>
              <a:t> </a:t>
            </a:r>
            <a:r>
              <a:rPr lang="en-US" b="1">
                <a:solidFill>
                  <a:schemeClr val="accent1"/>
                </a:solidFill>
              </a:rPr>
              <a:t>snow melt</a:t>
            </a:r>
            <a:r>
              <a:rPr lang="en-US"/>
              <a:t> </a:t>
            </a:r>
            <a:r>
              <a:rPr lang="en-US">
                <a:solidFill>
                  <a:schemeClr val="bg1"/>
                </a:solidFill>
              </a:rPr>
              <a:t>occurs faster and sooner in the spring</a:t>
            </a:r>
          </a:p>
          <a:p>
            <a:pPr marL="230188" indent="-230188">
              <a:buClr>
                <a:schemeClr val="bg1"/>
              </a:buClr>
              <a:buFontTx/>
              <a:buChar char="•"/>
            </a:pPr>
            <a:r>
              <a:rPr lang="en-US"/>
              <a:t> </a:t>
            </a:r>
            <a:r>
              <a:rPr lang="en-US" b="1">
                <a:solidFill>
                  <a:srgbClr val="FFFF00"/>
                </a:solidFill>
              </a:rPr>
              <a:t>snow pack</a:t>
            </a:r>
            <a:r>
              <a:rPr lang="en-US"/>
              <a:t> </a:t>
            </a:r>
            <a:r>
              <a:rPr lang="en-US">
                <a:solidFill>
                  <a:schemeClr val="bg1"/>
                </a:solidFill>
              </a:rPr>
              <a:t>is therefore less</a:t>
            </a:r>
          </a:p>
          <a:p>
            <a:pPr marL="230188" indent="-230188">
              <a:buClr>
                <a:schemeClr val="bg1"/>
              </a:buClr>
              <a:buFontTx/>
              <a:buChar char="•"/>
            </a:pPr>
            <a:r>
              <a:rPr lang="en-US"/>
              <a:t> </a:t>
            </a:r>
            <a:r>
              <a:rPr lang="en-US" b="1">
                <a:solidFill>
                  <a:srgbClr val="FF0000"/>
                </a:solidFill>
              </a:rPr>
              <a:t>soil moisture</a:t>
            </a:r>
            <a:r>
              <a:rPr lang="en-US"/>
              <a:t> </a:t>
            </a:r>
            <a:r>
              <a:rPr lang="en-US">
                <a:solidFill>
                  <a:schemeClr val="bg1"/>
                </a:solidFill>
              </a:rPr>
              <a:t>is less as summer arrives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3581400"/>
            <a:ext cx="4572000" cy="3276600"/>
            <a:chOff x="0" y="3581400"/>
            <a:chExt cx="4572000" cy="3276600"/>
          </a:xfrm>
        </p:grpSpPr>
        <p:pic>
          <p:nvPicPr>
            <p:cNvPr id="931842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81400"/>
              <a:ext cx="4572000" cy="327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31844" name="Text Box 4"/>
            <p:cNvSpPr txBox="1">
              <a:spLocks noChangeArrowheads="1"/>
            </p:cNvSpPr>
            <p:nvPr/>
          </p:nvSpPr>
          <p:spPr bwMode="auto">
            <a:xfrm>
              <a:off x="304800" y="3840163"/>
              <a:ext cx="3962400" cy="1766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rgbClr val="CC0000"/>
              </a:outerShdw>
            </a:effectLst>
          </p:spPr>
          <p:txBody>
            <a:bodyPr>
              <a:spAutoFit/>
            </a:bodyPr>
            <a:lstStyle/>
            <a:p>
              <a:pPr marL="115888" indent="-115888">
                <a:buFontTx/>
                <a:buChar char="•"/>
              </a:pPr>
              <a:r>
                <a:rPr lang="en-US" dirty="0">
                  <a:solidFill>
                    <a:srgbClr val="FFFF00"/>
                  </a:solidFill>
                </a:rPr>
                <a:t> the risk of </a:t>
              </a:r>
              <a:r>
                <a:rPr lang="en-US" sz="2800" b="1" dirty="0">
                  <a:solidFill>
                    <a:srgbClr val="FFFF00"/>
                  </a:solidFill>
                </a:rPr>
                <a:t>drought</a:t>
              </a:r>
              <a:r>
                <a:rPr lang="en-US" sz="2800" dirty="0">
                  <a:solidFill>
                    <a:srgbClr val="FFFF00"/>
                  </a:solidFill>
                </a:rPr>
                <a:t> </a:t>
              </a:r>
              <a:r>
                <a:rPr lang="en-US" dirty="0">
                  <a:solidFill>
                    <a:srgbClr val="FFFF00"/>
                  </a:solidFill>
                </a:rPr>
                <a:t>increases substantially in summer</a:t>
              </a:r>
            </a:p>
            <a:p>
              <a:pPr marL="115888" indent="-115888">
                <a:buFontTx/>
                <a:buChar char="•"/>
              </a:pPr>
              <a:r>
                <a:rPr lang="en-US" dirty="0">
                  <a:solidFill>
                    <a:srgbClr val="FFFF00"/>
                  </a:solidFill>
                </a:rPr>
                <a:t>Along with wild fire</a:t>
              </a:r>
            </a:p>
            <a:p>
              <a:pPr marL="115888" indent="-115888"/>
              <a:endParaRPr lang="en-US" sz="1000" dirty="0">
                <a:solidFill>
                  <a:schemeClr val="bg1"/>
                </a:solidFill>
              </a:endParaRPr>
            </a:p>
          </p:txBody>
        </p:sp>
      </p:grpSp>
      <p:sp>
        <p:nvSpPr>
          <p:cNvPr id="931845" name="Text Box 5"/>
          <p:cNvSpPr txBox="1">
            <a:spLocks noChangeArrowheads="1"/>
          </p:cNvSpPr>
          <p:nvPr/>
        </p:nvSpPr>
        <p:spPr bwMode="auto">
          <a:xfrm>
            <a:off x="212725" y="168275"/>
            <a:ext cx="85502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Declining </a:t>
            </a:r>
            <a:r>
              <a:rPr lang="en-US" b="1" u="sng" dirty="0">
                <a:solidFill>
                  <a:srgbClr val="FFFF00"/>
                </a:solidFill>
              </a:rPr>
              <a:t>Snow Pack</a:t>
            </a:r>
            <a:r>
              <a:rPr lang="en-US" b="1" dirty="0">
                <a:solidFill>
                  <a:srgbClr val="FFFF00"/>
                </a:solidFill>
              </a:rPr>
              <a:t> in many mountain and continental areas contributes to drought</a:t>
            </a:r>
            <a:endParaRPr lang="en-US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931846" name="Line 6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31847" name="Picture 7" descr="ho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81400"/>
            <a:ext cx="4572000" cy="3276600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spli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931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153400" cy="1600200"/>
          </a:xfrm>
        </p:spPr>
        <p:txBody>
          <a:bodyPr/>
          <a:lstStyle/>
          <a:p>
            <a:r>
              <a:rPr lang="en-US" sz="4400" dirty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Climate change is </a:t>
            </a:r>
            <a:r>
              <a:rPr lang="en-US" sz="4400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happening:</a:t>
            </a:r>
            <a:r>
              <a:rPr lang="en-US" sz="4400" dirty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/>
            </a:r>
            <a:br>
              <a:rPr lang="en-US" sz="4400" dirty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</a:br>
            <a:r>
              <a:rPr lang="en-US" sz="4400" dirty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It is due to humans</a:t>
            </a:r>
            <a:br>
              <a:rPr lang="en-US" sz="4400" dirty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</a:br>
            <a:endParaRPr lang="en-US" sz="4400" dirty="0">
              <a:effectLst>
                <a:outerShdw blurRad="50800" dist="38100" dir="2700000" algn="tl" rotWithShape="0">
                  <a:srgbClr val="000000"/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2" y="1905002"/>
            <a:ext cx="807720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97% of scientists agree.</a:t>
            </a:r>
          </a:p>
          <a:p>
            <a:endParaRPr lang="en-US" sz="3200" dirty="0" smtClean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The </a:t>
            </a:r>
            <a:r>
              <a:rPr lang="en-US" sz="3200" dirty="0">
                <a:solidFill>
                  <a:schemeClr val="bg1"/>
                </a:solidFill>
              </a:rPr>
              <a:t>data are of mixed quality and length, but together tell a compelling story leaving no doubt about the human role in climate change</a:t>
            </a:r>
            <a:r>
              <a:rPr lang="en-US" sz="3200" dirty="0" smtClean="0">
                <a:solidFill>
                  <a:schemeClr val="bg1"/>
                </a:solidFill>
              </a:rPr>
              <a:t>.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5257800"/>
            <a:ext cx="739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What we do about this problem involves value systems and politics!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2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xmlns:p14="http://schemas.microsoft.com/office/powerpoint/2010/main" spd="slow">
        <p:spli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172200" y="156118"/>
            <a:ext cx="29718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</a:rPr>
              <a:t>US  48 contiguous States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Temperature: annual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Precipitation: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Annual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Thru 2012</a:t>
            </a:r>
          </a:p>
          <a:p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1480" y="426720"/>
            <a:ext cx="122661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Temp</a:t>
            </a:r>
          </a:p>
          <a:p>
            <a:endParaRPr lang="en-US" sz="2800" b="1" dirty="0" smtClean="0">
              <a:solidFill>
                <a:srgbClr val="FF0000"/>
              </a:solidFill>
            </a:endParaRPr>
          </a:p>
          <a:p>
            <a:endParaRPr lang="en-US" sz="2800" b="1" dirty="0" smtClean="0">
              <a:solidFill>
                <a:srgbClr val="FF0000"/>
              </a:solidFill>
            </a:endParaRPr>
          </a:p>
          <a:p>
            <a:endParaRPr lang="en-US" sz="2800" b="1" dirty="0" smtClean="0">
              <a:solidFill>
                <a:srgbClr val="FF0000"/>
              </a:solidFill>
            </a:endParaRPr>
          </a:p>
          <a:p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sz="2800" b="1" dirty="0" err="1" smtClean="0">
                <a:solidFill>
                  <a:srgbClr val="FF0000"/>
                </a:solidFill>
              </a:rPr>
              <a:t>Precip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3" name="Picture 12" descr="precip_annual_12.png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81400"/>
            <a:ext cx="6191250" cy="3143250"/>
          </a:xfrm>
          <a:prstGeom prst="rect">
            <a:avLst/>
          </a:prstGeom>
        </p:spPr>
      </p:pic>
      <p:pic>
        <p:nvPicPr>
          <p:cNvPr id="14" name="Picture 13" descr="annual_year_12.png"/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7200"/>
            <a:ext cx="6191250" cy="3143250"/>
          </a:xfrm>
          <a:prstGeom prst="rect">
            <a:avLst/>
          </a:prstGeom>
        </p:spPr>
      </p:pic>
      <p:cxnSp>
        <p:nvCxnSpPr>
          <p:cNvPr id="16" name="Elbow Connector 15"/>
          <p:cNvCxnSpPr/>
          <p:nvPr/>
        </p:nvCxnSpPr>
        <p:spPr bwMode="auto">
          <a:xfrm flipV="1">
            <a:off x="381000" y="5029200"/>
            <a:ext cx="5410200" cy="457200"/>
          </a:xfrm>
          <a:prstGeom prst="bentConnector3">
            <a:avLst>
              <a:gd name="adj1" fmla="val 64233"/>
            </a:avLst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752600" y="838200"/>
            <a:ext cx="6553200" cy="5867400"/>
            <a:chOff x="1248" y="96"/>
            <a:chExt cx="4161" cy="3696"/>
          </a:xfrm>
        </p:grpSpPr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1248" y="96"/>
              <a:ext cx="624" cy="3696"/>
            </a:xfrm>
            <a:prstGeom prst="ellips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4224" y="3120"/>
              <a:ext cx="1185" cy="51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dirty="0">
                  <a:solidFill>
                    <a:srgbClr val="0000FF"/>
                  </a:solidFill>
                </a:rPr>
                <a:t>1930s:</a:t>
              </a:r>
            </a:p>
            <a:p>
              <a:pPr eaLnBrk="0" hangingPunct="0"/>
              <a:r>
                <a:rPr lang="en-US" dirty="0">
                  <a:solidFill>
                    <a:srgbClr val="0000FF"/>
                  </a:solidFill>
                </a:rPr>
                <a:t>Hot and dry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733800" y="4038600"/>
            <a:ext cx="4508500" cy="1752600"/>
            <a:chOff x="2688" y="576"/>
            <a:chExt cx="2840" cy="672"/>
          </a:xfrm>
        </p:grpSpPr>
        <p:sp>
          <p:nvSpPr>
            <p:cNvPr id="15" name="Oval 6"/>
            <p:cNvSpPr>
              <a:spLocks noChangeArrowheads="1"/>
            </p:cNvSpPr>
            <p:nvPr/>
          </p:nvSpPr>
          <p:spPr bwMode="auto">
            <a:xfrm>
              <a:off x="2688" y="576"/>
              <a:ext cx="1488" cy="672"/>
            </a:xfrm>
            <a:prstGeom prst="ellips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7" name="Text Box 7"/>
            <p:cNvSpPr txBox="1">
              <a:spLocks noChangeArrowheads="1"/>
            </p:cNvSpPr>
            <p:nvPr/>
          </p:nvSpPr>
          <p:spPr bwMode="auto">
            <a:xfrm>
              <a:off x="4262" y="653"/>
              <a:ext cx="1266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dirty="0">
                  <a:solidFill>
                    <a:srgbClr val="FF3300"/>
                  </a:solidFill>
                </a:rPr>
                <a:t>Much wetter</a:t>
              </a:r>
            </a:p>
          </p:txBody>
        </p:sp>
      </p:grpSp>
      <p:grpSp>
        <p:nvGrpSpPr>
          <p:cNvPr id="4" name="Group 20"/>
          <p:cNvGrpSpPr/>
          <p:nvPr/>
        </p:nvGrpSpPr>
        <p:grpSpPr>
          <a:xfrm>
            <a:off x="5562600" y="609600"/>
            <a:ext cx="3124200" cy="5867400"/>
            <a:chOff x="5562600" y="838200"/>
            <a:chExt cx="3124200" cy="5867400"/>
          </a:xfrm>
        </p:grpSpPr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5562600" y="838200"/>
              <a:ext cx="434236" cy="58674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0" name="Text Box 10"/>
            <p:cNvSpPr txBox="1">
              <a:spLocks noChangeArrowheads="1"/>
            </p:cNvSpPr>
            <p:nvPr/>
          </p:nvSpPr>
          <p:spPr bwMode="auto">
            <a:xfrm>
              <a:off x="6400800" y="4876800"/>
              <a:ext cx="2286000" cy="83099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dirty="0" smtClean="0">
                  <a:solidFill>
                    <a:srgbClr val="0000FF"/>
                  </a:solidFill>
                </a:rPr>
                <a:t>2012:</a:t>
              </a:r>
              <a:endParaRPr lang="en-US" dirty="0">
                <a:solidFill>
                  <a:srgbClr val="0000FF"/>
                </a:solidFill>
              </a:endParaRPr>
            </a:p>
            <a:p>
              <a:pPr eaLnBrk="0" hangingPunct="0"/>
              <a:r>
                <a:rPr lang="en-US" dirty="0" smtClean="0">
                  <a:solidFill>
                    <a:srgbClr val="0000FF"/>
                  </a:solidFill>
                </a:rPr>
                <a:t>V hot </a:t>
              </a:r>
              <a:r>
                <a:rPr lang="en-US" dirty="0">
                  <a:solidFill>
                    <a:srgbClr val="0000FF"/>
                  </a:solidFill>
                </a:rPr>
                <a:t>and dry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pull dir="l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ichigan_12mo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63550"/>
            <a:ext cx="6254750" cy="3155949"/>
          </a:xfrm>
          <a:prstGeom prst="rect">
            <a:avLst/>
          </a:prstGeom>
        </p:spPr>
      </p:pic>
      <p:pic>
        <p:nvPicPr>
          <p:cNvPr id="6" name="Picture 5" descr="Michigan_precip_12m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98875"/>
            <a:ext cx="6238875" cy="30289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18250" y="156118"/>
            <a:ext cx="2825750" cy="3354765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</a:rPr>
              <a:t>Michigan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Temperature: annual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Precipitation: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Annual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Thru June 2014</a:t>
            </a:r>
          </a:p>
          <a:p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1480" y="918845"/>
            <a:ext cx="1226292" cy="35394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Temp</a:t>
            </a:r>
          </a:p>
          <a:p>
            <a:endParaRPr lang="en-US" sz="2800" b="1" dirty="0" smtClean="0">
              <a:solidFill>
                <a:srgbClr val="FF0000"/>
              </a:solidFill>
            </a:endParaRPr>
          </a:p>
          <a:p>
            <a:endParaRPr lang="en-US" sz="2800" b="1" dirty="0" smtClean="0">
              <a:solidFill>
                <a:srgbClr val="FF0000"/>
              </a:solidFill>
            </a:endParaRPr>
          </a:p>
          <a:p>
            <a:endParaRPr lang="en-US" sz="2800" b="1" dirty="0" smtClean="0">
              <a:solidFill>
                <a:srgbClr val="FF0000"/>
              </a:solidFill>
            </a:endParaRPr>
          </a:p>
          <a:p>
            <a:endParaRPr lang="en-US" sz="2800" b="1" dirty="0" smtClean="0">
              <a:solidFill>
                <a:srgbClr val="FF0000"/>
              </a:solidFill>
            </a:endParaRPr>
          </a:p>
          <a:p>
            <a:endParaRPr lang="en-US" sz="2800" b="1" dirty="0" smtClean="0">
              <a:solidFill>
                <a:srgbClr val="FF0000"/>
              </a:solidFill>
            </a:endParaRPr>
          </a:p>
          <a:p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sz="2800" b="1" dirty="0" err="1" smtClean="0">
                <a:solidFill>
                  <a:srgbClr val="FF0000"/>
                </a:solidFill>
              </a:rPr>
              <a:t>Precip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16" name="Elbow Connector 15"/>
          <p:cNvCxnSpPr/>
          <p:nvPr/>
        </p:nvCxnSpPr>
        <p:spPr bwMode="auto">
          <a:xfrm flipV="1">
            <a:off x="381000" y="4921250"/>
            <a:ext cx="5540375" cy="279401"/>
          </a:xfrm>
          <a:prstGeom prst="bentConnector3">
            <a:avLst>
              <a:gd name="adj1" fmla="val 64040"/>
            </a:avLst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730932" y="838200"/>
            <a:ext cx="6574868" cy="5867400"/>
            <a:chOff x="1334" y="96"/>
            <a:chExt cx="4075" cy="3696"/>
          </a:xfrm>
        </p:grpSpPr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1334" y="96"/>
              <a:ext cx="378" cy="3696"/>
            </a:xfrm>
            <a:prstGeom prst="ellips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4224" y="3120"/>
              <a:ext cx="1185" cy="51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dirty="0">
                  <a:solidFill>
                    <a:srgbClr val="0000FF"/>
                  </a:solidFill>
                </a:rPr>
                <a:t>1930s:</a:t>
              </a:r>
            </a:p>
            <a:p>
              <a:pPr eaLnBrk="0" hangingPunct="0"/>
              <a:r>
                <a:rPr lang="en-US" dirty="0">
                  <a:solidFill>
                    <a:srgbClr val="0000FF"/>
                  </a:solidFill>
                </a:rPr>
                <a:t>Hot and dry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733800" y="4038600"/>
            <a:ext cx="4508500" cy="1752600"/>
            <a:chOff x="2688" y="576"/>
            <a:chExt cx="2840" cy="672"/>
          </a:xfrm>
        </p:grpSpPr>
        <p:sp>
          <p:nvSpPr>
            <p:cNvPr id="15" name="Oval 6"/>
            <p:cNvSpPr>
              <a:spLocks noChangeArrowheads="1"/>
            </p:cNvSpPr>
            <p:nvPr/>
          </p:nvSpPr>
          <p:spPr bwMode="auto">
            <a:xfrm>
              <a:off x="2688" y="576"/>
              <a:ext cx="1488" cy="672"/>
            </a:xfrm>
            <a:prstGeom prst="ellips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7" name="Text Box 7"/>
            <p:cNvSpPr txBox="1">
              <a:spLocks noChangeArrowheads="1"/>
            </p:cNvSpPr>
            <p:nvPr/>
          </p:nvSpPr>
          <p:spPr bwMode="auto">
            <a:xfrm>
              <a:off x="4262" y="653"/>
              <a:ext cx="1266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dirty="0">
                  <a:solidFill>
                    <a:srgbClr val="FF3300"/>
                  </a:solidFill>
                </a:rPr>
                <a:t>Much wetter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7469045"/>
      </p:ext>
    </p:extLst>
  </p:cSld>
  <p:clrMapOvr>
    <a:masterClrMapping/>
  </p:clrMapOvr>
  <p:transition xmlns:p14="http://schemas.microsoft.com/office/powerpoint/2010/main">
    <p:pull dir="l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000180" cy="52322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U.S. Temperatures: 2012 Hottest year on record</a:t>
            </a:r>
          </a:p>
        </p:txBody>
      </p:sp>
      <p:pic>
        <p:nvPicPr>
          <p:cNvPr id="7" name="Picture 6" descr="13646_461712990543442_1498623811_n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697091"/>
            <a:ext cx="8375904" cy="51703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6027004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362 all time record Highs</a:t>
            </a:r>
            <a:r>
              <a:rPr lang="en-US" dirty="0" smtClean="0">
                <a:solidFill>
                  <a:schemeClr val="bg1"/>
                </a:solidFill>
              </a:rPr>
              <a:t>; 3,527 monthly weather records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</a:t>
            </a:r>
            <a:r>
              <a:rPr lang="en-US" dirty="0" smtClean="0">
                <a:solidFill>
                  <a:srgbClr val="FFFF00"/>
                </a:solidFill>
              </a:rPr>
              <a:t>0   record lows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strips dir="r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andyLandfall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1223960"/>
            <a:ext cx="4225089" cy="2887392"/>
          </a:xfrm>
          <a:prstGeom prst="rect">
            <a:avLst/>
          </a:prstGeom>
        </p:spPr>
      </p:pic>
      <p:pic>
        <p:nvPicPr>
          <p:cNvPr id="2" name="Picture 1" descr="1028sandy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2969" y="1223960"/>
            <a:ext cx="4971032" cy="2887392"/>
          </a:xfrm>
          <a:prstGeom prst="rect">
            <a:avLst/>
          </a:prstGeom>
        </p:spPr>
      </p:pic>
      <p:pic>
        <p:nvPicPr>
          <p:cNvPr id="3" name="Picture 2" descr="AC_Boardwalk-520x319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4139954" y="4111352"/>
            <a:ext cx="4991453" cy="27551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95402" y="0"/>
            <a:ext cx="742320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5613" eaLnBrk="1" hangingPunct="1"/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ＭＳ Ｐゴシック" pitchFamily="34" charset="-128"/>
                <a:cs typeface="Arial" charset="0"/>
              </a:rPr>
              <a:t>Super Storm Sandy</a:t>
            </a:r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  <a:cs typeface="Arial" charset="0"/>
              </a:rPr>
              <a:t>:  Oct 29-31, 2012.</a:t>
            </a:r>
          </a:p>
          <a:p>
            <a:pPr algn="ctr" defTabSz="455613" eaLnBrk="1" hangingPunct="1"/>
            <a:r>
              <a:rPr lang="en-US" sz="1800" dirty="0" smtClean="0">
                <a:solidFill>
                  <a:srgbClr val="FFFFFF"/>
                </a:solidFill>
                <a:ea typeface="ＭＳ Ｐゴシック" pitchFamily="34" charset="-128"/>
                <a:cs typeface="Arial" charset="0"/>
              </a:rPr>
              <a:t>It was more intense with stronger winds because of climate change</a:t>
            </a:r>
          </a:p>
          <a:p>
            <a:pPr algn="ctr" defTabSz="455613" eaLnBrk="1" hangingPunct="1"/>
            <a:r>
              <a:rPr lang="en-US" sz="1800" b="1" dirty="0" smtClean="0">
                <a:solidFill>
                  <a:srgbClr val="FFFFFF"/>
                </a:solidFill>
                <a:ea typeface="ＭＳ Ｐゴシック" pitchFamily="34" charset="-128"/>
                <a:cs typeface="Arial" charset="0"/>
              </a:rPr>
              <a:t>Sea level is higher =&gt;  Much greater damage</a:t>
            </a:r>
            <a:endParaRPr lang="en-US" sz="1800" b="1" dirty="0">
              <a:solidFill>
                <a:srgbClr val="FFFFFF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7675" y="4111354"/>
            <a:ext cx="35409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5613" eaLnBrk="1" hangingPunct="1"/>
            <a:r>
              <a:rPr lang="en-US" sz="2000" dirty="0" smtClean="0">
                <a:solidFill>
                  <a:srgbClr val="FFFFFF"/>
                </a:solidFill>
                <a:ea typeface="ＭＳ Ｐゴシック" pitchFamily="34" charset="-128"/>
                <a:cs typeface="Arial" charset="0"/>
              </a:rPr>
              <a:t>Hybrid storm:</a:t>
            </a:r>
          </a:p>
          <a:p>
            <a:pPr defTabSz="455613" eaLnBrk="1" hangingPunct="1"/>
            <a:r>
              <a:rPr lang="en-US" sz="2000" dirty="0" smtClean="0">
                <a:solidFill>
                  <a:srgbClr val="FFFFFF"/>
                </a:solidFill>
                <a:ea typeface="ＭＳ Ｐゴシック" pitchFamily="34" charset="-128"/>
                <a:cs typeface="Arial" charset="0"/>
              </a:rPr>
              <a:t>Over $70B damages</a:t>
            </a:r>
          </a:p>
          <a:p>
            <a:pPr defTabSz="455613" eaLnBrk="1" hangingPunct="1"/>
            <a:r>
              <a:rPr lang="en-US" sz="2000" dirty="0" smtClean="0">
                <a:solidFill>
                  <a:srgbClr val="FFFFFF"/>
                </a:solidFill>
                <a:ea typeface="ＭＳ Ｐゴシック" pitchFamily="34" charset="-128"/>
                <a:cs typeface="Arial" charset="0"/>
              </a:rPr>
              <a:t>&gt;110 lives lost</a:t>
            </a:r>
          </a:p>
        </p:txBody>
      </p:sp>
      <p:pic>
        <p:nvPicPr>
          <p:cNvPr id="8" name="Picture 7" descr="P1-BI850_SANDY__F_20121029162323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107504" y="5265402"/>
            <a:ext cx="4045303" cy="160111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54480"/>
            <a:ext cx="7772400" cy="3398520"/>
          </a:xfr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sz="4400" dirty="0" smtClean="0">
                <a:latin typeface="Comic Sans MS" pitchFamily="66" charset="0"/>
              </a:rPr>
              <a:t>Some 2013-14 climate extremes </a:t>
            </a:r>
            <a:br>
              <a:rPr lang="en-US" sz="4400" dirty="0" smtClean="0">
                <a:latin typeface="Comic Sans MS" pitchFamily="66" charset="0"/>
              </a:rPr>
            </a:br>
            <a:endParaRPr lang="en-US" sz="4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06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st_storm_LamarCO_2013_Jane Stulp_DenPo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62200"/>
            <a:ext cx="4267200" cy="2098040"/>
          </a:xfrm>
          <a:prstGeom prst="rect">
            <a:avLst/>
          </a:prstGeom>
        </p:spPr>
      </p:pic>
      <p:pic>
        <p:nvPicPr>
          <p:cNvPr id="3" name="Picture 2" descr="BlackForest_wildfireJun12_1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2944" y="3581401"/>
            <a:ext cx="4861058" cy="32407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2582" y="2"/>
            <a:ext cx="4901419" cy="31419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1" y="457201"/>
            <a:ext cx="3505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U.S. Drought and wildfires  June 2013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Dust storm Lamar, CO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(June 15, Denver Post)</a:t>
            </a: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7" y="4495800"/>
            <a:ext cx="4254647" cy="23826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43400" y="3124202"/>
            <a:ext cx="464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Black Forest wildfire CO: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	&gt;511 homes burned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865133"/>
      </p:ext>
    </p:extLst>
  </p:cSld>
  <p:clrMapOvr>
    <a:masterClrMapping/>
  </p:clrMapOvr>
  <p:transition xmlns:p14="http://schemas.microsoft.com/office/powerpoint/2010/main" spd="slow">
    <p:strips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berta_flood_22June13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3600" y="3505200"/>
            <a:ext cx="4470400" cy="3352800"/>
          </a:xfrm>
          <a:prstGeom prst="rect">
            <a:avLst/>
          </a:prstGeom>
        </p:spPr>
      </p:pic>
      <p:pic>
        <p:nvPicPr>
          <p:cNvPr id="3" name="Picture 2" descr="alberta_flood_21June13b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567" y="3501933"/>
            <a:ext cx="4673768" cy="3356067"/>
          </a:xfrm>
          <a:prstGeom prst="rect">
            <a:avLst/>
          </a:prstGeom>
        </p:spPr>
      </p:pic>
      <p:pic>
        <p:nvPicPr>
          <p:cNvPr id="4" name="Picture 3" descr="alberta_flood_21June13a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00" y="6252"/>
            <a:ext cx="5257800" cy="35069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457200"/>
            <a:ext cx="284014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Calgary, Alberta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Canada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Flooding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21-22 June 2013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0"/>
            <a:ext cx="3505200" cy="359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247109"/>
      </p:ext>
    </p:extLst>
  </p:cSld>
  <p:clrMapOvr>
    <a:masterClrMapping/>
  </p:clrMapOvr>
  <p:transition xmlns:p14="http://schemas.microsoft.com/office/powerpoint/2010/main" spd="slow">
    <p:push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1" cy="1113274"/>
          </a:xfrm>
        </p:spPr>
        <p:txBody>
          <a:bodyPr/>
          <a:lstStyle/>
          <a:p>
            <a:r>
              <a:rPr lang="en-US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Boulder Flooding  September 2013</a:t>
            </a:r>
            <a:endParaRPr lang="en-US" dirty="0">
              <a:effectLst>
                <a:outerShdw blurRad="50800" dist="38100" dir="2700000" algn="tl" rotWithShape="0">
                  <a:srgbClr val="000000"/>
                </a:outerShdw>
              </a:effectLst>
              <a:latin typeface="Comic Sans MS"/>
              <a:cs typeface="Comic Sans MS"/>
            </a:endParaRPr>
          </a:p>
        </p:txBody>
      </p:sp>
      <p:pic>
        <p:nvPicPr>
          <p:cNvPr id="3" name="Picture 2" descr="boulderflood2.jpg.CROP.original-origin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17" y="987834"/>
            <a:ext cx="9185274" cy="58701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09509" y="5288340"/>
            <a:ext cx="39344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	</a:t>
            </a:r>
            <a:r>
              <a:rPr lang="en-US" b="1" dirty="0" smtClean="0"/>
              <a:t>1000 </a:t>
            </a:r>
            <a:r>
              <a:rPr lang="en-US" b="1" dirty="0" err="1" smtClean="0"/>
              <a:t>yr</a:t>
            </a:r>
            <a:r>
              <a:rPr lang="en-US" b="1" dirty="0" smtClean="0"/>
              <a:t> storm</a:t>
            </a:r>
            <a:r>
              <a:rPr lang="en-US" dirty="0" smtClean="0"/>
              <a:t>:</a:t>
            </a:r>
          </a:p>
          <a:p>
            <a:r>
              <a:rPr lang="en-US" dirty="0" smtClean="0"/>
              <a:t>Many records smashed</a:t>
            </a:r>
          </a:p>
          <a:p>
            <a:r>
              <a:rPr lang="en-US" dirty="0" smtClean="0"/>
              <a:t>9 inches of rain in one day</a:t>
            </a:r>
          </a:p>
          <a:p>
            <a:r>
              <a:rPr lang="en-US" dirty="0" smtClean="0"/>
              <a:t>17 inches in one week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388895"/>
      </p:ext>
    </p:extLst>
  </p:cSld>
  <p:clrMapOvr>
    <a:masterClrMapping/>
  </p:clrMapOvr>
  <p:transition xmlns:p14="http://schemas.microsoft.com/office/powerpoint/2010/main" spd="slow">
    <p:blinds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10-18 at 3.01.49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-117917"/>
            <a:ext cx="4553742" cy="60407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59215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Former location of Mesa Trail over Bluebird creek.  	 Green Mountain Rd 							</a:t>
            </a:r>
            <a:r>
              <a:rPr lang="en-US" sz="1800" dirty="0" smtClean="0">
                <a:solidFill>
                  <a:srgbClr val="FFFFFF"/>
                </a:solidFill>
              </a:rPr>
              <a:t>(Flagstaff) 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4" name="Picture 3" descr="Screen Shot 2013-10-18 at 3.04.22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379" y="-117918"/>
            <a:ext cx="4716621" cy="60407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43002" y="6550225"/>
            <a:ext cx="7285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http://</a:t>
            </a:r>
            <a:r>
              <a:rPr lang="en-US" sz="1400" dirty="0" err="1">
                <a:solidFill>
                  <a:srgbClr val="FFFFFF"/>
                </a:solidFill>
              </a:rPr>
              <a:t>www.flickr.com</a:t>
            </a:r>
            <a:r>
              <a:rPr lang="en-US" sz="1400" dirty="0">
                <a:solidFill>
                  <a:srgbClr val="FFFFFF"/>
                </a:solidFill>
              </a:rPr>
              <a:t>/photos/</a:t>
            </a:r>
            <a:r>
              <a:rPr lang="en-US" sz="1400" dirty="0" err="1">
                <a:solidFill>
                  <a:srgbClr val="FFFFFF"/>
                </a:solidFill>
              </a:rPr>
              <a:t>bouldercolorado</a:t>
            </a:r>
            <a:r>
              <a:rPr lang="en-US" sz="1400" dirty="0">
                <a:solidFill>
                  <a:srgbClr val="FFFFFF"/>
                </a:solidFill>
              </a:rPr>
              <a:t>/sets/72157636661981633/</a:t>
            </a:r>
          </a:p>
        </p:txBody>
      </p:sp>
    </p:spTree>
    <p:extLst>
      <p:ext uri="{BB962C8B-B14F-4D97-AF65-F5344CB8AC3E}">
        <p14:creationId xmlns:p14="http://schemas.microsoft.com/office/powerpoint/2010/main" val="1196467373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990600"/>
          </a:xfrm>
        </p:spPr>
        <p:txBody>
          <a:bodyPr/>
          <a:lstStyle/>
          <a:p>
            <a:r>
              <a:rPr lang="en-US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UK floods Jan-Feb 2014</a:t>
            </a:r>
            <a:endParaRPr lang="en-US" dirty="0">
              <a:effectLst>
                <a:outerShdw blurRad="50800" dist="38100" dir="2700000" algn="tl" rotWithShape="0">
                  <a:srgbClr val="000000"/>
                </a:outerShdw>
              </a:effectLst>
              <a:latin typeface="Comic Sans MS"/>
              <a:cs typeface="Comic Sans MS"/>
            </a:endParaRPr>
          </a:p>
        </p:txBody>
      </p:sp>
      <p:pic>
        <p:nvPicPr>
          <p:cNvPr id="3" name="Picture 2" descr="uk_rainfall_2014_464_v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143000"/>
            <a:ext cx="4851400" cy="5562381"/>
          </a:xfrm>
          <a:prstGeom prst="rect">
            <a:avLst/>
          </a:prstGeom>
        </p:spPr>
      </p:pic>
      <p:pic>
        <p:nvPicPr>
          <p:cNvPr id="4" name="Picture 3" descr="Church_UKflood_Jan-Feb14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1022" y="1143000"/>
            <a:ext cx="4492978" cy="2527300"/>
          </a:xfrm>
          <a:prstGeom prst="rect">
            <a:avLst/>
          </a:prstGeom>
        </p:spPr>
      </p:pic>
      <p:pic>
        <p:nvPicPr>
          <p:cNvPr id="6" name="Picture 5" descr="Flooding-in-Datchet-Berks-01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4105777"/>
            <a:ext cx="4495800" cy="275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88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 pitchFamily="66" charset="0"/>
              </a:rPr>
              <a:t>What Is Causing Warming?</a:t>
            </a:r>
          </a:p>
        </p:txBody>
      </p:sp>
      <p:sp>
        <p:nvSpPr>
          <p:cNvPr id="33795" name="TextBox 2"/>
          <p:cNvSpPr txBox="1">
            <a:spLocks noChangeArrowheads="1"/>
          </p:cNvSpPr>
          <p:nvPr/>
        </p:nvSpPr>
        <p:spPr bwMode="auto">
          <a:xfrm>
            <a:off x="430213" y="6045200"/>
            <a:ext cx="83058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Emissions of carbon dioxide pollution</a:t>
            </a:r>
          </a:p>
        </p:txBody>
      </p:sp>
      <p:pic>
        <p:nvPicPr>
          <p:cNvPr id="33796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2" y="1181101"/>
            <a:ext cx="3689351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 descr="http://www.zmescience.com/wp-content/uploads/2011/03/coal-plant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914" y="1212850"/>
            <a:ext cx="4244975" cy="291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5103" y="3148015"/>
            <a:ext cx="3711575" cy="290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K_floods_Jan14a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0601"/>
            <a:ext cx="7010400" cy="28740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62800" y="2057400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Before and after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 descr="UK_floods_Jan14c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69257"/>
            <a:ext cx="7010400" cy="2888743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304800" y="762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9pPr>
          </a:lstStyle>
          <a:p>
            <a:r>
              <a:rPr lang="en-US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UK floods Jan-Feb 2014</a:t>
            </a:r>
            <a:endParaRPr lang="en-US" dirty="0">
              <a:effectLst>
                <a:outerShdw blurRad="50800" dist="38100" dir="2700000" algn="tl" rotWithShape="0">
                  <a:srgbClr val="000000"/>
                </a:outerShdw>
              </a:effectLst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8142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osnia19May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39" y="4038600"/>
            <a:ext cx="4226080" cy="2819399"/>
          </a:xfrm>
          <a:prstGeom prst="rect">
            <a:avLst/>
          </a:prstGeom>
        </p:spPr>
      </p:pic>
      <p:pic>
        <p:nvPicPr>
          <p:cNvPr id="6" name="Picture 5" descr="slide1805201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8430" y="3886200"/>
            <a:ext cx="2525569" cy="1600200"/>
          </a:xfrm>
          <a:prstGeom prst="rect">
            <a:avLst/>
          </a:prstGeom>
        </p:spPr>
      </p:pic>
      <p:pic>
        <p:nvPicPr>
          <p:cNvPr id="8" name="Picture 7" descr="Bosnia_17May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3886200"/>
            <a:ext cx="2819400" cy="15869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8382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sz="3200" dirty="0" smtClean="0">
                <a:latin typeface="Comic Sans MS"/>
                <a:cs typeface="Comic Sans MS"/>
              </a:rPr>
              <a:t>Balkans flooding</a:t>
            </a:r>
            <a:br>
              <a:rPr lang="en-US" sz="3200" dirty="0" smtClean="0">
                <a:latin typeface="Comic Sans MS"/>
                <a:cs typeface="Comic Sans MS"/>
              </a:rPr>
            </a:br>
            <a:r>
              <a:rPr lang="en-US" sz="2000" dirty="0" smtClean="0">
                <a:latin typeface="Comic Sans MS"/>
                <a:cs typeface="Comic Sans MS"/>
              </a:rPr>
              <a:t>12-15 May 2014</a:t>
            </a:r>
            <a:endParaRPr lang="en-US" sz="2000" dirty="0">
              <a:latin typeface="Comic Sans MS"/>
              <a:cs typeface="Comic Sans MS"/>
            </a:endParaRPr>
          </a:p>
        </p:txBody>
      </p:sp>
      <p:pic>
        <p:nvPicPr>
          <p:cNvPr id="3" name="Picture 2" descr="_74934346_serbia_flooding_624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914400"/>
            <a:ext cx="4873753" cy="3124200"/>
          </a:xfrm>
          <a:prstGeom prst="rect">
            <a:avLst/>
          </a:prstGeom>
        </p:spPr>
      </p:pic>
      <p:pic>
        <p:nvPicPr>
          <p:cNvPr id="4" name="Picture 3" descr="saTMAY15_NASA_Yvette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599" y="838200"/>
            <a:ext cx="4336889" cy="3198456"/>
          </a:xfrm>
          <a:prstGeom prst="rect">
            <a:avLst/>
          </a:prstGeom>
        </p:spPr>
      </p:pic>
      <p:pic>
        <p:nvPicPr>
          <p:cNvPr id="9" name="Picture 8" descr="Bosnia_rivers_19May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800" y="5440680"/>
            <a:ext cx="2362200" cy="1417320"/>
          </a:xfrm>
          <a:prstGeom prst="rect">
            <a:avLst/>
          </a:prstGeom>
        </p:spPr>
      </p:pic>
      <p:pic>
        <p:nvPicPr>
          <p:cNvPr id="10" name="Picture 9" descr="green_18May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99" y="5410200"/>
            <a:ext cx="2580489" cy="14477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68581" y="152400"/>
            <a:ext cx="2673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3 months rain in 2 days</a:t>
            </a:r>
          </a:p>
          <a:p>
            <a:r>
              <a:rPr lang="en-US" sz="1800" dirty="0" smtClean="0">
                <a:solidFill>
                  <a:schemeClr val="bg1"/>
                </a:solidFill>
              </a:rPr>
              <a:t>1 million affected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 rot="21227613">
            <a:off x="6922760" y="2676974"/>
            <a:ext cx="250193" cy="1211577"/>
          </a:xfrm>
          <a:custGeom>
            <a:avLst/>
            <a:gdLst>
              <a:gd name="connsiteX0" fmla="*/ 0 w 250193"/>
              <a:gd name="connsiteY0" fmla="*/ 1211577 h 1211577"/>
              <a:gd name="connsiteX1" fmla="*/ 248171 w 250193"/>
              <a:gd name="connsiteY1" fmla="*/ 700671 h 1211577"/>
              <a:gd name="connsiteX2" fmla="*/ 124085 w 250193"/>
              <a:gd name="connsiteY2" fmla="*/ 0 h 1211577"/>
              <a:gd name="connsiteX3" fmla="*/ 124085 w 250193"/>
              <a:gd name="connsiteY3" fmla="*/ 0 h 1211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193" h="1211577">
                <a:moveTo>
                  <a:pt x="0" y="1211577"/>
                </a:moveTo>
                <a:cubicBezTo>
                  <a:pt x="113745" y="1057088"/>
                  <a:pt x="227490" y="902600"/>
                  <a:pt x="248171" y="700671"/>
                </a:cubicBezTo>
                <a:cubicBezTo>
                  <a:pt x="268852" y="498742"/>
                  <a:pt x="124085" y="0"/>
                  <a:pt x="124085" y="0"/>
                </a:cubicBezTo>
                <a:lnTo>
                  <a:pt x="124085" y="0"/>
                </a:lnTo>
              </a:path>
            </a:pathLst>
          </a:custGeom>
          <a:ln w="76200" cmpd="tri">
            <a:solidFill>
              <a:srgbClr val="47FFD1"/>
            </a:solidFill>
            <a:tailEnd type="stealt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97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891" y="97827"/>
            <a:ext cx="3190744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dirty="0" smtClean="0">
                <a:latin typeface="Comic Sans MS"/>
                <a:cs typeface="Comic Sans MS"/>
              </a:rPr>
              <a:t>2013-14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3" name="Picture 2" descr="calif-drought_nearSanJoseJan21_1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127796"/>
            <a:ext cx="3723035" cy="2480412"/>
          </a:xfrm>
          <a:prstGeom prst="rect">
            <a:avLst/>
          </a:prstGeom>
        </p:spPr>
      </p:pic>
      <p:pic>
        <p:nvPicPr>
          <p:cNvPr id="4" name="Picture 3" descr="CA-drought_emergency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774" y="0"/>
            <a:ext cx="5508226" cy="3098377"/>
          </a:xfrm>
          <a:prstGeom prst="rect">
            <a:avLst/>
          </a:prstGeom>
        </p:spPr>
      </p:pic>
      <p:pic>
        <p:nvPicPr>
          <p:cNvPr id="7" name="Picture 6" descr="CA-drought_Feb4_14_MelFech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75726"/>
            <a:ext cx="4833833" cy="3182273"/>
          </a:xfrm>
          <a:prstGeom prst="rect">
            <a:avLst/>
          </a:prstGeom>
        </p:spPr>
      </p:pic>
      <p:pic>
        <p:nvPicPr>
          <p:cNvPr id="8" name="Picture 7" descr="la-ol-rall-drought-california-jerry-brown-20140122-thumbnail.gi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0795" y="3256342"/>
            <a:ext cx="4924755" cy="36935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3242577"/>
            <a:ext cx="3145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Near San Jose Jan 21 2014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594" y="3798426"/>
            <a:ext cx="294654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Shasta Lake Feb 14, 2014</a:t>
            </a:r>
          </a:p>
          <a:p>
            <a:r>
              <a:rPr lang="en-US" sz="1400" dirty="0" smtClean="0">
                <a:solidFill>
                  <a:srgbClr val="FFFFFF"/>
                </a:solidFill>
              </a:rPr>
              <a:t>Mel </a:t>
            </a:r>
            <a:r>
              <a:rPr lang="en-US" sz="1400" dirty="0" err="1">
                <a:solidFill>
                  <a:srgbClr val="FFFFFF"/>
                </a:solidFill>
              </a:rPr>
              <a:t>Fechter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80176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2782" y="0"/>
            <a:ext cx="4721464" cy="596557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dirty="0" smtClean="0">
                <a:latin typeface="Comic Sans MS"/>
                <a:cs typeface="Comic Sans MS"/>
              </a:rPr>
              <a:t>CA drought 2014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3" name="Picture 2" descr="drought-monitor-3-25-14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3345"/>
            <a:ext cx="4157693" cy="3212763"/>
          </a:xfrm>
          <a:prstGeom prst="rect">
            <a:avLst/>
          </a:prstGeom>
        </p:spPr>
      </p:pic>
      <p:pic>
        <p:nvPicPr>
          <p:cNvPr id="4" name="Picture 3" descr="CA-drought_GRACE_SFS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0355" y="440201"/>
            <a:ext cx="4133597" cy="3194143"/>
          </a:xfrm>
          <a:prstGeom prst="rect">
            <a:avLst/>
          </a:prstGeom>
        </p:spPr>
      </p:pic>
      <p:pic>
        <p:nvPicPr>
          <p:cNvPr id="5" name="Picture 4" descr="ca-Reg004Dv00Elem01_01122013_pg.gif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57" t="9653" r="23820" b="13023"/>
          <a:stretch/>
        </p:blipFill>
        <p:spPr>
          <a:xfrm>
            <a:off x="3829343" y="3608208"/>
            <a:ext cx="5314657" cy="3249792"/>
          </a:xfrm>
          <a:prstGeom prst="rect">
            <a:avLst/>
          </a:prstGeom>
        </p:spPr>
      </p:pic>
      <p:pic>
        <p:nvPicPr>
          <p:cNvPr id="6" name="Picture 5" descr="precip_2013_US.gif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37" t="6543" r="8762" b="2823"/>
          <a:stretch/>
        </p:blipFill>
        <p:spPr>
          <a:xfrm>
            <a:off x="0" y="3887193"/>
            <a:ext cx="3781236" cy="297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678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6632" y="274638"/>
            <a:ext cx="2807368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California Rim Fire</a:t>
            </a:r>
            <a:br>
              <a:rPr lang="en-US" dirty="0" smtClean="0">
                <a:latin typeface="Comic Sans MS"/>
                <a:cs typeface="Comic Sans MS"/>
              </a:rPr>
            </a:br>
            <a:r>
              <a:rPr lang="en-US" sz="2700" dirty="0" smtClean="0">
                <a:latin typeface="Comic Sans MS"/>
                <a:cs typeface="Comic Sans MS"/>
              </a:rPr>
              <a:t>late August 2013</a:t>
            </a:r>
            <a:br>
              <a:rPr lang="en-US" sz="2700" dirty="0" smtClean="0">
                <a:latin typeface="Comic Sans MS"/>
                <a:cs typeface="Comic Sans MS"/>
              </a:rPr>
            </a:br>
            <a:r>
              <a:rPr lang="en-US" sz="1800" dirty="0" smtClean="0">
                <a:latin typeface="Comic Sans MS"/>
                <a:cs typeface="Comic Sans MS"/>
              </a:rPr>
              <a:t>One of biggest on record</a:t>
            </a:r>
            <a:endParaRPr lang="en-US" sz="1800" dirty="0">
              <a:latin typeface="Comic Sans MS"/>
              <a:cs typeface="Comic Sans MS"/>
            </a:endParaRPr>
          </a:p>
        </p:txBody>
      </p:sp>
      <p:pic>
        <p:nvPicPr>
          <p:cNvPr id="5" name="Picture 4" descr="Rim-Fire_CA_26Aug_1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6000" y="3183473"/>
            <a:ext cx="5588000" cy="3725333"/>
          </a:xfrm>
          <a:prstGeom prst="rect">
            <a:avLst/>
          </a:prstGeom>
        </p:spPr>
      </p:pic>
      <p:pic>
        <p:nvPicPr>
          <p:cNvPr id="6" name="Picture 5" descr="california_amo_201323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176211" cy="4117474"/>
          </a:xfrm>
          <a:prstGeom prst="rect">
            <a:avLst/>
          </a:prstGeom>
        </p:spPr>
      </p:pic>
      <p:pic>
        <p:nvPicPr>
          <p:cNvPr id="4" name="Content Placeholder 3" descr="Western_wildfires.png"/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01" y="1941008"/>
            <a:ext cx="9063790" cy="4793413"/>
          </a:xfrm>
        </p:spPr>
      </p:pic>
    </p:spTree>
    <p:extLst>
      <p:ext uri="{BB962C8B-B14F-4D97-AF65-F5344CB8AC3E}">
        <p14:creationId xmlns:p14="http://schemas.microsoft.com/office/powerpoint/2010/main" val="362019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 fires 2Aug14_11am_MODI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6803"/>
            <a:ext cx="7315200" cy="4876800"/>
          </a:xfrm>
          <a:prstGeom prst="rect">
            <a:avLst/>
          </a:prstGeom>
        </p:spPr>
      </p:pic>
      <p:pic>
        <p:nvPicPr>
          <p:cNvPr id="3" name="Picture 2" descr="CA fires 2Aug14_1pm_MODI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" y="616803"/>
            <a:ext cx="7315200" cy="4876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1" y="5874603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July 31 2014: 82% of CA in extreme drought, 58% exceptional drought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15200" y="1302603"/>
            <a:ext cx="1828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Aug 2, 2014</a:t>
            </a:r>
          </a:p>
          <a:p>
            <a:r>
              <a:rPr lang="en-US" sz="21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11 a.m.</a:t>
            </a:r>
          </a:p>
          <a:p>
            <a:r>
              <a:rPr lang="en-US" sz="21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1 p.m.</a:t>
            </a:r>
          </a:p>
          <a:p>
            <a:endParaRPr lang="en-US" sz="2100" dirty="0">
              <a:solidFill>
                <a:srgbClr val="FFFFFF"/>
              </a:solidFill>
            </a:endParaRPr>
          </a:p>
          <a:p>
            <a:r>
              <a:rPr lang="en-US" sz="2100" dirty="0" smtClean="0">
                <a:solidFill>
                  <a:srgbClr val="FFFFFF"/>
                </a:solidFill>
              </a:rPr>
              <a:t>Natural color:</a:t>
            </a:r>
          </a:p>
          <a:p>
            <a:r>
              <a:rPr lang="en-US" sz="2100" dirty="0" smtClean="0">
                <a:solidFill>
                  <a:srgbClr val="FFFFFF"/>
                </a:solidFill>
              </a:rPr>
              <a:t>Development of pyro-cumulus</a:t>
            </a:r>
          </a:p>
          <a:p>
            <a:endParaRPr lang="en-US" sz="2100" dirty="0">
              <a:solidFill>
                <a:srgbClr val="FFFFFF"/>
              </a:solidFill>
            </a:endParaRPr>
          </a:p>
          <a:p>
            <a:r>
              <a:rPr lang="en-US" sz="2100" dirty="0" smtClean="0">
                <a:solidFill>
                  <a:srgbClr val="FFFFFF"/>
                </a:solidFill>
              </a:rPr>
              <a:t>MODIS</a:t>
            </a:r>
          </a:p>
          <a:p>
            <a:r>
              <a:rPr lang="en-US" sz="2100" dirty="0" smtClean="0">
                <a:solidFill>
                  <a:srgbClr val="FFFFFF"/>
                </a:solidFill>
              </a:rPr>
              <a:t>NASA</a:t>
            </a:r>
            <a:endParaRPr lang="en-US" sz="21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38400" y="76200"/>
            <a:ext cx="3518912" cy="461665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Wild fires in CA 2014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637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804" y="173645"/>
            <a:ext cx="77724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dirty="0" smtClean="0">
                <a:latin typeface="Comic Sans MS"/>
                <a:cs typeface="Comic Sans MS"/>
              </a:rPr>
              <a:t>Mid-West Flooding 2014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3" name="Picture 2" descr="Midwest_June14_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704564"/>
            <a:ext cx="4463143" cy="3153435"/>
          </a:xfrm>
          <a:prstGeom prst="rect">
            <a:avLst/>
          </a:prstGeom>
        </p:spPr>
      </p:pic>
      <p:pic>
        <p:nvPicPr>
          <p:cNvPr id="4" name="Picture 3" descr="Midwest_June14_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2846" y="1239772"/>
            <a:ext cx="4641154" cy="3438298"/>
          </a:xfrm>
          <a:prstGeom prst="rect">
            <a:avLst/>
          </a:prstGeom>
        </p:spPr>
      </p:pic>
      <p:pic>
        <p:nvPicPr>
          <p:cNvPr id="5" name="Picture 4" descr="Midwest_June14_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97825"/>
            <a:ext cx="4483603" cy="25220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3981" y="3867903"/>
            <a:ext cx="4670019" cy="299009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2091" y="2944688"/>
            <a:ext cx="4512180" cy="2868750"/>
            <a:chOff x="-133044" y="1082022"/>
            <a:chExt cx="4512180" cy="286875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33044" y="1082022"/>
              <a:ext cx="4512180" cy="286875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847394" y="3321374"/>
              <a:ext cx="245340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	               1895-2010</a:t>
              </a:r>
            </a:p>
            <a:p>
              <a:r>
                <a:rPr lang="en-US" sz="1100" dirty="0" smtClean="0"/>
                <a:t>National Climate Assessment 2014</a:t>
              </a:r>
              <a:endParaRPr lang="en-US" sz="1100" dirty="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4571" y="2927048"/>
            <a:ext cx="4499429" cy="322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467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00850" y="187594"/>
            <a:ext cx="6981398" cy="52322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India-Pakistan floods September 2014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temporaryShelter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37157"/>
            <a:ext cx="4631735" cy="2605351"/>
          </a:xfrm>
          <a:prstGeom prst="rect">
            <a:avLst/>
          </a:prstGeom>
        </p:spPr>
      </p:pic>
      <p:pic>
        <p:nvPicPr>
          <p:cNvPr id="6" name="Picture 5" descr="Srinagar2_Kashmir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28078"/>
            <a:ext cx="4675417" cy="2629922"/>
          </a:xfrm>
          <a:prstGeom prst="rect">
            <a:avLst/>
          </a:prstGeom>
        </p:spPr>
      </p:pic>
      <p:pic>
        <p:nvPicPr>
          <p:cNvPr id="7" name="Picture 6" descr="Lahore_Pak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7922" y="1622727"/>
            <a:ext cx="4606078" cy="2590919"/>
          </a:xfrm>
          <a:prstGeom prst="rect">
            <a:avLst/>
          </a:prstGeom>
        </p:spPr>
      </p:pic>
      <p:pic>
        <p:nvPicPr>
          <p:cNvPr id="8" name="Picture 7" descr="_77425163_023791694-1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3688" y="4216521"/>
            <a:ext cx="4670312" cy="26270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2818" y="1255436"/>
            <a:ext cx="302528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Temporary shelters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Srinagar-Kashmir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14775" y="1197715"/>
            <a:ext cx="244339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Lahore Pakistan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013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ngladesh_tmo_2012_25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41750"/>
            <a:ext cx="9144000" cy="6096000"/>
          </a:xfrm>
          <a:prstGeom prst="rect">
            <a:avLst/>
          </a:prstGeom>
        </p:spPr>
      </p:pic>
      <p:pic>
        <p:nvPicPr>
          <p:cNvPr id="3" name="Picture 2" descr="bangladesh_tmo_2014_24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41750"/>
            <a:ext cx="9144000" cy="609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1804" y="173163"/>
            <a:ext cx="8206543" cy="461665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India-Pakistan floods early September 2014 </a:t>
            </a:r>
            <a:r>
              <a:rPr lang="en-US" b="1" dirty="0" err="1" smtClean="0">
                <a:solidFill>
                  <a:schemeClr val="bg1"/>
                </a:solidFill>
              </a:rPr>
              <a:t>vs</a:t>
            </a:r>
            <a:r>
              <a:rPr lang="en-US" b="1" dirty="0" smtClean="0">
                <a:solidFill>
                  <a:schemeClr val="bg1"/>
                </a:solidFill>
              </a:rPr>
              <a:t> 2012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014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r>
              <a:rPr lang="en-US" dirty="0" smtClean="0">
                <a:effectLst>
                  <a:outerShdw blurRad="50800" dist="38100" dir="2700000" algn="tl" rotWithShape="0">
                    <a:prstClr val="black"/>
                  </a:outerShdw>
                </a:effectLst>
                <a:latin typeface="Comic Sans MS" pitchFamily="66" charset="0"/>
              </a:rPr>
              <a:t>Global warming continues</a:t>
            </a:r>
            <a:endParaRPr lang="en-US" dirty="0">
              <a:effectLst>
                <a:outerShdw blurRad="50800" dist="38100" dir="2700000" algn="tl" rotWithShape="0">
                  <a:prstClr val="black"/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686800" cy="5638800"/>
          </a:xfrm>
        </p:spPr>
        <p:txBody>
          <a:bodyPr/>
          <a:lstStyle/>
          <a:p>
            <a:pPr>
              <a:spcBef>
                <a:spcPts val="1272"/>
              </a:spcBef>
            </a:pPr>
            <a:r>
              <a:rPr lang="en-GB" sz="2400" dirty="0" smtClean="0">
                <a:solidFill>
                  <a:schemeClr val="bg1"/>
                </a:solidFill>
                <a:latin typeface="Comic Sans MS" pitchFamily="66" charset="0"/>
              </a:rPr>
              <a:t>Over the past 15 years, a pause in the rise of global mean temperatures has small contributions from:</a:t>
            </a:r>
          </a:p>
          <a:p>
            <a:pPr lvl="1">
              <a:lnSpc>
                <a:spcPct val="90000"/>
              </a:lnSpc>
              <a:spcBef>
                <a:spcPts val="1272"/>
              </a:spcBef>
            </a:pPr>
            <a:r>
              <a:rPr lang="en-GB" sz="2000" dirty="0" smtClean="0">
                <a:solidFill>
                  <a:schemeClr val="bg1"/>
                </a:solidFill>
                <a:latin typeface="Comic Sans MS" pitchFamily="66" charset="0"/>
              </a:rPr>
              <a:t>Small volcanoes</a:t>
            </a:r>
          </a:p>
          <a:p>
            <a:pPr lvl="1">
              <a:lnSpc>
                <a:spcPct val="90000"/>
              </a:lnSpc>
              <a:spcBef>
                <a:spcPts val="1272"/>
              </a:spcBef>
            </a:pPr>
            <a:r>
              <a:rPr lang="en-GB" sz="2000" dirty="0" smtClean="0">
                <a:solidFill>
                  <a:schemeClr val="bg1"/>
                </a:solidFill>
                <a:latin typeface="Comic Sans MS" pitchFamily="66" charset="0"/>
              </a:rPr>
              <a:t>Quiet sun </a:t>
            </a:r>
          </a:p>
          <a:p>
            <a:pPr>
              <a:spcBef>
                <a:spcPts val="1272"/>
              </a:spcBef>
            </a:pPr>
            <a:r>
              <a:rPr lang="en-GB" sz="2400" dirty="0" smtClean="0">
                <a:solidFill>
                  <a:schemeClr val="bg1"/>
                </a:solidFill>
                <a:latin typeface="Comic Sans MS" pitchFamily="66" charset="0"/>
              </a:rPr>
              <a:t>There is no pause in the Arctic sea ice melt or global sea level rise</a:t>
            </a:r>
          </a:p>
          <a:p>
            <a:pPr lvl="0">
              <a:spcBef>
                <a:spcPts val="1272"/>
              </a:spcBef>
            </a:pPr>
            <a:r>
              <a:rPr lang="en-GB" sz="2400" dirty="0" smtClean="0">
                <a:solidFill>
                  <a:schemeClr val="bg1"/>
                </a:solidFill>
                <a:latin typeface="Comic Sans MS" pitchFamily="66" charset="0"/>
              </a:rPr>
              <a:t>During the last decade, the ocean has </a:t>
            </a:r>
            <a:r>
              <a:rPr lang="en-GB" sz="2400" dirty="0" smtClean="0">
                <a:solidFill>
                  <a:srgbClr val="FFFF00"/>
                </a:solidFill>
                <a:latin typeface="Comic Sans MS" pitchFamily="66" charset="0"/>
              </a:rPr>
              <a:t>warmed, but 30% of the warming occurs in depths below </a:t>
            </a:r>
            <a:r>
              <a:rPr lang="en-GB" sz="2400" dirty="0" smtClean="0">
                <a:solidFill>
                  <a:schemeClr val="bg1"/>
                </a:solidFill>
                <a:latin typeface="Comic Sans MS" pitchFamily="66" charset="0"/>
              </a:rPr>
              <a:t>700m. This involvement of the deep ocean in the heat uptake is unprecedented.</a:t>
            </a:r>
          </a:p>
          <a:p>
            <a:pPr lvl="0">
              <a:spcBef>
                <a:spcPts val="1272"/>
              </a:spcBef>
            </a:pPr>
            <a:endParaRPr lang="en-GB" sz="2400" i="1" dirty="0">
              <a:solidFill>
                <a:schemeClr val="bg1"/>
              </a:solidFill>
              <a:latin typeface="Comic Sans MS" pitchFamily="66" charset="0"/>
            </a:endParaRPr>
          </a:p>
          <a:p>
            <a:pPr lvl="0">
              <a:spcBef>
                <a:spcPts val="1272"/>
              </a:spcBef>
            </a:pPr>
            <a:r>
              <a:rPr lang="en-GB" sz="2400" i="1" dirty="0" smtClean="0">
                <a:solidFill>
                  <a:schemeClr val="bg1"/>
                </a:solidFill>
                <a:latin typeface="Comic Sans MS" pitchFamily="66" charset="0"/>
              </a:rPr>
              <a:t>So what is to be done?</a:t>
            </a:r>
            <a:endParaRPr lang="en-US" sz="2400" i="1" dirty="0" smtClean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21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split dir="in"/>
      </p:transition>
    </mc:Choice>
    <mc:Fallback xmlns="">
      <p:transition xmlns:p14="http://schemas.microsoft.com/office/powerpoint/2010/main" spd="slow">
        <p:split dir="in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563" y="822325"/>
            <a:ext cx="8529636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686800" cy="576262"/>
          </a:xfr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/>
          <a:p>
            <a:pPr algn="l" eaLnBrk="1" hangingPunct="1"/>
            <a:r>
              <a:rPr lang="en-US" sz="2800" dirty="0" smtClean="0">
                <a:latin typeface="Comic Sans MS" pitchFamily="66" charset="0"/>
                <a:ea typeface="ＭＳ Ｐゴシック" pitchFamily="34" charset="-128"/>
              </a:rPr>
              <a:t>World Primary Energy Supply: 1800 – 2008</a:t>
            </a:r>
          </a:p>
        </p:txBody>
      </p:sp>
      <p:sp>
        <p:nvSpPr>
          <p:cNvPr id="22532" name="TextBox 6"/>
          <p:cNvSpPr txBox="1">
            <a:spLocks noChangeArrowheads="1"/>
          </p:cNvSpPr>
          <p:nvPr/>
        </p:nvSpPr>
        <p:spPr bwMode="auto">
          <a:xfrm>
            <a:off x="7264401" y="4267201"/>
            <a:ext cx="17272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Calibri" pitchFamily="34" charset="0"/>
              </a:rPr>
              <a:t>Hydro + </a:t>
            </a:r>
            <a:r>
              <a:rPr lang="en-US" sz="1600" dirty="0" smtClean="0">
                <a:solidFill>
                  <a:srgbClr val="0000FF"/>
                </a:solidFill>
                <a:latin typeface="Calibri" pitchFamily="34" charset="0"/>
              </a:rPr>
              <a:t>:means </a:t>
            </a:r>
            <a:r>
              <a:rPr lang="en-US" sz="1600" dirty="0">
                <a:solidFill>
                  <a:srgbClr val="0000FF"/>
                </a:solidFill>
                <a:latin typeface="Calibri" pitchFamily="34" charset="0"/>
              </a:rPr>
              <a:t>hydropower plus other </a:t>
            </a:r>
            <a:r>
              <a:rPr lang="en-US" sz="1600" dirty="0" err="1">
                <a:solidFill>
                  <a:srgbClr val="0000FF"/>
                </a:solidFill>
                <a:latin typeface="Calibri" pitchFamily="34" charset="0"/>
              </a:rPr>
              <a:t>renewables</a:t>
            </a:r>
            <a:r>
              <a:rPr lang="en-US" sz="1600" dirty="0">
                <a:solidFill>
                  <a:srgbClr val="0000FF"/>
                </a:solidFill>
                <a:latin typeface="Calibri" pitchFamily="34" charset="0"/>
              </a:rPr>
              <a:t> other than biomass.</a:t>
            </a:r>
          </a:p>
        </p:txBody>
      </p:sp>
      <p:sp>
        <p:nvSpPr>
          <p:cNvPr id="22533" name="TextBox 7"/>
          <p:cNvSpPr txBox="1">
            <a:spLocks noChangeArrowheads="1"/>
          </p:cNvSpPr>
          <p:nvPr/>
        </p:nvSpPr>
        <p:spPr bwMode="auto">
          <a:xfrm>
            <a:off x="1" y="6429377"/>
            <a:ext cx="9144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Calibri" pitchFamily="34" charset="0"/>
              </a:rPr>
              <a:t>Sources: </a:t>
            </a:r>
            <a:r>
              <a:rPr lang="en-US" sz="1200" dirty="0" err="1">
                <a:solidFill>
                  <a:schemeClr val="bg1"/>
                </a:solidFill>
                <a:latin typeface="Calibri" pitchFamily="34" charset="0"/>
              </a:rPr>
              <a:t>Grubler</a:t>
            </a:r>
            <a:r>
              <a:rPr lang="en-US" sz="1200" dirty="0">
                <a:solidFill>
                  <a:schemeClr val="bg1"/>
                </a:solidFill>
                <a:latin typeface="Calibri" pitchFamily="34" charset="0"/>
              </a:rPr>
              <a:t> (2008) - Energy Transitions,  BP (2009) – Statistical Review of World Energy, EIA (2009) – International Energy Annual </a:t>
            </a:r>
          </a:p>
        </p:txBody>
      </p:sp>
      <p:grpSp>
        <p:nvGrpSpPr>
          <p:cNvPr id="2" name="Group 7"/>
          <p:cNvGrpSpPr/>
          <p:nvPr/>
        </p:nvGrpSpPr>
        <p:grpSpPr>
          <a:xfrm>
            <a:off x="7162796" y="1752600"/>
            <a:ext cx="1179829" cy="3200400"/>
            <a:chOff x="7162800" y="1752600"/>
            <a:chExt cx="1179830" cy="3200400"/>
          </a:xfrm>
        </p:grpSpPr>
        <p:sp>
          <p:nvSpPr>
            <p:cNvPr id="6" name="Right Brace 5"/>
            <p:cNvSpPr/>
            <p:nvPr/>
          </p:nvSpPr>
          <p:spPr bwMode="auto">
            <a:xfrm>
              <a:off x="7162800" y="1752600"/>
              <a:ext cx="228600" cy="3200400"/>
            </a:xfrm>
            <a:prstGeom prst="rightBrac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543800" y="3124200"/>
              <a:ext cx="7988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>
                  <a:solidFill>
                    <a:srgbClr val="C00000"/>
                  </a:solidFill>
                </a:rPr>
                <a:t>Fossil</a:t>
              </a:r>
            </a:p>
            <a:p>
              <a:r>
                <a:rPr lang="en-US" sz="1800" b="1" dirty="0" smtClean="0">
                  <a:solidFill>
                    <a:srgbClr val="C00000"/>
                  </a:solidFill>
                </a:rPr>
                <a:t>fuels</a:t>
              </a:r>
              <a:endParaRPr lang="en-US" sz="180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ransition xmlns:p14="http://schemas.microsoft.com/office/powerpoint/2010/main">
    <p:pull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152400"/>
            <a:ext cx="7772400" cy="1447800"/>
          </a:xfrm>
        </p:spPr>
        <p:txBody>
          <a:bodyPr/>
          <a:lstStyle/>
          <a:p>
            <a:r>
              <a:rPr lang="en-US" sz="2800" dirty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Science knowledge is going in one direction and </a:t>
            </a:r>
            <a:r>
              <a:rPr lang="en-US" sz="2800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politician </a:t>
            </a:r>
            <a:r>
              <a:rPr lang="en-US" sz="2800" dirty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views are going in another!</a:t>
            </a:r>
            <a:br>
              <a:rPr lang="en-US" sz="2800" dirty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</a:br>
            <a:endParaRPr lang="en-US" sz="2800" dirty="0">
              <a:effectLst>
                <a:outerShdw blurRad="50800" dist="38100" dir="2700000" algn="tl" rotWithShape="0">
                  <a:srgbClr val="000000"/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600200"/>
            <a:ext cx="8382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Many reports deal with the facts and the science of climate change.  A new one by AAAS “</a:t>
            </a:r>
            <a:r>
              <a:rPr lang="en-US" dirty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scientists agree that humans are the primary cause of climate change</a:t>
            </a:r>
            <a:r>
              <a:rPr lang="en-US" dirty="0">
                <a:solidFill>
                  <a:srgbClr val="FFFFFF"/>
                </a:solidFill>
              </a:rPr>
              <a:t>”.  There are many other reports, such as from the IPCC. 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Of </a:t>
            </a:r>
            <a:r>
              <a:rPr lang="en-US" dirty="0">
                <a:solidFill>
                  <a:srgbClr val="FFFFFF"/>
                </a:solidFill>
              </a:rPr>
              <a:t>10,855 climate studies published in peer-reviewed literature in 2013 only 2 rejected anthropogenic climate change.  [James Lawrence Powell 2014]</a:t>
            </a:r>
          </a:p>
          <a:p>
            <a:r>
              <a:rPr lang="en-US" dirty="0">
                <a:solidFill>
                  <a:srgbClr val="FFFFFF"/>
                </a:solidFill>
              </a:rPr>
              <a:t> </a:t>
            </a:r>
            <a:endParaRPr lang="en-US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 smtClean="0">
              <a:solidFill>
                <a:srgbClr val="FFFFFF"/>
              </a:solidFill>
            </a:endParaRPr>
          </a:p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					</a:t>
            </a:r>
            <a:r>
              <a:rPr lang="en-US" sz="1600" dirty="0" err="1" smtClean="0">
                <a:solidFill>
                  <a:srgbClr val="FFFFFF"/>
                </a:solidFill>
              </a:rPr>
              <a:t>ThinkProgress.org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085493"/>
      </p:ext>
    </p:extLst>
  </p:cSld>
  <p:clrMapOvr>
    <a:masterClrMapping/>
  </p:clrMapOvr>
  <p:transition xmlns:p14="http://schemas.microsoft.com/office/powerpoint/2010/main" spd="slow">
    <p:push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152400"/>
            <a:ext cx="7772400" cy="1447800"/>
          </a:xfrm>
        </p:spPr>
        <p:txBody>
          <a:bodyPr/>
          <a:lstStyle/>
          <a:p>
            <a:r>
              <a:rPr lang="en-US" sz="2800" dirty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Science knowledge is going in one direction and </a:t>
            </a:r>
            <a:r>
              <a:rPr lang="en-US" sz="2800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politician </a:t>
            </a:r>
            <a:r>
              <a:rPr lang="en-US" sz="2800" dirty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views are going in another!</a:t>
            </a:r>
            <a:br>
              <a:rPr lang="en-US" sz="2800" dirty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</a:br>
            <a:endParaRPr lang="en-US" sz="2800" dirty="0">
              <a:effectLst>
                <a:outerShdw blurRad="50800" dist="38100" dir="2700000" algn="tl" rotWithShape="0">
                  <a:srgbClr val="000000"/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600200"/>
            <a:ext cx="8382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Many reports deal with the facts and the science of climate change.  A new one by AAAS “</a:t>
            </a:r>
            <a:r>
              <a:rPr lang="en-US" dirty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scientists agree that humans are the primary cause of climate change</a:t>
            </a:r>
            <a:r>
              <a:rPr lang="en-US" dirty="0">
                <a:solidFill>
                  <a:srgbClr val="FFFFFF"/>
                </a:solidFill>
              </a:rPr>
              <a:t>”.  There are many other reports, such as from the IPCC. 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Of </a:t>
            </a:r>
            <a:r>
              <a:rPr lang="en-US" dirty="0">
                <a:solidFill>
                  <a:srgbClr val="FFFFFF"/>
                </a:solidFill>
              </a:rPr>
              <a:t>10,855 climate studies published in peer-reviewed literature in 2013 only 2 rejected anthropogenic climate change.  [James Lawrence Powell 2014]</a:t>
            </a:r>
          </a:p>
          <a:p>
            <a:r>
              <a:rPr lang="en-US" dirty="0">
                <a:solidFill>
                  <a:srgbClr val="FFFFFF"/>
                </a:solidFill>
              </a:rPr>
              <a:t> 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56% (&gt;130 members) of the current Republican caucus in the House of Representatives deny the basic tenets of climate science. 66% (30 members) of the Senate Republican caucus also deny the reality of climate change.</a:t>
            </a:r>
          </a:p>
          <a:p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					</a:t>
            </a:r>
            <a:r>
              <a:rPr lang="en-US" sz="1600" dirty="0" err="1" smtClean="0">
                <a:solidFill>
                  <a:srgbClr val="FFFFFF"/>
                </a:solidFill>
              </a:rPr>
              <a:t>ThinkProgress.org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4" name="Oval Callout 3"/>
          <p:cNvSpPr/>
          <p:nvPr/>
        </p:nvSpPr>
        <p:spPr bwMode="auto">
          <a:xfrm>
            <a:off x="3657600" y="3581400"/>
            <a:ext cx="5410200" cy="2286000"/>
          </a:xfrm>
          <a:prstGeom prst="wedgeEllipseCallout">
            <a:avLst>
              <a:gd name="adj1" fmla="val -72304"/>
              <a:gd name="adj2" fmla="val 18997"/>
            </a:avLst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160 members of the 113</a:t>
            </a:r>
            <a:r>
              <a:rPr kumimoji="0" lang="en-US" sz="24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th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  Congress have taken $58.8 million from fossil fuel industry</a:t>
            </a:r>
          </a:p>
        </p:txBody>
      </p:sp>
    </p:spTree>
    <p:extLst>
      <p:ext uri="{BB962C8B-B14F-4D97-AF65-F5344CB8AC3E}">
        <p14:creationId xmlns:p14="http://schemas.microsoft.com/office/powerpoint/2010/main" val="7217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170331"/>
            <a:ext cx="7772400" cy="1143000"/>
          </a:xfrm>
        </p:spPr>
        <p:txBody>
          <a:bodyPr/>
          <a:lstStyle/>
          <a:p>
            <a:r>
              <a:rPr lang="en-US" sz="4000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Tragedy of the Commons</a:t>
            </a:r>
            <a:endParaRPr lang="en-US" sz="4000" dirty="0">
              <a:effectLst>
                <a:outerShdw blurRad="50800" dist="38100" dir="2700000" algn="tl" rotWithShape="0">
                  <a:srgbClr val="000000"/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2" y="1102662"/>
            <a:ext cx="85373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		Everyone for themselves!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The atmosphere is a global commons (and dumping ground).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Solution requires </a:t>
            </a:r>
            <a:r>
              <a:rPr lang="en-US" dirty="0">
                <a:solidFill>
                  <a:srgbClr val="FFFF00"/>
                </a:solidFill>
              </a:rPr>
              <a:t>people of the world to work together</a:t>
            </a:r>
            <a:r>
              <a:rPr lang="en-US" dirty="0">
                <a:solidFill>
                  <a:srgbClr val="FFFFFF"/>
                </a:solidFill>
              </a:rPr>
              <a:t>. </a:t>
            </a:r>
            <a:endParaRPr lang="en-US" dirty="0" smtClean="0">
              <a:solidFill>
                <a:srgbClr val="FFFFF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</a:rPr>
              <a:t>We are together on “spaceship Earth”</a:t>
            </a:r>
            <a:r>
              <a:rPr lang="en-US" dirty="0" smtClean="0">
                <a:solidFill>
                  <a:srgbClr val="FFFFFF"/>
                </a:solidFill>
              </a:rPr>
              <a:t>.</a:t>
            </a:r>
          </a:p>
          <a:p>
            <a:pPr marL="342900" indent="-342900">
              <a:buFont typeface="Arial"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To </a:t>
            </a:r>
            <a:r>
              <a:rPr lang="en-US" dirty="0">
                <a:solidFill>
                  <a:srgbClr val="FFFFFF"/>
                </a:solidFill>
              </a:rPr>
              <a:t>many </a:t>
            </a:r>
            <a:r>
              <a:rPr lang="en-US" dirty="0" smtClean="0">
                <a:solidFill>
                  <a:srgbClr val="FFFFFF"/>
                </a:solidFill>
              </a:rPr>
              <a:t>people, </a:t>
            </a:r>
            <a:r>
              <a:rPr lang="en-US" dirty="0">
                <a:solidFill>
                  <a:srgbClr val="FFFFFF"/>
                </a:solidFill>
              </a:rPr>
              <a:t>that may suggest </a:t>
            </a:r>
            <a:r>
              <a:rPr lang="en-US" dirty="0" smtClean="0">
                <a:solidFill>
                  <a:srgbClr val="FFFFFF"/>
                </a:solidFill>
              </a:rPr>
              <a:t>altruism: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Sharing the money, well-being </a:t>
            </a:r>
            <a:r>
              <a:rPr lang="en-US" dirty="0">
                <a:solidFill>
                  <a:srgbClr val="FFFFFF"/>
                </a:solidFill>
              </a:rPr>
              <a:t>and </a:t>
            </a:r>
            <a:r>
              <a:rPr lang="en-US" dirty="0" smtClean="0">
                <a:solidFill>
                  <a:srgbClr val="FFFFFF"/>
                </a:solidFill>
              </a:rPr>
              <a:t>profits so </a:t>
            </a:r>
            <a:r>
              <a:rPr lang="en-US" dirty="0">
                <a:solidFill>
                  <a:srgbClr val="FFFFFF"/>
                </a:solidFill>
              </a:rPr>
              <a:t>carefully accrued </a:t>
            </a:r>
            <a:r>
              <a:rPr lang="en-US" dirty="0" smtClean="0">
                <a:solidFill>
                  <a:srgbClr val="FFFFFF"/>
                </a:solidFill>
              </a:rPr>
              <a:t>to help </a:t>
            </a:r>
            <a:r>
              <a:rPr lang="en-US" dirty="0">
                <a:solidFill>
                  <a:srgbClr val="FFFFFF"/>
                </a:solidFill>
              </a:rPr>
              <a:t>other people. 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1" y="4572000"/>
            <a:ext cx="830579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Our society is founded on the premise of cheap and easily available fossil fuels that do not take into account the </a:t>
            </a:r>
            <a:r>
              <a:rPr lang="en-US" dirty="0">
                <a:solidFill>
                  <a:srgbClr val="FFFF00"/>
                </a:solidFill>
              </a:rPr>
              <a:t>external costs </a:t>
            </a:r>
            <a:r>
              <a:rPr lang="en-US" dirty="0">
                <a:solidFill>
                  <a:srgbClr val="FFFFFF"/>
                </a:solidFill>
              </a:rPr>
              <a:t>of using those fossil fuels: 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	Need a principle of </a:t>
            </a:r>
            <a:r>
              <a:rPr lang="en-US" sz="3200" b="1" dirty="0">
                <a:solidFill>
                  <a:srgbClr val="FFFFFF"/>
                </a:solidFill>
              </a:rPr>
              <a:t>User Pays.</a:t>
            </a:r>
            <a:endParaRPr lang="en-US" dirty="0">
              <a:solidFill>
                <a:srgbClr val="FFFFFF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269515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0722" y="2080467"/>
            <a:ext cx="2334135" cy="20377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6220"/>
            <a:ext cx="77724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dirty="0" smtClean="0">
                <a:latin typeface="Comic Sans MS"/>
                <a:cs typeface="Comic Sans MS"/>
              </a:rPr>
              <a:t>Risky Business!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5" name="Rounded Rectangular Callout 4"/>
          <p:cNvSpPr/>
          <p:nvPr/>
        </p:nvSpPr>
        <p:spPr bwMode="auto">
          <a:xfrm>
            <a:off x="0" y="4755510"/>
            <a:ext cx="7971865" cy="1999476"/>
          </a:xfrm>
          <a:prstGeom prst="wedgeRoundRectCallout">
            <a:avLst>
              <a:gd name="adj1" fmla="val -4315"/>
              <a:gd name="adj2" fmla="val -113822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“…if we act now the U.S. can still avoid most of the worst impacts and significantly reduce the odds of costly climate outcomes – but only if we start changing our business and public policy practices today.”</a:t>
            </a:r>
          </a:p>
        </p:txBody>
      </p:sp>
      <p:sp>
        <p:nvSpPr>
          <p:cNvPr id="7" name="Rounded Rectangular Callout 6"/>
          <p:cNvSpPr/>
          <p:nvPr/>
        </p:nvSpPr>
        <p:spPr bwMode="auto">
          <a:xfrm>
            <a:off x="1918653" y="4350211"/>
            <a:ext cx="6999027" cy="1337487"/>
          </a:xfrm>
          <a:prstGeom prst="wedgeRoundRectCallout">
            <a:avLst>
              <a:gd name="adj1" fmla="val -19947"/>
              <a:gd name="adj2" fmla="val -83965"/>
              <a:gd name="adj3" fmla="val 16667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“…taking a caution approach, waiting for more information, a business-as-usual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 approach, is actually radical risk taking.”  (Paulson)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3035" y="1227911"/>
            <a:ext cx="8370599" cy="193899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 new report; “</a:t>
            </a:r>
            <a:r>
              <a:rPr lang="en-US" dirty="0" smtClean="0">
                <a:solidFill>
                  <a:srgbClr val="FF6600"/>
                </a:solidFill>
              </a:rPr>
              <a:t>Risky Business: The Economic Risks of Climate Change in the United States</a:t>
            </a:r>
            <a:r>
              <a:rPr lang="en-US" dirty="0" smtClean="0">
                <a:solidFill>
                  <a:schemeClr val="bg1"/>
                </a:solidFill>
              </a:rPr>
              <a:t>”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co-chaired by   Henry Paulson      and Michael Bloomberg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July 2014 				</a:t>
            </a:r>
            <a:r>
              <a:rPr lang="en-US" sz="1800" dirty="0" err="1" smtClean="0">
                <a:solidFill>
                  <a:schemeClr val="bg1"/>
                </a:solidFill>
              </a:rPr>
              <a:t>riskybusiness.org</a:t>
            </a:r>
            <a:endParaRPr lang="en-US" sz="1800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556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17216"/>
            <a:ext cx="5012817" cy="3458844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 bwMode="auto">
          <a:xfrm>
            <a:off x="3783259" y="743048"/>
            <a:ext cx="5201980" cy="1810337"/>
          </a:xfrm>
          <a:prstGeom prst="wedgeRoundRectCallout">
            <a:avLst>
              <a:gd name="adj1" fmla="val -62132"/>
              <a:gd name="adj2" fmla="val 154291"/>
              <a:gd name="adj3" fmla="val 16667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“The longer we wait to adapt to and mitigate climate change, the more devastating the economic impacts will be.” (Bloomberg)</a:t>
            </a:r>
          </a:p>
        </p:txBody>
      </p:sp>
      <p:sp>
        <p:nvSpPr>
          <p:cNvPr id="4" name="Rounded Rectangular Callout 3"/>
          <p:cNvSpPr/>
          <p:nvPr/>
        </p:nvSpPr>
        <p:spPr bwMode="auto">
          <a:xfrm>
            <a:off x="4918236" y="3107294"/>
            <a:ext cx="4121048" cy="2215636"/>
          </a:xfrm>
          <a:prstGeom prst="wedgeRoundRectCallout">
            <a:avLst>
              <a:gd name="adj1" fmla="val -83128"/>
              <a:gd name="adj2" fmla="val 10671"/>
              <a:gd name="adj3" fmla="val 16667"/>
            </a:avLst>
          </a:prstGeom>
          <a:solidFill>
            <a:srgbClr val="FFEBE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e.g. between $66 and $106 billion of existing coastal property in the US will be below sea level by 2050.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5800" y="96220"/>
            <a:ext cx="7772400" cy="11430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9pPr>
          </a:lstStyle>
          <a:p>
            <a:r>
              <a:rPr lang="en-US" smtClean="0">
                <a:latin typeface="Comic Sans MS"/>
                <a:cs typeface="Comic Sans MS"/>
              </a:rPr>
              <a:t>Risky Business!</a:t>
            </a:r>
            <a:endParaRPr 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255939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8915400" cy="1143000"/>
          </a:xfr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We need a price on carbon emissions!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1447800"/>
            <a:ext cx="78486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As we have seen this year, there are major costs: $billions, to climate change via droughts and wildfires, and floods.    </a:t>
            </a:r>
            <a:r>
              <a:rPr lang="en-US" sz="2000" dirty="0" smtClean="0">
                <a:solidFill>
                  <a:srgbClr val="FFFF00"/>
                </a:solidFill>
              </a:rPr>
              <a:t>[Lives lost, crop loss, crop insurance, wild fire losses, costs of fighting fires, property damage, dislocation, disease, etc]</a:t>
            </a:r>
            <a:endParaRPr lang="en-US" dirty="0" smtClean="0">
              <a:solidFill>
                <a:srgbClr val="FFFF00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rgbClr val="FFC000"/>
                </a:solidFill>
              </a:rPr>
              <a:t>The costs are not borne by those who cause the problem.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Explicit and implicit subsidies for fossil fuels do not make the playing field level for renewable energy.</a:t>
            </a:r>
          </a:p>
          <a:p>
            <a:endParaRPr lang="en-US" dirty="0" smtClean="0"/>
          </a:p>
          <a:p>
            <a:r>
              <a:rPr lang="en-US" sz="2800" b="1" dirty="0" smtClean="0">
                <a:solidFill>
                  <a:srgbClr val="FF0000"/>
                </a:solidFill>
              </a:rPr>
              <a:t>The U.S. is a major part of the problem.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cover dir="r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14400"/>
            <a:ext cx="7772400" cy="46482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70000"/>
                    </a:srgbClr>
                  </a:outerShdw>
                </a:effectLst>
                <a:latin typeface="Comic Sans MS"/>
                <a:cs typeface="Comic Sans MS"/>
              </a:rPr>
              <a:t>“Unless someone like you cares a whole awful lot</a:t>
            </a:r>
            <a:br>
              <a:rPr lang="en-US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70000"/>
                    </a:srgbClr>
                  </a:outerShdw>
                </a:effectLst>
                <a:latin typeface="Comic Sans MS"/>
                <a:cs typeface="Comic Sans MS"/>
              </a:rPr>
            </a:br>
            <a:r>
              <a:rPr lang="en-US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70000"/>
                    </a:srgbClr>
                  </a:outerShdw>
                </a:effectLst>
                <a:latin typeface="Comic Sans MS"/>
                <a:cs typeface="Comic Sans MS"/>
              </a:rPr>
              <a:t>Nothing is going to get better.  It’s not.”</a:t>
            </a:r>
            <a:br>
              <a:rPr lang="en-US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70000"/>
                    </a:srgbClr>
                  </a:outerShdw>
                </a:effectLst>
                <a:latin typeface="Comic Sans MS"/>
                <a:cs typeface="Comic Sans MS"/>
              </a:rPr>
            </a:b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70000"/>
                    </a:srgbClr>
                  </a:outerShdw>
                </a:effectLst>
                <a:latin typeface="Comic Sans MS"/>
                <a:cs typeface="Comic Sans MS"/>
              </a:rPr>
              <a:t/>
            </a:r>
            <a:b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70000"/>
                    </a:srgbClr>
                  </a:outerShdw>
                </a:effectLst>
                <a:latin typeface="Comic Sans MS"/>
                <a:cs typeface="Comic Sans MS"/>
              </a:rPr>
            </a:br>
            <a:r>
              <a:rPr lang="en-US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70000"/>
                    </a:srgbClr>
                  </a:outerShdw>
                </a:effectLst>
                <a:latin typeface="Comic Sans MS"/>
                <a:cs typeface="Comic Sans MS"/>
              </a:rPr>
              <a:t/>
            </a:r>
            <a:br>
              <a:rPr lang="en-US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70000"/>
                    </a:srgbClr>
                  </a:outerShdw>
                </a:effectLst>
                <a:latin typeface="Comic Sans MS"/>
                <a:cs typeface="Comic Sans MS"/>
              </a:rPr>
            </a:br>
            <a:r>
              <a:rPr lang="en-US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70000"/>
                    </a:srgbClr>
                  </a:outerShdw>
                </a:effectLst>
                <a:latin typeface="Comic Sans MS"/>
                <a:cs typeface="Comic Sans MS"/>
              </a:rPr>
              <a:t>The </a:t>
            </a:r>
            <a:r>
              <a:rPr lang="en-US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70000"/>
                    </a:srgbClr>
                  </a:outerShdw>
                </a:effectLst>
                <a:latin typeface="Comic Sans MS"/>
                <a:cs typeface="Comic Sans MS"/>
              </a:rPr>
              <a:t>Lorax</a:t>
            </a: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70000"/>
                    </a:srgbClr>
                  </a:outerShdw>
                </a:effectLst>
                <a:latin typeface="Comic Sans MS"/>
                <a:cs typeface="Comic Sans MS"/>
              </a:rPr>
              <a:t/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70000"/>
                    </a:srgbClr>
                  </a:outerShdw>
                </a:effectLst>
                <a:latin typeface="Comic Sans MS"/>
                <a:cs typeface="Comic Sans MS"/>
              </a:rPr>
            </a:br>
            <a:r>
              <a:rPr lang="en-US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70000"/>
                    </a:srgbClr>
                  </a:outerShdw>
                </a:effectLst>
                <a:latin typeface="Comic Sans MS"/>
                <a:cs typeface="Comic Sans MS"/>
              </a:rPr>
              <a:t>Dr</a:t>
            </a:r>
            <a:r>
              <a:rPr lang="en-US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70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en-US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70000"/>
                    </a:srgbClr>
                  </a:outerShdw>
                </a:effectLst>
                <a:latin typeface="Comic Sans MS"/>
                <a:cs typeface="Comic Sans MS"/>
              </a:rPr>
              <a:t>Seuss  </a:t>
            </a: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70000"/>
                    </a:srgbClr>
                  </a:outerShdw>
                </a:effectLst>
                <a:latin typeface="Comic Sans MS"/>
                <a:cs typeface="Comic Sans MS"/>
              </a:rPr>
              <a:t>1972</a:t>
            </a:r>
            <a:b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70000"/>
                    </a:srgbClr>
                  </a:outerShdw>
                </a:effectLst>
                <a:latin typeface="Comic Sans MS"/>
                <a:cs typeface="Comic Sans MS"/>
              </a:rPr>
            </a:br>
            <a:endParaRPr lang="en-US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70000"/>
                  </a:srgbClr>
                </a:outerShdw>
              </a:effectLst>
              <a:latin typeface="Comic Sans MS"/>
              <a:cs typeface="Comic Sans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8578" y="3657599"/>
            <a:ext cx="2345421" cy="318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15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6666" name="Picture 10" descr="CO2_hawaii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1" y="990602"/>
            <a:ext cx="7645400" cy="460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6659" name="Text Box 3"/>
          <p:cNvSpPr txBox="1">
            <a:spLocks noChangeArrowheads="1"/>
          </p:cNvSpPr>
          <p:nvPr/>
        </p:nvSpPr>
        <p:spPr bwMode="auto">
          <a:xfrm>
            <a:off x="914401" y="5988050"/>
            <a:ext cx="72548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Data from Climate Monitoring and Diagnostics Lab., NOAA. Data prior to 1974 from C. Keeling, Scripps Inst. Oceanogr.</a:t>
            </a:r>
          </a:p>
        </p:txBody>
      </p:sp>
      <p:sp>
        <p:nvSpPr>
          <p:cNvPr id="966660" name="Text Box 4"/>
          <p:cNvSpPr txBox="1">
            <a:spLocks noChangeArrowheads="1"/>
          </p:cNvSpPr>
          <p:nvPr/>
        </p:nvSpPr>
        <p:spPr bwMode="auto">
          <a:xfrm>
            <a:off x="914399" y="304801"/>
            <a:ext cx="7373938" cy="874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Changing atmospheric composition: CO</a:t>
            </a:r>
            <a:r>
              <a:rPr lang="en-US" sz="28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  <a:p>
            <a:pPr algn="ctr"/>
            <a:r>
              <a:rPr lang="en-US" sz="3200" b="1" baseline="-25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Mauna Loa, Hawaii</a:t>
            </a:r>
            <a:endParaRPr lang="en-US" sz="3200"/>
          </a:p>
        </p:txBody>
      </p:sp>
      <p:sp>
        <p:nvSpPr>
          <p:cNvPr id="966661" name="Line 5"/>
          <p:cNvSpPr>
            <a:spLocks noChangeShapeType="1"/>
          </p:cNvSpPr>
          <p:nvPr/>
        </p:nvSpPr>
        <p:spPr bwMode="auto">
          <a:xfrm flipV="1">
            <a:off x="1752600" y="2895600"/>
            <a:ext cx="6477000" cy="2209800"/>
          </a:xfrm>
          <a:prstGeom prst="line">
            <a:avLst/>
          </a:prstGeom>
          <a:noFill/>
          <a:ln w="57150">
            <a:solidFill>
              <a:srgbClr val="FF99FF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66662" name="Line 6"/>
          <p:cNvSpPr>
            <a:spLocks noChangeShapeType="1"/>
          </p:cNvSpPr>
          <p:nvPr/>
        </p:nvSpPr>
        <p:spPr bwMode="auto">
          <a:xfrm flipV="1">
            <a:off x="3352801" y="2286000"/>
            <a:ext cx="5029200" cy="2209800"/>
          </a:xfrm>
          <a:prstGeom prst="line">
            <a:avLst/>
          </a:prstGeom>
          <a:noFill/>
          <a:ln w="57150">
            <a:solidFill>
              <a:srgbClr val="FF66FF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66663" name="Line 7"/>
          <p:cNvSpPr>
            <a:spLocks noChangeShapeType="1"/>
          </p:cNvSpPr>
          <p:nvPr/>
        </p:nvSpPr>
        <p:spPr bwMode="auto">
          <a:xfrm flipV="1">
            <a:off x="4648200" y="1828800"/>
            <a:ext cx="3810000" cy="2133600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66664" name="Line 8"/>
          <p:cNvSpPr>
            <a:spLocks noChangeShapeType="1"/>
          </p:cNvSpPr>
          <p:nvPr/>
        </p:nvSpPr>
        <p:spPr bwMode="auto">
          <a:xfrm flipV="1">
            <a:off x="6324600" y="1295400"/>
            <a:ext cx="2362200" cy="1676400"/>
          </a:xfrm>
          <a:prstGeom prst="line">
            <a:avLst/>
          </a:prstGeom>
          <a:noFill/>
          <a:ln w="76200">
            <a:solidFill>
              <a:srgbClr val="FF33CC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66665" name="Text Box 9"/>
          <p:cNvSpPr txBox="1">
            <a:spLocks noChangeArrowheads="1"/>
          </p:cNvSpPr>
          <p:nvPr/>
        </p:nvSpPr>
        <p:spPr bwMode="auto">
          <a:xfrm>
            <a:off x="5165725" y="4103688"/>
            <a:ext cx="267959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800">
                <a:solidFill>
                  <a:srgbClr val="FF33CC"/>
                </a:solidFill>
                <a:latin typeface="Arial" charset="0"/>
              </a:rPr>
              <a:t>Rate increasing</a:t>
            </a:r>
          </a:p>
        </p:txBody>
      </p:sp>
      <p:sp>
        <p:nvSpPr>
          <p:cNvPr id="966667" name="Text Box 11"/>
          <p:cNvSpPr txBox="1">
            <a:spLocks noChangeArrowheads="1"/>
          </p:cNvSpPr>
          <p:nvPr/>
        </p:nvSpPr>
        <p:spPr bwMode="auto">
          <a:xfrm>
            <a:off x="762000" y="854077"/>
            <a:ext cx="752880" cy="481029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ppm</a:t>
            </a:r>
          </a:p>
          <a:p>
            <a:r>
              <a:rPr lang="en-US"/>
              <a:t>390</a:t>
            </a:r>
          </a:p>
          <a:p>
            <a:pPr>
              <a:lnSpc>
                <a:spcPts val="3900"/>
              </a:lnSpc>
            </a:pPr>
            <a:r>
              <a:rPr lang="en-US"/>
              <a:t>380</a:t>
            </a:r>
          </a:p>
          <a:p>
            <a:pPr>
              <a:lnSpc>
                <a:spcPts val="3900"/>
              </a:lnSpc>
            </a:pPr>
            <a:r>
              <a:rPr lang="en-US"/>
              <a:t>370</a:t>
            </a:r>
          </a:p>
          <a:p>
            <a:pPr>
              <a:lnSpc>
                <a:spcPts val="3900"/>
              </a:lnSpc>
            </a:pPr>
            <a:r>
              <a:rPr lang="en-US"/>
              <a:t>360</a:t>
            </a:r>
          </a:p>
          <a:p>
            <a:pPr>
              <a:lnSpc>
                <a:spcPts val="3900"/>
              </a:lnSpc>
            </a:pPr>
            <a:r>
              <a:rPr lang="en-US"/>
              <a:t>350</a:t>
            </a:r>
          </a:p>
          <a:p>
            <a:pPr>
              <a:lnSpc>
                <a:spcPts val="3900"/>
              </a:lnSpc>
            </a:pPr>
            <a:r>
              <a:rPr lang="en-US"/>
              <a:t>340</a:t>
            </a:r>
          </a:p>
          <a:p>
            <a:pPr>
              <a:lnSpc>
                <a:spcPts val="3900"/>
              </a:lnSpc>
            </a:pPr>
            <a:r>
              <a:rPr lang="en-US"/>
              <a:t>330</a:t>
            </a:r>
          </a:p>
          <a:p>
            <a:pPr>
              <a:lnSpc>
                <a:spcPts val="3900"/>
              </a:lnSpc>
            </a:pPr>
            <a:r>
              <a:rPr lang="en-US"/>
              <a:t>320</a:t>
            </a:r>
          </a:p>
          <a:p>
            <a:pPr>
              <a:lnSpc>
                <a:spcPts val="3900"/>
              </a:lnSpc>
            </a:pPr>
            <a:r>
              <a:rPr lang="en-US"/>
              <a:t>310</a:t>
            </a:r>
          </a:p>
        </p:txBody>
      </p:sp>
      <p:sp>
        <p:nvSpPr>
          <p:cNvPr id="966668" name="Rectangle 12"/>
          <p:cNvSpPr>
            <a:spLocks noChangeArrowheads="1"/>
          </p:cNvSpPr>
          <p:nvPr/>
        </p:nvSpPr>
        <p:spPr bwMode="auto">
          <a:xfrm>
            <a:off x="1447800" y="990600"/>
            <a:ext cx="6096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66669" name="Text Box 13"/>
          <p:cNvSpPr txBox="1">
            <a:spLocks noChangeArrowheads="1"/>
          </p:cNvSpPr>
          <p:nvPr/>
        </p:nvSpPr>
        <p:spPr bwMode="auto">
          <a:xfrm>
            <a:off x="762000" y="5486401"/>
            <a:ext cx="838613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         1960       1970       1980       1990   </a:t>
            </a:r>
            <a:r>
              <a:rPr lang="en-US">
                <a:solidFill>
                  <a:schemeClr val="bg1"/>
                </a:solidFill>
              </a:rPr>
              <a:t>. </a:t>
            </a:r>
            <a:r>
              <a:rPr lang="en-US"/>
              <a:t> 2000       2010</a:t>
            </a:r>
          </a:p>
        </p:txBody>
      </p:sp>
    </p:spTree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66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66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66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66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66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6661" grpId="0" animBg="1"/>
      <p:bldP spid="966662" grpId="0" animBg="1"/>
      <p:bldP spid="966663" grpId="0" animBg="1"/>
      <p:bldP spid="966664" grpId="0" animBg="1"/>
      <p:bldP spid="96666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co2_record_2013Fc_noC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796" y="1706876"/>
            <a:ext cx="7230344" cy="4233062"/>
          </a:xfrm>
          <a:prstGeom prst="rect">
            <a:avLst/>
          </a:prstGeom>
        </p:spPr>
      </p:pic>
      <p:sp>
        <p:nvSpPr>
          <p:cNvPr id="962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41960" y="381000"/>
            <a:ext cx="8229601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 pitchFamily="66" charset="0"/>
              </a:rPr>
              <a:t>Global 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 pitchFamily="66" charset="0"/>
              </a:rPr>
              <a:t>temperature </a:t>
            </a:r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 pitchFamily="66" charset="0"/>
              </a:rPr>
              <a:t>and carbon 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 pitchFamily="66" charset="0"/>
              </a:rPr>
              <a:t>dioxide: anomalies through 2013</a:t>
            </a:r>
            <a:endParaRPr lang="en-US" sz="3200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2616201" y="6314440"/>
            <a:ext cx="369844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600" dirty="0">
                <a:solidFill>
                  <a:srgbClr val="FFFFFF"/>
                </a:solidFill>
                <a:latin typeface="Arial" charset="0"/>
                <a:cs typeface="Arial" charset="0"/>
              </a:rPr>
              <a:t>Base period 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1900-99; data from NOAA</a:t>
            </a:r>
          </a:p>
          <a:p>
            <a:pPr eaLnBrk="1" hangingPunct="1"/>
            <a:r>
              <a:rPr lang="en-US" sz="16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Trenberth and </a:t>
            </a:r>
            <a:r>
              <a:rPr lang="en-US" sz="16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Fasullo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2013 updated </a:t>
            </a:r>
            <a:endParaRPr lang="en-US" sz="16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6" name="Picture 5" descr="Tco2_record_2013Fc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1645916"/>
            <a:ext cx="7878959" cy="430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384578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ob_T_NOAA_13_raw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298" y="1420073"/>
            <a:ext cx="8614768" cy="46216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489" y="186309"/>
            <a:ext cx="77724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Global mean T</a:t>
            </a:r>
            <a:endParaRPr lang="en-US" dirty="0">
              <a:effectLst>
                <a:outerShdw blurRad="50800" dist="38100" dir="2700000" algn="tl" rotWithShape="0">
                  <a:srgbClr val="000000"/>
                </a:outerShdw>
              </a:effectLst>
              <a:latin typeface="Comic Sans MS"/>
              <a:cs typeface="Comic Sans MS"/>
            </a:endParaRPr>
          </a:p>
        </p:txBody>
      </p:sp>
      <p:pic>
        <p:nvPicPr>
          <p:cNvPr id="3" name="Picture 2" descr="Glob_T_NOAA_13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298" y="1420073"/>
            <a:ext cx="8614768" cy="462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48271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FF33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9412</TotalTime>
  <Pages>1</Pages>
  <Words>1859</Words>
  <Application>Microsoft Macintosh PowerPoint</Application>
  <PresentationFormat>On-screen Show (4:3)</PresentationFormat>
  <Paragraphs>353</Paragraphs>
  <Slides>66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4_Default Design</vt:lpstr>
      <vt:lpstr>Climate change:  It’s about the data, isn’t it?</vt:lpstr>
      <vt:lpstr>First rule of management</vt:lpstr>
      <vt:lpstr>We have many facts and physical understanding.</vt:lpstr>
      <vt:lpstr>Climate change is happening: It is due to humans </vt:lpstr>
      <vt:lpstr>What Is Causing Warming?</vt:lpstr>
      <vt:lpstr>World Primary Energy Supply: 1800 – 2008</vt:lpstr>
      <vt:lpstr>PowerPoint Presentation</vt:lpstr>
      <vt:lpstr>Global temperature and carbon dioxide: anomalies through 2013</vt:lpstr>
      <vt:lpstr>Global mean T</vt:lpstr>
      <vt:lpstr>Seasonal global mean temperatures NOAA</vt:lpstr>
      <vt:lpstr>Global warming means more heat: Where does the heat go?</vt:lpstr>
      <vt:lpstr>PowerPoint Presentation</vt:lpstr>
      <vt:lpstr>Snow cover and Arctic sea ice are decreasing</vt:lpstr>
      <vt:lpstr>ENSO is the main source of  interannual variability</vt:lpstr>
      <vt:lpstr>Decadal variability</vt:lpstr>
      <vt:lpstr>Decadal variability: PDO</vt:lpstr>
      <vt:lpstr>Global T and PDO</vt:lpstr>
      <vt:lpstr>Ocean Heat Content ORAS4</vt:lpstr>
      <vt:lpstr>Global Ocean Heat Content</vt:lpstr>
      <vt:lpstr>PowerPoint Presentation</vt:lpstr>
      <vt:lpstr>PowerPoint Presentation</vt:lpstr>
      <vt:lpstr>Deep Doo Doo</vt:lpstr>
      <vt:lpstr>Sfc Temperatures: GISS</vt:lpstr>
      <vt:lpstr>SLP and surface winds ERA-I</vt:lpstr>
      <vt:lpstr>Sfc Temperatures: GISS</vt:lpstr>
      <vt:lpstr>SLP and surface winds ERA-I</vt:lpstr>
      <vt:lpstr>OHC 0-100m   0-700m   Full depth</vt:lpstr>
      <vt:lpstr>Sea Level Rise</vt:lpstr>
      <vt:lpstr>Sea level trend 1993-2012</vt:lpstr>
      <vt:lpstr>Haiyan 6-9 Nov 2013</vt:lpstr>
      <vt:lpstr>Precipitation GPCP</vt:lpstr>
      <vt:lpstr>NAO -ve</vt:lpstr>
      <vt:lpstr>Changes in extremes</vt:lpstr>
      <vt:lpstr>PowerPoint Presentation</vt:lpstr>
      <vt:lpstr>Warmer air holds more moisture</vt:lpstr>
      <vt:lpstr>PowerPoint Presentation</vt:lpstr>
      <vt:lpstr>Warmer air holds more moisture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2013-14 climate extremes  </vt:lpstr>
      <vt:lpstr>PowerPoint Presentation</vt:lpstr>
      <vt:lpstr>PowerPoint Presentation</vt:lpstr>
      <vt:lpstr>Boulder Flooding  September 2013</vt:lpstr>
      <vt:lpstr>PowerPoint Presentation</vt:lpstr>
      <vt:lpstr>UK floods Jan-Feb 2014</vt:lpstr>
      <vt:lpstr>PowerPoint Presentation</vt:lpstr>
      <vt:lpstr>Balkans flooding 12-15 May 2014</vt:lpstr>
      <vt:lpstr>2013-14</vt:lpstr>
      <vt:lpstr>CA drought 2014</vt:lpstr>
      <vt:lpstr>California Rim Fire late August 2013 One of biggest on record</vt:lpstr>
      <vt:lpstr>PowerPoint Presentation</vt:lpstr>
      <vt:lpstr>Mid-West Flooding 2014</vt:lpstr>
      <vt:lpstr>PowerPoint Presentation</vt:lpstr>
      <vt:lpstr>PowerPoint Presentation</vt:lpstr>
      <vt:lpstr>Global warming continues</vt:lpstr>
      <vt:lpstr>Science knowledge is going in one direction and politician views are going in another! </vt:lpstr>
      <vt:lpstr>Science knowledge is going in one direction and politician views are going in another! </vt:lpstr>
      <vt:lpstr>Tragedy of the Commons</vt:lpstr>
      <vt:lpstr>Risky Business!</vt:lpstr>
      <vt:lpstr>PowerPoint Presentation</vt:lpstr>
      <vt:lpstr>We need a price on carbon emissions!</vt:lpstr>
      <vt:lpstr>“Unless someone like you cares a whole awful lot Nothing is going to get better.  It’s not.”   The Lorax Dr Seuss  1972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Dr. Kevin E. Trenberth</dc:creator>
  <cp:lastModifiedBy>Kevin Trenberth</cp:lastModifiedBy>
  <cp:revision>809</cp:revision>
  <cp:lastPrinted>2013-06-10T17:49:37Z</cp:lastPrinted>
  <dcterms:created xsi:type="dcterms:W3CDTF">1996-09-25T11:29:30Z</dcterms:created>
  <dcterms:modified xsi:type="dcterms:W3CDTF">2015-02-26T17:19:45Z</dcterms:modified>
</cp:coreProperties>
</file>