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81" r:id="rId2"/>
    <p:sldMasterId id="2147484340" r:id="rId3"/>
    <p:sldMasterId id="2147484342" r:id="rId4"/>
    <p:sldMasterId id="2147484348" r:id="rId5"/>
    <p:sldMasterId id="2147484352" r:id="rId6"/>
    <p:sldMasterId id="2147484354" r:id="rId7"/>
    <p:sldMasterId id="2147484356" r:id="rId8"/>
    <p:sldMasterId id="2147484358" r:id="rId9"/>
    <p:sldMasterId id="2147484360" r:id="rId10"/>
  </p:sldMasterIdLst>
  <p:notesMasterIdLst>
    <p:notesMasterId r:id="rId43"/>
  </p:notesMasterIdLst>
  <p:handoutMasterIdLst>
    <p:handoutMasterId r:id="rId44"/>
  </p:handoutMasterIdLst>
  <p:sldIdLst>
    <p:sldId id="294" r:id="rId11"/>
    <p:sldId id="450" r:id="rId12"/>
    <p:sldId id="370" r:id="rId13"/>
    <p:sldId id="437" r:id="rId14"/>
    <p:sldId id="315" r:id="rId15"/>
    <p:sldId id="447" r:id="rId16"/>
    <p:sldId id="363" r:id="rId17"/>
    <p:sldId id="366" r:id="rId18"/>
    <p:sldId id="295" r:id="rId19"/>
    <p:sldId id="296" r:id="rId20"/>
    <p:sldId id="297" r:id="rId21"/>
    <p:sldId id="436" r:id="rId22"/>
    <p:sldId id="374" r:id="rId23"/>
    <p:sldId id="451" r:id="rId24"/>
    <p:sldId id="452" r:id="rId25"/>
    <p:sldId id="430" r:id="rId26"/>
    <p:sldId id="441" r:id="rId27"/>
    <p:sldId id="434" r:id="rId28"/>
    <p:sldId id="449" r:id="rId29"/>
    <p:sldId id="453" r:id="rId30"/>
    <p:sldId id="423" r:id="rId31"/>
    <p:sldId id="427" r:id="rId32"/>
    <p:sldId id="459" r:id="rId33"/>
    <p:sldId id="457" r:id="rId34"/>
    <p:sldId id="409" r:id="rId35"/>
    <p:sldId id="360" r:id="rId36"/>
    <p:sldId id="442" r:id="rId37"/>
    <p:sldId id="443" r:id="rId38"/>
    <p:sldId id="439" r:id="rId39"/>
    <p:sldId id="440" r:id="rId40"/>
    <p:sldId id="456" r:id="rId41"/>
    <p:sldId id="458" r:id="rId42"/>
  </p:sldIdLst>
  <p:sldSz cx="9144000" cy="6858000" type="screen4x3"/>
  <p:notesSz cx="6985000" cy="9283700"/>
  <p:defaultTextStyle>
    <a:defPPr>
      <a:defRPr lang="en-US"/>
    </a:defPPr>
    <a:lvl1pPr algn="l" defTabSz="4567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6798" algn="l" defTabSz="4567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3603" algn="l" defTabSz="4567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0410" algn="l" defTabSz="4567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7211" algn="l" defTabSz="4567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4011" algn="l" defTabSz="91360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0817" algn="l" defTabSz="91360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97614" algn="l" defTabSz="91360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4421" algn="l" defTabSz="91360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ECFF"/>
    <a:srgbClr val="CAE6EE"/>
    <a:srgbClr val="FF33CC"/>
    <a:srgbClr val="AAD8E4"/>
    <a:srgbClr val="000099"/>
    <a:srgbClr val="FF6699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1" d="100"/>
          <a:sy n="61" d="100"/>
        </p:scale>
        <p:origin x="-68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72B6C-C5E2-614F-BE27-5979346BD0FF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</dgm:pt>
    <dgm:pt modelId="{8148C4D0-59E2-174B-ADE8-6A487CC38535}">
      <dgm:prSet phldrT="[Text]"/>
      <dgm:spPr/>
      <dgm:t>
        <a:bodyPr/>
        <a:lstStyle/>
        <a:p>
          <a:r>
            <a:rPr lang="en-US" dirty="0" smtClean="0"/>
            <a:t>Theory</a:t>
          </a:r>
          <a:endParaRPr lang="en-US" dirty="0"/>
        </a:p>
      </dgm:t>
    </dgm:pt>
    <dgm:pt modelId="{454EE863-1491-C845-926C-C2AD915265E2}" type="parTrans" cxnId="{82AC880F-B467-1E4D-8390-D4632854072D}">
      <dgm:prSet/>
      <dgm:spPr/>
      <dgm:t>
        <a:bodyPr/>
        <a:lstStyle/>
        <a:p>
          <a:endParaRPr lang="en-US"/>
        </a:p>
      </dgm:t>
    </dgm:pt>
    <dgm:pt modelId="{76753EDF-A126-B542-B6E3-0D4FB91046B3}" type="sibTrans" cxnId="{82AC880F-B467-1E4D-8390-D4632854072D}">
      <dgm:prSet/>
      <dgm:spPr/>
      <dgm:t>
        <a:bodyPr/>
        <a:lstStyle/>
        <a:p>
          <a:endParaRPr lang="en-US"/>
        </a:p>
      </dgm:t>
    </dgm:pt>
    <dgm:pt modelId="{2BC297D9-27F5-0F44-9D28-A90E89D59A53}">
      <dgm:prSet phldrT="[Text]"/>
      <dgm:spPr/>
      <dgm:t>
        <a:bodyPr/>
        <a:lstStyle/>
        <a:p>
          <a:r>
            <a:rPr lang="en-US" dirty="0" err="1" smtClean="0"/>
            <a:t>Modelling</a:t>
          </a:r>
          <a:endParaRPr lang="en-US" dirty="0"/>
        </a:p>
      </dgm:t>
    </dgm:pt>
    <dgm:pt modelId="{9510D5E7-AA52-2D45-8F4E-0F3F8AF77F78}" type="parTrans" cxnId="{9BAA526B-085F-6046-9E67-108F4DBB52FF}">
      <dgm:prSet/>
      <dgm:spPr/>
      <dgm:t>
        <a:bodyPr/>
        <a:lstStyle/>
        <a:p>
          <a:endParaRPr lang="en-US"/>
        </a:p>
      </dgm:t>
    </dgm:pt>
    <dgm:pt modelId="{7DA10DAA-D630-BB4E-AA6A-E789EDDA7C05}" type="sibTrans" cxnId="{9BAA526B-085F-6046-9E67-108F4DBB52FF}">
      <dgm:prSet/>
      <dgm:spPr/>
      <dgm:t>
        <a:bodyPr/>
        <a:lstStyle/>
        <a:p>
          <a:endParaRPr lang="en-US"/>
        </a:p>
      </dgm:t>
    </dgm:pt>
    <dgm:pt modelId="{AFDF7DBD-05FF-5B41-8E7B-AA8C01CB36EB}">
      <dgm:prSet phldrT="[Text]"/>
      <dgm:spPr/>
      <dgm:t>
        <a:bodyPr/>
        <a:lstStyle/>
        <a:p>
          <a:r>
            <a:rPr lang="en-US" dirty="0" smtClean="0"/>
            <a:t>Observations</a:t>
          </a:r>
          <a:endParaRPr lang="en-US" dirty="0"/>
        </a:p>
      </dgm:t>
    </dgm:pt>
    <dgm:pt modelId="{03C91C7B-9BC0-3E4C-A48D-6A73F834A58A}" type="parTrans" cxnId="{C98FD0CE-5909-3F4E-A10A-F0EEC3B3EE99}">
      <dgm:prSet/>
      <dgm:spPr/>
      <dgm:t>
        <a:bodyPr/>
        <a:lstStyle/>
        <a:p>
          <a:endParaRPr lang="en-US"/>
        </a:p>
      </dgm:t>
    </dgm:pt>
    <dgm:pt modelId="{1D383E67-CF5F-2347-9EEC-28E4D7662B56}" type="sibTrans" cxnId="{C98FD0CE-5909-3F4E-A10A-F0EEC3B3EE99}">
      <dgm:prSet/>
      <dgm:spPr/>
      <dgm:t>
        <a:bodyPr/>
        <a:lstStyle/>
        <a:p>
          <a:endParaRPr lang="en-US"/>
        </a:p>
      </dgm:t>
    </dgm:pt>
    <dgm:pt modelId="{351020A9-6E70-7E48-8A2C-A92FA3E706C6}" type="pres">
      <dgm:prSet presAssocID="{79672B6C-C5E2-614F-BE27-5979346BD0FF}" presName="compositeShape" presStyleCnt="0">
        <dgm:presLayoutVars>
          <dgm:chMax val="7"/>
          <dgm:dir/>
          <dgm:resizeHandles val="exact"/>
        </dgm:presLayoutVars>
      </dgm:prSet>
      <dgm:spPr/>
    </dgm:pt>
    <dgm:pt modelId="{376E11B7-69B6-A94F-BC06-9807496E013C}" type="pres">
      <dgm:prSet presAssocID="{8148C4D0-59E2-174B-ADE8-6A487CC38535}" presName="circ1" presStyleLbl="vennNode1" presStyleIdx="0" presStyleCnt="3"/>
      <dgm:spPr/>
      <dgm:t>
        <a:bodyPr/>
        <a:lstStyle/>
        <a:p>
          <a:endParaRPr lang="en-US"/>
        </a:p>
      </dgm:t>
    </dgm:pt>
    <dgm:pt modelId="{B030BEE1-7031-3E4F-B7CB-A185334F5CF6}" type="pres">
      <dgm:prSet presAssocID="{8148C4D0-59E2-174B-ADE8-6A487CC3853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4B374-ECB0-444F-8054-B2323E0060CC}" type="pres">
      <dgm:prSet presAssocID="{2BC297D9-27F5-0F44-9D28-A90E89D59A53}" presName="circ2" presStyleLbl="vennNode1" presStyleIdx="1" presStyleCnt="3"/>
      <dgm:spPr/>
      <dgm:t>
        <a:bodyPr/>
        <a:lstStyle/>
        <a:p>
          <a:endParaRPr lang="en-US"/>
        </a:p>
      </dgm:t>
    </dgm:pt>
    <dgm:pt modelId="{BD07143D-2FC3-D24C-9CB6-51C5FDD3F7F9}" type="pres">
      <dgm:prSet presAssocID="{2BC297D9-27F5-0F44-9D28-A90E89D59A5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52CE8-A6B6-134D-8A0B-32BC80307A63}" type="pres">
      <dgm:prSet presAssocID="{AFDF7DBD-05FF-5B41-8E7B-AA8C01CB36EB}" presName="circ3" presStyleLbl="vennNode1" presStyleIdx="2" presStyleCnt="3"/>
      <dgm:spPr/>
      <dgm:t>
        <a:bodyPr/>
        <a:lstStyle/>
        <a:p>
          <a:endParaRPr lang="en-US"/>
        </a:p>
      </dgm:t>
    </dgm:pt>
    <dgm:pt modelId="{582E1925-6F02-3C4C-A9F5-2EC4CF78A215}" type="pres">
      <dgm:prSet presAssocID="{AFDF7DBD-05FF-5B41-8E7B-AA8C01CB36E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8FD0CE-5909-3F4E-A10A-F0EEC3B3EE99}" srcId="{79672B6C-C5E2-614F-BE27-5979346BD0FF}" destId="{AFDF7DBD-05FF-5B41-8E7B-AA8C01CB36EB}" srcOrd="2" destOrd="0" parTransId="{03C91C7B-9BC0-3E4C-A48D-6A73F834A58A}" sibTransId="{1D383E67-CF5F-2347-9EEC-28E4D7662B56}"/>
    <dgm:cxn modelId="{758EA413-A4DE-4090-8A4B-998BE3C44151}" type="presOf" srcId="{AFDF7DBD-05FF-5B41-8E7B-AA8C01CB36EB}" destId="{16B52CE8-A6B6-134D-8A0B-32BC80307A63}" srcOrd="0" destOrd="0" presId="urn:microsoft.com/office/officeart/2005/8/layout/venn1"/>
    <dgm:cxn modelId="{6B9AC178-F8AA-4CC1-8AF5-B3696DCD408A}" type="presOf" srcId="{8148C4D0-59E2-174B-ADE8-6A487CC38535}" destId="{B030BEE1-7031-3E4F-B7CB-A185334F5CF6}" srcOrd="1" destOrd="0" presId="urn:microsoft.com/office/officeart/2005/8/layout/venn1"/>
    <dgm:cxn modelId="{82AC880F-B467-1E4D-8390-D4632854072D}" srcId="{79672B6C-C5E2-614F-BE27-5979346BD0FF}" destId="{8148C4D0-59E2-174B-ADE8-6A487CC38535}" srcOrd="0" destOrd="0" parTransId="{454EE863-1491-C845-926C-C2AD915265E2}" sibTransId="{76753EDF-A126-B542-B6E3-0D4FB91046B3}"/>
    <dgm:cxn modelId="{45A417D3-EE2C-4417-8992-364CD476D335}" type="presOf" srcId="{AFDF7DBD-05FF-5B41-8E7B-AA8C01CB36EB}" destId="{582E1925-6F02-3C4C-A9F5-2EC4CF78A215}" srcOrd="1" destOrd="0" presId="urn:microsoft.com/office/officeart/2005/8/layout/venn1"/>
    <dgm:cxn modelId="{A6113898-941A-4E75-965B-9DF9CE2E1545}" type="presOf" srcId="{2BC297D9-27F5-0F44-9D28-A90E89D59A53}" destId="{BD07143D-2FC3-D24C-9CB6-51C5FDD3F7F9}" srcOrd="1" destOrd="0" presId="urn:microsoft.com/office/officeart/2005/8/layout/venn1"/>
    <dgm:cxn modelId="{35E1FBF2-3765-43CE-81A7-F90FA1D3DB21}" type="presOf" srcId="{8148C4D0-59E2-174B-ADE8-6A487CC38535}" destId="{376E11B7-69B6-A94F-BC06-9807496E013C}" srcOrd="0" destOrd="0" presId="urn:microsoft.com/office/officeart/2005/8/layout/venn1"/>
    <dgm:cxn modelId="{5BECB38B-BDFF-4B40-92E8-3A7BD3DF53C5}" type="presOf" srcId="{79672B6C-C5E2-614F-BE27-5979346BD0FF}" destId="{351020A9-6E70-7E48-8A2C-A92FA3E706C6}" srcOrd="0" destOrd="0" presId="urn:microsoft.com/office/officeart/2005/8/layout/venn1"/>
    <dgm:cxn modelId="{9BAA526B-085F-6046-9E67-108F4DBB52FF}" srcId="{79672B6C-C5E2-614F-BE27-5979346BD0FF}" destId="{2BC297D9-27F5-0F44-9D28-A90E89D59A53}" srcOrd="1" destOrd="0" parTransId="{9510D5E7-AA52-2D45-8F4E-0F3F8AF77F78}" sibTransId="{7DA10DAA-D630-BB4E-AA6A-E789EDDA7C05}"/>
    <dgm:cxn modelId="{E528AD85-1EF4-4F53-9004-E6608F2F5E9B}" type="presOf" srcId="{2BC297D9-27F5-0F44-9D28-A90E89D59A53}" destId="{5144B374-ECB0-444F-8054-B2323E0060CC}" srcOrd="0" destOrd="0" presId="urn:microsoft.com/office/officeart/2005/8/layout/venn1"/>
    <dgm:cxn modelId="{972796AE-E652-4CEB-A476-76A9C5BEC766}" type="presParOf" srcId="{351020A9-6E70-7E48-8A2C-A92FA3E706C6}" destId="{376E11B7-69B6-A94F-BC06-9807496E013C}" srcOrd="0" destOrd="0" presId="urn:microsoft.com/office/officeart/2005/8/layout/venn1"/>
    <dgm:cxn modelId="{A388D44F-10DF-4DAF-B1A4-C731B206D73A}" type="presParOf" srcId="{351020A9-6E70-7E48-8A2C-A92FA3E706C6}" destId="{B030BEE1-7031-3E4F-B7CB-A185334F5CF6}" srcOrd="1" destOrd="0" presId="urn:microsoft.com/office/officeart/2005/8/layout/venn1"/>
    <dgm:cxn modelId="{6264C095-2785-43BB-B9B0-F16ED0CB51E2}" type="presParOf" srcId="{351020A9-6E70-7E48-8A2C-A92FA3E706C6}" destId="{5144B374-ECB0-444F-8054-B2323E0060CC}" srcOrd="2" destOrd="0" presId="urn:microsoft.com/office/officeart/2005/8/layout/venn1"/>
    <dgm:cxn modelId="{0235A8BD-86E6-4C4F-AC0F-455B7F10CF60}" type="presParOf" srcId="{351020A9-6E70-7E48-8A2C-A92FA3E706C6}" destId="{BD07143D-2FC3-D24C-9CB6-51C5FDD3F7F9}" srcOrd="3" destOrd="0" presId="urn:microsoft.com/office/officeart/2005/8/layout/venn1"/>
    <dgm:cxn modelId="{A4E81426-42A7-48D4-BB4B-5C685ABA3632}" type="presParOf" srcId="{351020A9-6E70-7E48-8A2C-A92FA3E706C6}" destId="{16B52CE8-A6B6-134D-8A0B-32BC80307A63}" srcOrd="4" destOrd="0" presId="urn:microsoft.com/office/officeart/2005/8/layout/venn1"/>
    <dgm:cxn modelId="{E46ADB0E-E9BD-4390-9897-EB1265871D19}" type="presParOf" srcId="{351020A9-6E70-7E48-8A2C-A92FA3E706C6}" destId="{582E1925-6F02-3C4C-A9F5-2EC4CF78A21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35293B-761C-0D48-BC74-2609BAF491E5}" type="doc">
      <dgm:prSet loTypeId="urn:microsoft.com/office/officeart/2005/8/layout/venn1" loCatId="relationship" qsTypeId="urn:microsoft.com/office/officeart/2005/8/quickstyle/simple4" qsCatId="simple" csTypeId="urn:microsoft.com/office/officeart/2005/8/colors/colorful3" csCatId="colorful" phldr="1"/>
      <dgm:spPr/>
    </dgm:pt>
    <dgm:pt modelId="{07689728-B3CB-4340-88DA-1ABAAB398172}">
      <dgm:prSet phldrT="[Text]"/>
      <dgm:spPr/>
      <dgm:t>
        <a:bodyPr/>
        <a:lstStyle/>
        <a:p>
          <a:r>
            <a:rPr lang="en-US" dirty="0" smtClean="0"/>
            <a:t>Observational Data Sets</a:t>
          </a:r>
          <a:endParaRPr lang="en-US" dirty="0"/>
        </a:p>
      </dgm:t>
    </dgm:pt>
    <dgm:pt modelId="{DF4B2428-121D-6E42-95E7-49C91D930B03}" type="parTrans" cxnId="{05043917-3BAA-E548-9B25-4CD97F1A35E2}">
      <dgm:prSet/>
      <dgm:spPr/>
      <dgm:t>
        <a:bodyPr/>
        <a:lstStyle/>
        <a:p>
          <a:endParaRPr lang="en-US"/>
        </a:p>
      </dgm:t>
    </dgm:pt>
    <dgm:pt modelId="{30FAD321-291B-6247-86B3-8ED3059AA042}" type="sibTrans" cxnId="{05043917-3BAA-E548-9B25-4CD97F1A35E2}">
      <dgm:prSet/>
      <dgm:spPr/>
      <dgm:t>
        <a:bodyPr/>
        <a:lstStyle/>
        <a:p>
          <a:endParaRPr lang="en-US"/>
        </a:p>
      </dgm:t>
    </dgm:pt>
    <dgm:pt modelId="{D818E2A5-D293-D741-96EC-DC609578B2E2}">
      <dgm:prSet phldrT="[Text]"/>
      <dgm:spPr/>
      <dgm:t>
        <a:bodyPr/>
        <a:lstStyle/>
        <a:p>
          <a:r>
            <a:rPr lang="en-US" dirty="0" smtClean="0"/>
            <a:t>Models and Parameterizations</a:t>
          </a:r>
          <a:endParaRPr lang="en-US" dirty="0"/>
        </a:p>
      </dgm:t>
    </dgm:pt>
    <dgm:pt modelId="{9C13DEBC-6192-3C41-B679-6F14944E30C3}" type="parTrans" cxnId="{6AC82C98-6753-D444-95FD-5120729E9816}">
      <dgm:prSet/>
      <dgm:spPr/>
      <dgm:t>
        <a:bodyPr/>
        <a:lstStyle/>
        <a:p>
          <a:endParaRPr lang="en-US"/>
        </a:p>
      </dgm:t>
    </dgm:pt>
    <dgm:pt modelId="{FD171B8F-0FC6-0E46-880A-584A29F6F72A}" type="sibTrans" cxnId="{6AC82C98-6753-D444-95FD-5120729E9816}">
      <dgm:prSet/>
      <dgm:spPr/>
      <dgm:t>
        <a:bodyPr/>
        <a:lstStyle/>
        <a:p>
          <a:endParaRPr lang="en-US"/>
        </a:p>
      </dgm:t>
    </dgm:pt>
    <dgm:pt modelId="{7A3AF093-26DB-AB4E-8E74-0B2A2AE12B19}">
      <dgm:prSet phldrT="[Text]"/>
      <dgm:spPr/>
      <dgm:t>
        <a:bodyPr/>
        <a:lstStyle/>
        <a:p>
          <a:r>
            <a:rPr lang="en-US" dirty="0" smtClean="0"/>
            <a:t>Application Products </a:t>
          </a:r>
          <a:endParaRPr lang="en-US" dirty="0"/>
        </a:p>
      </dgm:t>
    </dgm:pt>
    <dgm:pt modelId="{7412A9E9-7291-AB48-A838-5D0E0FD6455C}" type="parTrans" cxnId="{503A4EEC-E120-E047-96CB-B256BB53ACE1}">
      <dgm:prSet/>
      <dgm:spPr/>
      <dgm:t>
        <a:bodyPr/>
        <a:lstStyle/>
        <a:p>
          <a:endParaRPr lang="en-US"/>
        </a:p>
      </dgm:t>
    </dgm:pt>
    <dgm:pt modelId="{37F56B44-7CE5-3D4A-BE89-3A1ED500F001}" type="sibTrans" cxnId="{503A4EEC-E120-E047-96CB-B256BB53ACE1}">
      <dgm:prSet/>
      <dgm:spPr/>
      <dgm:t>
        <a:bodyPr/>
        <a:lstStyle/>
        <a:p>
          <a:endParaRPr lang="en-US"/>
        </a:p>
      </dgm:t>
    </dgm:pt>
    <dgm:pt modelId="{694CF931-B168-E849-98E1-C4DE85DEC6E0}" type="pres">
      <dgm:prSet presAssocID="{DE35293B-761C-0D48-BC74-2609BAF491E5}" presName="compositeShape" presStyleCnt="0">
        <dgm:presLayoutVars>
          <dgm:chMax val="7"/>
          <dgm:dir/>
          <dgm:resizeHandles val="exact"/>
        </dgm:presLayoutVars>
      </dgm:prSet>
      <dgm:spPr/>
    </dgm:pt>
    <dgm:pt modelId="{99A55849-BB8B-CC4D-AE5B-4D511DA66472}" type="pres">
      <dgm:prSet presAssocID="{07689728-B3CB-4340-88DA-1ABAAB398172}" presName="circ1" presStyleLbl="vennNode1" presStyleIdx="0" presStyleCnt="3"/>
      <dgm:spPr/>
      <dgm:t>
        <a:bodyPr/>
        <a:lstStyle/>
        <a:p>
          <a:endParaRPr lang="en-US"/>
        </a:p>
      </dgm:t>
    </dgm:pt>
    <dgm:pt modelId="{D30B882D-A578-A94A-8168-33EA21ABCF75}" type="pres">
      <dgm:prSet presAssocID="{07689728-B3CB-4340-88DA-1ABAAB39817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1345A-9376-CC4F-8E7F-7999B6B7F094}" type="pres">
      <dgm:prSet presAssocID="{D818E2A5-D293-D741-96EC-DC609578B2E2}" presName="circ2" presStyleLbl="vennNode1" presStyleIdx="1" presStyleCnt="3"/>
      <dgm:spPr/>
      <dgm:t>
        <a:bodyPr/>
        <a:lstStyle/>
        <a:p>
          <a:endParaRPr lang="en-US"/>
        </a:p>
      </dgm:t>
    </dgm:pt>
    <dgm:pt modelId="{23F06218-69AD-7E4A-B6BF-0A6A80510220}" type="pres">
      <dgm:prSet presAssocID="{D818E2A5-D293-D741-96EC-DC609578B2E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C2093-F4A7-E443-96DD-1BE7572EF390}" type="pres">
      <dgm:prSet presAssocID="{7A3AF093-26DB-AB4E-8E74-0B2A2AE12B19}" presName="circ3" presStyleLbl="vennNode1" presStyleIdx="2" presStyleCnt="3"/>
      <dgm:spPr/>
      <dgm:t>
        <a:bodyPr/>
        <a:lstStyle/>
        <a:p>
          <a:endParaRPr lang="en-US"/>
        </a:p>
      </dgm:t>
    </dgm:pt>
    <dgm:pt modelId="{481003E8-9BED-9C43-90FC-D9987564C93A}" type="pres">
      <dgm:prSet presAssocID="{7A3AF093-26DB-AB4E-8E74-0B2A2AE12B1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C82C98-6753-D444-95FD-5120729E9816}" srcId="{DE35293B-761C-0D48-BC74-2609BAF491E5}" destId="{D818E2A5-D293-D741-96EC-DC609578B2E2}" srcOrd="1" destOrd="0" parTransId="{9C13DEBC-6192-3C41-B679-6F14944E30C3}" sibTransId="{FD171B8F-0FC6-0E46-880A-584A29F6F72A}"/>
    <dgm:cxn modelId="{503A4EEC-E120-E047-96CB-B256BB53ACE1}" srcId="{DE35293B-761C-0D48-BC74-2609BAF491E5}" destId="{7A3AF093-26DB-AB4E-8E74-0B2A2AE12B19}" srcOrd="2" destOrd="0" parTransId="{7412A9E9-7291-AB48-A838-5D0E0FD6455C}" sibTransId="{37F56B44-7CE5-3D4A-BE89-3A1ED500F001}"/>
    <dgm:cxn modelId="{ACF725F8-B4E4-40D7-ACA0-5122F711980A}" type="presOf" srcId="{7A3AF093-26DB-AB4E-8E74-0B2A2AE12B19}" destId="{E95C2093-F4A7-E443-96DD-1BE7572EF390}" srcOrd="0" destOrd="0" presId="urn:microsoft.com/office/officeart/2005/8/layout/venn1"/>
    <dgm:cxn modelId="{34F6849D-EC72-4078-9ADE-45F0230F924D}" type="presOf" srcId="{DE35293B-761C-0D48-BC74-2609BAF491E5}" destId="{694CF931-B168-E849-98E1-C4DE85DEC6E0}" srcOrd="0" destOrd="0" presId="urn:microsoft.com/office/officeart/2005/8/layout/venn1"/>
    <dgm:cxn modelId="{299D9D0B-98B2-4263-A58C-52ED17045835}" type="presOf" srcId="{7A3AF093-26DB-AB4E-8E74-0B2A2AE12B19}" destId="{481003E8-9BED-9C43-90FC-D9987564C93A}" srcOrd="1" destOrd="0" presId="urn:microsoft.com/office/officeart/2005/8/layout/venn1"/>
    <dgm:cxn modelId="{711B5F88-304A-4E5E-9028-FC225E572266}" type="presOf" srcId="{07689728-B3CB-4340-88DA-1ABAAB398172}" destId="{99A55849-BB8B-CC4D-AE5B-4D511DA66472}" srcOrd="0" destOrd="0" presId="urn:microsoft.com/office/officeart/2005/8/layout/venn1"/>
    <dgm:cxn modelId="{A81CD4B8-6BFA-4CC6-B6E8-48F0D18813DF}" type="presOf" srcId="{D818E2A5-D293-D741-96EC-DC609578B2E2}" destId="{3DB1345A-9376-CC4F-8E7F-7999B6B7F094}" srcOrd="0" destOrd="0" presId="urn:microsoft.com/office/officeart/2005/8/layout/venn1"/>
    <dgm:cxn modelId="{222F37A9-2C7F-44A8-A8C8-DD85C7FF6BB8}" type="presOf" srcId="{07689728-B3CB-4340-88DA-1ABAAB398172}" destId="{D30B882D-A578-A94A-8168-33EA21ABCF75}" srcOrd="1" destOrd="0" presId="urn:microsoft.com/office/officeart/2005/8/layout/venn1"/>
    <dgm:cxn modelId="{05043917-3BAA-E548-9B25-4CD97F1A35E2}" srcId="{DE35293B-761C-0D48-BC74-2609BAF491E5}" destId="{07689728-B3CB-4340-88DA-1ABAAB398172}" srcOrd="0" destOrd="0" parTransId="{DF4B2428-121D-6E42-95E7-49C91D930B03}" sibTransId="{30FAD321-291B-6247-86B3-8ED3059AA042}"/>
    <dgm:cxn modelId="{FFAB30AA-5F81-4965-AAD4-75EE40F3E2B6}" type="presOf" srcId="{D818E2A5-D293-D741-96EC-DC609578B2E2}" destId="{23F06218-69AD-7E4A-B6BF-0A6A80510220}" srcOrd="1" destOrd="0" presId="urn:microsoft.com/office/officeart/2005/8/layout/venn1"/>
    <dgm:cxn modelId="{DD36D2C8-AF54-42D1-B47A-96058B896546}" type="presParOf" srcId="{694CF931-B168-E849-98E1-C4DE85DEC6E0}" destId="{99A55849-BB8B-CC4D-AE5B-4D511DA66472}" srcOrd="0" destOrd="0" presId="urn:microsoft.com/office/officeart/2005/8/layout/venn1"/>
    <dgm:cxn modelId="{43B46907-DFA5-4BAE-AF14-B710FBA88304}" type="presParOf" srcId="{694CF931-B168-E849-98E1-C4DE85DEC6E0}" destId="{D30B882D-A578-A94A-8168-33EA21ABCF75}" srcOrd="1" destOrd="0" presId="urn:microsoft.com/office/officeart/2005/8/layout/venn1"/>
    <dgm:cxn modelId="{E006654C-9C8B-402C-90DC-BBE3C17042B2}" type="presParOf" srcId="{694CF931-B168-E849-98E1-C4DE85DEC6E0}" destId="{3DB1345A-9376-CC4F-8E7F-7999B6B7F094}" srcOrd="2" destOrd="0" presId="urn:microsoft.com/office/officeart/2005/8/layout/venn1"/>
    <dgm:cxn modelId="{00EE5942-C734-4CE1-99DC-1CFCC5E54BA9}" type="presParOf" srcId="{694CF931-B168-E849-98E1-C4DE85DEC6E0}" destId="{23F06218-69AD-7E4A-B6BF-0A6A80510220}" srcOrd="3" destOrd="0" presId="urn:microsoft.com/office/officeart/2005/8/layout/venn1"/>
    <dgm:cxn modelId="{6DD7CC4B-3359-4185-936C-530148A146AE}" type="presParOf" srcId="{694CF931-B168-E849-98E1-C4DE85DEC6E0}" destId="{E95C2093-F4A7-E443-96DD-1BE7572EF390}" srcOrd="4" destOrd="0" presId="urn:microsoft.com/office/officeart/2005/8/layout/venn1"/>
    <dgm:cxn modelId="{B5A8F814-3638-4F69-8115-911B07223519}" type="presParOf" srcId="{694CF931-B168-E849-98E1-C4DE85DEC6E0}" destId="{481003E8-9BED-9C43-90FC-D9987564C93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58E28F-5248-D243-8080-457BBC79C48D}" type="doc">
      <dgm:prSet loTypeId="urn:microsoft.com/office/officeart/2005/8/layout/venn1" loCatId="relationship" qsTypeId="urn:microsoft.com/office/officeart/2005/8/quickstyle/simple4" qsCatId="simple" csTypeId="urn:microsoft.com/office/officeart/2005/8/colors/colorful4" csCatId="colorful" phldr="1"/>
      <dgm:spPr/>
    </dgm:pt>
    <dgm:pt modelId="{2ACD3B2C-33C8-184F-9F34-4BEBFE1A5B79}">
      <dgm:prSet phldrT="[Text]"/>
      <dgm:spPr/>
      <dgm:t>
        <a:bodyPr/>
        <a:lstStyle/>
        <a:p>
          <a:r>
            <a:rPr lang="en-US" dirty="0" smtClean="0"/>
            <a:t>GEWEX Radiation Panel</a:t>
          </a:r>
          <a:endParaRPr lang="en-US" dirty="0"/>
        </a:p>
      </dgm:t>
    </dgm:pt>
    <dgm:pt modelId="{AD72FC1B-D3B9-F14C-B740-FA90C67CB3C8}" type="parTrans" cxnId="{6C72D039-5485-3C41-B5A0-16C03FC4F5A6}">
      <dgm:prSet/>
      <dgm:spPr/>
      <dgm:t>
        <a:bodyPr/>
        <a:lstStyle/>
        <a:p>
          <a:endParaRPr lang="en-US"/>
        </a:p>
      </dgm:t>
    </dgm:pt>
    <dgm:pt modelId="{D2A8D5EE-B564-524C-9337-A2ED7D3CA8D6}" type="sibTrans" cxnId="{6C72D039-5485-3C41-B5A0-16C03FC4F5A6}">
      <dgm:prSet/>
      <dgm:spPr/>
      <dgm:t>
        <a:bodyPr/>
        <a:lstStyle/>
        <a:p>
          <a:endParaRPr lang="en-US"/>
        </a:p>
      </dgm:t>
    </dgm:pt>
    <dgm:pt modelId="{09D78B9A-DAF5-9E4A-AD06-C49619B324D3}">
      <dgm:prSet phldrT="[Text]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en-US" dirty="0" smtClean="0"/>
            <a:t>GEWEX Modeling:</a:t>
          </a:r>
        </a:p>
        <a:p>
          <a:r>
            <a:rPr lang="en-US" dirty="0" smtClean="0"/>
            <a:t>GCSS/GABLS</a:t>
          </a:r>
        </a:p>
        <a:p>
          <a:r>
            <a:rPr lang="en-US" dirty="0" smtClean="0"/>
            <a:t>GLASS</a:t>
          </a:r>
          <a:endParaRPr lang="en-US" dirty="0"/>
        </a:p>
      </dgm:t>
    </dgm:pt>
    <dgm:pt modelId="{879D6638-BCAF-B142-894C-41F02EFD35A4}" type="parTrans" cxnId="{63483596-E82A-2A4B-BCB9-1AC81C100C4A}">
      <dgm:prSet/>
      <dgm:spPr/>
      <dgm:t>
        <a:bodyPr/>
        <a:lstStyle/>
        <a:p>
          <a:endParaRPr lang="en-US"/>
        </a:p>
      </dgm:t>
    </dgm:pt>
    <dgm:pt modelId="{B266B277-A996-B34D-BB10-3A7A816CE8BF}" type="sibTrans" cxnId="{63483596-E82A-2A4B-BCB9-1AC81C100C4A}">
      <dgm:prSet/>
      <dgm:spPr/>
      <dgm:t>
        <a:bodyPr/>
        <a:lstStyle/>
        <a:p>
          <a:endParaRPr lang="en-US"/>
        </a:p>
      </dgm:t>
    </dgm:pt>
    <dgm:pt modelId="{0B706E77-FEBF-DD4E-9451-B9CEFA8D16F8}">
      <dgm:prSet phldrT="[Text]"/>
      <dgm:spPr/>
      <dgm:t>
        <a:bodyPr/>
        <a:lstStyle/>
        <a:p>
          <a:pPr marL="111125" indent="0"/>
          <a:r>
            <a:rPr lang="en-US" dirty="0" smtClean="0"/>
            <a:t>GEWEX </a:t>
          </a:r>
          <a:r>
            <a:rPr lang="en-US" dirty="0" err="1" smtClean="0"/>
            <a:t>Hydroclimatology</a:t>
          </a:r>
          <a:endParaRPr lang="en-US" dirty="0" smtClean="0"/>
        </a:p>
        <a:p>
          <a:pPr marL="111125" indent="0"/>
          <a:r>
            <a:rPr lang="en-US" dirty="0" smtClean="0"/>
            <a:t>Panel</a:t>
          </a:r>
          <a:endParaRPr lang="en-US" dirty="0"/>
        </a:p>
      </dgm:t>
    </dgm:pt>
    <dgm:pt modelId="{18726992-35BB-2D4F-84D2-011AC321B1AD}" type="parTrans" cxnId="{26C47E17-E239-7845-96A3-2C67200FCD78}">
      <dgm:prSet/>
      <dgm:spPr/>
      <dgm:t>
        <a:bodyPr/>
        <a:lstStyle/>
        <a:p>
          <a:endParaRPr lang="en-US"/>
        </a:p>
      </dgm:t>
    </dgm:pt>
    <dgm:pt modelId="{FBB99EFE-B90D-1544-8903-1271805E8213}" type="sibTrans" cxnId="{26C47E17-E239-7845-96A3-2C67200FCD78}">
      <dgm:prSet/>
      <dgm:spPr/>
      <dgm:t>
        <a:bodyPr/>
        <a:lstStyle/>
        <a:p>
          <a:endParaRPr lang="en-US"/>
        </a:p>
      </dgm:t>
    </dgm:pt>
    <dgm:pt modelId="{8E3BD7EC-F78F-6C48-852C-49A05CB26BB0}" type="pres">
      <dgm:prSet presAssocID="{A658E28F-5248-D243-8080-457BBC79C48D}" presName="compositeShape" presStyleCnt="0">
        <dgm:presLayoutVars>
          <dgm:chMax val="7"/>
          <dgm:dir/>
          <dgm:resizeHandles val="exact"/>
        </dgm:presLayoutVars>
      </dgm:prSet>
      <dgm:spPr/>
    </dgm:pt>
    <dgm:pt modelId="{FBE6E0ED-3A94-D547-8F6A-6915FC524A09}" type="pres">
      <dgm:prSet presAssocID="{2ACD3B2C-33C8-184F-9F34-4BEBFE1A5B79}" presName="circ1" presStyleLbl="vennNode1" presStyleIdx="0" presStyleCnt="3"/>
      <dgm:spPr/>
      <dgm:t>
        <a:bodyPr/>
        <a:lstStyle/>
        <a:p>
          <a:endParaRPr lang="en-US"/>
        </a:p>
      </dgm:t>
    </dgm:pt>
    <dgm:pt modelId="{FE760B6A-7B78-414B-A4CE-C28228319619}" type="pres">
      <dgm:prSet presAssocID="{2ACD3B2C-33C8-184F-9F34-4BEBFE1A5B7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DF8F7-7D47-6F40-BCF4-1FD7273EE079}" type="pres">
      <dgm:prSet presAssocID="{09D78B9A-DAF5-9E4A-AD06-C49619B324D3}" presName="circ2" presStyleLbl="vennNode1" presStyleIdx="1" presStyleCnt="3"/>
      <dgm:spPr/>
      <dgm:t>
        <a:bodyPr/>
        <a:lstStyle/>
        <a:p>
          <a:endParaRPr lang="en-US"/>
        </a:p>
      </dgm:t>
    </dgm:pt>
    <dgm:pt modelId="{50A66819-BF27-504D-8EDD-B146C1EAE2CA}" type="pres">
      <dgm:prSet presAssocID="{09D78B9A-DAF5-9E4A-AD06-C49619B324D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2CCC3-CAD5-3A4F-BDFA-10868BB8CA01}" type="pres">
      <dgm:prSet presAssocID="{0B706E77-FEBF-DD4E-9451-B9CEFA8D16F8}" presName="circ3" presStyleLbl="vennNode1" presStyleIdx="2" presStyleCnt="3"/>
      <dgm:spPr/>
      <dgm:t>
        <a:bodyPr/>
        <a:lstStyle/>
        <a:p>
          <a:endParaRPr lang="en-US"/>
        </a:p>
      </dgm:t>
    </dgm:pt>
    <dgm:pt modelId="{998B46B9-1D35-5E4B-A705-45530DAC1160}" type="pres">
      <dgm:prSet presAssocID="{0B706E77-FEBF-DD4E-9451-B9CEFA8D16F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72D039-5485-3C41-B5A0-16C03FC4F5A6}" srcId="{A658E28F-5248-D243-8080-457BBC79C48D}" destId="{2ACD3B2C-33C8-184F-9F34-4BEBFE1A5B79}" srcOrd="0" destOrd="0" parTransId="{AD72FC1B-D3B9-F14C-B740-FA90C67CB3C8}" sibTransId="{D2A8D5EE-B564-524C-9337-A2ED7D3CA8D6}"/>
    <dgm:cxn modelId="{5D9FA269-CC3A-45F0-9AE2-4D764D8D951A}" type="presOf" srcId="{09D78B9A-DAF5-9E4A-AD06-C49619B324D3}" destId="{50A66819-BF27-504D-8EDD-B146C1EAE2CA}" srcOrd="1" destOrd="0" presId="urn:microsoft.com/office/officeart/2005/8/layout/venn1"/>
    <dgm:cxn modelId="{4FB0A3EC-624C-41BA-A642-255E5418F50B}" type="presOf" srcId="{0B706E77-FEBF-DD4E-9451-B9CEFA8D16F8}" destId="{998B46B9-1D35-5E4B-A705-45530DAC1160}" srcOrd="1" destOrd="0" presId="urn:microsoft.com/office/officeart/2005/8/layout/venn1"/>
    <dgm:cxn modelId="{088947FD-DE57-4313-A6F6-9C93DCA7F50B}" type="presOf" srcId="{2ACD3B2C-33C8-184F-9F34-4BEBFE1A5B79}" destId="{FBE6E0ED-3A94-D547-8F6A-6915FC524A09}" srcOrd="0" destOrd="0" presId="urn:microsoft.com/office/officeart/2005/8/layout/venn1"/>
    <dgm:cxn modelId="{4C7EC182-5DAE-41B8-B2ED-C8699BFF7E20}" type="presOf" srcId="{0B706E77-FEBF-DD4E-9451-B9CEFA8D16F8}" destId="{F202CCC3-CAD5-3A4F-BDFA-10868BB8CA01}" srcOrd="0" destOrd="0" presId="urn:microsoft.com/office/officeart/2005/8/layout/venn1"/>
    <dgm:cxn modelId="{89E6DA32-2AF3-4A42-9587-5E8E0BE2C57E}" type="presOf" srcId="{2ACD3B2C-33C8-184F-9F34-4BEBFE1A5B79}" destId="{FE760B6A-7B78-414B-A4CE-C28228319619}" srcOrd="1" destOrd="0" presId="urn:microsoft.com/office/officeart/2005/8/layout/venn1"/>
    <dgm:cxn modelId="{D68E9B81-DC01-401E-A61D-9F186DDD050C}" type="presOf" srcId="{09D78B9A-DAF5-9E4A-AD06-C49619B324D3}" destId="{811DF8F7-7D47-6F40-BCF4-1FD7273EE079}" srcOrd="0" destOrd="0" presId="urn:microsoft.com/office/officeart/2005/8/layout/venn1"/>
    <dgm:cxn modelId="{26C47E17-E239-7845-96A3-2C67200FCD78}" srcId="{A658E28F-5248-D243-8080-457BBC79C48D}" destId="{0B706E77-FEBF-DD4E-9451-B9CEFA8D16F8}" srcOrd="2" destOrd="0" parTransId="{18726992-35BB-2D4F-84D2-011AC321B1AD}" sibTransId="{FBB99EFE-B90D-1544-8903-1271805E8213}"/>
    <dgm:cxn modelId="{63483596-E82A-2A4B-BCB9-1AC81C100C4A}" srcId="{A658E28F-5248-D243-8080-457BBC79C48D}" destId="{09D78B9A-DAF5-9E4A-AD06-C49619B324D3}" srcOrd="1" destOrd="0" parTransId="{879D6638-BCAF-B142-894C-41F02EFD35A4}" sibTransId="{B266B277-A996-B34D-BB10-3A7A816CE8BF}"/>
    <dgm:cxn modelId="{1F0DCEDC-3D10-46F7-B0C4-CAEFE23773C2}" type="presOf" srcId="{A658E28F-5248-D243-8080-457BBC79C48D}" destId="{8E3BD7EC-F78F-6C48-852C-49A05CB26BB0}" srcOrd="0" destOrd="0" presId="urn:microsoft.com/office/officeart/2005/8/layout/venn1"/>
    <dgm:cxn modelId="{666A7247-555A-4541-A273-EE00BE35E2A8}" type="presParOf" srcId="{8E3BD7EC-F78F-6C48-852C-49A05CB26BB0}" destId="{FBE6E0ED-3A94-D547-8F6A-6915FC524A09}" srcOrd="0" destOrd="0" presId="urn:microsoft.com/office/officeart/2005/8/layout/venn1"/>
    <dgm:cxn modelId="{8C87BCA7-2C66-48AF-AAA4-A3AF1040585C}" type="presParOf" srcId="{8E3BD7EC-F78F-6C48-852C-49A05CB26BB0}" destId="{FE760B6A-7B78-414B-A4CE-C28228319619}" srcOrd="1" destOrd="0" presId="urn:microsoft.com/office/officeart/2005/8/layout/venn1"/>
    <dgm:cxn modelId="{BE034EEF-A240-4D7C-8140-274855C5AB79}" type="presParOf" srcId="{8E3BD7EC-F78F-6C48-852C-49A05CB26BB0}" destId="{811DF8F7-7D47-6F40-BCF4-1FD7273EE079}" srcOrd="2" destOrd="0" presId="urn:microsoft.com/office/officeart/2005/8/layout/venn1"/>
    <dgm:cxn modelId="{3D11BCA0-531E-4A64-934C-FE068175E066}" type="presParOf" srcId="{8E3BD7EC-F78F-6C48-852C-49A05CB26BB0}" destId="{50A66819-BF27-504D-8EDD-B146C1EAE2CA}" srcOrd="3" destOrd="0" presId="urn:microsoft.com/office/officeart/2005/8/layout/venn1"/>
    <dgm:cxn modelId="{300A09BB-9B1C-4B88-9CD4-BBFC4C8D50DE}" type="presParOf" srcId="{8E3BD7EC-F78F-6C48-852C-49A05CB26BB0}" destId="{F202CCC3-CAD5-3A4F-BDFA-10868BB8CA01}" srcOrd="4" destOrd="0" presId="urn:microsoft.com/office/officeart/2005/8/layout/venn1"/>
    <dgm:cxn modelId="{3A86365F-AFEC-4EFA-AD8A-EA54FF551E8A}" type="presParOf" srcId="{8E3BD7EC-F78F-6C48-852C-49A05CB26BB0}" destId="{998B46B9-1D35-5E4B-A705-45530DAC116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A6C5DE-9B23-B646-B9EE-648499293071}" type="doc">
      <dgm:prSet loTypeId="urn:microsoft.com/office/officeart/2005/8/layout/venn1" loCatId="relationship" qsTypeId="urn:microsoft.com/office/officeart/2005/8/quickstyle/simple4" qsCatId="simple" csTypeId="urn:microsoft.com/office/officeart/2005/8/colors/colorful3" csCatId="colorful" phldr="1"/>
      <dgm:spPr/>
    </dgm:pt>
    <dgm:pt modelId="{0553657E-A045-D648-BDE3-353DF13F806C}">
      <dgm:prSet phldrT="[Text]"/>
      <dgm:spPr/>
      <dgm:t>
        <a:bodyPr/>
        <a:lstStyle/>
        <a:p>
          <a:r>
            <a:rPr lang="en-US" dirty="0" smtClean="0"/>
            <a:t>Regional</a:t>
          </a:r>
          <a:endParaRPr lang="en-US" dirty="0"/>
        </a:p>
      </dgm:t>
    </dgm:pt>
    <dgm:pt modelId="{9B3423FC-E868-9B49-BFD5-2DEE4A3255A6}" type="parTrans" cxnId="{C6F9794D-9B33-CC4D-9CC8-01785110918B}">
      <dgm:prSet/>
      <dgm:spPr/>
      <dgm:t>
        <a:bodyPr/>
        <a:lstStyle/>
        <a:p>
          <a:endParaRPr lang="en-US"/>
        </a:p>
      </dgm:t>
    </dgm:pt>
    <dgm:pt modelId="{B1F9FDE6-1396-E14B-BF50-78B3714683F4}" type="sibTrans" cxnId="{C6F9794D-9B33-CC4D-9CC8-01785110918B}">
      <dgm:prSet/>
      <dgm:spPr/>
      <dgm:t>
        <a:bodyPr/>
        <a:lstStyle/>
        <a:p>
          <a:endParaRPr lang="en-US"/>
        </a:p>
      </dgm:t>
    </dgm:pt>
    <dgm:pt modelId="{F656013F-1B0C-F644-88CC-680D6D216EFE}">
      <dgm:prSet phldrT="[Text]"/>
      <dgm:spPr/>
      <dgm:t>
        <a:bodyPr/>
        <a:lstStyle/>
        <a:p>
          <a:r>
            <a:rPr lang="en-US" dirty="0" smtClean="0"/>
            <a:t>Integrated / coupled</a:t>
          </a:r>
          <a:endParaRPr lang="en-US" dirty="0"/>
        </a:p>
      </dgm:t>
    </dgm:pt>
    <dgm:pt modelId="{0C803CE7-A71B-3449-8C98-4E7B9A338043}" type="parTrans" cxnId="{E5B23B02-3952-3542-8B48-084358FF51BF}">
      <dgm:prSet/>
      <dgm:spPr/>
      <dgm:t>
        <a:bodyPr/>
        <a:lstStyle/>
        <a:p>
          <a:endParaRPr lang="en-US"/>
        </a:p>
      </dgm:t>
    </dgm:pt>
    <dgm:pt modelId="{92964D9D-313A-3E48-AC74-B9AD84A0419B}" type="sibTrans" cxnId="{E5B23B02-3952-3542-8B48-084358FF51BF}">
      <dgm:prSet/>
      <dgm:spPr/>
      <dgm:t>
        <a:bodyPr/>
        <a:lstStyle/>
        <a:p>
          <a:endParaRPr lang="en-US"/>
        </a:p>
      </dgm:t>
    </dgm:pt>
    <dgm:pt modelId="{B6BB1FCF-B8CA-F24E-879B-F184BDBAC72B}">
      <dgm:prSet phldrT="[Text]"/>
      <dgm:spPr/>
      <dgm:t>
        <a:bodyPr/>
        <a:lstStyle/>
        <a:p>
          <a:r>
            <a:rPr lang="en-US" dirty="0" smtClean="0"/>
            <a:t>Global</a:t>
          </a:r>
          <a:endParaRPr lang="en-US" dirty="0"/>
        </a:p>
      </dgm:t>
    </dgm:pt>
    <dgm:pt modelId="{BE89BE69-1E93-4149-8091-E5B6BC41A238}" type="parTrans" cxnId="{89055315-4FB2-FF45-A6AF-1FE9604B44DE}">
      <dgm:prSet/>
      <dgm:spPr/>
      <dgm:t>
        <a:bodyPr/>
        <a:lstStyle/>
        <a:p>
          <a:endParaRPr lang="en-US"/>
        </a:p>
      </dgm:t>
    </dgm:pt>
    <dgm:pt modelId="{ABF46556-3487-8B4E-BBCA-4A1B3F37C504}" type="sibTrans" cxnId="{89055315-4FB2-FF45-A6AF-1FE9604B44DE}">
      <dgm:prSet/>
      <dgm:spPr/>
      <dgm:t>
        <a:bodyPr/>
        <a:lstStyle/>
        <a:p>
          <a:endParaRPr lang="en-US"/>
        </a:p>
      </dgm:t>
    </dgm:pt>
    <dgm:pt modelId="{18F1D264-4AEB-834C-8431-0C0AA1716244}" type="pres">
      <dgm:prSet presAssocID="{45A6C5DE-9B23-B646-B9EE-648499293071}" presName="compositeShape" presStyleCnt="0">
        <dgm:presLayoutVars>
          <dgm:chMax val="7"/>
          <dgm:dir/>
          <dgm:resizeHandles val="exact"/>
        </dgm:presLayoutVars>
      </dgm:prSet>
      <dgm:spPr/>
    </dgm:pt>
    <dgm:pt modelId="{8BA59792-950B-F448-BFD3-19C2CC0BDEB8}" type="pres">
      <dgm:prSet presAssocID="{0553657E-A045-D648-BDE3-353DF13F806C}" presName="circ1" presStyleLbl="vennNode1" presStyleIdx="0" presStyleCnt="3"/>
      <dgm:spPr/>
      <dgm:t>
        <a:bodyPr/>
        <a:lstStyle/>
        <a:p>
          <a:endParaRPr lang="en-US"/>
        </a:p>
      </dgm:t>
    </dgm:pt>
    <dgm:pt modelId="{D7CF5F69-B3E2-5E49-B1F9-1E0A07E8A2E7}" type="pres">
      <dgm:prSet presAssocID="{0553657E-A045-D648-BDE3-353DF13F806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92761-15AA-A741-8FF8-3D7A4476160F}" type="pres">
      <dgm:prSet presAssocID="{F656013F-1B0C-F644-88CC-680D6D216EFE}" presName="circ2" presStyleLbl="vennNode1" presStyleIdx="1" presStyleCnt="3"/>
      <dgm:spPr/>
      <dgm:t>
        <a:bodyPr/>
        <a:lstStyle/>
        <a:p>
          <a:endParaRPr lang="en-US"/>
        </a:p>
      </dgm:t>
    </dgm:pt>
    <dgm:pt modelId="{C03A10EC-A23E-F04D-A155-519D265AB323}" type="pres">
      <dgm:prSet presAssocID="{F656013F-1B0C-F644-88CC-680D6D216EF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9DD47-383F-464E-A8DD-79EF19F1DEA9}" type="pres">
      <dgm:prSet presAssocID="{B6BB1FCF-B8CA-F24E-879B-F184BDBAC72B}" presName="circ3" presStyleLbl="vennNode1" presStyleIdx="2" presStyleCnt="3"/>
      <dgm:spPr/>
      <dgm:t>
        <a:bodyPr/>
        <a:lstStyle/>
        <a:p>
          <a:endParaRPr lang="en-US"/>
        </a:p>
      </dgm:t>
    </dgm:pt>
    <dgm:pt modelId="{B2A042AE-A391-9943-BD7E-94CA97FB0CC7}" type="pres">
      <dgm:prSet presAssocID="{B6BB1FCF-B8CA-F24E-879B-F184BDBAC72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F9794D-9B33-CC4D-9CC8-01785110918B}" srcId="{45A6C5DE-9B23-B646-B9EE-648499293071}" destId="{0553657E-A045-D648-BDE3-353DF13F806C}" srcOrd="0" destOrd="0" parTransId="{9B3423FC-E868-9B49-BFD5-2DEE4A3255A6}" sibTransId="{B1F9FDE6-1396-E14B-BF50-78B3714683F4}"/>
    <dgm:cxn modelId="{2D40845D-5B46-416C-9649-C769ACBA0F9A}" type="presOf" srcId="{F656013F-1B0C-F644-88CC-680D6D216EFE}" destId="{45B92761-15AA-A741-8FF8-3D7A4476160F}" srcOrd="0" destOrd="0" presId="urn:microsoft.com/office/officeart/2005/8/layout/venn1"/>
    <dgm:cxn modelId="{2E3C3136-4108-4782-AD53-BDBE1E3BE9BE}" type="presOf" srcId="{0553657E-A045-D648-BDE3-353DF13F806C}" destId="{D7CF5F69-B3E2-5E49-B1F9-1E0A07E8A2E7}" srcOrd="1" destOrd="0" presId="urn:microsoft.com/office/officeart/2005/8/layout/venn1"/>
    <dgm:cxn modelId="{E5B23B02-3952-3542-8B48-084358FF51BF}" srcId="{45A6C5DE-9B23-B646-B9EE-648499293071}" destId="{F656013F-1B0C-F644-88CC-680D6D216EFE}" srcOrd="1" destOrd="0" parTransId="{0C803CE7-A71B-3449-8C98-4E7B9A338043}" sibTransId="{92964D9D-313A-3E48-AC74-B9AD84A0419B}"/>
    <dgm:cxn modelId="{1BF97827-4EB3-47A4-B119-C06B37E29EF3}" type="presOf" srcId="{45A6C5DE-9B23-B646-B9EE-648499293071}" destId="{18F1D264-4AEB-834C-8431-0C0AA1716244}" srcOrd="0" destOrd="0" presId="urn:microsoft.com/office/officeart/2005/8/layout/venn1"/>
    <dgm:cxn modelId="{89055315-4FB2-FF45-A6AF-1FE9604B44DE}" srcId="{45A6C5DE-9B23-B646-B9EE-648499293071}" destId="{B6BB1FCF-B8CA-F24E-879B-F184BDBAC72B}" srcOrd="2" destOrd="0" parTransId="{BE89BE69-1E93-4149-8091-E5B6BC41A238}" sibTransId="{ABF46556-3487-8B4E-BBCA-4A1B3F37C504}"/>
    <dgm:cxn modelId="{159660E0-4CCA-4813-9420-27EBA8CB27A0}" type="presOf" srcId="{B6BB1FCF-B8CA-F24E-879B-F184BDBAC72B}" destId="{B2A042AE-A391-9943-BD7E-94CA97FB0CC7}" srcOrd="1" destOrd="0" presId="urn:microsoft.com/office/officeart/2005/8/layout/venn1"/>
    <dgm:cxn modelId="{AC22DDC8-FE03-4DD6-B0B0-32F60A858547}" type="presOf" srcId="{0553657E-A045-D648-BDE3-353DF13F806C}" destId="{8BA59792-950B-F448-BFD3-19C2CC0BDEB8}" srcOrd="0" destOrd="0" presId="urn:microsoft.com/office/officeart/2005/8/layout/venn1"/>
    <dgm:cxn modelId="{A0CE9E9A-D90E-4387-A3A9-BEF4A4A4ABB1}" type="presOf" srcId="{B6BB1FCF-B8CA-F24E-879B-F184BDBAC72B}" destId="{BC79DD47-383F-464E-A8DD-79EF19F1DEA9}" srcOrd="0" destOrd="0" presId="urn:microsoft.com/office/officeart/2005/8/layout/venn1"/>
    <dgm:cxn modelId="{7F42B505-F1CE-4901-9C4E-1F1AC0561CE6}" type="presOf" srcId="{F656013F-1B0C-F644-88CC-680D6D216EFE}" destId="{C03A10EC-A23E-F04D-A155-519D265AB323}" srcOrd="1" destOrd="0" presId="urn:microsoft.com/office/officeart/2005/8/layout/venn1"/>
    <dgm:cxn modelId="{F3318E5B-50A9-4CDE-AA5A-A854579F89E4}" type="presParOf" srcId="{18F1D264-4AEB-834C-8431-0C0AA1716244}" destId="{8BA59792-950B-F448-BFD3-19C2CC0BDEB8}" srcOrd="0" destOrd="0" presId="urn:microsoft.com/office/officeart/2005/8/layout/venn1"/>
    <dgm:cxn modelId="{6F762F72-900A-4E7C-9D93-ED0821EB124C}" type="presParOf" srcId="{18F1D264-4AEB-834C-8431-0C0AA1716244}" destId="{D7CF5F69-B3E2-5E49-B1F9-1E0A07E8A2E7}" srcOrd="1" destOrd="0" presId="urn:microsoft.com/office/officeart/2005/8/layout/venn1"/>
    <dgm:cxn modelId="{09F0331E-3958-4485-B1A8-3DD4B622370B}" type="presParOf" srcId="{18F1D264-4AEB-834C-8431-0C0AA1716244}" destId="{45B92761-15AA-A741-8FF8-3D7A4476160F}" srcOrd="2" destOrd="0" presId="urn:microsoft.com/office/officeart/2005/8/layout/venn1"/>
    <dgm:cxn modelId="{142F318D-2492-4D67-8D07-F03911CDE064}" type="presParOf" srcId="{18F1D264-4AEB-834C-8431-0C0AA1716244}" destId="{C03A10EC-A23E-F04D-A155-519D265AB323}" srcOrd="3" destOrd="0" presId="urn:microsoft.com/office/officeart/2005/8/layout/venn1"/>
    <dgm:cxn modelId="{AE8ED149-705C-42F5-8F3D-9770D38B15BE}" type="presParOf" srcId="{18F1D264-4AEB-834C-8431-0C0AA1716244}" destId="{BC79DD47-383F-464E-A8DD-79EF19F1DEA9}" srcOrd="4" destOrd="0" presId="urn:microsoft.com/office/officeart/2005/8/layout/venn1"/>
    <dgm:cxn modelId="{DF912044-4B2B-4A9D-A441-3D89415D5450}" type="presParOf" srcId="{18F1D264-4AEB-834C-8431-0C0AA1716244}" destId="{B2A042AE-A391-9943-BD7E-94CA97FB0CC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6E11B7-69B6-A94F-BC06-9807496E013C}">
      <dsp:nvSpPr>
        <dsp:cNvPr id="0" name=""/>
        <dsp:cNvSpPr/>
      </dsp:nvSpPr>
      <dsp:spPr>
        <a:xfrm>
          <a:off x="2690336" y="56574"/>
          <a:ext cx="2715577" cy="271557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Theory</a:t>
          </a:r>
          <a:endParaRPr lang="en-US" sz="2400" kern="1200" dirty="0"/>
        </a:p>
      </dsp:txBody>
      <dsp:txXfrm>
        <a:off x="3052413" y="531800"/>
        <a:ext cx="1991423" cy="1222010"/>
      </dsp:txXfrm>
    </dsp:sp>
    <dsp:sp modelId="{5144B374-ECB0-444F-8054-B2323E0060CC}">
      <dsp:nvSpPr>
        <dsp:cNvPr id="0" name=""/>
        <dsp:cNvSpPr/>
      </dsp:nvSpPr>
      <dsp:spPr>
        <a:xfrm>
          <a:off x="3670207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Modelling</a:t>
          </a:r>
          <a:endParaRPr lang="en-US" sz="2400" kern="1200" dirty="0"/>
        </a:p>
      </dsp:txBody>
      <dsp:txXfrm>
        <a:off x="4500721" y="2455334"/>
        <a:ext cx="1629346" cy="1493567"/>
      </dsp:txXfrm>
    </dsp:sp>
    <dsp:sp modelId="{16B52CE8-A6B6-134D-8A0B-32BC80307A63}">
      <dsp:nvSpPr>
        <dsp:cNvPr id="0" name=""/>
        <dsp:cNvSpPr/>
      </dsp:nvSpPr>
      <dsp:spPr>
        <a:xfrm>
          <a:off x="1710465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Observations</a:t>
          </a:r>
          <a:endParaRPr lang="en-US" sz="2400" kern="1200" dirty="0"/>
        </a:p>
      </dsp:txBody>
      <dsp:txXfrm>
        <a:off x="1966182" y="2455334"/>
        <a:ext cx="1629346" cy="14935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A55849-BB8B-CC4D-AE5B-4D511DA66472}">
      <dsp:nvSpPr>
        <dsp:cNvPr id="0" name=""/>
        <dsp:cNvSpPr/>
      </dsp:nvSpPr>
      <dsp:spPr>
        <a:xfrm>
          <a:off x="1842611" y="56574"/>
          <a:ext cx="2715577" cy="271557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Observational Data Sets</a:t>
          </a:r>
          <a:endParaRPr lang="en-US" sz="1700" kern="1200" dirty="0"/>
        </a:p>
      </dsp:txBody>
      <dsp:txXfrm>
        <a:off x="2204688" y="531800"/>
        <a:ext cx="1991423" cy="1222010"/>
      </dsp:txXfrm>
    </dsp:sp>
    <dsp:sp modelId="{3DB1345A-9376-CC4F-8E7F-7999B6B7F094}">
      <dsp:nvSpPr>
        <dsp:cNvPr id="0" name=""/>
        <dsp:cNvSpPr/>
      </dsp:nvSpPr>
      <dsp:spPr>
        <a:xfrm>
          <a:off x="2822482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2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5625132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Models and Parameterizations</a:t>
          </a:r>
          <a:endParaRPr lang="en-US" sz="1700" kern="1200" dirty="0"/>
        </a:p>
      </dsp:txBody>
      <dsp:txXfrm>
        <a:off x="3652996" y="2455334"/>
        <a:ext cx="1629346" cy="1493567"/>
      </dsp:txXfrm>
    </dsp:sp>
    <dsp:sp modelId="{E95C2093-F4A7-E443-96DD-1BE7572EF390}">
      <dsp:nvSpPr>
        <dsp:cNvPr id="0" name=""/>
        <dsp:cNvSpPr/>
      </dsp:nvSpPr>
      <dsp:spPr>
        <a:xfrm>
          <a:off x="862740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Application Products </a:t>
          </a:r>
          <a:endParaRPr lang="en-US" sz="1700" kern="1200" dirty="0"/>
        </a:p>
      </dsp:txBody>
      <dsp:txXfrm>
        <a:off x="1118457" y="2455334"/>
        <a:ext cx="1629346" cy="149356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E6E0ED-3A94-D547-8F6A-6915FC524A09}">
      <dsp:nvSpPr>
        <dsp:cNvPr id="0" name=""/>
        <dsp:cNvSpPr/>
      </dsp:nvSpPr>
      <dsp:spPr>
        <a:xfrm>
          <a:off x="1823561" y="56574"/>
          <a:ext cx="2715577" cy="271557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GEWEX Radiation Panel</a:t>
          </a:r>
          <a:endParaRPr lang="en-US" sz="1600" kern="1200" dirty="0"/>
        </a:p>
      </dsp:txBody>
      <dsp:txXfrm>
        <a:off x="2185638" y="531800"/>
        <a:ext cx="1991423" cy="1222010"/>
      </dsp:txXfrm>
    </dsp:sp>
    <dsp:sp modelId="{811DF8F7-7D47-6F40-BCF4-1FD7273EE079}">
      <dsp:nvSpPr>
        <dsp:cNvPr id="0" name=""/>
        <dsp:cNvSpPr/>
      </dsp:nvSpPr>
      <dsp:spPr>
        <a:xfrm>
          <a:off x="2803432" y="1753810"/>
          <a:ext cx="2715577" cy="2715577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GEWEX Modeling: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GCSS/GABLS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GLASS</a:t>
          </a:r>
          <a:endParaRPr lang="en-US" sz="1600" kern="1200" dirty="0"/>
        </a:p>
      </dsp:txBody>
      <dsp:txXfrm>
        <a:off x="3633946" y="2455334"/>
        <a:ext cx="1629346" cy="1493567"/>
      </dsp:txXfrm>
    </dsp:sp>
    <dsp:sp modelId="{F202CCC3-CAD5-3A4F-BDFA-10868BB8CA01}">
      <dsp:nvSpPr>
        <dsp:cNvPr id="0" name=""/>
        <dsp:cNvSpPr/>
      </dsp:nvSpPr>
      <dsp:spPr>
        <a:xfrm>
          <a:off x="843690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alpha val="50000"/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1125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GEWEX </a:t>
          </a:r>
          <a:r>
            <a:rPr lang="en-US" sz="1600" kern="1200" dirty="0" err="1" smtClean="0"/>
            <a:t>Hydroclimatology</a:t>
          </a:r>
          <a:endParaRPr lang="en-US" sz="1600" kern="1200" dirty="0" smtClean="0"/>
        </a:p>
        <a:p>
          <a:pPr marL="111125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Panel</a:t>
          </a:r>
          <a:endParaRPr lang="en-US" sz="1600" kern="1200" dirty="0"/>
        </a:p>
      </dsp:txBody>
      <dsp:txXfrm>
        <a:off x="1099407" y="2455334"/>
        <a:ext cx="1629346" cy="14935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A59792-950B-F448-BFD3-19C2CC0BDEB8}">
      <dsp:nvSpPr>
        <dsp:cNvPr id="0" name=""/>
        <dsp:cNvSpPr/>
      </dsp:nvSpPr>
      <dsp:spPr>
        <a:xfrm>
          <a:off x="2065020" y="31432"/>
          <a:ext cx="1508759" cy="150875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Regional</a:t>
          </a:r>
          <a:endParaRPr lang="en-US" sz="1600" kern="1200" dirty="0"/>
        </a:p>
      </dsp:txBody>
      <dsp:txXfrm>
        <a:off x="2266188" y="295465"/>
        <a:ext cx="1106423" cy="678941"/>
      </dsp:txXfrm>
    </dsp:sp>
    <dsp:sp modelId="{45B92761-15AA-A741-8FF8-3D7A4476160F}">
      <dsp:nvSpPr>
        <dsp:cNvPr id="0" name=""/>
        <dsp:cNvSpPr/>
      </dsp:nvSpPr>
      <dsp:spPr>
        <a:xfrm>
          <a:off x="2609430" y="974407"/>
          <a:ext cx="1508759" cy="150875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5625132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5625132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Integrated / coupled</a:t>
          </a:r>
          <a:endParaRPr lang="en-US" sz="1600" kern="1200" dirty="0"/>
        </a:p>
      </dsp:txBody>
      <dsp:txXfrm>
        <a:off x="3070859" y="1364169"/>
        <a:ext cx="905255" cy="829817"/>
      </dsp:txXfrm>
    </dsp:sp>
    <dsp:sp modelId="{BC79DD47-383F-464E-A8DD-79EF19F1DEA9}">
      <dsp:nvSpPr>
        <dsp:cNvPr id="0" name=""/>
        <dsp:cNvSpPr/>
      </dsp:nvSpPr>
      <dsp:spPr>
        <a:xfrm>
          <a:off x="1520609" y="974407"/>
          <a:ext cx="1508759" cy="150875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Global</a:t>
          </a:r>
          <a:endParaRPr lang="en-US" sz="1600" kern="1200" dirty="0"/>
        </a:p>
      </dsp:txBody>
      <dsp:txXfrm>
        <a:off x="1662684" y="1364169"/>
        <a:ext cx="905255" cy="829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B2BAF581-2170-4BAA-B86B-19246591EB1C}" type="datetime1">
              <a:rPr lang="en-US"/>
              <a:pPr>
                <a:defRPr/>
              </a:pPr>
              <a:t>2/10/2011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D39FAF02-B1F1-4BBB-A661-8AC025FD8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1807148-7810-47E1-8EC9-B9B6BD25F14C}" type="datetime1">
              <a:rPr lang="en-US"/>
              <a:pPr>
                <a:defRPr/>
              </a:pPr>
              <a:t>2/10/2011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958" tIns="46479" rIns="92958" bIns="4647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424AC6D-0782-477B-B67F-4A41D70BF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679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6798" algn="l" defTabSz="45679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3603" algn="l" defTabSz="45679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0410" algn="l" defTabSz="45679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7211" algn="l" defTabSz="45679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4011" algn="l" defTabSz="456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817" algn="l" defTabSz="456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614" algn="l" defTabSz="456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421" algn="l" defTabSz="4567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453BDC-77E5-4AC9-A57A-25C04BE769BC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Basic structure of GEWEX from a classical point of view, transgressed into the current set –up and linked to results/activities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Global Data sets (precip, radiation, cloud cover etc.), Land surface parameterization, cloud parameterization etc., Forecasts e.g. droughts, floods, 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7D6F26-76D3-4D6B-8519-2ADF80D92431}" type="slidenum">
              <a:rPr lang="en-US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/>
              <a:t>3</a:t>
            </a:fld>
            <a:endParaRPr lang="en-US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Climate,  Energy and Water: CLEW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6C0534-2D78-4225-B6C0-EC6CC464979E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9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pPr>
              <a:defRPr/>
            </a:pPr>
            <a:fld id="{60C9A3D6-9C1C-40A7-9112-490013CC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0AEFA-40C9-4325-AB92-2DB4384FA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E4BB-4FC4-41E8-938C-8C4143C74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98" indent="0" algn="ctr">
              <a:buNone/>
              <a:defRPr/>
            </a:lvl2pPr>
            <a:lvl3pPr marL="913603" indent="0" algn="ctr">
              <a:buNone/>
              <a:defRPr/>
            </a:lvl3pPr>
            <a:lvl4pPr marL="1370410" indent="0" algn="ctr">
              <a:buNone/>
              <a:defRPr/>
            </a:lvl4pPr>
            <a:lvl5pPr marL="1827211" indent="0" algn="ctr">
              <a:buNone/>
              <a:defRPr/>
            </a:lvl5pPr>
            <a:lvl6pPr marL="2284011" indent="0" algn="ctr">
              <a:buNone/>
              <a:defRPr/>
            </a:lvl6pPr>
            <a:lvl7pPr marL="2740817" indent="0" algn="ctr">
              <a:buNone/>
              <a:defRPr/>
            </a:lvl7pPr>
            <a:lvl8pPr marL="3197614" indent="0" algn="ctr">
              <a:buNone/>
              <a:defRPr/>
            </a:lvl8pPr>
            <a:lvl9pPr marL="3654421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226D6F9B-5C01-4EDD-84ED-51328F7F28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BEA87-C698-4527-BFB4-B6D09CC201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BEA87-C698-4527-BFB4-B6D09CC201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7ABD-3274-489B-8066-42CE169E7F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1" y="71414"/>
            <a:ext cx="6161087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661BC-1962-4369-9CCB-E74B34A95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7ABD-3274-489B-8066-42CE169E7F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3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2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8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BCE8C-2C7A-4281-8ECD-1580F9437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43DF8-14B7-44C2-B6D3-3717E7813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8" indent="0">
              <a:buNone/>
              <a:defRPr sz="2000" b="1"/>
            </a:lvl2pPr>
            <a:lvl3pPr marL="913603" indent="0">
              <a:buNone/>
              <a:defRPr sz="1800" b="1"/>
            </a:lvl3pPr>
            <a:lvl4pPr marL="1370410" indent="0">
              <a:buNone/>
              <a:defRPr sz="1600" b="1"/>
            </a:lvl4pPr>
            <a:lvl5pPr marL="1827211" indent="0">
              <a:buNone/>
              <a:defRPr sz="1600" b="1"/>
            </a:lvl5pPr>
            <a:lvl6pPr marL="2284011" indent="0">
              <a:buNone/>
              <a:defRPr sz="1600" b="1"/>
            </a:lvl6pPr>
            <a:lvl7pPr marL="2740817" indent="0">
              <a:buNone/>
              <a:defRPr sz="1600" b="1"/>
            </a:lvl7pPr>
            <a:lvl8pPr marL="3197614" indent="0">
              <a:buNone/>
              <a:defRPr sz="1600" b="1"/>
            </a:lvl8pPr>
            <a:lvl9pPr marL="36544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8" indent="0">
              <a:buNone/>
              <a:defRPr sz="2000" b="1"/>
            </a:lvl2pPr>
            <a:lvl3pPr marL="913603" indent="0">
              <a:buNone/>
              <a:defRPr sz="1800" b="1"/>
            </a:lvl3pPr>
            <a:lvl4pPr marL="1370410" indent="0">
              <a:buNone/>
              <a:defRPr sz="1600" b="1"/>
            </a:lvl4pPr>
            <a:lvl5pPr marL="1827211" indent="0">
              <a:buNone/>
              <a:defRPr sz="1600" b="1"/>
            </a:lvl5pPr>
            <a:lvl6pPr marL="2284011" indent="0">
              <a:buNone/>
              <a:defRPr sz="1600" b="1"/>
            </a:lvl6pPr>
            <a:lvl7pPr marL="2740817" indent="0">
              <a:buNone/>
              <a:defRPr sz="1600" b="1"/>
            </a:lvl7pPr>
            <a:lvl8pPr marL="3197614" indent="0">
              <a:buNone/>
              <a:defRPr sz="1600" b="1"/>
            </a:lvl8pPr>
            <a:lvl9pPr marL="36544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7A7C9-0467-4AD8-A414-A0985040D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75CF4-7DF8-4154-8DA1-C23653AEC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E1E8-C1D5-48EF-A007-40E3F3D22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98" indent="0">
              <a:buNone/>
              <a:defRPr sz="1200"/>
            </a:lvl2pPr>
            <a:lvl3pPr marL="913603" indent="0">
              <a:buNone/>
              <a:defRPr sz="1000"/>
            </a:lvl3pPr>
            <a:lvl4pPr marL="1370410" indent="0">
              <a:buNone/>
              <a:defRPr sz="900"/>
            </a:lvl4pPr>
            <a:lvl5pPr marL="1827211" indent="0">
              <a:buNone/>
              <a:defRPr sz="900"/>
            </a:lvl5pPr>
            <a:lvl6pPr marL="2284011" indent="0">
              <a:buNone/>
              <a:defRPr sz="900"/>
            </a:lvl6pPr>
            <a:lvl7pPr marL="2740817" indent="0">
              <a:buNone/>
              <a:defRPr sz="900"/>
            </a:lvl7pPr>
            <a:lvl8pPr marL="3197614" indent="0">
              <a:buNone/>
              <a:defRPr sz="900"/>
            </a:lvl8pPr>
            <a:lvl9pPr marL="36544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5C957-3F56-4B00-820A-1ABE9B1BF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798" indent="0">
              <a:buNone/>
              <a:defRPr sz="2800"/>
            </a:lvl2pPr>
            <a:lvl3pPr marL="913603" indent="0">
              <a:buNone/>
              <a:defRPr sz="2400"/>
            </a:lvl3pPr>
            <a:lvl4pPr marL="1370410" indent="0">
              <a:buNone/>
              <a:defRPr sz="2000"/>
            </a:lvl4pPr>
            <a:lvl5pPr marL="1827211" indent="0">
              <a:buNone/>
              <a:defRPr sz="2000"/>
            </a:lvl5pPr>
            <a:lvl6pPr marL="2284011" indent="0">
              <a:buNone/>
              <a:defRPr sz="2000"/>
            </a:lvl6pPr>
            <a:lvl7pPr marL="2740817" indent="0">
              <a:buNone/>
              <a:defRPr sz="2000"/>
            </a:lvl7pPr>
            <a:lvl8pPr marL="3197614" indent="0">
              <a:buNone/>
              <a:defRPr sz="2000"/>
            </a:lvl8pPr>
            <a:lvl9pPr marL="365442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98" indent="0">
              <a:buNone/>
              <a:defRPr sz="1200"/>
            </a:lvl2pPr>
            <a:lvl3pPr marL="913603" indent="0">
              <a:buNone/>
              <a:defRPr sz="1000"/>
            </a:lvl3pPr>
            <a:lvl4pPr marL="1370410" indent="0">
              <a:buNone/>
              <a:defRPr sz="900"/>
            </a:lvl4pPr>
            <a:lvl5pPr marL="1827211" indent="0">
              <a:buNone/>
              <a:defRPr sz="900"/>
            </a:lvl5pPr>
            <a:lvl6pPr marL="2284011" indent="0">
              <a:buNone/>
              <a:defRPr sz="900"/>
            </a:lvl6pPr>
            <a:lvl7pPr marL="2740817" indent="0">
              <a:buNone/>
              <a:defRPr sz="900"/>
            </a:lvl7pPr>
            <a:lvl8pPr marL="3197614" indent="0">
              <a:buNone/>
              <a:defRPr sz="900"/>
            </a:lvl8pPr>
            <a:lvl9pPr marL="36544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04A8-3E28-4F3E-BD98-DD0C22B46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458930" y="274638"/>
            <a:ext cx="616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80" rIns="91359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1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80" rIns="91359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7"/>
            <a:ext cx="2133600" cy="365125"/>
          </a:xfrm>
          <a:prstGeom prst="rect">
            <a:avLst/>
          </a:prstGeom>
        </p:spPr>
        <p:txBody>
          <a:bodyPr vert="horz" wrap="square" lIns="91359" tIns="45680" rIns="91359" bIns="4568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67"/>
            <a:ext cx="2895600" cy="365125"/>
          </a:xfrm>
          <a:prstGeom prst="rect">
            <a:avLst/>
          </a:prstGeom>
        </p:spPr>
        <p:txBody>
          <a:bodyPr vert="horz" wrap="square" lIns="91359" tIns="45680" rIns="91359" bIns="4568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90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7"/>
            <a:ext cx="2133600" cy="365125"/>
          </a:xfrm>
          <a:prstGeom prst="rect">
            <a:avLst/>
          </a:prstGeom>
        </p:spPr>
        <p:txBody>
          <a:bodyPr vert="horz" wrap="square" lIns="91359" tIns="45680" rIns="91359" bIns="45680" numCol="1" anchor="ctr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689DCFA-B66A-4D72-8F87-435529033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Globe US Center.png"/>
          <p:cNvPicPr>
            <a:picLocks noChangeAspect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3000"/>
          </a:blip>
          <a:stretch>
            <a:fillRect/>
          </a:stretch>
        </p:blipFill>
        <p:spPr>
          <a:xfrm>
            <a:off x="152401" y="71431"/>
            <a:ext cx="762000" cy="737835"/>
          </a:xfrm>
          <a:prstGeom prst="rect">
            <a:avLst/>
          </a:prstGeom>
          <a:effectLst>
            <a:innerShdw blurRad="63500" dist="50800" dir="13500000">
              <a:srgbClr val="000000">
                <a:alpha val="50000"/>
              </a:srgbClr>
            </a:innerShdw>
          </a:effectLst>
        </p:spPr>
      </p:pic>
      <p:pic>
        <p:nvPicPr>
          <p:cNvPr id="8" name="Picture 7" descr="actual GNews logo.psd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050D7A"/>
              <a:srgbClr val="FFF1C1"/>
            </a:duotone>
            <a:lum bright="-1000" contrast="16000"/>
            <a:alphaModFix amt="99000"/>
          </a:blip>
          <a:stretch>
            <a:fillRect/>
          </a:stretch>
        </p:blipFill>
        <p:spPr>
          <a:xfrm>
            <a:off x="152418" y="785794"/>
            <a:ext cx="914401" cy="265531"/>
          </a:xfrm>
          <a:prstGeom prst="rect">
            <a:avLst/>
          </a:prstGeom>
          <a:effectLst>
            <a:innerShdw blurRad="63500" dist="50800" dir="13500000">
              <a:srgbClr val="000000">
                <a:alpha val="50000"/>
              </a:srgbClr>
            </a:innerShdw>
          </a:effectLst>
        </p:spPr>
      </p:pic>
      <p:pic>
        <p:nvPicPr>
          <p:cNvPr id="3082" name="Picture 9" descr="cldfrc_TMO_200910.png"/>
          <p:cNvPicPr>
            <a:picLocks noChangeAspect="1"/>
          </p:cNvPicPr>
          <p:nvPr userDrawn="1"/>
        </p:nvPicPr>
        <p:blipFill>
          <a:blip r:embed="rId15" cstate="screen">
            <a:lum bright="60000" contrast="-70000"/>
          </a:blip>
          <a:srcRect/>
          <a:stretch>
            <a:fillRect/>
          </a:stretch>
        </p:blipFill>
        <p:spPr bwMode="auto">
          <a:xfrm>
            <a:off x="0" y="1141413"/>
            <a:ext cx="91440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WCRP_Logo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411149" y="65188"/>
            <a:ext cx="1697355" cy="69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7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hf hdr="0" ftr="0" dt="0"/>
  <p:txStyles>
    <p:titleStyle>
      <a:lvl1pPr algn="ctr" defTabSz="456798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6798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6798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6798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6798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6798" algn="ctr" defTabSz="45679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3603" algn="ctr" defTabSz="45679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0410" algn="ctr" defTabSz="45679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7211" algn="ctr" defTabSz="45679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605" indent="-342605" algn="l" defTabSz="45679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90"/>
          </a:solidFill>
          <a:latin typeface="+mn-lt"/>
          <a:ea typeface="ＭＳ Ｐゴシック" charset="-128"/>
          <a:cs typeface="ＭＳ Ｐゴシック" charset="-128"/>
        </a:defRPr>
      </a:lvl1pPr>
      <a:lvl2pPr marL="742304" indent="-285504" algn="l" defTabSz="45679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90"/>
          </a:solidFill>
          <a:latin typeface="+mn-lt"/>
          <a:ea typeface="ＭＳ Ｐゴシック" charset="-128"/>
          <a:cs typeface="+mn-cs"/>
        </a:defRPr>
      </a:lvl2pPr>
      <a:lvl3pPr marL="1142004" indent="-228399" algn="l" defTabSz="45679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90"/>
          </a:solidFill>
          <a:latin typeface="+mn-lt"/>
          <a:ea typeface="ＭＳ Ｐゴシック" charset="-128"/>
          <a:cs typeface="+mn-cs"/>
        </a:defRPr>
      </a:lvl3pPr>
      <a:lvl4pPr marL="1598807" indent="-228399" algn="l" defTabSz="45679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0"/>
          </a:solidFill>
          <a:latin typeface="+mn-lt"/>
          <a:ea typeface="ＭＳ Ｐゴシック" charset="-128"/>
          <a:cs typeface="+mn-cs"/>
        </a:defRPr>
      </a:lvl4pPr>
      <a:lvl5pPr marL="2055615" indent="-228399" algn="l" defTabSz="45679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0"/>
          </a:solidFill>
          <a:latin typeface="+mn-lt"/>
          <a:ea typeface="ＭＳ Ｐゴシック" charset="-128"/>
          <a:cs typeface="+mn-cs"/>
        </a:defRPr>
      </a:lvl5pPr>
      <a:lvl6pPr marL="2512416" indent="-228399" algn="l" defTabSz="4567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16" indent="-228399" algn="l" defTabSz="4567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21" indent="-228399" algn="l" defTabSz="4567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818" indent="-228399" algn="l" defTabSz="4567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8" algn="l" defTabSz="456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03" algn="l" defTabSz="456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10" algn="l" defTabSz="456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11" algn="l" defTabSz="456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11" algn="l" defTabSz="456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17" algn="l" defTabSz="456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14" algn="l" defTabSz="456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1" algn="l" defTabSz="456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CloudB"/>
          <p:cNvPicPr>
            <a:picLocks noChangeAspect="1" noChangeArrowheads="1"/>
          </p:cNvPicPr>
          <p:nvPr userDrawn="1"/>
        </p:nvPicPr>
        <p:blipFill>
          <a:blip r:embed="rId3" cstate="screen">
            <a:lum bright="24000" contrast="-4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06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 defTabSz="914400">
              <a:defRPr/>
            </a:pPr>
            <a:fld id="{B244B4FA-CD04-4C04-BD87-2FA6FDE4D594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6" name="Picture 7" descr="NCARLogoN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78838" y="6351588"/>
            <a:ext cx="6651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80" rIns="91359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80" rIns="91359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80" rIns="91359" bIns="4568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40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80" rIns="91359" bIns="4568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80" rIns="91359" bIns="4568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40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91394782-ABE1-43E8-A422-D6204366F6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67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360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04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72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605" indent="-34260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304" indent="-28550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004" indent="-22839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8807" indent="-22839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615" indent="-22839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2416" indent="-22839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9216" indent="-22839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6021" indent="-22839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2818" indent="-22839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60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8" algn="l" defTabSz="91360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03" algn="l" defTabSz="91360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10" algn="l" defTabSz="91360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11" algn="l" defTabSz="91360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11" algn="l" defTabSz="91360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17" algn="l" defTabSz="91360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14" algn="l" defTabSz="91360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1" algn="l" defTabSz="91360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6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83" tIns="35683" rIns="35683" bIns="35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86" y="1946689"/>
            <a:ext cx="7358063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83" tIns="35683" rIns="35683" bIns="35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charset="0"/>
              </a:rPr>
              <a:t>Click to edit Master text styles</a:t>
            </a:r>
          </a:p>
          <a:p>
            <a:pPr lvl="1"/>
            <a:r>
              <a:rPr lang="en-US" smtClean="0">
                <a:sym typeface="Marker Felt" charset="0"/>
              </a:rPr>
              <a:t>Second level</a:t>
            </a:r>
          </a:p>
          <a:p>
            <a:pPr lvl="2"/>
            <a:r>
              <a:rPr lang="en-US" smtClean="0">
                <a:sym typeface="Marker Felt" charset="0"/>
              </a:rPr>
              <a:t>Third level</a:t>
            </a:r>
          </a:p>
          <a:p>
            <a:pPr lvl="3"/>
            <a:r>
              <a:rPr lang="en-US" smtClean="0">
                <a:sym typeface="Marker Felt" charset="0"/>
              </a:rPr>
              <a:t>Fourth level</a:t>
            </a:r>
          </a:p>
          <a:p>
            <a:pPr lvl="4"/>
            <a:r>
              <a:rPr lang="en-US" smtClean="0">
                <a:sym typeface="Marker Fel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+mj-lt"/>
          <a:ea typeface="+mj-ea"/>
          <a:cs typeface="+mj-cs"/>
          <a:sym typeface="Marker Fel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5pPr>
      <a:lvl6pPr marL="321175" algn="ctr" rtl="0" fontAlgn="base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6pPr>
      <a:lvl7pPr marL="642354" algn="ctr" rtl="0" fontAlgn="base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7pPr>
      <a:lvl8pPr marL="963530" algn="ctr" rtl="0" fontAlgn="base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8pPr>
      <a:lvl9pPr marL="1284710" algn="ctr" rtl="0" fontAlgn="base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9pPr>
    </p:titleStyle>
    <p:bodyStyle>
      <a:lvl1pPr marL="599976" indent="-412626" algn="l" rtl="0" eaLnBrk="0" fontAlgn="base" hangingPunct="0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1pPr>
      <a:lvl2pPr marL="912234" indent="-412626" algn="l" rtl="0" eaLnBrk="0" fontAlgn="base" hangingPunct="0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2pPr>
      <a:lvl3pPr marL="1224489" indent="-412626" algn="l" rtl="0" eaLnBrk="0" fontAlgn="base" hangingPunct="0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3pPr>
      <a:lvl4pPr marL="1536745" indent="-412626" algn="l" rtl="0" eaLnBrk="0" fontAlgn="base" hangingPunct="0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4pPr>
      <a:lvl5pPr marL="1849000" indent="-412626" algn="l" rtl="0" eaLnBrk="0" fontAlgn="base" hangingPunct="0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5pPr>
      <a:lvl6pPr marL="2170182" indent="-412626" algn="l" rtl="0" fontAlgn="base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6pPr>
      <a:lvl7pPr marL="2491353" indent="-412626" algn="l" rtl="0" fontAlgn="base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7pPr>
      <a:lvl8pPr marL="2812536" indent="-412626" algn="l" rtl="0" fontAlgn="base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8pPr>
      <a:lvl9pPr marL="3133708" indent="-412626" algn="l" rtl="0" fontAlgn="base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9pPr>
    </p:bodyStyle>
    <p:otherStyle>
      <a:defPPr>
        <a:defRPr lang="en-US"/>
      </a:defPPr>
      <a:lvl1pPr marL="0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75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54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30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710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888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066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246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423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5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85" tIns="35685" rIns="35685" bIns="35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85" y="1946688"/>
            <a:ext cx="7358063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85" tIns="35685" rIns="35685" bIns="35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charset="0"/>
              </a:rPr>
              <a:t>Click to edit Master text styles</a:t>
            </a:r>
          </a:p>
          <a:p>
            <a:pPr lvl="1"/>
            <a:r>
              <a:rPr lang="en-US" smtClean="0">
                <a:sym typeface="Marker Felt" charset="0"/>
              </a:rPr>
              <a:t>Second level</a:t>
            </a:r>
          </a:p>
          <a:p>
            <a:pPr lvl="2"/>
            <a:r>
              <a:rPr lang="en-US" smtClean="0">
                <a:sym typeface="Marker Felt" charset="0"/>
              </a:rPr>
              <a:t>Third level</a:t>
            </a:r>
          </a:p>
          <a:p>
            <a:pPr lvl="3"/>
            <a:r>
              <a:rPr lang="en-US" smtClean="0">
                <a:sym typeface="Marker Felt" charset="0"/>
              </a:rPr>
              <a:t>Fourth level</a:t>
            </a:r>
          </a:p>
          <a:p>
            <a:pPr lvl="4"/>
            <a:r>
              <a:rPr lang="en-US" smtClean="0">
                <a:sym typeface="Marker Fel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+mj-lt"/>
          <a:ea typeface="+mj-ea"/>
          <a:cs typeface="+mj-cs"/>
          <a:sym typeface="Marker Fel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5pPr>
      <a:lvl6pPr marL="321192" algn="ctr" rtl="0" fontAlgn="base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6pPr>
      <a:lvl7pPr marL="642387" algn="ctr" rtl="0" fontAlgn="base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7pPr>
      <a:lvl8pPr marL="963580" algn="ctr" rtl="0" fontAlgn="base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8pPr>
      <a:lvl9pPr marL="1284776" algn="ctr" rtl="0" fontAlgn="base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9pPr>
    </p:titleStyle>
    <p:bodyStyle>
      <a:lvl1pPr marL="600007" indent="-412647" algn="l" rtl="0" eaLnBrk="0" fontAlgn="base" hangingPunct="0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1pPr>
      <a:lvl2pPr marL="912280" indent="-412647" algn="l" rtl="0" eaLnBrk="0" fontAlgn="base" hangingPunct="0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2pPr>
      <a:lvl3pPr marL="1224552" indent="-412647" algn="l" rtl="0" eaLnBrk="0" fontAlgn="base" hangingPunct="0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3pPr>
      <a:lvl4pPr marL="1536824" indent="-412647" algn="l" rtl="0" eaLnBrk="0" fontAlgn="base" hangingPunct="0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4pPr>
      <a:lvl5pPr marL="1849095" indent="-412647" algn="l" rtl="0" eaLnBrk="0" fontAlgn="base" hangingPunct="0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5pPr>
      <a:lvl6pPr marL="2170293" indent="-412647" algn="l" rtl="0" fontAlgn="base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6pPr>
      <a:lvl7pPr marL="2491481" indent="-412647" algn="l" rtl="0" fontAlgn="base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7pPr>
      <a:lvl8pPr marL="2812680" indent="-412647" algn="l" rtl="0" fontAlgn="base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8pPr>
      <a:lvl9pPr marL="3133869" indent="-412647" algn="l" rtl="0" fontAlgn="base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9pPr>
    </p:bodyStyle>
    <p:otherStyle>
      <a:defPPr>
        <a:defRPr lang="en-US"/>
      </a:defPPr>
      <a:lvl1pPr marL="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92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87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8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776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97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164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361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554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82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91" tIns="35691" rIns="35691" bIns="3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82" y="1946685"/>
            <a:ext cx="7358063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691" tIns="35691" rIns="35691" bIns="3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charset="0"/>
              </a:rPr>
              <a:t>Click to edit Master text styles</a:t>
            </a:r>
          </a:p>
          <a:p>
            <a:pPr lvl="1"/>
            <a:r>
              <a:rPr lang="en-US" smtClean="0">
                <a:sym typeface="Marker Felt" charset="0"/>
              </a:rPr>
              <a:t>Second level</a:t>
            </a:r>
          </a:p>
          <a:p>
            <a:pPr lvl="2"/>
            <a:r>
              <a:rPr lang="en-US" smtClean="0">
                <a:sym typeface="Marker Felt" charset="0"/>
              </a:rPr>
              <a:t>Third level</a:t>
            </a:r>
          </a:p>
          <a:p>
            <a:pPr lvl="3"/>
            <a:r>
              <a:rPr lang="en-US" smtClean="0">
                <a:sym typeface="Marker Felt" charset="0"/>
              </a:rPr>
              <a:t>Fourth level</a:t>
            </a:r>
          </a:p>
          <a:p>
            <a:pPr lvl="4"/>
            <a:r>
              <a:rPr lang="en-US" smtClean="0">
                <a:sym typeface="Marker Fel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+mj-lt"/>
          <a:ea typeface="+mj-ea"/>
          <a:cs typeface="+mj-cs"/>
          <a:sym typeface="Marker Fel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5pPr>
      <a:lvl6pPr marL="321241" algn="ctr" rtl="0" fontAlgn="base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6pPr>
      <a:lvl7pPr marL="642486" algn="ctr" rtl="0" fontAlgn="base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7pPr>
      <a:lvl8pPr marL="963727" algn="ctr" rtl="0" fontAlgn="base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8pPr>
      <a:lvl9pPr marL="1284973" algn="ctr" rtl="0" fontAlgn="base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9pPr>
    </p:titleStyle>
    <p:bodyStyle>
      <a:lvl1pPr marL="600099" indent="-412710" algn="l" rtl="0" eaLnBrk="0" fontAlgn="base" hangingPunct="0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1pPr>
      <a:lvl2pPr marL="912421" indent="-412710" algn="l" rtl="0" eaLnBrk="0" fontAlgn="base" hangingPunct="0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2pPr>
      <a:lvl3pPr marL="1224740" indent="-412710" algn="l" rtl="0" eaLnBrk="0" fontAlgn="base" hangingPunct="0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3pPr>
      <a:lvl4pPr marL="1537060" indent="-412710" algn="l" rtl="0" eaLnBrk="0" fontAlgn="base" hangingPunct="0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4pPr>
      <a:lvl5pPr marL="1849379" indent="-412710" algn="l" rtl="0" eaLnBrk="0" fontAlgn="base" hangingPunct="0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5pPr>
      <a:lvl6pPr marL="2170626" indent="-412710" algn="l" rtl="0" fontAlgn="base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6pPr>
      <a:lvl7pPr marL="2491864" indent="-412710" algn="l" rtl="0" fontAlgn="base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7pPr>
      <a:lvl8pPr marL="2813112" indent="-412710" algn="l" rtl="0" fontAlgn="base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8pPr>
      <a:lvl9pPr marL="3134352" indent="-412710" algn="l" rtl="0" fontAlgn="base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9pPr>
    </p:bodyStyle>
    <p:otherStyle>
      <a:defPPr>
        <a:defRPr lang="en-US"/>
      </a:defPPr>
      <a:lvl1pPr marL="0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41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86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27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73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16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460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706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949" algn="l" defTabSz="64248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5" y="178594"/>
            <a:ext cx="7358063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5" tIns="35705" rIns="35705" bIns="3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5" y="1946678"/>
            <a:ext cx="7358063" cy="40183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05" tIns="35705" rIns="35705" bIns="3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arker Felt" charset="0"/>
              </a:rPr>
              <a:t>Click to edit Master text styles</a:t>
            </a:r>
          </a:p>
          <a:p>
            <a:pPr lvl="1"/>
            <a:r>
              <a:rPr lang="en-US" smtClean="0">
                <a:sym typeface="Marker Felt" charset="0"/>
              </a:rPr>
              <a:t>Second level</a:t>
            </a:r>
          </a:p>
          <a:p>
            <a:pPr lvl="2"/>
            <a:r>
              <a:rPr lang="en-US" smtClean="0">
                <a:sym typeface="Marker Felt" charset="0"/>
              </a:rPr>
              <a:t>Third level</a:t>
            </a:r>
          </a:p>
          <a:p>
            <a:pPr lvl="3"/>
            <a:r>
              <a:rPr lang="en-US" smtClean="0">
                <a:sym typeface="Marker Felt" charset="0"/>
              </a:rPr>
              <a:t>Fourth level</a:t>
            </a:r>
          </a:p>
          <a:p>
            <a:pPr lvl="4"/>
            <a:r>
              <a:rPr lang="en-US" smtClean="0">
                <a:sym typeface="Marker Fel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+mj-lt"/>
          <a:ea typeface="+mj-ea"/>
          <a:cs typeface="+mj-cs"/>
          <a:sym typeface="Marker Fel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5pPr>
      <a:lvl6pPr marL="321357" algn="ctr" rtl="0" fontAlgn="base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6pPr>
      <a:lvl7pPr marL="642717" algn="ctr" rtl="0" fontAlgn="base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7pPr>
      <a:lvl8pPr marL="964075" algn="ctr" rtl="0" fontAlgn="base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8pPr>
      <a:lvl9pPr marL="1285434" algn="ctr" rtl="0" fontAlgn="base">
        <a:spcBef>
          <a:spcPct val="0"/>
        </a:spcBef>
        <a:spcAft>
          <a:spcPct val="0"/>
        </a:spcAft>
        <a:defRPr sz="5900">
          <a:solidFill>
            <a:srgbClr val="3995D6"/>
          </a:solidFill>
          <a:latin typeface="Marker Felt" charset="0"/>
          <a:ea typeface="ヒラギノ明朝 ProN W3" charset="0"/>
          <a:cs typeface="ヒラギノ明朝 ProN W3" charset="0"/>
          <a:sym typeface="Marker Felt" charset="0"/>
        </a:defRPr>
      </a:lvl9pPr>
    </p:titleStyle>
    <p:bodyStyle>
      <a:lvl1pPr marL="600315" indent="-412857" algn="l" rtl="0" eaLnBrk="0" fontAlgn="base" hangingPunct="0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1pPr>
      <a:lvl2pPr marL="912748" indent="-412857" algn="l" rtl="0" eaLnBrk="0" fontAlgn="base" hangingPunct="0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2pPr>
      <a:lvl3pPr marL="1225179" indent="-412857" algn="l" rtl="0" eaLnBrk="0" fontAlgn="base" hangingPunct="0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3pPr>
      <a:lvl4pPr marL="1537611" indent="-412857" algn="l" rtl="0" eaLnBrk="0" fontAlgn="base" hangingPunct="0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4pPr>
      <a:lvl5pPr marL="1850042" indent="-412857" algn="l" rtl="0" eaLnBrk="0" fontAlgn="base" hangingPunct="0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5pPr>
      <a:lvl6pPr marL="2171403" indent="-412857" algn="l" rtl="0" fontAlgn="base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6pPr>
      <a:lvl7pPr marL="2492759" indent="-412857" algn="l" rtl="0" fontAlgn="base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7pPr>
      <a:lvl8pPr marL="2814120" indent="-412857" algn="l" rtl="0" fontAlgn="base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8pPr>
      <a:lvl9pPr marL="3135476" indent="-412857" algn="l" rtl="0" fontAlgn="base">
        <a:spcBef>
          <a:spcPts val="1969"/>
        </a:spcBef>
        <a:spcAft>
          <a:spcPct val="0"/>
        </a:spcAft>
        <a:buSzPct val="77000"/>
        <a:buChar char="•"/>
        <a:defRPr sz="32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9pPr>
    </p:bodyStyle>
    <p:otherStyle>
      <a:defPPr>
        <a:defRPr lang="en-US"/>
      </a:defPPr>
      <a:lvl1pPr marL="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fld id="{264E7C26-E7C3-4D03-9AB3-D16810DA99F7}" type="slidenum">
              <a:rPr lang="en-US">
                <a:solidFill>
                  <a:srgbClr val="000000"/>
                </a:solidFill>
                <a:ea typeface="+mn-ea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defTabSz="914400">
              <a:defRPr/>
            </a:pPr>
            <a:fld id="{264E7C26-E7C3-4D03-9AB3-D16810DA99F7}" type="slidenum">
              <a:rPr lang="en-US">
                <a:solidFill>
                  <a:srgbClr val="000000"/>
                </a:solidFill>
                <a:ea typeface="+mn-ea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CloudB"/>
          <p:cNvPicPr>
            <a:picLocks noChangeAspect="1" noChangeArrowheads="1"/>
          </p:cNvPicPr>
          <p:nvPr userDrawn="1"/>
        </p:nvPicPr>
        <p:blipFill>
          <a:blip r:embed="rId3" cstate="screen">
            <a:lum bright="24000" contrast="-4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06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 defTabSz="914400">
              <a:defRPr/>
            </a:pPr>
            <a:fld id="{B244B4FA-CD04-4C04-BD87-2FA6FDE4D594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6" name="Picture 7" descr="NCARLogoN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478838" y="6351588"/>
            <a:ext cx="6651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wex.org/projects-GRP.htm" TargetMode="External"/><Relationship Id="rId2" Type="http://schemas.openxmlformats.org/officeDocument/2006/relationships/hyperlink" Target="http://www.gewex.org/projects-GMPP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nGEWEXpicv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885290"/>
            <a:ext cx="9144000" cy="5972710"/>
          </a:xfrm>
          <a:prstGeom prst="rect">
            <a:avLst/>
          </a:prstGeom>
        </p:spPr>
      </p:pic>
      <p:sp>
        <p:nvSpPr>
          <p:cNvPr id="20484" name="Title 4"/>
          <p:cNvSpPr>
            <a:spLocks noGrp="1"/>
          </p:cNvSpPr>
          <p:nvPr>
            <p:ph type="ctrTitle"/>
          </p:nvPr>
        </p:nvSpPr>
        <p:spPr>
          <a:xfrm>
            <a:off x="1192088" y="332656"/>
            <a:ext cx="7772400" cy="2592288"/>
          </a:xfrm>
        </p:spPr>
        <p:txBody>
          <a:bodyPr/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  <a:ea typeface="ＭＳ Ｐゴシック" pitchFamily="34" charset="-128"/>
              </a:rPr>
              <a:t>GEWEX </a:t>
            </a:r>
            <a:r>
              <a:rPr lang="en-US" b="1" dirty="0" smtClean="0">
                <a:latin typeface="Comic Sans MS" pitchFamily="66" charset="0"/>
                <a:ea typeface="ＭＳ Ｐゴシック" pitchFamily="34" charset="-128"/>
              </a:rPr>
              <a:t/>
            </a:r>
            <a:br>
              <a:rPr lang="en-US" b="1" dirty="0" smtClean="0">
                <a:latin typeface="Comic Sans MS" pitchFamily="66" charset="0"/>
                <a:ea typeface="ＭＳ Ｐゴシック" pitchFamily="34" charset="-128"/>
              </a:rPr>
            </a:br>
            <a:r>
              <a:rPr lang="en-US" sz="2800" b="1" dirty="0" smtClean="0">
                <a:latin typeface="Comic Sans MS" pitchFamily="66" charset="0"/>
                <a:ea typeface="ＭＳ Ｐゴシック" pitchFamily="34" charset="-128"/>
              </a:rPr>
              <a:t>Pan-GEWEX Meeting</a:t>
            </a: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/>
            </a:r>
            <a:br>
              <a:rPr lang="en-US" dirty="0" smtClean="0">
                <a:latin typeface="Comic Sans MS" pitchFamily="66" charset="0"/>
                <a:ea typeface="ＭＳ Ｐゴシック" pitchFamily="34" charset="-128"/>
              </a:rPr>
            </a:br>
            <a:r>
              <a:rPr lang="en-US" sz="2400" b="1" dirty="0" smtClean="0">
                <a:solidFill>
                  <a:srgbClr val="000099"/>
                </a:solidFill>
                <a:latin typeface="Comic Sans MS" pitchFamily="66" charset="0"/>
                <a:ea typeface="ＭＳ Ｐゴシック" pitchFamily="34" charset="-128"/>
              </a:rPr>
              <a:t>Seattle, Washington, 23-28 August 2010</a:t>
            </a:r>
            <a:br>
              <a:rPr lang="en-US" sz="2400" b="1" dirty="0" smtClean="0">
                <a:solidFill>
                  <a:srgbClr val="000099"/>
                </a:solidFill>
                <a:latin typeface="Comic Sans MS" pitchFamily="66" charset="0"/>
                <a:ea typeface="ＭＳ Ｐゴシック" pitchFamily="34" charset="-128"/>
              </a:rPr>
            </a:br>
            <a:r>
              <a:rPr lang="en-US" sz="2400" b="1" dirty="0" smtClean="0">
                <a:solidFill>
                  <a:srgbClr val="000099"/>
                </a:solidFill>
                <a:latin typeface="Comic Sans MS" pitchFamily="66" charset="0"/>
                <a:ea typeface="ＭＳ Ｐゴシック" pitchFamily="34" charset="-128"/>
              </a:rPr>
              <a:t>Kevin Trenberth</a:t>
            </a:r>
            <a:br>
              <a:rPr lang="en-US" sz="2400" b="1" dirty="0" smtClean="0">
                <a:solidFill>
                  <a:srgbClr val="000099"/>
                </a:solidFill>
                <a:latin typeface="Comic Sans MS" pitchFamily="66" charset="0"/>
                <a:ea typeface="ＭＳ Ｐゴシック" pitchFamily="34" charset="-128"/>
              </a:rPr>
            </a:br>
            <a:r>
              <a:rPr lang="en-US" sz="2400" b="1" dirty="0" smtClean="0">
                <a:solidFill>
                  <a:srgbClr val="000099"/>
                </a:solidFill>
                <a:latin typeface="Comic Sans MS" pitchFamily="66" charset="0"/>
                <a:ea typeface="ＭＳ Ｐゴシック" pitchFamily="34" charset="-128"/>
              </a:rPr>
              <a:t>Chair SSG</a:t>
            </a:r>
            <a:r>
              <a:rPr lang="en-US" sz="2400" dirty="0" smtClean="0">
                <a:ea typeface="ＭＳ Ｐゴシック" pitchFamily="34" charset="-128"/>
              </a:rPr>
              <a:t/>
            </a:r>
            <a:br>
              <a:rPr lang="en-US" sz="2400" dirty="0" smtClean="0">
                <a:ea typeface="ＭＳ Ｐゴシック" pitchFamily="34" charset="-128"/>
              </a:rPr>
            </a:br>
            <a:endParaRPr lang="en-US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C9A3D6-9C1C-40A7-9112-490013CC238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026" name="Picture 2" descr="GEWEXlogo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" y="96838"/>
            <a:ext cx="923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1072641" y="188913"/>
            <a:ext cx="6138368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GEWEX: post 2013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51520" y="1785938"/>
            <a:ext cx="8712968" cy="4570412"/>
          </a:xfrm>
        </p:spPr>
        <p:txBody>
          <a:bodyPr/>
          <a:lstStyle/>
          <a:p>
            <a:pPr>
              <a:buFontTx/>
              <a:buNone/>
            </a:pPr>
            <a:r>
              <a:rPr lang="en-US" b="1" i="1" dirty="0" smtClean="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rPr>
              <a:t>Mission statement</a:t>
            </a:r>
          </a:p>
          <a:p>
            <a:pPr>
              <a:buFontTx/>
              <a:buNone/>
            </a:pPr>
            <a:endParaRPr lang="en-US" sz="1400" dirty="0" smtClean="0">
              <a:latin typeface="Comic Sans MS" pitchFamily="66" charset="0"/>
              <a:ea typeface="ＭＳ Ｐゴシック" pitchFamily="34" charset="-128"/>
            </a:endParaRPr>
          </a:p>
          <a:p>
            <a:pPr>
              <a:buNone/>
            </a:pPr>
            <a:r>
              <a:rPr lang="en-US" sz="2800" b="1" dirty="0" smtClean="0">
                <a:latin typeface="Comic Sans MS" pitchFamily="66" charset="0"/>
              </a:rPr>
              <a:t>To </a:t>
            </a:r>
            <a:r>
              <a:rPr lang="ru-RU" sz="2800" b="1" dirty="0" smtClean="0">
                <a:latin typeface="Comic Sans MS" pitchFamily="66" charset="0"/>
              </a:rPr>
              <a:t>measure and predict global and regional </a:t>
            </a:r>
            <a:r>
              <a:rPr lang="en-US" sz="2800" b="1" dirty="0" smtClean="0">
                <a:latin typeface="Comic Sans MS" pitchFamily="66" charset="0"/>
              </a:rPr>
              <a:t>energy and water </a:t>
            </a:r>
            <a:r>
              <a:rPr lang="ru-RU" sz="2800" b="1" dirty="0" smtClean="0">
                <a:latin typeface="Comic Sans MS" pitchFamily="66" charset="0"/>
              </a:rPr>
              <a:t>variations, trends, and extremes</a:t>
            </a:r>
            <a:r>
              <a:rPr lang="en-US" sz="2800" b="1" dirty="0" smtClean="0">
                <a:latin typeface="Comic Sans MS" pitchFamily="66" charset="0"/>
              </a:rPr>
              <a:t> (such as heat waves,</a:t>
            </a:r>
            <a:r>
              <a:rPr lang="ru-RU" sz="2800" b="1" dirty="0" smtClean="0">
                <a:latin typeface="Comic Sans MS" pitchFamily="66" charset="0"/>
              </a:rPr>
              <a:t> floods and droughts</a:t>
            </a:r>
            <a:r>
              <a:rPr lang="en-US" sz="2800" b="1" dirty="0" smtClean="0">
                <a:latin typeface="Comic Sans MS" pitchFamily="66" charset="0"/>
              </a:rPr>
              <a:t>), through improved observations and modeling of land, atmosphere and their interactions; thereby providing the scientific underpinnings of climate services.  </a:t>
            </a:r>
          </a:p>
          <a:p>
            <a:endParaRPr lang="en-US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95190" y="188913"/>
            <a:ext cx="201465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494999" y="6356367"/>
            <a:ext cx="226585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72797E2-66DD-45C2-8BDD-89EDC2F64887}" type="slidenum">
              <a:rPr lang="en-US" smtClean="0">
                <a:latin typeface="Comic Sans MS" pitchFamily="66" charset="0"/>
                <a:ea typeface="ＭＳ Ｐゴシック" pitchFamily="34" charset="-128"/>
              </a:rPr>
              <a:pPr/>
              <a:t>10</a:t>
            </a:fld>
            <a:endParaRPr lang="en-US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51520" y="1810916"/>
            <a:ext cx="8712968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80" rIns="91359" bIns="45680" numCol="1" anchor="t" anchorCtr="0" compatLnSpc="1">
            <a:prstTxWarp prst="textNoShape">
              <a:avLst/>
            </a:prstTxWarp>
          </a:bodyPr>
          <a:lstStyle/>
          <a:p>
            <a:pPr marL="342605" marR="0" lvl="0" indent="-342605" algn="l" defTabSz="4567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ＭＳ Ｐゴシック" charset="-128"/>
            </a:endParaRPr>
          </a:p>
          <a:p>
            <a:pPr marL="342605" marR="0" lvl="0" indent="-342605" algn="l" defTabSz="4567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solidFill>
                <a:srgbClr val="000090"/>
              </a:solidFill>
              <a:latin typeface="Comic Sans MS" pitchFamily="66" charset="0"/>
              <a:cs typeface="ＭＳ Ｐゴシック" charset="-128"/>
            </a:endParaRPr>
          </a:p>
          <a:p>
            <a:pPr marL="342605" marR="0" lvl="0" indent="-342605" algn="l" defTabSz="4567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ＭＳ Ｐゴシック" charset="-128"/>
            </a:endParaRPr>
          </a:p>
          <a:p>
            <a:pPr marL="342605" marR="0" lvl="0" indent="-342605" algn="l" defTabSz="4567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To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measure and predict global and regional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energy and water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variations, trends, and extremes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(such as heat waves,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 floods and droughts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), through improved observations and modeling of land, atmosphere and their interactions; thereby providing the scientific underpinnings of climate services.  </a:t>
            </a:r>
          </a:p>
          <a:p>
            <a:pPr marL="342605" marR="0" lvl="0" indent="-342605" algn="l" defTabSz="4567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Imperatives: Headlines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721350"/>
          </a:xfrm>
        </p:spPr>
        <p:txBody>
          <a:bodyPr/>
          <a:lstStyle/>
          <a:p>
            <a:pPr marL="172885" indent="-172885">
              <a:buNone/>
            </a:pPr>
            <a:r>
              <a:rPr lang="en-US" sz="1800" b="1" i="1" dirty="0" smtClean="0">
                <a:solidFill>
                  <a:srgbClr val="C00000"/>
                </a:solidFill>
                <a:latin typeface="Comic Sans MS" pitchFamily="66" charset="0"/>
              </a:rPr>
              <a:t>Datasets:</a:t>
            </a:r>
            <a:r>
              <a:rPr lang="en-US" sz="1800" b="1" dirty="0" smtClean="0">
                <a:latin typeface="Comic Sans MS" pitchFamily="66" charset="0"/>
              </a:rPr>
              <a:t> Foster development of </a:t>
            </a:r>
            <a:r>
              <a:rPr lang="ru-RU" sz="1800" b="1" dirty="0" smtClean="0">
                <a:latin typeface="Comic Sans MS" pitchFamily="66" charset="0"/>
              </a:rPr>
              <a:t>climate data records of atmospher</a:t>
            </a:r>
            <a:r>
              <a:rPr lang="en-US" sz="1800" b="1" dirty="0" smtClean="0">
                <a:latin typeface="Comic Sans MS" pitchFamily="66" charset="0"/>
              </a:rPr>
              <a:t>e, water, </a:t>
            </a:r>
            <a:r>
              <a:rPr lang="ru-RU" sz="1800" b="1" dirty="0" smtClean="0">
                <a:latin typeface="Comic Sans MS" pitchFamily="66" charset="0"/>
              </a:rPr>
              <a:t>land</a:t>
            </a:r>
            <a:r>
              <a:rPr lang="en-US" sz="1800" b="1" dirty="0" smtClean="0">
                <a:latin typeface="Comic Sans MS" pitchFamily="66" charset="0"/>
              </a:rPr>
              <a:t>, and energy-related quantities, including </a:t>
            </a:r>
            <a:r>
              <a:rPr lang="ru-RU" sz="1800" b="1" dirty="0" smtClean="0">
                <a:latin typeface="Comic Sans MS" pitchFamily="66" charset="0"/>
              </a:rPr>
              <a:t>metadata and </a:t>
            </a:r>
            <a:r>
              <a:rPr lang="en-US" sz="1800" b="1" dirty="0" smtClean="0">
                <a:latin typeface="Comic Sans MS" pitchFamily="66" charset="0"/>
              </a:rPr>
              <a:t>uncertainty estimates</a:t>
            </a:r>
            <a:r>
              <a:rPr lang="ru-RU" sz="1800" b="1" dirty="0" smtClean="0">
                <a:latin typeface="Comic Sans MS" pitchFamily="66" charset="0"/>
              </a:rPr>
              <a:t>.</a:t>
            </a:r>
            <a:endParaRPr lang="en-US" sz="1800" b="1" dirty="0" smtClean="0">
              <a:latin typeface="Comic Sans MS" pitchFamily="66" charset="0"/>
            </a:endParaRPr>
          </a:p>
          <a:p>
            <a:pPr marL="172885" indent="-172885">
              <a:buNone/>
            </a:pPr>
            <a:r>
              <a:rPr lang="en-US" sz="1800" b="1" i="1" dirty="0" smtClean="0">
                <a:solidFill>
                  <a:srgbClr val="C00000"/>
                </a:solidFill>
                <a:latin typeface="Comic Sans MS" pitchFamily="66" charset="0"/>
              </a:rPr>
              <a:t>Analysis: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1800" b="1" dirty="0" smtClean="0">
                <a:latin typeface="Comic Sans MS" pitchFamily="66" charset="0"/>
              </a:rPr>
              <a:t>De</a:t>
            </a:r>
            <a:r>
              <a:rPr lang="ru-RU" sz="1800" b="1" dirty="0" smtClean="0">
                <a:latin typeface="Comic Sans MS" pitchFamily="66" charset="0"/>
              </a:rPr>
              <a:t>scri</a:t>
            </a:r>
            <a:r>
              <a:rPr lang="en-US" sz="1800" b="1" dirty="0" smtClean="0">
                <a:latin typeface="Comic Sans MS" pitchFamily="66" charset="0"/>
              </a:rPr>
              <a:t>be and analyze observed </a:t>
            </a:r>
            <a:r>
              <a:rPr lang="ru-RU" sz="1800" b="1" dirty="0" smtClean="0">
                <a:latin typeface="Comic Sans MS" pitchFamily="66" charset="0"/>
              </a:rPr>
              <a:t>variations, trends and extremes</a:t>
            </a:r>
            <a:r>
              <a:rPr lang="en-US" sz="1800" b="1" dirty="0" smtClean="0">
                <a:latin typeface="Comic Sans MS" pitchFamily="66" charset="0"/>
              </a:rPr>
              <a:t> (such as heat waves, floods and droughts)</a:t>
            </a:r>
            <a:r>
              <a:rPr lang="ru-RU" sz="1800" b="1" dirty="0" smtClean="0">
                <a:latin typeface="Comic Sans MS" pitchFamily="66" charset="0"/>
              </a:rPr>
              <a:t> in </a:t>
            </a:r>
            <a:r>
              <a:rPr lang="en-US" sz="1800" b="1" dirty="0" smtClean="0">
                <a:latin typeface="Comic Sans MS" pitchFamily="66" charset="0"/>
              </a:rPr>
              <a:t>water</a:t>
            </a:r>
            <a:r>
              <a:rPr lang="ru-RU" sz="1800" b="1" dirty="0" smtClean="0">
                <a:latin typeface="Comic Sans MS" pitchFamily="66" charset="0"/>
              </a:rPr>
              <a:t> and energy-related quantities</a:t>
            </a:r>
            <a:r>
              <a:rPr lang="en-US" sz="1800" b="1" dirty="0" smtClean="0">
                <a:latin typeface="Comic Sans MS" pitchFamily="66" charset="0"/>
              </a:rPr>
              <a:t>.  </a:t>
            </a:r>
          </a:p>
          <a:p>
            <a:pPr marL="172885" indent="-172885">
              <a:buNone/>
            </a:pPr>
            <a:r>
              <a:rPr lang="en-US" sz="1800" b="1" i="1" dirty="0" smtClean="0">
                <a:solidFill>
                  <a:srgbClr val="C00000"/>
                </a:solidFill>
                <a:latin typeface="Comic Sans MS" pitchFamily="66" charset="0"/>
              </a:rPr>
              <a:t>Processes:</a:t>
            </a:r>
            <a:r>
              <a:rPr lang="en-US" sz="1800" b="1" dirty="0" smtClean="0">
                <a:latin typeface="Comic Sans MS" pitchFamily="66" charset="0"/>
              </a:rPr>
              <a:t> Develop approaches to improve process-level understanding </a:t>
            </a:r>
            <a:r>
              <a:rPr lang="ru-RU" sz="1800" b="1" dirty="0" smtClean="0">
                <a:latin typeface="Comic Sans MS" pitchFamily="66" charset="0"/>
              </a:rPr>
              <a:t>of energy and water cycle</a:t>
            </a:r>
            <a:r>
              <a:rPr lang="en-US" sz="1800" b="1" dirty="0" smtClean="0">
                <a:latin typeface="Comic Sans MS" pitchFamily="66" charset="0"/>
              </a:rPr>
              <a:t>s in support of improved land and atmosphere models. </a:t>
            </a:r>
          </a:p>
          <a:p>
            <a:pPr marL="172885" indent="-172885">
              <a:buNone/>
            </a:pPr>
            <a:r>
              <a:rPr lang="en-US" sz="1800" b="1" i="1" dirty="0" smtClean="0">
                <a:solidFill>
                  <a:srgbClr val="C00000"/>
                </a:solidFill>
                <a:latin typeface="Comic Sans MS" pitchFamily="66" charset="0"/>
              </a:rPr>
              <a:t>Modeling:</a:t>
            </a:r>
            <a:r>
              <a:rPr lang="en-US" sz="1800" b="1" i="1" dirty="0" smtClean="0">
                <a:latin typeface="Comic Sans MS" pitchFamily="66" charset="0"/>
              </a:rPr>
              <a:t> </a:t>
            </a:r>
            <a:r>
              <a:rPr lang="en-US" sz="1800" b="1" dirty="0" smtClean="0">
                <a:latin typeface="Comic Sans MS" pitchFamily="66" charset="0"/>
              </a:rPr>
              <a:t>Improve global and regional simulations and predictions </a:t>
            </a:r>
            <a:r>
              <a:rPr lang="ru-RU" sz="1800" b="1" dirty="0" smtClean="0">
                <a:latin typeface="Comic Sans MS" pitchFamily="66" charset="0"/>
              </a:rPr>
              <a:t>of </a:t>
            </a:r>
            <a:r>
              <a:rPr lang="en-US" sz="1800" b="1" dirty="0" smtClean="0">
                <a:latin typeface="Comic Sans MS" pitchFamily="66" charset="0"/>
              </a:rPr>
              <a:t>precipitation, clouds, and land hydrology, </a:t>
            </a:r>
            <a:r>
              <a:rPr lang="ru-RU" sz="1800" b="1" dirty="0" smtClean="0">
                <a:latin typeface="Comic Sans MS" pitchFamily="66" charset="0"/>
              </a:rPr>
              <a:t>and </a:t>
            </a:r>
            <a:r>
              <a:rPr lang="en-US" sz="1800" b="1" dirty="0" smtClean="0">
                <a:latin typeface="Comic Sans MS" pitchFamily="66" charset="0"/>
              </a:rPr>
              <a:t>thus the entire </a:t>
            </a:r>
            <a:r>
              <a:rPr lang="ru-RU" sz="1800" b="1" dirty="0" smtClean="0">
                <a:latin typeface="Comic Sans MS" pitchFamily="66" charset="0"/>
              </a:rPr>
              <a:t>climate system</a:t>
            </a:r>
            <a:r>
              <a:rPr lang="en-US" sz="1800" b="1" dirty="0" smtClean="0">
                <a:latin typeface="Comic Sans MS" pitchFamily="66" charset="0"/>
              </a:rPr>
              <a:t>, through accelerated development of models of the land and atmosphere. </a:t>
            </a:r>
          </a:p>
          <a:p>
            <a:pPr marL="172885" indent="-172885">
              <a:buNone/>
            </a:pPr>
            <a:r>
              <a:rPr lang="en-US" sz="1800" b="1" i="1" dirty="0" smtClean="0">
                <a:solidFill>
                  <a:srgbClr val="C00000"/>
                </a:solidFill>
                <a:latin typeface="Comic Sans MS" pitchFamily="66" charset="0"/>
              </a:rPr>
              <a:t>Applications: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1800" b="1" dirty="0" smtClean="0">
                <a:latin typeface="Comic Sans MS" pitchFamily="66" charset="0"/>
              </a:rPr>
              <a:t>Attribute causes of variability, trends and extremes, and </a:t>
            </a:r>
            <a:r>
              <a:rPr lang="ru-RU" sz="1800" b="1" dirty="0" smtClean="0">
                <a:latin typeface="Comic Sans MS" pitchFamily="66" charset="0"/>
              </a:rPr>
              <a:t>determine the predictability of energy and water cycles on global</a:t>
            </a:r>
            <a:r>
              <a:rPr lang="en-US" sz="1800" b="1" dirty="0" smtClean="0">
                <a:latin typeface="Comic Sans MS" pitchFamily="66" charset="0"/>
              </a:rPr>
              <a:t> and regional bases in collaboration with the wider WCRP community</a:t>
            </a:r>
            <a:r>
              <a:rPr lang="ru-RU" sz="1800" b="1" dirty="0" smtClean="0">
                <a:latin typeface="Comic Sans MS" pitchFamily="66" charset="0"/>
              </a:rPr>
              <a:t>.</a:t>
            </a:r>
            <a:endParaRPr lang="en-US" sz="1800" b="1" dirty="0" smtClean="0">
              <a:latin typeface="Comic Sans MS" pitchFamily="66" charset="0"/>
            </a:endParaRPr>
          </a:p>
          <a:p>
            <a:pPr marL="172885" indent="-172885">
              <a:buNone/>
            </a:pPr>
            <a:r>
              <a:rPr lang="en-US" sz="1800" b="1" i="1" dirty="0" smtClean="0">
                <a:solidFill>
                  <a:srgbClr val="C00000"/>
                </a:solidFill>
                <a:latin typeface="Comic Sans MS" pitchFamily="66" charset="0"/>
              </a:rPr>
              <a:t>Technology transfer: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800" b="1" dirty="0" smtClean="0">
                <a:latin typeface="Comic Sans MS" pitchFamily="66" charset="0"/>
              </a:rPr>
              <a:t>Develop</a:t>
            </a:r>
            <a:r>
              <a:rPr lang="en-US" sz="1800" b="1" dirty="0" smtClean="0">
                <a:latin typeface="Comic Sans MS" pitchFamily="66" charset="0"/>
              </a:rPr>
              <a:t> diagnostic tools and methods, new observations, models, data management, and other research products </a:t>
            </a:r>
            <a:r>
              <a:rPr lang="ru-RU" sz="1800" b="1" dirty="0" smtClean="0">
                <a:latin typeface="Comic Sans MS" pitchFamily="66" charset="0"/>
              </a:rPr>
              <a:t>for </a:t>
            </a:r>
            <a:r>
              <a:rPr lang="en-US" sz="1800" b="1" dirty="0" smtClean="0">
                <a:latin typeface="Comic Sans MS" pitchFamily="66" charset="0"/>
              </a:rPr>
              <a:t>multiple uses and transition to operational applications in partnership with climate and hydro-meteorological service providers.  </a:t>
            </a:r>
          </a:p>
          <a:p>
            <a:pPr marL="172885" indent="-172885">
              <a:buNone/>
            </a:pPr>
            <a:r>
              <a:rPr lang="en-US" sz="1800" b="1" i="1" dirty="0" smtClean="0">
                <a:solidFill>
                  <a:srgbClr val="C00000"/>
                </a:solidFill>
                <a:latin typeface="Comic Sans MS" pitchFamily="66" charset="0"/>
              </a:rPr>
              <a:t>Capacity building: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800" b="1" dirty="0" smtClean="0">
                <a:latin typeface="Comic Sans MS" pitchFamily="66" charset="0"/>
              </a:rPr>
              <a:t>Promote and foster </a:t>
            </a:r>
            <a:r>
              <a:rPr lang="en-US" sz="1800" b="1" dirty="0" smtClean="0">
                <a:latin typeface="Comic Sans MS" pitchFamily="66" charset="0"/>
              </a:rPr>
              <a:t>capacity building through </a:t>
            </a:r>
            <a:r>
              <a:rPr lang="ru-RU" sz="1800" b="1" dirty="0" smtClean="0">
                <a:latin typeface="Comic Sans MS" pitchFamily="66" charset="0"/>
              </a:rPr>
              <a:t>training of scientists</a:t>
            </a:r>
            <a:r>
              <a:rPr lang="en-US" sz="1800" b="1" dirty="0" smtClean="0">
                <a:latin typeface="Comic Sans MS" pitchFamily="66" charset="0"/>
              </a:rPr>
              <a:t> and outreach to the user community.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661BC-1962-4369-9CCB-E74B34A958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C00000"/>
                </a:solidFill>
              </a:rPr>
              <a:t>Imperatives: Headlines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721350"/>
          </a:xfrm>
        </p:spPr>
        <p:txBody>
          <a:bodyPr/>
          <a:lstStyle/>
          <a:p>
            <a:pPr marL="172885" indent="-172885">
              <a:buNone/>
            </a:pPr>
            <a:r>
              <a:rPr lang="en-US" sz="1800" b="1" i="1" dirty="0" smtClean="0">
                <a:solidFill>
                  <a:srgbClr val="C00000"/>
                </a:solidFill>
                <a:latin typeface="Comic Sans MS" pitchFamily="66" charset="0"/>
              </a:rPr>
              <a:t>Datasets:</a:t>
            </a:r>
            <a:r>
              <a:rPr lang="en-US" sz="1800" b="1" dirty="0" smtClean="0">
                <a:latin typeface="Comic Sans MS" pitchFamily="66" charset="0"/>
              </a:rPr>
              <a:t> Foster development of </a:t>
            </a:r>
            <a:r>
              <a:rPr lang="ru-RU" sz="1800" b="1" dirty="0" smtClean="0">
                <a:latin typeface="Comic Sans MS" pitchFamily="66" charset="0"/>
              </a:rPr>
              <a:t>climate data records of atmospher</a:t>
            </a:r>
            <a:r>
              <a:rPr lang="en-US" sz="1800" b="1" dirty="0" smtClean="0">
                <a:latin typeface="Comic Sans MS" pitchFamily="66" charset="0"/>
              </a:rPr>
              <a:t>e, water, </a:t>
            </a:r>
            <a:r>
              <a:rPr lang="ru-RU" sz="1800" b="1" dirty="0" smtClean="0">
                <a:latin typeface="Comic Sans MS" pitchFamily="66" charset="0"/>
              </a:rPr>
              <a:t>land</a:t>
            </a:r>
            <a:r>
              <a:rPr lang="en-US" sz="1800" b="1" dirty="0" smtClean="0">
                <a:latin typeface="Comic Sans MS" pitchFamily="66" charset="0"/>
              </a:rPr>
              <a:t>, and energy-related quantities, including </a:t>
            </a:r>
            <a:r>
              <a:rPr lang="ru-RU" sz="1800" b="1" dirty="0" smtClean="0">
                <a:latin typeface="Comic Sans MS" pitchFamily="66" charset="0"/>
              </a:rPr>
              <a:t>metadata and </a:t>
            </a:r>
            <a:r>
              <a:rPr lang="en-US" sz="1800" b="1" dirty="0" smtClean="0">
                <a:latin typeface="Comic Sans MS" pitchFamily="66" charset="0"/>
              </a:rPr>
              <a:t>uncertainty estimates</a:t>
            </a:r>
            <a:r>
              <a:rPr lang="ru-RU" sz="1800" b="1" dirty="0" smtClean="0">
                <a:latin typeface="Comic Sans MS" pitchFamily="66" charset="0"/>
              </a:rPr>
              <a:t>.</a:t>
            </a:r>
            <a:endParaRPr lang="en-US" sz="1800" b="1" dirty="0" smtClean="0">
              <a:latin typeface="Comic Sans MS" pitchFamily="66" charset="0"/>
            </a:endParaRPr>
          </a:p>
          <a:p>
            <a:pPr marL="172885" indent="-172885">
              <a:buNone/>
            </a:pPr>
            <a:r>
              <a:rPr lang="en-US" sz="1800" b="1" i="1" dirty="0" smtClean="0">
                <a:solidFill>
                  <a:srgbClr val="C00000"/>
                </a:solidFill>
                <a:latin typeface="Comic Sans MS" pitchFamily="66" charset="0"/>
              </a:rPr>
              <a:t>Analysis: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1800" b="1" dirty="0" smtClean="0">
                <a:latin typeface="Comic Sans MS" pitchFamily="66" charset="0"/>
              </a:rPr>
              <a:t>De</a:t>
            </a:r>
            <a:r>
              <a:rPr lang="ru-RU" sz="1800" b="1" dirty="0" smtClean="0">
                <a:latin typeface="Comic Sans MS" pitchFamily="66" charset="0"/>
              </a:rPr>
              <a:t>scri</a:t>
            </a:r>
            <a:r>
              <a:rPr lang="en-US" sz="1800" b="1" dirty="0" smtClean="0">
                <a:latin typeface="Comic Sans MS" pitchFamily="66" charset="0"/>
              </a:rPr>
              <a:t>be and analyze observed </a:t>
            </a:r>
            <a:r>
              <a:rPr lang="ru-RU" sz="1800" b="1" dirty="0" smtClean="0">
                <a:latin typeface="Comic Sans MS" pitchFamily="66" charset="0"/>
              </a:rPr>
              <a:t>variations, trends and extremes</a:t>
            </a:r>
            <a:r>
              <a:rPr lang="en-US" sz="1800" b="1" dirty="0" smtClean="0">
                <a:latin typeface="Comic Sans MS" pitchFamily="66" charset="0"/>
              </a:rPr>
              <a:t> (such as heat waves, floods and droughts)</a:t>
            </a:r>
            <a:r>
              <a:rPr lang="ru-RU" sz="1800" b="1" dirty="0" smtClean="0">
                <a:latin typeface="Comic Sans MS" pitchFamily="66" charset="0"/>
              </a:rPr>
              <a:t> in </a:t>
            </a:r>
            <a:r>
              <a:rPr lang="en-US" sz="1800" b="1" dirty="0" smtClean="0">
                <a:latin typeface="Comic Sans MS" pitchFamily="66" charset="0"/>
              </a:rPr>
              <a:t>water</a:t>
            </a:r>
            <a:r>
              <a:rPr lang="ru-RU" sz="1800" b="1" dirty="0" smtClean="0">
                <a:latin typeface="Comic Sans MS" pitchFamily="66" charset="0"/>
              </a:rPr>
              <a:t> and energy-related quantities</a:t>
            </a:r>
            <a:r>
              <a:rPr lang="en-US" sz="1800" b="1" dirty="0" smtClean="0">
                <a:latin typeface="Comic Sans MS" pitchFamily="66" charset="0"/>
              </a:rPr>
              <a:t>.  </a:t>
            </a:r>
          </a:p>
          <a:p>
            <a:pPr marL="172885" indent="-172885">
              <a:buNone/>
            </a:pPr>
            <a:r>
              <a:rPr lang="en-US" sz="1800" b="1" i="1" dirty="0" smtClean="0">
                <a:solidFill>
                  <a:srgbClr val="C00000"/>
                </a:solidFill>
                <a:latin typeface="Comic Sans MS" pitchFamily="66" charset="0"/>
              </a:rPr>
              <a:t>Processes:</a:t>
            </a:r>
            <a:r>
              <a:rPr lang="en-US" sz="1800" b="1" dirty="0" smtClean="0">
                <a:latin typeface="Comic Sans MS" pitchFamily="66" charset="0"/>
              </a:rPr>
              <a:t> Develop approaches to improve process-level understanding </a:t>
            </a:r>
            <a:r>
              <a:rPr lang="ru-RU" sz="1800" b="1" dirty="0" smtClean="0">
                <a:latin typeface="Comic Sans MS" pitchFamily="66" charset="0"/>
              </a:rPr>
              <a:t>of energy and water cycle</a:t>
            </a:r>
            <a:r>
              <a:rPr lang="en-US" sz="1800" b="1" dirty="0" smtClean="0">
                <a:latin typeface="Comic Sans MS" pitchFamily="66" charset="0"/>
              </a:rPr>
              <a:t>s in support of improved land and atmosphere models. </a:t>
            </a:r>
          </a:p>
          <a:p>
            <a:pPr marL="172885" indent="-172885">
              <a:buNone/>
            </a:pPr>
            <a:r>
              <a:rPr lang="en-US" sz="1800" b="1" i="1" dirty="0" smtClean="0">
                <a:solidFill>
                  <a:srgbClr val="C00000"/>
                </a:solidFill>
                <a:latin typeface="Comic Sans MS" pitchFamily="66" charset="0"/>
              </a:rPr>
              <a:t>Modeling:</a:t>
            </a:r>
            <a:r>
              <a:rPr lang="en-US" sz="1800" b="1" i="1" dirty="0" smtClean="0">
                <a:latin typeface="Comic Sans MS" pitchFamily="66" charset="0"/>
              </a:rPr>
              <a:t> </a:t>
            </a:r>
            <a:r>
              <a:rPr lang="en-US" sz="1800" b="1" dirty="0" smtClean="0">
                <a:latin typeface="Comic Sans MS" pitchFamily="66" charset="0"/>
              </a:rPr>
              <a:t>Improve global and regional simulations and predictions </a:t>
            </a:r>
            <a:r>
              <a:rPr lang="ru-RU" sz="1800" b="1" dirty="0" smtClean="0">
                <a:latin typeface="Comic Sans MS" pitchFamily="66" charset="0"/>
              </a:rPr>
              <a:t>of </a:t>
            </a:r>
            <a:r>
              <a:rPr lang="en-US" sz="1800" b="1" dirty="0" smtClean="0">
                <a:latin typeface="Comic Sans MS" pitchFamily="66" charset="0"/>
              </a:rPr>
              <a:t>precipitation, clouds, and land hydrology, </a:t>
            </a:r>
            <a:r>
              <a:rPr lang="ru-RU" sz="1800" b="1" dirty="0" smtClean="0">
                <a:latin typeface="Comic Sans MS" pitchFamily="66" charset="0"/>
              </a:rPr>
              <a:t>and </a:t>
            </a:r>
            <a:r>
              <a:rPr lang="en-US" sz="1800" b="1" dirty="0" smtClean="0">
                <a:latin typeface="Comic Sans MS" pitchFamily="66" charset="0"/>
              </a:rPr>
              <a:t>thus the entire </a:t>
            </a:r>
            <a:r>
              <a:rPr lang="ru-RU" sz="1800" b="1" dirty="0" smtClean="0">
                <a:latin typeface="Comic Sans MS" pitchFamily="66" charset="0"/>
              </a:rPr>
              <a:t>climate system</a:t>
            </a:r>
            <a:r>
              <a:rPr lang="en-US" sz="1800" b="1" dirty="0" smtClean="0">
                <a:latin typeface="Comic Sans MS" pitchFamily="66" charset="0"/>
              </a:rPr>
              <a:t>, through accelerated development of models of the land and atmosphere. </a:t>
            </a:r>
          </a:p>
          <a:p>
            <a:pPr marL="172885" indent="-172885">
              <a:buNone/>
            </a:pPr>
            <a:r>
              <a:rPr lang="en-US" sz="1800" b="1" i="1" dirty="0" smtClean="0">
                <a:solidFill>
                  <a:srgbClr val="C00000"/>
                </a:solidFill>
                <a:latin typeface="Comic Sans MS" pitchFamily="66" charset="0"/>
              </a:rPr>
              <a:t>Applications: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1800" b="1" dirty="0" smtClean="0">
                <a:latin typeface="Comic Sans MS" pitchFamily="66" charset="0"/>
              </a:rPr>
              <a:t>Attribute causes of variability, trends and extremes, and </a:t>
            </a:r>
            <a:r>
              <a:rPr lang="ru-RU" sz="1800" b="1" dirty="0" smtClean="0">
                <a:latin typeface="Comic Sans MS" pitchFamily="66" charset="0"/>
              </a:rPr>
              <a:t>determine the predictability of energy and water cycles on global</a:t>
            </a:r>
            <a:r>
              <a:rPr lang="en-US" sz="1800" b="1" dirty="0" smtClean="0">
                <a:latin typeface="Comic Sans MS" pitchFamily="66" charset="0"/>
              </a:rPr>
              <a:t> and regional bases in collaboration with the wider WCRP community</a:t>
            </a:r>
            <a:r>
              <a:rPr lang="ru-RU" sz="1800" b="1" dirty="0" smtClean="0">
                <a:latin typeface="Comic Sans MS" pitchFamily="66" charset="0"/>
              </a:rPr>
              <a:t>.</a:t>
            </a:r>
            <a:endParaRPr lang="en-US" sz="1800" b="1" dirty="0" smtClean="0">
              <a:latin typeface="Comic Sans MS" pitchFamily="66" charset="0"/>
            </a:endParaRPr>
          </a:p>
          <a:p>
            <a:pPr marL="172885" indent="-172885">
              <a:buNone/>
            </a:pPr>
            <a:r>
              <a:rPr lang="en-US" sz="1800" b="1" i="1" dirty="0" smtClean="0">
                <a:solidFill>
                  <a:srgbClr val="C00000"/>
                </a:solidFill>
                <a:latin typeface="Comic Sans MS" pitchFamily="66" charset="0"/>
              </a:rPr>
              <a:t>Technology transfer: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800" b="1" dirty="0" smtClean="0">
                <a:latin typeface="Comic Sans MS" pitchFamily="66" charset="0"/>
              </a:rPr>
              <a:t>Develop</a:t>
            </a:r>
            <a:r>
              <a:rPr lang="en-US" sz="1800" b="1" dirty="0" smtClean="0">
                <a:latin typeface="Comic Sans MS" pitchFamily="66" charset="0"/>
              </a:rPr>
              <a:t> diagnostic tools and methods, new observations, models, data management, and other research products </a:t>
            </a:r>
            <a:r>
              <a:rPr lang="ru-RU" sz="1800" b="1" dirty="0" smtClean="0">
                <a:latin typeface="Comic Sans MS" pitchFamily="66" charset="0"/>
              </a:rPr>
              <a:t>for </a:t>
            </a:r>
            <a:r>
              <a:rPr lang="en-US" sz="1800" b="1" dirty="0" smtClean="0">
                <a:latin typeface="Comic Sans MS" pitchFamily="66" charset="0"/>
              </a:rPr>
              <a:t>multiple uses and transition to operational applications in partnership with climate and hydro-meteorological service providers.  </a:t>
            </a:r>
          </a:p>
          <a:p>
            <a:pPr marL="172885" indent="-172885">
              <a:buNone/>
            </a:pPr>
            <a:r>
              <a:rPr lang="en-US" sz="1800" b="1" i="1" dirty="0" smtClean="0">
                <a:solidFill>
                  <a:srgbClr val="C00000"/>
                </a:solidFill>
                <a:latin typeface="Comic Sans MS" pitchFamily="66" charset="0"/>
              </a:rPr>
              <a:t>Capacity building:</a:t>
            </a:r>
            <a:r>
              <a:rPr lang="en-US" sz="1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1800" b="1" dirty="0" smtClean="0">
                <a:latin typeface="Comic Sans MS" pitchFamily="66" charset="0"/>
              </a:rPr>
              <a:t>Promote and foster </a:t>
            </a:r>
            <a:r>
              <a:rPr lang="en-US" sz="1800" b="1" dirty="0" smtClean="0">
                <a:latin typeface="Comic Sans MS" pitchFamily="66" charset="0"/>
              </a:rPr>
              <a:t>capacity building through </a:t>
            </a:r>
            <a:r>
              <a:rPr lang="ru-RU" sz="1800" b="1" dirty="0" smtClean="0">
                <a:latin typeface="Comic Sans MS" pitchFamily="66" charset="0"/>
              </a:rPr>
              <a:t>training of scientists</a:t>
            </a:r>
            <a:r>
              <a:rPr lang="en-US" sz="1800" b="1" dirty="0" smtClean="0">
                <a:latin typeface="Comic Sans MS" pitchFamily="66" charset="0"/>
              </a:rPr>
              <a:t> and outreach to the user community.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661BC-1962-4369-9CCB-E74B34A958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157288" y="142875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Example: Imperatives: 1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28625" y="1000125"/>
            <a:ext cx="8415338" cy="4229075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  <a:ea typeface="ＭＳ Ｐゴシック" pitchFamily="34" charset="-128"/>
              </a:rPr>
              <a:t>DATASETS:  </a:t>
            </a:r>
            <a:r>
              <a:rPr lang="en-US" sz="2000" b="1" dirty="0" smtClean="0">
                <a:latin typeface="Comic Sans MS" pitchFamily="66" charset="0"/>
              </a:rPr>
              <a:t>Foster development of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climate data records </a:t>
            </a:r>
            <a:r>
              <a:rPr lang="ru-RU" sz="2000" b="1" dirty="0" smtClean="0">
                <a:latin typeface="Comic Sans MS" pitchFamily="66" charset="0"/>
              </a:rPr>
              <a:t>of atmospher</a:t>
            </a:r>
            <a:r>
              <a:rPr lang="en-US" sz="2000" b="1" dirty="0" smtClean="0">
                <a:latin typeface="Comic Sans MS" pitchFamily="66" charset="0"/>
              </a:rPr>
              <a:t>e, water, </a:t>
            </a:r>
            <a:r>
              <a:rPr lang="ru-RU" sz="2000" b="1" dirty="0" smtClean="0">
                <a:latin typeface="Comic Sans MS" pitchFamily="66" charset="0"/>
              </a:rPr>
              <a:t>land</a:t>
            </a:r>
            <a:r>
              <a:rPr lang="en-US" sz="2000" b="1" dirty="0" smtClean="0">
                <a:latin typeface="Comic Sans MS" pitchFamily="66" charset="0"/>
              </a:rPr>
              <a:t>, and energy-related quantities, including </a:t>
            </a:r>
            <a:r>
              <a:rPr lang="ru-RU" sz="2000" b="1" dirty="0" smtClean="0">
                <a:latin typeface="Comic Sans MS" pitchFamily="66" charset="0"/>
              </a:rPr>
              <a:t>metadata and </a:t>
            </a:r>
            <a:r>
              <a:rPr lang="en-US" sz="2000" b="1" dirty="0" smtClean="0">
                <a:latin typeface="Comic Sans MS" pitchFamily="66" charset="0"/>
              </a:rPr>
              <a:t>uncertainty estimates</a:t>
            </a:r>
            <a:r>
              <a:rPr lang="ru-RU" sz="2000" dirty="0" smtClean="0">
                <a:latin typeface="Comic Sans MS" pitchFamily="66" charset="0"/>
                <a:ea typeface="ＭＳ Ｐゴシック" pitchFamily="34" charset="-128"/>
              </a:rPr>
              <a:t>.</a:t>
            </a:r>
            <a:endParaRPr lang="en-US" sz="2000" dirty="0" smtClean="0">
              <a:latin typeface="Comic Sans MS" pitchFamily="66" charset="0"/>
              <a:ea typeface="ＭＳ Ｐゴシック" pitchFamily="34" charset="-128"/>
            </a:endParaRPr>
          </a:p>
          <a:p>
            <a:pPr>
              <a:buFont typeface="Arial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Lead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:</a:t>
            </a:r>
            <a:r>
              <a:rPr lang="en-US" sz="2000" dirty="0" smtClean="0">
                <a:latin typeface="Comic Sans MS" pitchFamily="66" charset="0"/>
                <a:ea typeface="ＭＳ Ｐゴシック" pitchFamily="34" charset="-128"/>
              </a:rPr>
              <a:t> GRP, CEOP; </a:t>
            </a:r>
            <a:r>
              <a:rPr lang="en-US" sz="2000" b="1" dirty="0" smtClean="0">
                <a:latin typeface="Comic Sans MS" pitchFamily="66" charset="0"/>
                <a:ea typeface="ＭＳ Ｐゴシック" pitchFamily="34" charset="-128"/>
              </a:rPr>
              <a:t>Partners</a:t>
            </a:r>
            <a:r>
              <a:rPr lang="en-US" sz="2000" dirty="0" smtClean="0">
                <a:latin typeface="Comic Sans MS" pitchFamily="66" charset="0"/>
                <a:ea typeface="ＭＳ Ｐゴシック" pitchFamily="34" charset="-128"/>
              </a:rPr>
              <a:t>: SCOPE-CM, CEOS, WOAP</a:t>
            </a:r>
          </a:p>
          <a:p>
            <a:pPr>
              <a:buFont typeface="Arial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Actions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34" charset="-128"/>
              </a:rPr>
              <a:t>: </a:t>
            </a:r>
          </a:p>
          <a:p>
            <a:r>
              <a:rPr lang="en-US" sz="1600" dirty="0" smtClean="0">
                <a:latin typeface="Comic Sans MS" pitchFamily="66" charset="0"/>
                <a:ea typeface="ＭＳ Ｐゴシック" pitchFamily="34" charset="-128"/>
              </a:rPr>
              <a:t>Reprocess GEWEX datasets, provide advice on other efforts and lead evaluations.</a:t>
            </a:r>
          </a:p>
          <a:p>
            <a:r>
              <a:rPr lang="en-US" sz="1600" dirty="0" smtClean="0">
                <a:latin typeface="Comic Sans MS" pitchFamily="66" charset="0"/>
                <a:ea typeface="ＭＳ Ｐゴシック" pitchFamily="34" charset="-128"/>
              </a:rPr>
              <a:t>C</a:t>
            </a:r>
            <a:r>
              <a:rPr lang="ru-RU" sz="1600" dirty="0" smtClean="0">
                <a:latin typeface="Comic Sans MS" pitchFamily="66" charset="0"/>
                <a:ea typeface="ＭＳ Ｐゴシック" pitchFamily="34" charset="-128"/>
              </a:rPr>
              <a:t>ontinue evaluation and refinement of sensor algorithms, influencing next generation space-born platforms</a:t>
            </a:r>
            <a:r>
              <a:rPr lang="en-US" sz="1600" dirty="0" smtClean="0">
                <a:latin typeface="Comic Sans MS" pitchFamily="66" charset="0"/>
                <a:ea typeface="ＭＳ Ｐゴシック" pitchFamily="34" charset="-128"/>
              </a:rPr>
              <a:t> and reprocessing.</a:t>
            </a:r>
          </a:p>
          <a:p>
            <a:r>
              <a:rPr lang="en-US" sz="1600" dirty="0" smtClean="0">
                <a:latin typeface="Comic Sans MS" pitchFamily="66" charset="0"/>
                <a:ea typeface="ＭＳ Ｐゴシック" pitchFamily="34" charset="-128"/>
              </a:rPr>
              <a:t>D</a:t>
            </a:r>
            <a:r>
              <a:rPr lang="ru-RU" sz="1600" dirty="0" smtClean="0">
                <a:latin typeface="Comic Sans MS" pitchFamily="66" charset="0"/>
                <a:ea typeface="ＭＳ Ｐゴシック" pitchFamily="34" charset="-128"/>
              </a:rPr>
              <a:t>evelopment of appropriate calibration/validation/evaluation datasets to confront models</a:t>
            </a:r>
            <a:r>
              <a:rPr lang="en-US" sz="1600" dirty="0" smtClean="0">
                <a:latin typeface="Comic Sans MS" pitchFamily="66" charset="0"/>
                <a:ea typeface="ＭＳ Ｐゴシック" pitchFamily="34" charset="-128"/>
              </a:rPr>
              <a:t>.</a:t>
            </a:r>
          </a:p>
          <a:p>
            <a:r>
              <a:rPr lang="en-US" sz="1600" dirty="0" smtClean="0">
                <a:latin typeface="Comic Sans MS" pitchFamily="66" charset="0"/>
                <a:ea typeface="ＭＳ Ｐゴシック" pitchFamily="34" charset="-128"/>
              </a:rPr>
              <a:t>Devise robust ways of dealing with the more diverse, complex, higher spatial and temporal resolution, and much greater volumes of data.</a:t>
            </a:r>
          </a:p>
          <a:p>
            <a:r>
              <a:rPr lang="en-US" sz="1600" dirty="0" smtClean="0">
                <a:latin typeface="Comic Sans MS" pitchFamily="66" charset="0"/>
                <a:ea typeface="ＭＳ Ｐゴシック" pitchFamily="34" charset="-128"/>
              </a:rPr>
              <a:t>Build on CEOP experience in data management, archival and access.</a:t>
            </a:r>
          </a:p>
          <a:p>
            <a:endParaRPr lang="en-US" sz="1600" dirty="0" smtClean="0">
              <a:latin typeface="Comic Sans MS" pitchFamily="66" charset="0"/>
              <a:ea typeface="ＭＳ Ｐゴシック" pitchFamily="34" charset="-128"/>
            </a:endParaRPr>
          </a:p>
          <a:p>
            <a:endParaRPr lang="en-US" sz="16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42ADB0-D921-4F52-8890-FA5C13363DAF}" type="slidenum">
              <a:rPr lang="en-US" sz="1100" smtClean="0">
                <a:latin typeface="Comic Sans MS" pitchFamily="66" charset="0"/>
                <a:ea typeface="ＭＳ Ｐゴシック" pitchFamily="34" charset="-128"/>
              </a:rPr>
              <a:pPr/>
              <a:t>13</a:t>
            </a:fld>
            <a:endParaRPr lang="en-US" sz="1100" smtClean="0"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2050" name="Picture 2" descr="Fig1_GheatMa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5" y="4941168"/>
            <a:ext cx="2555776" cy="187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GPCP_globa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5041917"/>
            <a:ext cx="51720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19872" y="6488668"/>
            <a:ext cx="2284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Trenberth et al 2009; 2010</a:t>
            </a:r>
            <a:endParaRPr lang="en-US" sz="1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9" y="260648"/>
            <a:ext cx="7472369" cy="1080120"/>
          </a:xfrm>
        </p:spPr>
        <p:txBody>
          <a:bodyPr/>
          <a:lstStyle/>
          <a:p>
            <a:r>
              <a:rPr lang="en-US" sz="2000" b="1" i="1" dirty="0" smtClean="0">
                <a:latin typeface="Comic Sans MS" pitchFamily="66" charset="0"/>
              </a:rPr>
              <a:t>2</a:t>
            </a:r>
            <a:r>
              <a:rPr lang="en-US" sz="2000" b="1" i="1" dirty="0" smtClean="0">
                <a:solidFill>
                  <a:srgbClr val="C00000"/>
                </a:solidFill>
                <a:latin typeface="Comic Sans MS" pitchFamily="66" charset="0"/>
              </a:rPr>
              <a:t>.  Analysis:</a:t>
            </a:r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en-US" sz="2000" b="1" dirty="0" smtClean="0">
                <a:latin typeface="Comic Sans MS" pitchFamily="66" charset="0"/>
              </a:rPr>
              <a:t>De</a:t>
            </a:r>
            <a:r>
              <a:rPr lang="ru-RU" sz="2000" b="1" dirty="0" smtClean="0">
                <a:latin typeface="Comic Sans MS" pitchFamily="66" charset="0"/>
              </a:rPr>
              <a:t>scri</a:t>
            </a:r>
            <a:r>
              <a:rPr lang="en-US" sz="2000" b="1" dirty="0" smtClean="0">
                <a:latin typeface="Comic Sans MS" pitchFamily="66" charset="0"/>
              </a:rPr>
              <a:t>be and analyze observed </a:t>
            </a:r>
            <a:r>
              <a:rPr lang="ru-RU" sz="2000" b="1" dirty="0" smtClean="0">
                <a:latin typeface="Comic Sans MS" pitchFamily="66" charset="0"/>
              </a:rPr>
              <a:t>variations, trends and extremes</a:t>
            </a:r>
            <a:r>
              <a:rPr lang="en-US" sz="2000" b="1" dirty="0" smtClean="0">
                <a:latin typeface="Comic Sans MS" pitchFamily="66" charset="0"/>
              </a:rPr>
              <a:t> (such as heat waves, floods and droughts)</a:t>
            </a:r>
            <a:r>
              <a:rPr lang="ru-RU" sz="2000" b="1" dirty="0" smtClean="0">
                <a:latin typeface="Comic Sans MS" pitchFamily="66" charset="0"/>
              </a:rPr>
              <a:t> in </a:t>
            </a:r>
            <a:r>
              <a:rPr lang="en-US" sz="2000" b="1" dirty="0" smtClean="0">
                <a:latin typeface="Comic Sans MS" pitchFamily="66" charset="0"/>
              </a:rPr>
              <a:t>water</a:t>
            </a:r>
            <a:r>
              <a:rPr lang="ru-RU" sz="2000" b="1" dirty="0" smtClean="0">
                <a:latin typeface="Comic Sans MS" pitchFamily="66" charset="0"/>
              </a:rPr>
              <a:t> and energy-related quantities</a:t>
            </a:r>
            <a:r>
              <a:rPr lang="en-US" sz="2000" b="1" dirty="0" smtClean="0">
                <a:latin typeface="Comic Sans MS" pitchFamily="66" charset="0"/>
              </a:rPr>
              <a:t>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661BC-1962-4369-9CCB-E74B34A958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074" name="Picture 2" descr="PrecipT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484784"/>
            <a:ext cx="57785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83568" y="4077072"/>
            <a:ext cx="8003232" cy="2438400"/>
            <a:chOff x="683568" y="4077072"/>
            <a:chExt cx="8003232" cy="2438400"/>
          </a:xfrm>
        </p:grpSpPr>
        <p:pic>
          <p:nvPicPr>
            <p:cNvPr id="3075" name="Picture 3" descr="trendMaps_NewsRelease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83568" y="4077072"/>
              <a:ext cx="474345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710664" y="4581128"/>
              <a:ext cx="29761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Runoff trends 1948 to 2004</a:t>
              </a:r>
            </a:p>
            <a:p>
              <a:r>
                <a:rPr lang="en-US" dirty="0" smtClean="0"/>
                <a:t>(Dai et al 2009)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553200" y="2204864"/>
            <a:ext cx="2411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Precipitation from observations and reanalyses</a:t>
            </a:r>
          </a:p>
          <a:p>
            <a:r>
              <a:rPr lang="en-US" dirty="0" smtClean="0"/>
              <a:t>(courtesy D. Dee)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9" y="260648"/>
            <a:ext cx="7472369" cy="1080120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Comic Sans MS" pitchFamily="66" charset="0"/>
              </a:rPr>
              <a:t>3.  </a:t>
            </a:r>
            <a:r>
              <a:rPr lang="ru-RU" sz="2000" b="1" i="1" dirty="0" smtClean="0">
                <a:solidFill>
                  <a:srgbClr val="C00000"/>
                </a:solidFill>
                <a:latin typeface="Comic Sans MS" pitchFamily="66" charset="0"/>
              </a:rPr>
              <a:t>Processes</a:t>
            </a:r>
            <a:r>
              <a:rPr lang="ru-RU" sz="2000" b="1" i="1" dirty="0" smtClean="0">
                <a:latin typeface="Comic Sans MS" pitchFamily="66" charset="0"/>
              </a:rPr>
              <a:t>:</a:t>
            </a:r>
            <a:r>
              <a:rPr lang="ru-RU" sz="2000" b="1" dirty="0" smtClean="0">
                <a:latin typeface="Comic Sans MS" pitchFamily="66" charset="0"/>
              </a:rPr>
              <a:t> Develop diagnostic approaches to improve process-level understanding of energy and water cycles in support of improved land and atmosphere models.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661BC-1962-4369-9CCB-E74B34A9587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098" name="Picture 2" descr="Interactions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1340768"/>
            <a:ext cx="59436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5877272"/>
            <a:ext cx="2980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Courtesy Mike </a:t>
            </a:r>
            <a:r>
              <a:rPr lang="en-US" sz="1600" dirty="0" err="1" smtClean="0"/>
              <a:t>Ek</a:t>
            </a:r>
            <a:r>
              <a:rPr lang="en-US" sz="1600" dirty="0" smtClean="0"/>
              <a:t>, K Trenberth</a:t>
            </a:r>
            <a:endParaRPr 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39650" y="2780928"/>
            <a:ext cx="6094787" cy="357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89775" y="6488668"/>
            <a:ext cx="2736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Stevens and Feingold 2009 </a:t>
            </a:r>
            <a:endParaRPr lang="en-US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CEOP         GHP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7"/>
            <a:ext cx="8507288" cy="4525963"/>
          </a:xfrm>
        </p:spPr>
        <p:txBody>
          <a:bodyPr/>
          <a:lstStyle/>
          <a:p>
            <a:r>
              <a:rPr lang="en-US" sz="2000" dirty="0" smtClean="0">
                <a:latin typeface="Comic Sans MS" pitchFamily="66" charset="0"/>
              </a:rPr>
              <a:t>Continental Scale Experiment (CSE) concept developed (1990s)</a:t>
            </a:r>
          </a:p>
          <a:p>
            <a:pPr lvl="1"/>
            <a:r>
              <a:rPr lang="en-US" sz="1800" dirty="0" smtClean="0">
                <a:latin typeface="Comic Sans MS" pitchFamily="66" charset="0"/>
              </a:rPr>
              <a:t>development, diagnosis, and testing of coupled land-atmosphere models</a:t>
            </a:r>
          </a:p>
          <a:p>
            <a:pPr lvl="1"/>
            <a:r>
              <a:rPr lang="en-US" sz="1800" dirty="0" smtClean="0">
                <a:latin typeface="Comic Sans MS" pitchFamily="66" charset="0"/>
              </a:rPr>
              <a:t>focus on water and energy budget closure at near-continental scale.</a:t>
            </a:r>
          </a:p>
          <a:p>
            <a:pPr lvl="1"/>
            <a:r>
              <a:rPr lang="en-US" sz="1800" dirty="0" smtClean="0">
                <a:latin typeface="Comic Sans MS" pitchFamily="66" charset="0"/>
              </a:rPr>
              <a:t>E.g. Mississippi basin well instrumented and analyzed  GAPP</a:t>
            </a:r>
          </a:p>
          <a:p>
            <a:r>
              <a:rPr lang="en-US" sz="2000" dirty="0" smtClean="0">
                <a:latin typeface="Comic Sans MS" pitchFamily="66" charset="0"/>
              </a:rPr>
              <a:t>Regional </a:t>
            </a:r>
            <a:r>
              <a:rPr lang="en-US" sz="2000" smtClean="0">
                <a:latin typeface="Comic Sans MS" pitchFamily="66" charset="0"/>
              </a:rPr>
              <a:t>Hydrometeorological Projects </a:t>
            </a:r>
            <a:r>
              <a:rPr lang="en-US" sz="2000" dirty="0" smtClean="0">
                <a:latin typeface="Comic Sans MS" pitchFamily="66" charset="0"/>
              </a:rPr>
              <a:t>extend this concept to other regions: </a:t>
            </a:r>
            <a:r>
              <a:rPr lang="en-US" sz="1800" dirty="0" smtClean="0">
                <a:latin typeface="Comic Sans MS" pitchFamily="66" charset="0"/>
              </a:rPr>
              <a:t>MAGS, BALTEX, GAME, LBA, AMMA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GEWEX </a:t>
            </a:r>
            <a:r>
              <a:rPr lang="en-US" sz="2000" dirty="0" err="1" smtClean="0">
                <a:latin typeface="Comic Sans MS" pitchFamily="66" charset="0"/>
              </a:rPr>
              <a:t>Hydrometeorological</a:t>
            </a:r>
            <a:r>
              <a:rPr lang="en-US" sz="2000" dirty="0" smtClean="0">
                <a:latin typeface="Comic Sans MS" pitchFamily="66" charset="0"/>
              </a:rPr>
              <a:t> Panel (GHP) coordinated these</a:t>
            </a:r>
          </a:p>
          <a:p>
            <a:r>
              <a:rPr lang="en-US" sz="2000" b="1" dirty="0" smtClean="0">
                <a:latin typeface="Comic Sans MS" pitchFamily="66" charset="0"/>
              </a:rPr>
              <a:t>Coordinated Enhanced Observing Period</a:t>
            </a:r>
            <a:r>
              <a:rPr lang="en-US" sz="2000" dirty="0" smtClean="0">
                <a:latin typeface="Comic Sans MS" pitchFamily="66" charset="0"/>
              </a:rPr>
              <a:t>: second phase of GEWEX 2001-2006</a:t>
            </a:r>
          </a:p>
          <a:p>
            <a:r>
              <a:rPr lang="en-US" sz="2000" dirty="0" smtClean="0">
                <a:latin typeface="Comic Sans MS" pitchFamily="66" charset="0"/>
              </a:rPr>
              <a:t>Combined with GHP and evolved to </a:t>
            </a:r>
            <a:r>
              <a:rPr lang="en-US" sz="2000" b="1" dirty="0" smtClean="0">
                <a:latin typeface="Comic Sans MS" pitchFamily="66" charset="0"/>
              </a:rPr>
              <a:t>Coordinated Energy and Water Cycle Observations Project </a:t>
            </a:r>
            <a:r>
              <a:rPr lang="en-US" sz="2000" dirty="0" smtClean="0">
                <a:latin typeface="Comic Sans MS" pitchFamily="66" charset="0"/>
              </a:rPr>
              <a:t>(CEOP) in 2007-2008</a:t>
            </a:r>
          </a:p>
          <a:p>
            <a:r>
              <a:rPr lang="en-US" sz="2000" b="1" dirty="0" smtClean="0">
                <a:latin typeface="Comic Sans MS" pitchFamily="66" charset="0"/>
              </a:rPr>
              <a:t>GEWEX </a:t>
            </a:r>
            <a:r>
              <a:rPr lang="en-US" sz="2000" b="1" dirty="0" err="1" smtClean="0">
                <a:latin typeface="Comic Sans MS" pitchFamily="66" charset="0"/>
              </a:rPr>
              <a:t>Hydroclimatology</a:t>
            </a:r>
            <a:r>
              <a:rPr lang="en-US" sz="2000" b="1" dirty="0" smtClean="0">
                <a:latin typeface="Comic Sans MS" pitchFamily="66" charset="0"/>
              </a:rPr>
              <a:t> Panel (GHP) i</a:t>
            </a:r>
            <a:r>
              <a:rPr lang="en-US" sz="2000" dirty="0" smtClean="0">
                <a:latin typeface="Comic Sans MS" pitchFamily="66" charset="0"/>
              </a:rPr>
              <a:t>n 2010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661BC-1962-4369-9CCB-E74B34A9587C}" type="slidenum">
              <a:rPr lang="en-US" sz="1100" smtClean="0">
                <a:latin typeface="Comic Sans MS" pitchFamily="66" charset="0"/>
              </a:rPr>
              <a:pPr>
                <a:defRPr/>
              </a:pPr>
              <a:t>16</a:t>
            </a:fld>
            <a:endParaRPr lang="en-US" sz="1100">
              <a:latin typeface="Comic Sans MS" pitchFamily="66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23928" y="40466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CEOP         GHP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7"/>
            <a:ext cx="8507288" cy="4525963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661BC-1962-4369-9CCB-E74B34A9587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923928" y="40466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HP Figure without Antartica adapted size"/>
          <p:cNvPicPr>
            <a:picLocks noChangeAspect="1" noChangeArrowheads="1"/>
          </p:cNvPicPr>
          <p:nvPr/>
        </p:nvPicPr>
        <p:blipFill>
          <a:blip r:embed="rId2" cstate="screen"/>
          <a:srcRect r="952"/>
          <a:stretch>
            <a:fillRect/>
          </a:stretch>
        </p:blipFill>
        <p:spPr bwMode="auto">
          <a:xfrm>
            <a:off x="0" y="1214414"/>
            <a:ext cx="9144000" cy="49117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366831" y="6126180"/>
            <a:ext cx="6161087" cy="7318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359" tIns="45680" rIns="91359" bIns="4568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679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Regional water cycles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CEOP         GHP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17"/>
            <a:ext cx="8964488" cy="5121275"/>
          </a:xfrm>
        </p:spPr>
        <p:txBody>
          <a:bodyPr/>
          <a:lstStyle/>
          <a:p>
            <a:pPr>
              <a:buNone/>
            </a:pPr>
            <a:r>
              <a:rPr lang="en-US" sz="2300" dirty="0" smtClean="0">
                <a:latin typeface="Comic Sans MS" pitchFamily="66" charset="0"/>
              </a:rPr>
              <a:t>There has been considerable modeling within CEOP of 2 kinds: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b="1" dirty="0" smtClean="0">
                <a:solidFill>
                  <a:srgbClr val="000099"/>
                </a:solidFill>
                <a:latin typeface="Comic Sans MS" pitchFamily="66" charset="0"/>
              </a:rPr>
              <a:t>Regional Hydrological Project </a:t>
            </a:r>
            <a:r>
              <a:rPr lang="en-US" sz="2300" dirty="0" smtClean="0">
                <a:solidFill>
                  <a:srgbClr val="000099"/>
                </a:solidFill>
                <a:latin typeface="Comic Sans MS" pitchFamily="66" charset="0"/>
              </a:rPr>
              <a:t>modeling</a:t>
            </a:r>
            <a:r>
              <a:rPr lang="en-US" sz="2300" dirty="0" smtClean="0">
                <a:latin typeface="Comic Sans MS" pitchFamily="66" charset="0"/>
              </a:rPr>
              <a:t>, which can range from detailed hydrologic models over catchments or river basins, to regional climate modeling such as now given by CORDEX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b="1" dirty="0" smtClean="0">
                <a:solidFill>
                  <a:srgbClr val="000099"/>
                </a:solidFill>
                <a:latin typeface="Comic Sans MS" pitchFamily="66" charset="0"/>
              </a:rPr>
              <a:t>Global  and intercontinental transferability</a:t>
            </a:r>
          </a:p>
          <a:p>
            <a:r>
              <a:rPr lang="en-US" sz="2300" dirty="0" smtClean="0">
                <a:latin typeface="Comic Sans MS" pitchFamily="66" charset="0"/>
              </a:rPr>
              <a:t>The MAC: Multi-model Analysis for CEOP </a:t>
            </a:r>
            <a:r>
              <a:rPr lang="en-US" sz="2000" dirty="0" smtClean="0">
                <a:latin typeface="Comic Sans MS" pitchFamily="66" charset="0"/>
              </a:rPr>
              <a:t>(</a:t>
            </a:r>
            <a:r>
              <a:rPr lang="en-US" sz="2000" dirty="0" err="1" smtClean="0">
                <a:latin typeface="Comic Sans MS" pitchFamily="66" charset="0"/>
              </a:rPr>
              <a:t>Bosilovich</a:t>
            </a:r>
            <a:r>
              <a:rPr lang="en-US" sz="2000" dirty="0" smtClean="0">
                <a:latin typeface="Comic Sans MS" pitchFamily="66" charset="0"/>
              </a:rPr>
              <a:t> et al 2009)</a:t>
            </a:r>
            <a:endParaRPr lang="en-US" sz="2300" dirty="0" smtClean="0">
              <a:latin typeface="Comic Sans MS" pitchFamily="66" charset="0"/>
            </a:endParaRPr>
          </a:p>
          <a:p>
            <a:pPr>
              <a:buNone/>
            </a:pPr>
            <a:endParaRPr lang="en-US" sz="23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300" dirty="0" smtClean="0">
                <a:latin typeface="Comic Sans MS" pitchFamily="66" charset="0"/>
              </a:rPr>
              <a:t>Global models in GCSS/GABLS and GLASS should enable interactions with RHPs which provide local expertise and datasets for validation etc, in context of global processes.</a:t>
            </a:r>
          </a:p>
          <a:p>
            <a:r>
              <a:rPr lang="en-US" sz="2300" dirty="0" smtClean="0">
                <a:latin typeface="Comic Sans MS" pitchFamily="66" charset="0"/>
              </a:rPr>
              <a:t>How to do this remains a challenge?</a:t>
            </a:r>
          </a:p>
          <a:p>
            <a:endParaRPr lang="en-US" sz="2400" dirty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661BC-1962-4369-9CCB-E74B34A958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923928" y="40466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Revitalizing GHP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omic Sans MS" pitchFamily="66" charset="0"/>
              </a:rPr>
              <a:t>CEOP reference sites </a:t>
            </a:r>
            <a:r>
              <a:rPr lang="en-US" sz="2800" dirty="0" err="1" smtClean="0">
                <a:latin typeface="Comic Sans MS" pitchFamily="66" charset="0"/>
              </a:rPr>
              <a:t>vs</a:t>
            </a:r>
            <a:r>
              <a:rPr lang="en-US" sz="2800" dirty="0" smtClean="0">
                <a:latin typeface="Comic Sans MS" pitchFamily="66" charset="0"/>
              </a:rPr>
              <a:t> flux towers</a:t>
            </a:r>
          </a:p>
          <a:p>
            <a:r>
              <a:rPr lang="en-US" sz="2800" dirty="0" smtClean="0">
                <a:latin typeface="Comic Sans MS" pitchFamily="66" charset="0"/>
              </a:rPr>
              <a:t>10 year data set; mission creep</a:t>
            </a:r>
          </a:p>
          <a:p>
            <a:r>
              <a:rPr lang="en-US" sz="2800" dirty="0" smtClean="0">
                <a:latin typeface="Comic Sans MS" pitchFamily="66" charset="0"/>
              </a:rPr>
              <a:t>Archive for regional projects</a:t>
            </a:r>
            <a:endParaRPr lang="en-US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New Phase</a:t>
            </a:r>
          </a:p>
          <a:p>
            <a:r>
              <a:rPr lang="en-US" sz="2800" dirty="0" smtClean="0">
                <a:latin typeface="Comic Sans MS" pitchFamily="66" charset="0"/>
              </a:rPr>
              <a:t>Need to reinvigorate RHPs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Type I (core; criteria) and type II (affiliated)</a:t>
            </a:r>
          </a:p>
          <a:p>
            <a:r>
              <a:rPr lang="en-US" sz="2800" dirty="0" smtClean="0">
                <a:latin typeface="Comic Sans MS" pitchFamily="66" charset="0"/>
              </a:rPr>
              <a:t>Stronger hydrological activities: foster the next generation of </a:t>
            </a:r>
            <a:r>
              <a:rPr lang="en-US" sz="2800" dirty="0" err="1" smtClean="0">
                <a:latin typeface="Comic Sans MS" pitchFamily="66" charset="0"/>
              </a:rPr>
              <a:t>hydrologically</a:t>
            </a:r>
            <a:r>
              <a:rPr lang="en-US" sz="2800" dirty="0" smtClean="0">
                <a:latin typeface="Comic Sans MS" pitchFamily="66" charset="0"/>
              </a:rPr>
              <a:t> realistic land surface schemes </a:t>
            </a:r>
            <a:r>
              <a:rPr lang="en-US" sz="2400" dirty="0" smtClean="0">
                <a:latin typeface="Comic Sans MS" pitchFamily="66" charset="0"/>
              </a:rPr>
              <a:t>(</a:t>
            </a:r>
            <a:r>
              <a:rPr lang="en-US" sz="2000" dirty="0" err="1" smtClean="0">
                <a:latin typeface="Comic Sans MS" pitchFamily="66" charset="0"/>
              </a:rPr>
              <a:t>cf</a:t>
            </a:r>
            <a:r>
              <a:rPr lang="en-US" sz="2000" dirty="0" smtClean="0">
                <a:latin typeface="Comic Sans MS" pitchFamily="66" charset="0"/>
              </a:rPr>
              <a:t> home for PILPS</a:t>
            </a:r>
            <a:r>
              <a:rPr lang="en-US" sz="2400" dirty="0" smtClean="0">
                <a:latin typeface="Comic Sans MS" pitchFamily="66" charset="0"/>
              </a:rPr>
              <a:t>)</a:t>
            </a:r>
            <a:endParaRPr lang="en-US" sz="2800" dirty="0" smtClean="0">
              <a:latin typeface="Comic Sans MS" pitchFamily="66" charset="0"/>
            </a:endParaRPr>
          </a:p>
          <a:p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661BC-1962-4369-9CCB-E74B34A9587C}" type="slidenum">
              <a:rPr lang="en-US" sz="1100" smtClean="0">
                <a:latin typeface="Comic Sans MS" pitchFamily="66" charset="0"/>
              </a:rPr>
              <a:pPr>
                <a:defRPr/>
              </a:pPr>
              <a:t>19</a:t>
            </a:fld>
            <a:endParaRPr lang="en-US" sz="1100"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1072641" y="188913"/>
            <a:ext cx="6138368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GEWEX: post 2013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570412"/>
          </a:xfrm>
        </p:spPr>
        <p:txBody>
          <a:bodyPr/>
          <a:lstStyle/>
          <a:p>
            <a:pPr>
              <a:buFontTx/>
              <a:buNone/>
            </a:pPr>
            <a:r>
              <a:rPr lang="en-US" b="1" i="1" dirty="0" smtClean="0">
                <a:solidFill>
                  <a:srgbClr val="C00000"/>
                </a:solidFill>
                <a:latin typeface="Comic Sans MS" pitchFamily="66" charset="0"/>
                <a:ea typeface="ＭＳ Ｐゴシック" pitchFamily="34" charset="-128"/>
              </a:rPr>
              <a:t>Vision statement</a:t>
            </a:r>
          </a:p>
          <a:p>
            <a:pPr>
              <a:buFontTx/>
              <a:buNone/>
            </a:pPr>
            <a:endParaRPr lang="en-US" sz="14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95190" y="188913"/>
            <a:ext cx="2014652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494999" y="6356367"/>
            <a:ext cx="226585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72797E2-66DD-45C2-8BDD-89EDC2F64887}" type="slidenum">
              <a:rPr lang="en-US" smtClean="0">
                <a:latin typeface="Comic Sans MS" pitchFamily="66" charset="0"/>
                <a:ea typeface="ＭＳ Ｐゴシック" pitchFamily="34" charset="-128"/>
              </a:rPr>
              <a:pPr/>
              <a:t>2</a:t>
            </a:fld>
            <a:endParaRPr lang="en-US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954932"/>
            <a:ext cx="8892480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9" tIns="45680" rIns="91359" bIns="45680" numCol="1" anchor="t" anchorCtr="0" compatLnSpc="1">
            <a:prstTxWarp prst="textNoShape">
              <a:avLst/>
            </a:prstTxWarp>
          </a:bodyPr>
          <a:lstStyle/>
          <a:p>
            <a:pPr marL="342605" marR="0" lvl="0" indent="-342605" algn="l" defTabSz="4567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ＭＳ Ｐゴシック" charset="-128"/>
            </a:endParaRPr>
          </a:p>
          <a:p>
            <a:pPr marL="342605" indent="-342605" eaLnBrk="0" hangingPunct="0">
              <a:spcBef>
                <a:spcPct val="20000"/>
              </a:spcBef>
              <a:defRPr/>
            </a:pPr>
            <a:r>
              <a:rPr lang="ru-RU" sz="2400" dirty="0" smtClean="0">
                <a:latin typeface="Comic Sans MS" pitchFamily="66" charset="0"/>
              </a:rPr>
              <a:t>Water and energy are fundamental for life on Earth.  Fresh water is a major pressure point for society owing to increasing demand and vagaries of climate. </a:t>
            </a:r>
            <a:endParaRPr lang="en-US" sz="2400" dirty="0" smtClean="0">
              <a:latin typeface="Comic Sans MS" pitchFamily="66" charset="0"/>
            </a:endParaRPr>
          </a:p>
          <a:p>
            <a:pPr marL="342605" indent="-342605" eaLnBrk="0" hangingPunct="0">
              <a:spcBef>
                <a:spcPct val="20000"/>
              </a:spcBef>
              <a:defRPr/>
            </a:pPr>
            <a:r>
              <a:rPr lang="ru-RU" sz="2400" dirty="0" smtClean="0">
                <a:latin typeface="Comic Sans MS" pitchFamily="66" charset="0"/>
              </a:rPr>
              <a:t>Extremes of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droughts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heat waves </a:t>
            </a:r>
            <a:r>
              <a:rPr lang="ru-RU" sz="2400" dirty="0" smtClean="0">
                <a:latin typeface="Comic Sans MS" pitchFamily="66" charset="0"/>
              </a:rPr>
              <a:t>and 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wild fires </a:t>
            </a:r>
            <a:r>
              <a:rPr lang="ru-RU" sz="2400" dirty="0" smtClean="0">
                <a:latin typeface="Comic Sans MS" pitchFamily="66" charset="0"/>
              </a:rPr>
              <a:t>as well as </a:t>
            </a:r>
            <a:r>
              <a:rPr lang="ru-RU" sz="2400" dirty="0" smtClean="0">
                <a:solidFill>
                  <a:srgbClr val="0033CC"/>
                </a:solidFill>
                <a:latin typeface="Comic Sans MS" pitchFamily="66" charset="0"/>
              </a:rPr>
              <a:t>floods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heavy rains </a:t>
            </a:r>
            <a:r>
              <a:rPr lang="ru-RU" sz="2400" dirty="0" smtClean="0">
                <a:latin typeface="Comic Sans MS" pitchFamily="66" charset="0"/>
              </a:rPr>
              <a:t>and </a:t>
            </a:r>
            <a:r>
              <a:rPr lang="ru-RU" sz="2400" dirty="0" smtClean="0">
                <a:solidFill>
                  <a:srgbClr val="FF33CC"/>
                </a:solidFill>
                <a:latin typeface="Comic Sans MS" pitchFamily="66" charset="0"/>
              </a:rPr>
              <a:t>intense storms </a:t>
            </a:r>
            <a:r>
              <a:rPr lang="ru-RU" sz="2400" dirty="0" smtClean="0">
                <a:latin typeface="Comic Sans MS" pitchFamily="66" charset="0"/>
              </a:rPr>
              <a:t>increasingly threaten to cause havoc as the </a:t>
            </a:r>
            <a:r>
              <a:rPr lang="ru-RU" sz="2400" b="1" dirty="0" smtClean="0">
                <a:latin typeface="Comic Sans MS" pitchFamily="66" charset="0"/>
              </a:rPr>
              <a:t>climate changes</a:t>
            </a:r>
            <a:r>
              <a:rPr lang="ru-RU" sz="2400" dirty="0" smtClean="0">
                <a:latin typeface="Comic Sans MS" pitchFamily="66" charset="0"/>
              </a:rPr>
              <a:t>. Other challenges exist on how </a:t>
            </a:r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clouds</a:t>
            </a:r>
            <a:r>
              <a:rPr lang="ru-RU" sz="2400" dirty="0" smtClean="0">
                <a:latin typeface="Comic Sans MS" pitchFamily="66" charset="0"/>
              </a:rPr>
              <a:t> affect energy and climate.   Better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observations </a:t>
            </a:r>
            <a:r>
              <a:rPr lang="ru-RU" sz="2400" dirty="0" smtClean="0">
                <a:latin typeface="Comic Sans MS" pitchFamily="66" charset="0"/>
              </a:rPr>
              <a:t>and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analysis </a:t>
            </a:r>
            <a:r>
              <a:rPr lang="ru-RU" sz="2400" dirty="0" smtClean="0">
                <a:latin typeface="Comic Sans MS" pitchFamily="66" charset="0"/>
              </a:rPr>
              <a:t>of these phenomena, and improving our ability to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model</a:t>
            </a:r>
            <a:r>
              <a:rPr lang="ru-RU" sz="2400" dirty="0" smtClean="0">
                <a:latin typeface="Comic Sans MS" pitchFamily="66" charset="0"/>
              </a:rPr>
              <a:t> and predict them</a:t>
            </a:r>
            <a:r>
              <a:rPr lang="en-US" sz="2400" smtClean="0">
                <a:latin typeface="Comic Sans MS" pitchFamily="66" charset="0"/>
              </a:rPr>
              <a:t>,</a:t>
            </a:r>
            <a:r>
              <a:rPr lang="ru-RU" sz="240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will contribute to increasing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information</a:t>
            </a:r>
            <a:r>
              <a:rPr lang="ru-RU" sz="2400" dirty="0" smtClean="0">
                <a:latin typeface="Comic Sans MS" pitchFamily="66" charset="0"/>
              </a:rPr>
              <a:t> needed by society and decision makers for future planning.</a:t>
            </a:r>
            <a:endParaRPr lang="en-US" sz="2400" dirty="0" smtClean="0">
              <a:latin typeface="Comic Sans MS" pitchFamily="66" charset="0"/>
            </a:endParaRPr>
          </a:p>
          <a:p>
            <a:pPr marL="342605" marR="0" lvl="0" indent="-342605" algn="l" defTabSz="4567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9" y="260648"/>
            <a:ext cx="7554721" cy="1296144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Comic Sans MS" pitchFamily="66" charset="0"/>
              </a:rPr>
              <a:t>4.  Modeling</a:t>
            </a:r>
            <a:r>
              <a:rPr lang="en-US" sz="2000" b="1" i="1" dirty="0" smtClean="0">
                <a:latin typeface="Comic Sans MS" pitchFamily="66" charset="0"/>
              </a:rPr>
              <a:t>: </a:t>
            </a:r>
            <a:r>
              <a:rPr lang="en-US" sz="2000" b="1" dirty="0" smtClean="0">
                <a:latin typeface="Comic Sans MS" pitchFamily="66" charset="0"/>
              </a:rPr>
              <a:t>Improve global and regional simulations and predictions </a:t>
            </a:r>
            <a:r>
              <a:rPr lang="ru-RU" sz="2000" b="1" dirty="0" smtClean="0">
                <a:latin typeface="Comic Sans MS" pitchFamily="66" charset="0"/>
              </a:rPr>
              <a:t>of </a:t>
            </a:r>
            <a:r>
              <a:rPr lang="en-US" sz="2000" b="1" dirty="0" smtClean="0">
                <a:latin typeface="Comic Sans MS" pitchFamily="66" charset="0"/>
              </a:rPr>
              <a:t>precipitation, clouds, and land hydrology, </a:t>
            </a:r>
            <a:r>
              <a:rPr lang="ru-RU" sz="2000" b="1" dirty="0" smtClean="0">
                <a:latin typeface="Comic Sans MS" pitchFamily="66" charset="0"/>
              </a:rPr>
              <a:t>and </a:t>
            </a:r>
            <a:r>
              <a:rPr lang="en-US" sz="2000" b="1" dirty="0" smtClean="0">
                <a:latin typeface="Comic Sans MS" pitchFamily="66" charset="0"/>
              </a:rPr>
              <a:t>thus the entire </a:t>
            </a:r>
            <a:r>
              <a:rPr lang="ru-RU" sz="2000" b="1" dirty="0" smtClean="0">
                <a:latin typeface="Comic Sans MS" pitchFamily="66" charset="0"/>
              </a:rPr>
              <a:t>climate system</a:t>
            </a:r>
            <a:r>
              <a:rPr lang="en-US" sz="2000" b="1" dirty="0" smtClean="0">
                <a:latin typeface="Comic Sans MS" pitchFamily="66" charset="0"/>
              </a:rPr>
              <a:t>, through accelerated development of models of the land and atmosphere. </a:t>
            </a:r>
            <a:r>
              <a:rPr lang="en-US" sz="2000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661BC-1962-4369-9CCB-E74B34A958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3" descr="model_climat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2138" y="3213101"/>
            <a:ext cx="52197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188" y="1812961"/>
            <a:ext cx="7848600" cy="267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9" tIns="45680" rIns="91359" bIns="45680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Proposal from the last JSC meeting for a </a:t>
            </a:r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“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Modeling </a:t>
            </a:r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Council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”</a:t>
            </a:r>
            <a:r>
              <a:rPr lang="en-US" sz="2400" dirty="0" smtClean="0">
                <a:latin typeface="Comic Sans MS" pitchFamily="66" charset="0"/>
              </a:rPr>
              <a:t>: “… </a:t>
            </a:r>
            <a:r>
              <a:rPr lang="en-US" sz="2400" dirty="0">
                <a:latin typeface="Comic Sans MS" pitchFamily="66" charset="0"/>
              </a:rPr>
              <a:t>the </a:t>
            </a:r>
            <a:r>
              <a:rPr lang="en-US" sz="2400" dirty="0" smtClean="0">
                <a:latin typeface="Comic Sans MS" pitchFamily="66" charset="0"/>
              </a:rPr>
              <a:t>Modeling </a:t>
            </a:r>
            <a:r>
              <a:rPr lang="en-US" sz="2400" dirty="0">
                <a:latin typeface="Comic Sans MS" pitchFamily="66" charset="0"/>
              </a:rPr>
              <a:t>Council concept would allow the Projects to be better connected to the WCRP </a:t>
            </a:r>
            <a:r>
              <a:rPr lang="en-US" sz="2400" dirty="0" smtClean="0">
                <a:latin typeface="Comic Sans MS" pitchFamily="66" charset="0"/>
              </a:rPr>
              <a:t>modeling </a:t>
            </a:r>
            <a:r>
              <a:rPr lang="en-US" sz="2400" dirty="0">
                <a:latin typeface="Comic Sans MS" pitchFamily="66" charset="0"/>
              </a:rPr>
              <a:t>efforts. “</a:t>
            </a:r>
          </a:p>
          <a:p>
            <a:endParaRPr lang="en-US" sz="2400" b="1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US" sz="2400" b="1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0033CC"/>
            </a:gs>
            <a:gs pos="100000">
              <a:srgbClr val="00206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700" b="1" dirty="0" smtClean="0">
                <a:solidFill>
                  <a:srgbClr val="FFFF00"/>
                </a:solidFill>
                <a:latin typeface="Comic Sans MS" pitchFamily="66" charset="0"/>
              </a:rPr>
              <a:t>Framework for Atmospheric Model Enhancement (FAME)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1946673"/>
            <a:ext cx="8208912" cy="4598789"/>
          </a:xfrm>
        </p:spPr>
        <p:txBody>
          <a:bodyPr/>
          <a:lstStyle/>
          <a:p>
            <a:pPr marL="635659" eaLnBrk="1" hangingPunct="1">
              <a:buBlip>
                <a:blip r:embed="rId2"/>
              </a:buBlip>
            </a:pP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Mission</a:t>
            </a:r>
            <a:r>
              <a:rPr lang="en-US" sz="2800" dirty="0" smtClean="0">
                <a:solidFill>
                  <a:srgbClr val="FFC000"/>
                </a:solidFill>
                <a:latin typeface="Comic Sans MS" pitchFamily="66" charset="0"/>
              </a:rPr>
              <a:t>:   Improving the representation of physical and dynamical processes in the troposphere in models for all purposes and especially weather and climate services</a:t>
            </a:r>
          </a:p>
          <a:p>
            <a:pPr marL="635659" eaLnBrk="1" hangingPunct="1">
              <a:buBlip>
                <a:blip r:embed="rId2"/>
              </a:buBlip>
            </a:pP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Ingredients</a:t>
            </a:r>
          </a:p>
          <a:p>
            <a:pPr marL="947922" lvl="1" eaLnBrk="1" hangingPunct="1">
              <a:spcBef>
                <a:spcPts val="300"/>
              </a:spcBef>
              <a:buBlip>
                <a:blip r:embed="rId2"/>
              </a:buBlip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PBL (GABLS)</a:t>
            </a:r>
          </a:p>
          <a:p>
            <a:pPr marL="947922" lvl="1" eaLnBrk="1" hangingPunct="1">
              <a:spcBef>
                <a:spcPts val="300"/>
              </a:spcBef>
              <a:buBlip>
                <a:blip r:embed="rId2"/>
              </a:buBlip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Clouds and Convection (GCSS)</a:t>
            </a:r>
          </a:p>
          <a:p>
            <a:pPr marL="947922" lvl="1" eaLnBrk="1" hangingPunct="1">
              <a:spcBef>
                <a:spcPts val="300"/>
              </a:spcBef>
              <a:buBlip>
                <a:blip r:embed="rId2"/>
              </a:buBlip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Radiation (shared with GRP and SPARC)</a:t>
            </a:r>
          </a:p>
          <a:p>
            <a:pPr marL="947922" lvl="1" eaLnBrk="1" hangingPunct="1">
              <a:spcBef>
                <a:spcPts val="300"/>
              </a:spcBef>
              <a:buBlip>
                <a:blip r:embed="rId2"/>
              </a:buBlip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Coupling to dynamical processes</a:t>
            </a:r>
          </a:p>
          <a:p>
            <a:pPr marL="947922" lvl="1" eaLnBrk="1" hangingPunct="1">
              <a:spcBef>
                <a:spcPts val="300"/>
              </a:spcBef>
              <a:buBlip>
                <a:blip r:embed="rId2"/>
              </a:buBlip>
            </a:pP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Coupling to </a:t>
            </a:r>
            <a:r>
              <a:rPr lang="en-US" sz="2000" dirty="0" err="1" smtClean="0">
                <a:solidFill>
                  <a:schemeClr val="bg1"/>
                </a:solidFill>
                <a:latin typeface="Comic Sans MS" pitchFamily="66" charset="0"/>
              </a:rPr>
              <a:t>numerics</a:t>
            </a:r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947922" lvl="1" eaLnBrk="1" hangingPunct="1">
              <a:spcBef>
                <a:spcPts val="600"/>
              </a:spcBef>
              <a:buBlip>
                <a:blip r:embed="rId2"/>
              </a:buBlip>
            </a:pPr>
            <a:endParaRPr lang="en-US" sz="2800" dirty="0" smtClean="0">
              <a:solidFill>
                <a:srgbClr val="640E2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0033CC"/>
            </a:gs>
            <a:gs pos="100000">
              <a:srgbClr val="00206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FAME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2" y="1628800"/>
            <a:ext cx="8136905" cy="4598789"/>
          </a:xfrm>
        </p:spPr>
        <p:txBody>
          <a:bodyPr/>
          <a:lstStyle/>
          <a:p>
            <a:pPr marL="948068" lvl="1" eaLnBrk="1" hangingPunct="1"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		Should reside within GEWEX</a:t>
            </a:r>
          </a:p>
          <a:p>
            <a:pPr marL="1260378" lvl="2" eaLnBrk="1" hangingPunct="1">
              <a:spcBef>
                <a:spcPts val="281"/>
              </a:spcBef>
              <a:buNone/>
            </a:pPr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1371600" lvl="3" indent="-393700" eaLnBrk="1" hangingPunct="1">
              <a:spcBef>
                <a:spcPts val="281"/>
              </a:spcBef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GEWEX would not be anything like the same without it</a:t>
            </a:r>
          </a:p>
          <a:p>
            <a:pPr marL="1371600" lvl="3" indent="-393700" eaLnBrk="1" hangingPunct="1">
              <a:spcBef>
                <a:spcPts val="281"/>
              </a:spcBef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already there</a:t>
            </a:r>
          </a:p>
          <a:p>
            <a:pPr marL="1371600" lvl="3" indent="-393700" eaLnBrk="1" hangingPunct="1">
              <a:spcBef>
                <a:spcPts val="281"/>
              </a:spcBef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maintains links to GLASS</a:t>
            </a:r>
          </a:p>
          <a:p>
            <a:pPr marL="1371600" lvl="3" indent="-393700" eaLnBrk="1" hangingPunct="1">
              <a:spcBef>
                <a:spcPts val="281"/>
              </a:spcBef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potentially good links to LAMs and RHPs</a:t>
            </a:r>
          </a:p>
          <a:p>
            <a:pPr marL="1371600" lvl="3" indent="-393700" eaLnBrk="1" hangingPunct="1">
              <a:spcBef>
                <a:spcPts val="281"/>
              </a:spcBef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natural focus on energy and water cycle</a:t>
            </a:r>
          </a:p>
          <a:p>
            <a:pPr marL="1371600" lvl="3" indent="-393700" eaLnBrk="1" hangingPunct="1">
              <a:spcBef>
                <a:spcPts val="281"/>
              </a:spcBef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deals with “fast processes”</a:t>
            </a:r>
          </a:p>
          <a:p>
            <a:pPr marL="1025525" lvl="3" indent="-457200" eaLnBrk="1" hangingPunct="1">
              <a:spcBef>
                <a:spcPts val="281"/>
              </a:spcBef>
              <a:buBlip>
                <a:blip r:embed="rId2"/>
              </a:buBlip>
            </a:pP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Will raise visibility of atmospheric model development</a:t>
            </a:r>
          </a:p>
          <a:p>
            <a:pPr marL="1260378" lvl="2" eaLnBrk="1" hangingPunct="1">
              <a:spcBef>
                <a:spcPts val="281"/>
              </a:spcBef>
              <a:buBlip>
                <a:blip r:embed="rId2"/>
              </a:buBlip>
            </a:pPr>
            <a:endParaRPr lang="en-US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0033CC"/>
            </a:gs>
            <a:gs pos="100000">
              <a:srgbClr val="00206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591925" y="178594"/>
            <a:ext cx="7659114" cy="137819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FAME: 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post 2013</a:t>
            </a:r>
            <a:endParaRPr lang="en-US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821656"/>
            <a:ext cx="8356129" cy="4598789"/>
          </a:xfrm>
        </p:spPr>
        <p:txBody>
          <a:bodyPr/>
          <a:lstStyle/>
          <a:p>
            <a:pPr marL="948407" lvl="1" eaLnBrk="1" hangingPunct="1">
              <a:buBlip>
                <a:blip r:embed="rId2"/>
              </a:buBlip>
            </a:pP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How this develops as a </a:t>
            </a:r>
            <a:r>
              <a:rPr lang="en-US" sz="2500" dirty="0" smtClean="0">
                <a:solidFill>
                  <a:srgbClr val="FFC000"/>
                </a:solidFill>
                <a:latin typeface="Comic Sans MS" pitchFamily="66" charset="0"/>
              </a:rPr>
              <a:t>working group  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or </a:t>
            </a:r>
            <a:r>
              <a:rPr lang="en-US" sz="2500" dirty="0" smtClean="0">
                <a:solidFill>
                  <a:srgbClr val="FFC000"/>
                </a:solidFill>
                <a:latin typeface="Comic Sans MS" pitchFamily="66" charset="0"/>
              </a:rPr>
              <a:t>panel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 within GEWEX but interacting with all of WCRP: CLIVAR, </a:t>
            </a:r>
            <a:r>
              <a:rPr lang="en-US" sz="2500" dirty="0" err="1" smtClean="0">
                <a:solidFill>
                  <a:schemeClr val="bg1"/>
                </a:solidFill>
                <a:latin typeface="Comic Sans MS" pitchFamily="66" charset="0"/>
              </a:rPr>
              <a:t>CliC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, SPARC and feeding into other modeling WGs is not yet clear.</a:t>
            </a:r>
          </a:p>
          <a:p>
            <a:pPr marL="948407" lvl="1" eaLnBrk="1" hangingPunct="1">
              <a:buBlip>
                <a:blip r:embed="rId2"/>
              </a:buBlip>
            </a:pP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WG on Atmospheric Processes and model development for climate (</a:t>
            </a:r>
            <a:r>
              <a:rPr lang="en-US" sz="2500" b="1" dirty="0" smtClean="0">
                <a:solidFill>
                  <a:srgbClr val="FFC000"/>
                </a:solidFill>
                <a:latin typeface="Comic Sans MS" pitchFamily="66" charset="0"/>
              </a:rPr>
              <a:t>WGAP</a:t>
            </a: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)?</a:t>
            </a:r>
          </a:p>
          <a:p>
            <a:pPr marL="948407" lvl="1" eaLnBrk="1" hangingPunct="1">
              <a:buBlip>
                <a:blip r:embed="rId2"/>
              </a:buBlip>
            </a:pPr>
            <a:r>
              <a:rPr lang="en-US" sz="2500" dirty="0" smtClean="0">
                <a:solidFill>
                  <a:schemeClr val="bg1"/>
                </a:solidFill>
                <a:latin typeface="Comic Sans MS" pitchFamily="66" charset="0"/>
              </a:rPr>
              <a:t>Needs to integrate with regional modeling (such as CORDEX)</a:t>
            </a:r>
          </a:p>
          <a:p>
            <a:pPr marL="1260826" lvl="2" eaLnBrk="1" hangingPunct="1">
              <a:buBlip>
                <a:blip r:embed="rId2"/>
              </a:buBlip>
            </a:pPr>
            <a:endParaRPr lang="en-US" sz="25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54721" cy="1296144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000" b="1" i="1" kern="0" dirty="0" smtClean="0">
                <a:solidFill>
                  <a:srgbClr val="C00000"/>
                </a:solidFill>
                <a:latin typeface="Comic Sans MS" pitchFamily="66" charset="0"/>
              </a:rPr>
              <a:t>5.  Applications</a:t>
            </a:r>
            <a:r>
              <a:rPr lang="en-US" sz="2000" b="1" i="1" kern="0" dirty="0" smtClean="0">
                <a:solidFill>
                  <a:schemeClr val="tx2"/>
                </a:solidFill>
                <a:latin typeface="Comic Sans MS" pitchFamily="66" charset="0"/>
              </a:rPr>
              <a:t>:</a:t>
            </a:r>
            <a:r>
              <a:rPr lang="en-US" sz="2000" b="1" kern="0" dirty="0" smtClean="0">
                <a:solidFill>
                  <a:schemeClr val="tx2"/>
                </a:solidFill>
                <a:latin typeface="Comic Sans MS" pitchFamily="66" charset="0"/>
              </a:rPr>
              <a:t> Attribute causes of variability, trends and extremes, and </a:t>
            </a:r>
            <a:r>
              <a:rPr lang="ru-RU" sz="2000" b="1" kern="0" dirty="0" smtClean="0">
                <a:solidFill>
                  <a:schemeClr val="tx2"/>
                </a:solidFill>
                <a:latin typeface="Comic Sans MS" pitchFamily="66" charset="0"/>
              </a:rPr>
              <a:t>determine the predictability of energy and water cycles on global</a:t>
            </a:r>
            <a:r>
              <a:rPr lang="en-US" sz="2000" b="1" kern="0" dirty="0" smtClean="0">
                <a:solidFill>
                  <a:schemeClr val="tx2"/>
                </a:solidFill>
                <a:latin typeface="Comic Sans MS" pitchFamily="66" charset="0"/>
              </a:rPr>
              <a:t> and regional bases in collaboration with the wider WCRP community</a:t>
            </a:r>
            <a:r>
              <a:rPr lang="ru-RU" sz="2000" b="1" kern="0" dirty="0" smtClean="0">
                <a:solidFill>
                  <a:schemeClr val="tx2"/>
                </a:solidFill>
                <a:latin typeface="Comic Sans MS" pitchFamily="66" charset="0"/>
              </a:rPr>
              <a:t>.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661BC-1962-4369-9CCB-E74B34A958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323528" y="2852936"/>
            <a:ext cx="4462264" cy="3672408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vert="horz" wrap="square" lIns="91359" tIns="45680" rIns="91359" bIns="4568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67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Pan-WCRP &amp;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WMO</a:t>
            </a:r>
            <a:b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</a:b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/>
            </a:r>
            <a:b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</a:b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Cross-cutting studies:</a:t>
            </a:r>
            <a:b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</a:b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Monsoons</a:t>
            </a:r>
            <a:b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</a:b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ＭＳ Ｐゴシック" charset="-128"/>
              </a:rPr>
              <a:t>Extremes</a:t>
            </a:r>
            <a:endParaRPr kumimoji="1" lang="ja-JP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" name="Picture 12" descr="AMY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836867" y="3573016"/>
            <a:ext cx="4199629" cy="306896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090"/>
            <a:ext cx="7772400" cy="980728"/>
          </a:xfrm>
          <a:solidFill>
            <a:schemeClr val="accent1"/>
          </a:solidFill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Monsoon crosscuts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5" y="1340768"/>
            <a:ext cx="7920880" cy="3416239"/>
          </a:xfrm>
          <a:prstGeom prst="rect">
            <a:avLst/>
          </a:prstGeom>
          <a:noFill/>
        </p:spPr>
        <p:txBody>
          <a:bodyPr wrap="square" lIns="91359" tIns="45680" rIns="91359" bIns="45680" rtlCol="0">
            <a:spAutoFit/>
          </a:bodyPr>
          <a:lstStyle/>
          <a:p>
            <a:pPr marL="233159" indent="-233159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Concern that, once again, because monsoons cut across land and ocean domains, they may not be adequately addressed in new WCRP structure</a:t>
            </a:r>
          </a:p>
          <a:p>
            <a:pPr marL="233159" indent="-233159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Models do not simulate monsoons well</a:t>
            </a:r>
          </a:p>
          <a:p>
            <a:pPr marL="233159" indent="-233159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How much is resolution (e.g. of topography, land-sea divide)?</a:t>
            </a:r>
          </a:p>
          <a:p>
            <a:pPr marL="233159" indent="-233159"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Can models simulate the floods in Pakistan, China, India in summer 2010, and in Australia in their summer 2010-11?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5" name="Picture 4" descr="pakistan-floods-russia-wildfires-linked_24518_600x4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170884"/>
            <a:ext cx="2270760" cy="1714500"/>
          </a:xfrm>
          <a:prstGeom prst="rect">
            <a:avLst/>
          </a:prstGeom>
        </p:spPr>
      </p:pic>
      <p:pic>
        <p:nvPicPr>
          <p:cNvPr id="6" name="Picture 5" descr="Chinafloods08_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84776" y="5176645"/>
            <a:ext cx="2195736" cy="1646802"/>
          </a:xfrm>
          <a:prstGeom prst="rect">
            <a:avLst/>
          </a:prstGeom>
        </p:spPr>
      </p:pic>
      <p:pic>
        <p:nvPicPr>
          <p:cNvPr id="7" name="Picture 6" descr="China_Floods_in_Guangdong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67744" y="5189997"/>
            <a:ext cx="2267744" cy="1668003"/>
          </a:xfrm>
          <a:prstGeom prst="rect">
            <a:avLst/>
          </a:prstGeom>
        </p:spPr>
      </p:pic>
      <p:pic>
        <p:nvPicPr>
          <p:cNvPr id="8" name="Picture 7" descr="_42441696_zlahore-afp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35488" y="5189998"/>
            <a:ext cx="2484784" cy="1668002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D6F9B-5C01-4EDD-84ED-51328F7F2855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245350" cy="9096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WCRP extremes workshop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981074"/>
            <a:ext cx="8686800" cy="5544269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>
                <a:latin typeface="Comic Sans MS" pitchFamily="66" charset="0"/>
                <a:ea typeface="ＭＳ Ｐゴシック" pitchFamily="34" charset="-128"/>
              </a:rPr>
              <a:t>Workshop on metrics and methodologies of estimation of extreme climate events: </a:t>
            </a:r>
            <a:r>
              <a:rPr lang="en-GB" sz="1800" b="1" dirty="0" smtClean="0">
                <a:latin typeface="Comic Sans MS" pitchFamily="66" charset="0"/>
                <a:ea typeface="ＭＳ Ｐゴシック" pitchFamily="34" charset="-128"/>
              </a:rPr>
              <a:t>WCRP-UNESCO (GEWEX/CLIVAR/IHP) </a:t>
            </a:r>
            <a:endParaRPr lang="en-GB" sz="2400" b="1" dirty="0" smtClean="0">
              <a:latin typeface="Comic Sans MS" pitchFamily="66" charset="0"/>
              <a:ea typeface="ＭＳ Ｐゴシック" pitchFamily="34" charset="-128"/>
            </a:endParaRPr>
          </a:p>
          <a:p>
            <a:pPr>
              <a:spcBef>
                <a:spcPts val="200"/>
              </a:spcBef>
            </a:pPr>
            <a:r>
              <a:rPr lang="en-GB" sz="2400" b="1" dirty="0" smtClean="0">
                <a:latin typeface="Comic Sans MS" pitchFamily="66" charset="0"/>
                <a:ea typeface="ＭＳ Ｐゴシック" pitchFamily="34" charset="-128"/>
              </a:rPr>
              <a:t>UNESCO, Paris: 27-30 Sept 2010</a:t>
            </a:r>
          </a:p>
          <a:p>
            <a:pPr>
              <a:spcBef>
                <a:spcPts val="200"/>
              </a:spcBef>
            </a:pPr>
            <a:r>
              <a:rPr lang="en-GB" sz="2400" b="1" dirty="0" smtClean="0">
                <a:latin typeface="Comic Sans MS" pitchFamily="66" charset="0"/>
                <a:ea typeface="ＭＳ Ｐゴシック" pitchFamily="34" charset="-128"/>
              </a:rPr>
              <a:t>Chair: Olga </a:t>
            </a:r>
            <a:r>
              <a:rPr lang="en-GB" sz="2400" b="1" dirty="0" err="1" smtClean="0">
                <a:latin typeface="Comic Sans MS" pitchFamily="66" charset="0"/>
                <a:ea typeface="ＭＳ Ｐゴシック" pitchFamily="34" charset="-128"/>
              </a:rPr>
              <a:t>Zolina</a:t>
            </a:r>
            <a:endParaRPr lang="en-GB" sz="2400" b="1" dirty="0" smtClean="0">
              <a:latin typeface="Comic Sans MS" pitchFamily="66" charset="0"/>
              <a:ea typeface="ＭＳ Ｐゴシック" pitchFamily="34" charset="-128"/>
            </a:endParaRPr>
          </a:p>
          <a:p>
            <a:pPr>
              <a:spcBef>
                <a:spcPts val="200"/>
              </a:spcBef>
            </a:pPr>
            <a:r>
              <a:rPr lang="en-GB" sz="2400" b="1" dirty="0" smtClean="0">
                <a:latin typeface="Comic Sans MS" pitchFamily="66" charset="0"/>
                <a:ea typeface="ＭＳ Ｐゴシック" pitchFamily="34" charset="-128"/>
              </a:rPr>
              <a:t>132 from 32 countries</a:t>
            </a:r>
          </a:p>
          <a:p>
            <a:pPr>
              <a:spcBef>
                <a:spcPts val="200"/>
              </a:spcBef>
            </a:pPr>
            <a:r>
              <a:rPr lang="en-GB" sz="2400" b="1" dirty="0" smtClean="0">
                <a:latin typeface="Comic Sans MS" pitchFamily="66" charset="0"/>
                <a:ea typeface="ＭＳ Ｐゴシック" pitchFamily="34" charset="-128"/>
              </a:rPr>
              <a:t>Oral, poster, discussion sessions; 3 Breakout Groups</a:t>
            </a:r>
          </a:p>
          <a:p>
            <a:pPr>
              <a:spcBef>
                <a:spcPts val="200"/>
              </a:spcBef>
            </a:pPr>
            <a:r>
              <a:rPr lang="en-GB" sz="2400" b="1" dirty="0" smtClean="0">
                <a:latin typeface="Comic Sans MS" pitchFamily="66" charset="0"/>
                <a:ea typeface="ＭＳ Ｐゴシック" pitchFamily="34" charset="-128"/>
              </a:rPr>
              <a:t>Community white paper, Eos* and BAMS(?) article</a:t>
            </a:r>
          </a:p>
          <a:p>
            <a:pPr>
              <a:spcBef>
                <a:spcPts val="200"/>
              </a:spcBef>
            </a:pPr>
            <a:r>
              <a:rPr lang="en-GB" sz="2400" b="1" dirty="0" smtClean="0">
                <a:latin typeface="Comic Sans MS" pitchFamily="66" charset="0"/>
                <a:ea typeface="ＭＳ Ｐゴシック" pitchFamily="34" charset="-128"/>
              </a:rPr>
              <a:t>http://www.extremeworkshop.org/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Goal: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To provide much improved observational datasets and model capabilities on variability and extremes, especially those that have high impacts on society and the environment; and develop a climate information system that include predictions and assessments of future changes in risk from extremes.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											*21 Dec 2010 issue</a:t>
            </a:r>
          </a:p>
          <a:p>
            <a:endParaRPr lang="en-US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E8B9E7-A7C5-4346-A711-C0609E87727A}" type="slidenum">
              <a:rPr lang="en-US" smtClean="0">
                <a:latin typeface="Comic Sans MS" pitchFamily="66" charset="0"/>
                <a:ea typeface="ＭＳ Ｐゴシック" pitchFamily="34" charset="-128"/>
              </a:rPr>
              <a:pPr/>
              <a:t>26</a:t>
            </a:fld>
            <a:endParaRPr lang="en-US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533400" y="196314"/>
            <a:ext cx="7848600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Reason for focus on extremes</a:t>
            </a:r>
            <a:endParaRPr lang="en-US" sz="4000" b="1" dirty="0">
              <a:solidFill>
                <a:srgbClr val="FFFFFF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434" y="5734373"/>
            <a:ext cx="351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Mean A: 50°F, </a:t>
            </a:r>
            <a:r>
              <a:rPr lang="en-US" sz="2400" dirty="0" err="1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s.d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. 10°F</a:t>
            </a:r>
          </a:p>
        </p:txBody>
      </p:sp>
      <p:pic>
        <p:nvPicPr>
          <p:cNvPr id="16" name="Picture 15" descr="trenberth1999normaldistv2_ptI.png"/>
          <p:cNvPicPr>
            <a:picLocks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4418" y="953208"/>
            <a:ext cx="5467660" cy="2310802"/>
          </a:xfrm>
          <a:prstGeom prst="rect">
            <a:avLst/>
          </a:prstGeom>
        </p:spPr>
      </p:pic>
      <p:pic>
        <p:nvPicPr>
          <p:cNvPr id="18" name="Picture 17" descr="trenberth1999normaldistv2_p.png"/>
          <p:cNvPicPr>
            <a:picLocks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4303" y="1469036"/>
            <a:ext cx="4542175" cy="1742139"/>
          </a:xfrm>
          <a:prstGeom prst="rect">
            <a:avLst/>
          </a:prstGeom>
        </p:spPr>
      </p:pic>
    </p:spTree>
  </p:cSld>
  <p:clrMapOvr>
    <a:masterClrMapping/>
  </p:clrMapOvr>
  <p:transition advTm="2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7.51445E-7 L 0.0316 7.51445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533400" y="196314"/>
            <a:ext cx="7848600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Reason for focus on extremes</a:t>
            </a:r>
            <a:endParaRPr lang="en-US" sz="4000" b="1" dirty="0">
              <a:solidFill>
                <a:srgbClr val="FFFFFF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44338" y="5213661"/>
            <a:ext cx="3099661" cy="162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renberth1999normaldistv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1695" y="938991"/>
            <a:ext cx="5930918" cy="42529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8807" y="1332856"/>
            <a:ext cx="2805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Shift in climate: from A to B</a:t>
            </a:r>
          </a:p>
          <a:p>
            <a:pPr defTabSz="914400"/>
            <a:endParaRPr lang="en-US" sz="2400" dirty="0" smtClean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  <a:p>
            <a:pPr defTabSz="914400"/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Most of time the values are the same </a:t>
            </a: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  <a:cs typeface="Arial" charset="0"/>
              </a:rPr>
              <a:t>(green).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4434" y="5734373"/>
            <a:ext cx="3517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Mean A: 50°F, </a:t>
            </a:r>
            <a:r>
              <a:rPr lang="en-US" sz="2400" dirty="0" err="1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s.d</a:t>
            </a:r>
            <a:r>
              <a:rPr lang="en-US" sz="24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. 10°F</a:t>
            </a:r>
          </a:p>
          <a:p>
            <a:pPr defTabSz="914400"/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Mean B: 55°F, </a:t>
            </a:r>
            <a:r>
              <a:rPr lang="en-US" sz="2400" dirty="0" err="1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s.d</a:t>
            </a:r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. 10°F</a:t>
            </a:r>
            <a:endParaRPr lang="en-US" sz="2400" dirty="0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541009" y="3378631"/>
            <a:ext cx="4370516" cy="1525794"/>
            <a:chOff x="4541009" y="3378631"/>
            <a:chExt cx="4370516" cy="1525794"/>
          </a:xfrm>
        </p:grpSpPr>
        <p:sp>
          <p:nvSpPr>
            <p:cNvPr id="13" name="TextBox 12"/>
            <p:cNvSpPr txBox="1"/>
            <p:nvPr/>
          </p:nvSpPr>
          <p:spPr>
            <a:xfrm>
              <a:off x="6447295" y="3704096"/>
              <a:ext cx="24642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400" dirty="0" smtClean="0">
                  <a:solidFill>
                    <a:srgbClr val="C00000"/>
                  </a:solidFill>
                  <a:latin typeface="Comic Sans MS" pitchFamily="66" charset="0"/>
                  <a:cs typeface="Arial" charset="0"/>
                </a:rPr>
                <a:t>Biggest changes in extremes: &gt;200%</a:t>
              </a:r>
              <a:endParaRPr lang="en-US" sz="2400" dirty="0">
                <a:solidFill>
                  <a:srgbClr val="C00000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 rot="20159054">
              <a:off x="4541009" y="3378631"/>
              <a:ext cx="1131377" cy="619932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hangingPunct="0"/>
              <a:endParaRPr lang="en-US" sz="2400" smtClean="0">
                <a:solidFill>
                  <a:srgbClr val="000000"/>
                </a:solidFill>
                <a:latin typeface="Comic Sans MS" pitchFamily="66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15963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C0000"/>
                </a:solidFill>
                <a:latin typeface="Comic Sans MS" pitchFamily="66" charset="0"/>
              </a:rPr>
              <a:t>Issues for extremes in models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4953000"/>
          </a:xfrm>
        </p:spPr>
        <p:txBody>
          <a:bodyPr/>
          <a:lstStyle/>
          <a:p>
            <a:pPr marL="396875" indent="-396875" eaLnBrk="1" hangingPunct="1">
              <a:buFont typeface="Wingdings" pitchFamily="2" charset="2"/>
              <a:buChar char="S"/>
              <a:defRPr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Model definitions are often different from </a:t>
            </a:r>
            <a:r>
              <a:rPr lang="en-US" sz="2400" dirty="0" err="1" smtClean="0">
                <a:solidFill>
                  <a:srgbClr val="000099"/>
                </a:solidFill>
                <a:latin typeface="Comic Sans MS" pitchFamily="66" charset="0"/>
              </a:rPr>
              <a:t>obs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:</a:t>
            </a:r>
          </a:p>
          <a:p>
            <a:pPr marL="396875" indent="-396875">
              <a:spcBef>
                <a:spcPct val="10000"/>
              </a:spcBef>
              <a:buFont typeface="Wingdings" pitchFamily="2" charset="2"/>
              <a:buChar char="S"/>
              <a:defRPr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Model grid box value may not be comparable to mean of grid box from observations</a:t>
            </a:r>
          </a:p>
          <a:p>
            <a:pPr marL="396875" indent="-396875">
              <a:spcBef>
                <a:spcPct val="10000"/>
              </a:spcBef>
              <a:buFont typeface="Wingdings" pitchFamily="2" charset="2"/>
              <a:buChar char="S"/>
              <a:defRPr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Model results typically not available or archived.</a:t>
            </a:r>
          </a:p>
          <a:p>
            <a:pPr marL="796925" lvl="1" indent="-396875">
              <a:spcBef>
                <a:spcPct val="10000"/>
              </a:spcBef>
              <a:buFont typeface="Wingdings" pitchFamily="2" charset="2"/>
              <a:buChar char="S"/>
              <a:defRPr/>
            </a:pP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Need appropriate output from models (high frequency, stats, ability to generate </a:t>
            </a:r>
            <a:r>
              <a:rPr lang="en-US" sz="2000" dirty="0" err="1" smtClean="0">
                <a:solidFill>
                  <a:srgbClr val="000099"/>
                </a:solidFill>
                <a:latin typeface="Comic Sans MS" pitchFamily="66" charset="0"/>
              </a:rPr>
              <a:t>pdfs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)</a:t>
            </a:r>
          </a:p>
          <a:p>
            <a:pPr marL="396875" indent="-396875">
              <a:spcBef>
                <a:spcPct val="10000"/>
              </a:spcBef>
              <a:buFont typeface="Wingdings" pitchFamily="2" charset="2"/>
              <a:buChar char="S"/>
              <a:defRPr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Ability and utility of models</a:t>
            </a:r>
          </a:p>
          <a:p>
            <a:pPr marL="796925" lvl="1" indent="-396875">
              <a:spcBef>
                <a:spcPct val="10000"/>
              </a:spcBef>
              <a:buFont typeface="Wingdings" pitchFamily="2" charset="2"/>
              <a:buChar char="S"/>
              <a:defRPr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Model extremes are not well simulated.</a:t>
            </a:r>
          </a:p>
          <a:p>
            <a:pPr marL="796925" lvl="1" indent="-396875">
              <a:spcBef>
                <a:spcPct val="10000"/>
              </a:spcBef>
              <a:buFont typeface="Wingdings" pitchFamily="2" charset="2"/>
              <a:buChar char="S"/>
              <a:defRPr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Is there confidence in the physics?</a:t>
            </a:r>
          </a:p>
          <a:p>
            <a:pPr marL="396875" indent="-396875">
              <a:spcBef>
                <a:spcPct val="10000"/>
              </a:spcBef>
              <a:buFont typeface="Wingdings" pitchFamily="2" charset="2"/>
              <a:buChar char="S"/>
              <a:defRPr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Improvements of models (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intensity, frequency of </a:t>
            </a:r>
            <a:r>
              <a:rPr lang="en-US" sz="2000" dirty="0" err="1" smtClean="0">
                <a:solidFill>
                  <a:srgbClr val="000099"/>
                </a:solidFill>
                <a:latin typeface="Comic Sans MS" pitchFamily="66" charset="0"/>
              </a:rPr>
              <a:t>precip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etc)</a:t>
            </a:r>
            <a:endParaRPr lang="en-US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396875" indent="-396875">
              <a:spcBef>
                <a:spcPct val="10000"/>
              </a:spcBef>
              <a:buFont typeface="Wingdings" pitchFamily="2" charset="2"/>
              <a:buChar char="S"/>
              <a:defRPr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Improvements in resolution</a:t>
            </a:r>
          </a:p>
          <a:p>
            <a:pPr eaLnBrk="1" hangingPunct="1">
              <a:buFont typeface="Wingdings" pitchFamily="2" charset="2"/>
              <a:buChar char="S"/>
              <a:defRPr/>
            </a:pPr>
            <a:endParaRPr lang="en-US" sz="2800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S"/>
              <a:defRPr/>
            </a:pPr>
            <a:endParaRPr lang="en-US" sz="2800" dirty="0" smtClean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BEA87-C698-4527-BFB4-B6D09CC201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073275" y="71438"/>
            <a:ext cx="52641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The Tools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57225" y="1295418"/>
          <a:ext cx="80962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504950" y="1295416"/>
          <a:ext cx="6400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524000" y="1295417"/>
          <a:ext cx="63627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14500" y="5821370"/>
            <a:ext cx="6497638" cy="923249"/>
          </a:xfrm>
          <a:prstGeom prst="rect">
            <a:avLst/>
          </a:prstGeom>
          <a:noFill/>
        </p:spPr>
        <p:txBody>
          <a:bodyPr lIns="91359" tIns="45680" rIns="91359" bIns="45680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90"/>
                </a:solidFill>
                <a:ea typeface="ＭＳ Ｐゴシック" charset="-128"/>
                <a:cs typeface="Arial" charset="0"/>
              </a:rPr>
              <a:t>GEWEX achieves its goals through data set development and</a:t>
            </a:r>
          </a:p>
          <a:p>
            <a:pPr>
              <a:defRPr/>
            </a:pPr>
            <a:r>
              <a:rPr lang="en-US">
                <a:solidFill>
                  <a:srgbClr val="000090"/>
                </a:solidFill>
                <a:ea typeface="ＭＳ Ｐゴシック" charset="-128"/>
                <a:cs typeface="Arial" charset="0"/>
              </a:rPr>
              <a:t>analysis, process studies and model improvement</a:t>
            </a:r>
            <a:r>
              <a:rPr lang="en-GB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Arial" charset="0"/>
              </a:rPr>
              <a:t> </a:t>
            </a:r>
          </a:p>
          <a:p>
            <a:pPr>
              <a:defRPr/>
            </a:pPr>
            <a:endParaRPr lang="en-US">
              <a:solidFill>
                <a:srgbClr val="00009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14313" y="0"/>
            <a:ext cx="27955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9" tIns="45680" rIns="91359" bIns="45680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34" charset="0"/>
              </a:rPr>
              <a:t>Domains</a:t>
            </a: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-933450" y="342917"/>
          <a:ext cx="5638800" cy="251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151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837363-52BD-4DDB-9EE4-F0FBB0365E67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3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8" grpId="0"/>
      <p:bldGraphic spid="9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15963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C0000"/>
                </a:solidFill>
                <a:latin typeface="Comic Sans MS" pitchFamily="66" charset="0"/>
              </a:rPr>
              <a:t>Moral for extremes in models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4953000"/>
          </a:xfrm>
        </p:spPr>
        <p:txBody>
          <a:bodyPr/>
          <a:lstStyle/>
          <a:p>
            <a:pPr lvl="0">
              <a:buFont typeface="Wingdings" pitchFamily="2" charset="2"/>
              <a:buChar char="S"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Provide a focus for evaluating and development of models </a:t>
            </a:r>
            <a:r>
              <a:rPr lang="en-US" sz="2400" dirty="0" err="1" smtClean="0">
                <a:solidFill>
                  <a:srgbClr val="000099"/>
                </a:solidFill>
                <a:latin typeface="Comic Sans MS" pitchFamily="66" charset="0"/>
              </a:rPr>
              <a:t>wrt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how well they replicate extremes: 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S"/>
            </a:pP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Developing better methods for comparing model grid point values with observations. Compare apples with apples: gridded data</a:t>
            </a:r>
          </a:p>
          <a:p>
            <a:pPr lvl="1">
              <a:spcBef>
                <a:spcPts val="200"/>
              </a:spcBef>
              <a:buFont typeface="Wingdings" pitchFamily="2" charset="2"/>
              <a:buChar char="S"/>
            </a:pP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Establish extreme-related measures for evaluation of models. </a:t>
            </a:r>
          </a:p>
          <a:p>
            <a:pPr>
              <a:buFont typeface="Wingdings" pitchFamily="2" charset="2"/>
              <a:buChar char="S"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Ensure that archives of model runs include sufficient high frequency data to assess </a:t>
            </a:r>
            <a:r>
              <a:rPr lang="en-US" sz="2400" dirty="0" err="1" smtClean="0">
                <a:solidFill>
                  <a:srgbClr val="000099"/>
                </a:solidFill>
                <a:latin typeface="Comic Sans MS" pitchFamily="66" charset="0"/>
              </a:rPr>
              <a:t>pdfs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and extremes.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</a:p>
          <a:p>
            <a:pPr lvl="1">
              <a:buFont typeface="Wingdings" pitchFamily="2" charset="2"/>
              <a:buChar char="S"/>
            </a:pP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Improve model archives with hourly data</a:t>
            </a:r>
            <a:endParaRPr lang="en-US" sz="24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396875" indent="-396875">
              <a:spcBef>
                <a:spcPct val="10000"/>
              </a:spcBef>
              <a:buFont typeface="Wingdings" pitchFamily="2" charset="2"/>
              <a:buChar char="S"/>
              <a:defRPr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Assess ability and utility of models </a:t>
            </a:r>
            <a:r>
              <a:rPr lang="en-US" sz="2400" dirty="0" err="1" smtClean="0">
                <a:solidFill>
                  <a:srgbClr val="000099"/>
                </a:solidFill>
                <a:latin typeface="Comic Sans MS" pitchFamily="66" charset="0"/>
              </a:rPr>
              <a:t>wrt</a:t>
            </a: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 extremes</a:t>
            </a:r>
          </a:p>
          <a:p>
            <a:pPr marL="796925" lvl="1" indent="-396875">
              <a:spcBef>
                <a:spcPct val="10000"/>
              </a:spcBef>
              <a:buFont typeface="Wingdings" pitchFamily="2" charset="2"/>
              <a:buChar char="S"/>
              <a:defRPr/>
            </a:pP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As fn of resolution</a:t>
            </a:r>
          </a:p>
          <a:p>
            <a:pPr marL="796925" lvl="1" indent="-396875">
              <a:spcBef>
                <a:spcPct val="10000"/>
              </a:spcBef>
              <a:buFont typeface="Wingdings" pitchFamily="2" charset="2"/>
              <a:buChar char="S"/>
              <a:defRPr/>
            </a:pP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As fn of parameterizations (e.g. convection)</a:t>
            </a:r>
            <a:endParaRPr lang="en-US" sz="18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"/>
              <a:defRPr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Set up specific CMIP5 analysis projects focused on extremes</a:t>
            </a:r>
          </a:p>
          <a:p>
            <a:pPr lvl="1" eaLnBrk="1" hangingPunct="1">
              <a:buFont typeface="Wingdings" pitchFamily="2" charset="2"/>
              <a:buChar char=""/>
              <a:defRPr/>
            </a:pP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Derive certain mandatory statistics</a:t>
            </a:r>
          </a:p>
          <a:p>
            <a:pPr eaLnBrk="1" hangingPunct="1">
              <a:buFont typeface="Wingdings" pitchFamily="2" charset="2"/>
              <a:buChar char="S"/>
              <a:defRPr/>
            </a:pPr>
            <a:r>
              <a:rPr lang="en-US" sz="2400" dirty="0" smtClean="0">
                <a:solidFill>
                  <a:srgbClr val="000099"/>
                </a:solidFill>
                <a:latin typeface="Comic Sans MS" pitchFamily="66" charset="0"/>
              </a:rPr>
              <a:t>What do these mean for impacts: downscaling?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BEA87-C698-4527-BFB4-B6D09CC201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9" y="260648"/>
            <a:ext cx="7554721" cy="1296144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C00000"/>
                </a:solidFill>
                <a:latin typeface="Comic Sans MS" pitchFamily="66" charset="0"/>
              </a:rPr>
              <a:t> 7. Capacity Building</a:t>
            </a:r>
            <a:r>
              <a:rPr lang="en-US" sz="2000" b="1" i="1" dirty="0" smtClean="0">
                <a:latin typeface="Comic Sans MS" pitchFamily="66" charset="0"/>
              </a:rPr>
              <a:t>:</a:t>
            </a:r>
            <a:r>
              <a:rPr lang="en-US" sz="2000" dirty="0" smtClean="0">
                <a:latin typeface="Comic Sans MS" pitchFamily="66" charset="0"/>
              </a:rPr>
              <a:t> Promote and foster the development of capacity through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training of scientists and outreach to the user community.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661BC-1962-4369-9CCB-E74B34A9587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170" name="Picture 2" descr="C:\My Files\Hugo\MyProjects\iai\LCLUC-LPB\course\Photos\Ariane\2009-11-05\068.JPG"/>
          <p:cNvPicPr>
            <a:picLocks noChangeAspect="1" noChangeArrowheads="1"/>
          </p:cNvPicPr>
          <p:nvPr/>
        </p:nvPicPr>
        <p:blipFill>
          <a:blip r:embed="rId2" cstate="screen">
            <a:lum bright="6000"/>
          </a:blip>
          <a:srcRect/>
          <a:stretch>
            <a:fillRect/>
          </a:stretch>
        </p:blipFill>
        <p:spPr bwMode="auto">
          <a:xfrm>
            <a:off x="395536" y="2196058"/>
            <a:ext cx="5816600" cy="245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53201" y="2348880"/>
            <a:ext cx="2411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Participants at a recent La Plata Basin Workshop held in </a:t>
            </a:r>
            <a:r>
              <a:rPr lang="en-US" dirty="0" err="1" smtClean="0"/>
              <a:t>Itaipú</a:t>
            </a:r>
            <a:r>
              <a:rPr lang="en-US" dirty="0" smtClean="0"/>
              <a:t> Technological Park, </a:t>
            </a:r>
            <a:r>
              <a:rPr lang="en-US" dirty="0" err="1" smtClean="0"/>
              <a:t>Foz</a:t>
            </a:r>
            <a:r>
              <a:rPr lang="en-US" dirty="0" smtClean="0"/>
              <a:t> do Iguaçu, Paraná State, Brazil.</a:t>
            </a:r>
            <a:endParaRPr lang="en-US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1" name="Picture 3" descr="podium_enh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5013176"/>
            <a:ext cx="5040313" cy="10985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435849" y="4826675"/>
            <a:ext cx="3708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panel discussion at the International BACC Conference, May 2006 in Gothenburg, Sweden, providing for science – stakeholder interaction and GEWEX/BALTEX outreach.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556792"/>
            <a:ext cx="842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Education: workshops, training, summer schools; observations, data; technology use; interactions with users; outreach.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GEWEX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661BC-1962-4369-9CCB-E74B34A9587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" name="Content Placeholder 5" descr="hydro.col_processes_BL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65760" y="1465938"/>
            <a:ext cx="8772029" cy="5255537"/>
          </a:xfrm>
        </p:spPr>
      </p:pic>
      <p:pic>
        <p:nvPicPr>
          <p:cNvPr id="6" name="Picture 5" descr="hydro.col_processes_anotat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2030700"/>
            <a:ext cx="8003232" cy="421452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705247" y="908720"/>
            <a:ext cx="3695905" cy="2592288"/>
          </a:xfrm>
          <a:prstGeom prst="cloudCallout">
            <a:avLst>
              <a:gd name="adj1" fmla="val -61089"/>
              <a:gd name="adj2" fmla="val -475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Please join us!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jects_9-24-1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4365104"/>
            <a:ext cx="6431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J. </a:t>
            </a:r>
            <a:r>
              <a:rPr lang="en-US" sz="800" dirty="0" err="1" smtClean="0">
                <a:solidFill>
                  <a:schemeClr val="tx2"/>
                </a:solidFill>
              </a:rPr>
              <a:t>Polcher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14455" y="71438"/>
            <a:ext cx="6161087" cy="1143000"/>
          </a:xfrm>
        </p:spPr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579941"/>
            <a:ext cx="9182100" cy="227746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91359" tIns="45680" rIns="91359" bIns="45680">
            <a:spAutoFit/>
          </a:bodyPr>
          <a:lstStyle/>
          <a:p>
            <a:r>
              <a:rPr lang="en-US" sz="1600" b="1" dirty="0" smtClean="0"/>
              <a:t>GMPP </a:t>
            </a:r>
            <a:r>
              <a:rPr lang="en-US" sz="1600" b="1" dirty="0" smtClean="0">
                <a:sym typeface="Symbol"/>
              </a:rPr>
              <a:t> GCSS/GABLS, GLASS</a:t>
            </a:r>
            <a:endParaRPr lang="en-US" sz="1600" b="1" dirty="0"/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r>
              <a:rPr lang="en-US" sz="1600" dirty="0"/>
              <a:t> Model </a:t>
            </a:r>
            <a:r>
              <a:rPr lang="en-US" sz="1600" b="1" dirty="0"/>
              <a:t>Parameterization</a:t>
            </a:r>
            <a:r>
              <a:rPr lang="en-US" sz="1600" dirty="0"/>
              <a:t> and development from land surface process to atmospheric processes</a:t>
            </a:r>
          </a:p>
          <a:p>
            <a:pPr>
              <a:buFontTx/>
              <a:buChar char="-"/>
            </a:pPr>
            <a:r>
              <a:rPr lang="en-US" sz="1600" dirty="0"/>
              <a:t> </a:t>
            </a:r>
            <a:r>
              <a:rPr lang="en-US" sz="1600" b="1" dirty="0"/>
              <a:t>Cloud process </a:t>
            </a:r>
            <a:r>
              <a:rPr lang="en-US" sz="1600" dirty="0"/>
              <a:t>descriptions, parameterizations and model, data sets and tools, intercomparison studies</a:t>
            </a:r>
          </a:p>
          <a:p>
            <a:pPr>
              <a:buFontTx/>
              <a:buChar char="-"/>
            </a:pPr>
            <a:r>
              <a:rPr lang="en-US" sz="1600" dirty="0"/>
              <a:t> </a:t>
            </a:r>
            <a:r>
              <a:rPr lang="en-US" sz="1600" b="1" dirty="0"/>
              <a:t>Atmospheric Boundary layer </a:t>
            </a:r>
            <a:r>
              <a:rPr lang="en-US" sz="1600" dirty="0"/>
              <a:t>studies, descriptions and intercomparison studies (diurnal cycle)</a:t>
            </a:r>
          </a:p>
          <a:p>
            <a:pPr>
              <a:buFontTx/>
              <a:buChar char="-"/>
            </a:pPr>
            <a:r>
              <a:rPr lang="en-US" sz="1600" dirty="0"/>
              <a:t> Strong cooperation with Numerical Prediction Centers and weather forecasting “through” WGNE </a:t>
            </a:r>
          </a:p>
          <a:p>
            <a:pPr>
              <a:buFontTx/>
              <a:buChar char="-"/>
            </a:pPr>
            <a:r>
              <a:rPr lang="en-US" sz="1600" dirty="0"/>
              <a:t> </a:t>
            </a:r>
            <a:r>
              <a:rPr lang="en-US" sz="1600" b="1" dirty="0"/>
              <a:t>Land surface feed back/coupling </a:t>
            </a:r>
            <a:r>
              <a:rPr lang="en-US" sz="1600" dirty="0"/>
              <a:t>studies</a:t>
            </a:r>
            <a:endParaRPr lang="en-US" sz="1400" dirty="0"/>
          </a:p>
          <a:p>
            <a:pPr>
              <a:buFontTx/>
              <a:buChar char="-"/>
            </a:pPr>
            <a:r>
              <a:rPr lang="en-US" sz="1400" dirty="0">
                <a:solidFill>
                  <a:srgbClr val="FFFFFF"/>
                </a:solidFill>
                <a:hlinkClick r:id="rId2"/>
              </a:rPr>
              <a:t>http://www.gewex.org/projects-GMPP.htm</a:t>
            </a:r>
            <a:r>
              <a:rPr lang="en-US" sz="1400" dirty="0"/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0"/>
            <a:ext cx="9182100" cy="22466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91359" tIns="45680" rIns="91359" bIns="45680">
            <a:spAutoFit/>
          </a:bodyPr>
          <a:lstStyle/>
          <a:p>
            <a:pPr>
              <a:defRPr/>
            </a:pPr>
            <a:r>
              <a:rPr lang="en-US" sz="1600" b="1" dirty="0"/>
              <a:t>GRP </a:t>
            </a:r>
          </a:p>
          <a:p>
            <a:pPr>
              <a:buFontTx/>
              <a:buChar char="-"/>
              <a:defRPr/>
            </a:pPr>
            <a:endParaRPr lang="en-US" sz="1600" dirty="0"/>
          </a:p>
          <a:p>
            <a:pPr>
              <a:buFontTx/>
              <a:buChar char="-"/>
              <a:defRPr/>
            </a:pPr>
            <a:r>
              <a:rPr lang="en-US" sz="1600" dirty="0"/>
              <a:t> </a:t>
            </a:r>
            <a:r>
              <a:rPr lang="en-US" sz="1600" b="1" dirty="0"/>
              <a:t>Radiative processes </a:t>
            </a:r>
            <a:r>
              <a:rPr lang="en-US" sz="1600" dirty="0"/>
              <a:t>and understanding</a:t>
            </a:r>
          </a:p>
          <a:p>
            <a:pPr>
              <a:buFontTx/>
              <a:buChar char="-"/>
              <a:defRPr/>
            </a:pPr>
            <a:r>
              <a:rPr lang="en-US" sz="1600" b="1" dirty="0"/>
              <a:t> Global Data sets</a:t>
            </a:r>
            <a:r>
              <a:rPr lang="en-US" sz="1600" dirty="0"/>
              <a:t> on radiative and turbulent fluxes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 Global In-situ </a:t>
            </a:r>
            <a:r>
              <a:rPr lang="en-US" sz="1600" b="1" dirty="0"/>
              <a:t>observational networks</a:t>
            </a:r>
            <a:r>
              <a:rPr lang="en-US" sz="1600" dirty="0"/>
              <a:t>, development and standardization </a:t>
            </a:r>
            <a:r>
              <a:rPr lang="en-US" sz="1600" dirty="0" smtClean="0"/>
              <a:t>(radiation, soil </a:t>
            </a:r>
            <a:r>
              <a:rPr lang="en-US" sz="1600" dirty="0"/>
              <a:t>m</a:t>
            </a:r>
            <a:r>
              <a:rPr lang="en-US" sz="1600" dirty="0" smtClean="0"/>
              <a:t>oisture</a:t>
            </a:r>
            <a:r>
              <a:rPr lang="en-US" sz="1600" dirty="0"/>
              <a:t>)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 Development and improvement of </a:t>
            </a:r>
            <a:r>
              <a:rPr lang="en-US" sz="1600" b="1" dirty="0"/>
              <a:t>radiative transfer </a:t>
            </a:r>
            <a:r>
              <a:rPr lang="en-US" sz="1600" dirty="0"/>
              <a:t>codes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 </a:t>
            </a:r>
            <a:r>
              <a:rPr lang="en-US" sz="1600" b="1" dirty="0" err="1"/>
              <a:t>Intercomparison</a:t>
            </a:r>
            <a:r>
              <a:rPr lang="en-US" sz="1600" dirty="0"/>
              <a:t> studies and assessment</a:t>
            </a:r>
            <a:endParaRPr lang="en-US" sz="1400" dirty="0">
              <a:solidFill>
                <a:srgbClr val="010000"/>
              </a:solidFill>
            </a:endParaRPr>
          </a:p>
          <a:p>
            <a:pPr>
              <a:buFontTx/>
              <a:buChar char="-"/>
              <a:defRPr/>
            </a:pPr>
            <a:r>
              <a:rPr lang="en-US" sz="1400" dirty="0">
                <a:solidFill>
                  <a:srgbClr val="FFFFFF"/>
                </a:solidFill>
                <a:hlinkClick r:id="rId3"/>
              </a:rPr>
              <a:t>http://www.gewex.org/projects-GRP.htm</a:t>
            </a:r>
            <a:endParaRPr lang="en-US" sz="1400" dirty="0">
              <a:solidFill>
                <a:srgbClr val="FFFFFF"/>
              </a:solidFill>
            </a:endParaRPr>
          </a:p>
          <a:p>
            <a:pPr>
              <a:buFontTx/>
              <a:buChar char="-"/>
              <a:defRPr/>
            </a:pPr>
            <a:endParaRPr lang="en-US" sz="1400" dirty="0"/>
          </a:p>
        </p:txBody>
      </p:sp>
      <p:sp>
        <p:nvSpPr>
          <p:cNvPr id="22534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552FFC-0E9E-4850-868A-DFCD6FD6FA4C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5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143136"/>
            <a:ext cx="9182100" cy="24929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91359" tIns="45680" rIns="91359" bIns="45680">
            <a:spAutoFit/>
          </a:bodyPr>
          <a:lstStyle/>
          <a:p>
            <a:pPr>
              <a:defRPr/>
            </a:pPr>
            <a:r>
              <a:rPr lang="en-US" sz="1600" b="1" dirty="0"/>
              <a:t>CEOP</a:t>
            </a:r>
            <a:r>
              <a:rPr lang="en-US" sz="1600" dirty="0"/>
              <a:t> </a:t>
            </a:r>
            <a:r>
              <a:rPr lang="en-US" sz="1600" b="1" dirty="0" smtClean="0">
                <a:sym typeface="Symbol"/>
              </a:rPr>
              <a:t></a:t>
            </a:r>
            <a:r>
              <a:rPr lang="en-US" sz="1600" b="1" dirty="0" smtClean="0"/>
              <a:t> GHP</a:t>
            </a:r>
            <a:endParaRPr lang="en-US" sz="1600" b="1" dirty="0"/>
          </a:p>
          <a:p>
            <a:pPr>
              <a:buFontTx/>
              <a:buChar char="-"/>
              <a:defRPr/>
            </a:pPr>
            <a:endParaRPr lang="en-US" sz="1600" dirty="0"/>
          </a:p>
          <a:p>
            <a:pPr marL="119063" indent="-119063">
              <a:buFontTx/>
              <a:buChar char="-"/>
              <a:defRPr/>
            </a:pPr>
            <a:r>
              <a:rPr lang="en-US" sz="1600" dirty="0"/>
              <a:t>Globally distributed extensive </a:t>
            </a:r>
            <a:r>
              <a:rPr lang="en-US" sz="1600" b="1" dirty="0"/>
              <a:t>regional data sets</a:t>
            </a:r>
            <a:r>
              <a:rPr lang="en-US" sz="1600" dirty="0"/>
              <a:t> covering water and energy cycle observations (in situ and space borne and modeling data)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 </a:t>
            </a:r>
            <a:r>
              <a:rPr lang="en-US" sz="1600" b="1" dirty="0"/>
              <a:t>Data management </a:t>
            </a:r>
            <a:r>
              <a:rPr lang="en-US" sz="1600" dirty="0"/>
              <a:t>system / GEO Prototype for Water Cycle Observations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 </a:t>
            </a:r>
            <a:r>
              <a:rPr lang="en-US" sz="1600" b="1" dirty="0"/>
              <a:t>Regional Climate Modeling and Process </a:t>
            </a:r>
            <a:r>
              <a:rPr lang="en-US" sz="1600" dirty="0"/>
              <a:t>Descriptions (Monsoons, Extremes, etc)</a:t>
            </a:r>
          </a:p>
          <a:p>
            <a:pPr>
              <a:buFontTx/>
              <a:buChar char="-"/>
              <a:defRPr/>
            </a:pPr>
            <a:r>
              <a:rPr lang="en-US" sz="1600" dirty="0"/>
              <a:t> </a:t>
            </a:r>
            <a:r>
              <a:rPr lang="en-US" sz="1600" b="1" dirty="0"/>
              <a:t>Hydrological Applications </a:t>
            </a:r>
            <a:r>
              <a:rPr lang="en-US" sz="1600" dirty="0"/>
              <a:t>and Forecasting (</a:t>
            </a:r>
            <a:r>
              <a:rPr lang="en-US" sz="1400" dirty="0"/>
              <a:t>Drought monitoring, Hydrological Ensemble Predictions…)</a:t>
            </a:r>
            <a:endParaRPr lang="en-US" sz="1600" dirty="0"/>
          </a:p>
          <a:p>
            <a:pPr>
              <a:buFontTx/>
              <a:buChar char="-"/>
              <a:defRPr/>
            </a:pPr>
            <a:r>
              <a:rPr lang="en-US" sz="1600" dirty="0"/>
              <a:t> Coupling with Global Modeling and Global Data sets </a:t>
            </a:r>
            <a:endParaRPr lang="en-US" sz="1400" dirty="0"/>
          </a:p>
          <a:p>
            <a:pPr>
              <a:buFontTx/>
              <a:buChar char="-"/>
              <a:defRPr/>
            </a:pPr>
            <a:r>
              <a:rPr lang="en-US" sz="1400" dirty="0">
                <a:solidFill>
                  <a:srgbClr val="FFFFFF"/>
                </a:solidFill>
              </a:rPr>
              <a:t>http://www.gewex.org/projects-CEOP.htm</a:t>
            </a:r>
          </a:p>
          <a:p>
            <a:pPr>
              <a:buFontTx/>
              <a:buChar char="-"/>
              <a:defRPr/>
            </a:pPr>
            <a:endParaRPr lang="en-US" sz="14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ydro.col_processes_radiation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" y="1628800"/>
            <a:ext cx="6619709" cy="1334914"/>
          </a:xfrm>
          <a:prstGeom prst="rect">
            <a:avLst/>
          </a:prstGeom>
        </p:spPr>
      </p:pic>
      <p:pic>
        <p:nvPicPr>
          <p:cNvPr id="9" name="Picture 8" descr="hydro.col_processes_BL_pt2.png"/>
          <p:cNvPicPr>
            <a:picLocks noChangeAspect="1"/>
          </p:cNvPicPr>
          <p:nvPr/>
        </p:nvPicPr>
        <p:blipFill>
          <a:blip r:embed="rId3" cstate="screen"/>
          <a:srcRect r="2751"/>
          <a:stretch>
            <a:fillRect/>
          </a:stretch>
        </p:blipFill>
        <p:spPr>
          <a:xfrm>
            <a:off x="365760" y="1484784"/>
            <a:ext cx="8530710" cy="5255537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68152"/>
          </a:xfr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eaLnBrk="1" hangingPunct="1"/>
            <a:r>
              <a:rPr lang="en-US" sz="8800" b="1" dirty="0" smtClean="0">
                <a:solidFill>
                  <a:srgbClr val="CC0000"/>
                </a:solidFill>
                <a:latin typeface="Andy" pitchFamily="66" charset="0"/>
              </a:rPr>
              <a:t>GEWEX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BEA87-C698-4527-BFB4-B6D09CC201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Content Placeholder 5" descr="hydro.col_processes_BL.pn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365760" y="1465938"/>
            <a:ext cx="8772029" cy="5255537"/>
          </a:xfrm>
        </p:spPr>
      </p:pic>
      <p:pic>
        <p:nvPicPr>
          <p:cNvPr id="7" name="Picture 6" descr="hydro.col_processes_anotati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3568" y="2030700"/>
            <a:ext cx="8003232" cy="42145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3688" y="1628800"/>
            <a:ext cx="3585212" cy="523220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y" pitchFamily="66" charset="0"/>
              </a:rPr>
              <a:t>GEWEX  Radiation Panel</a:t>
            </a:r>
            <a:endParaRPr lang="en-US" sz="2800" dirty="0">
              <a:solidFill>
                <a:srgbClr val="FF0000"/>
              </a:solidFill>
              <a:latin typeface="Andy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2300679"/>
            <a:ext cx="5633978" cy="1384995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ndy" pitchFamily="66" charset="0"/>
              </a:rPr>
              <a:t>Global Land-Atmospheric System Study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ndy" pitchFamily="66" charset="0"/>
              </a:rPr>
              <a:t>      Land Surface Processes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ndy" pitchFamily="66" charset="0"/>
              </a:rPr>
              <a:t>   GEWEX </a:t>
            </a:r>
            <a:r>
              <a:rPr lang="en-US" sz="2800" b="1" dirty="0" err="1" smtClean="0">
                <a:solidFill>
                  <a:srgbClr val="FF0000"/>
                </a:solidFill>
                <a:latin typeface="Andy" pitchFamily="66" charset="0"/>
              </a:rPr>
              <a:t>Hydroclimatology</a:t>
            </a:r>
            <a:r>
              <a:rPr lang="en-US" sz="2800" b="1" dirty="0" smtClean="0">
                <a:solidFill>
                  <a:srgbClr val="FF0000"/>
                </a:solidFill>
                <a:latin typeface="Andy" pitchFamily="66" charset="0"/>
              </a:rPr>
              <a:t> Panel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5656" y="936302"/>
            <a:ext cx="6161559" cy="1384995"/>
          </a:xfrm>
          <a:prstGeom prst="rect">
            <a:avLst/>
          </a:prstGeom>
          <a:solidFill>
            <a:srgbClr val="CAE6EE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ndy" pitchFamily="66" charset="0"/>
              </a:rPr>
              <a:t>    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GEWEX Cloud System Study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          Atmospheric Processes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GEWEX Atmospheric Boundary Layer Panel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16332" y="0"/>
            <a:ext cx="8848156" cy="12002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359" tIns="45680" rIns="91359" bIns="45680"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</a:rPr>
              <a:t>There is a new WCRP structure post 2013: how does GEWEX fit ?</a:t>
            </a:r>
            <a:endParaRPr lang="en-US" sz="3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81009" y="1844824"/>
            <a:ext cx="8762992" cy="46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9" tIns="45680" rIns="91359" bIns="4568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>
                <a:solidFill>
                  <a:srgbClr val="000099"/>
                </a:solidFill>
                <a:latin typeface="Comic Sans MS" pitchFamily="66" charset="0"/>
              </a:rPr>
              <a:t> Core projects retained but with revised responsibilities to facilitate 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</a:rPr>
              <a:t>climate system </a:t>
            </a:r>
            <a:r>
              <a:rPr lang="en-US" sz="2000" dirty="0">
                <a:solidFill>
                  <a:srgbClr val="000099"/>
                </a:solidFill>
                <a:latin typeface="Comic Sans MS" pitchFamily="66" charset="0"/>
              </a:rPr>
              <a:t>research at the interface of the physical Earth system components:</a:t>
            </a:r>
          </a:p>
          <a:p>
            <a:r>
              <a:rPr lang="en-US" sz="12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endParaRPr lang="en-US" sz="1200" dirty="0">
              <a:latin typeface="Comic Sans MS" pitchFamily="66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latin typeface="Comic Sans MS" pitchFamily="66" charset="0"/>
              </a:rPr>
              <a:t> Ocean-atmosphere  (think CLIVAR)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latin typeface="Comic Sans MS" pitchFamily="66" charset="0"/>
              </a:rPr>
              <a:t> Land-atmosphere (think GEWEX)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Cryosphere</a:t>
            </a:r>
            <a:r>
              <a:rPr lang="en-US" sz="2000" dirty="0">
                <a:latin typeface="Comic Sans MS" pitchFamily="66" charset="0"/>
              </a:rPr>
              <a:t> (think </a:t>
            </a:r>
            <a:r>
              <a:rPr lang="en-US" sz="2000" dirty="0" err="1">
                <a:latin typeface="Comic Sans MS" pitchFamily="66" charset="0"/>
              </a:rPr>
              <a:t>CliC</a:t>
            </a:r>
            <a:r>
              <a:rPr lang="en-US" sz="2000" dirty="0">
                <a:latin typeface="Comic Sans MS" pitchFamily="66" charset="0"/>
              </a:rPr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latin typeface="Comic Sans MS" pitchFamily="66" charset="0"/>
              </a:rPr>
              <a:t> Stratosphere-troposphere (think SPARC)</a:t>
            </a:r>
          </a:p>
          <a:p>
            <a:pPr>
              <a:buFont typeface="Arial" charset="0"/>
              <a:buChar char="•"/>
            </a:pPr>
            <a:endParaRPr lang="en-US" sz="1200" dirty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rgbClr val="000099"/>
                </a:solidFill>
                <a:latin typeface="Comic Sans MS" pitchFamily="66" charset="0"/>
              </a:rPr>
              <a:t> Within each core project there is a common set of basic “themes”:</a:t>
            </a:r>
          </a:p>
          <a:p>
            <a:endParaRPr lang="en-US" sz="1200" dirty="0">
              <a:latin typeface="Comic Sans MS" pitchFamily="66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latin typeface="Comic Sans MS" pitchFamily="66" charset="0"/>
              </a:rPr>
              <a:t> Observations and analysis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latin typeface="Comic Sans MS" pitchFamily="66" charset="0"/>
              </a:rPr>
              <a:t> Model development, evaluation and experiments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latin typeface="Comic Sans MS" pitchFamily="66" charset="0"/>
              </a:rPr>
              <a:t> Processes and understanding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latin typeface="Comic Sans MS" pitchFamily="66" charset="0"/>
              </a:rPr>
              <a:t> Applications and services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latin typeface="Comic Sans MS" pitchFamily="66" charset="0"/>
              </a:rPr>
              <a:t> Capacity building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2133600" y="1196752"/>
            <a:ext cx="4922979" cy="52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9" tIns="45680" rIns="91359" bIns="4568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Main proposals from JSC-31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614068" y="492833"/>
            <a:ext cx="6529933" cy="2671936"/>
          </a:xfrm>
          <a:prstGeom prst="cloudCallout">
            <a:avLst>
              <a:gd name="adj1" fmla="val -28812"/>
              <a:gd name="adj2" fmla="val 684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59" tIns="45680" rIns="91359" bIns="45680"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Where is the atmosphere?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Everywhere, yet nowhere!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What are the implications for GEWEX?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4E1E8-C1D5-48EF-A007-40E3F3D22CC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078121" y="190599"/>
            <a:ext cx="6506747" cy="646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59" tIns="45680" rIns="91359" bIns="45680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latin typeface="Comic Sans MS" pitchFamily="66" charset="0"/>
              </a:rPr>
              <a:t>Some Key Issues for GEWEX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304800" y="1196978"/>
            <a:ext cx="8839200" cy="467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9" tIns="45680" rIns="91359" bIns="45680">
            <a:spAutoFit/>
          </a:bodyPr>
          <a:lstStyle/>
          <a:p>
            <a:pPr marL="292100" indent="-292100">
              <a:buFont typeface="Arial" charset="0"/>
              <a:buChar char="•"/>
            </a:pP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The new GEWEX has adopted the mission of </a:t>
            </a:r>
            <a:r>
              <a:rPr lang="en-US" sz="2400" dirty="0">
                <a:solidFill>
                  <a:srgbClr val="0033CC"/>
                </a:solidFill>
                <a:latin typeface="Comic Sans MS" pitchFamily="66" charset="0"/>
              </a:rPr>
              <a:t>“land-atmosphere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” </a:t>
            </a:r>
            <a:endParaRPr lang="en-US" sz="2400" dirty="0">
              <a:solidFill>
                <a:srgbClr val="0033CC"/>
              </a:solidFill>
              <a:latin typeface="Comic Sans MS" pitchFamily="66" charset="0"/>
            </a:endParaRPr>
          </a:p>
          <a:p>
            <a:pPr marL="292100" indent="-292100"/>
            <a:endParaRPr lang="en-US" sz="1400" dirty="0">
              <a:solidFill>
                <a:srgbClr val="0033CC"/>
              </a:solidFill>
              <a:latin typeface="Comic Sans MS" pitchFamily="66" charset="0"/>
            </a:endParaRPr>
          </a:p>
          <a:p>
            <a:pPr marL="292100" indent="-292100"/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However GEWEX has also decided to be much more:</a:t>
            </a:r>
            <a:endParaRPr lang="en-US" sz="2400" dirty="0">
              <a:solidFill>
                <a:srgbClr val="0033CC"/>
              </a:solidFill>
              <a:latin typeface="Comic Sans MS" pitchFamily="66" charset="0"/>
            </a:endParaRPr>
          </a:p>
          <a:p>
            <a:pPr marL="292100" indent="-292100">
              <a:buFont typeface="Arial" charset="0"/>
              <a:buChar char="•"/>
            </a:pPr>
            <a:endParaRPr lang="en-US" sz="1400" dirty="0">
              <a:solidFill>
                <a:srgbClr val="0033CC"/>
              </a:solidFill>
              <a:latin typeface="Comic Sans MS" pitchFamily="66" charset="0"/>
            </a:endParaRPr>
          </a:p>
          <a:p>
            <a:pPr marL="292100" indent="-292100">
              <a:buFont typeface="Arial" charset="0"/>
              <a:buChar char="•"/>
            </a:pP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GEWEX will continue to embrace the 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global energy and water cycles </a:t>
            </a:r>
          </a:p>
          <a:p>
            <a:pPr marL="292100" indent="-292100">
              <a:buFont typeface="Arial" charset="0"/>
              <a:buChar char="•"/>
            </a:pPr>
            <a:endParaRPr lang="en-US" sz="2400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marL="292100" indent="-292100">
              <a:buFont typeface="Arial" charset="0"/>
              <a:buChar char="•"/>
            </a:pP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GEWEX also embraces activities </a:t>
            </a:r>
            <a:r>
              <a:rPr lang="en-US" sz="2400" dirty="0">
                <a:solidFill>
                  <a:srgbClr val="0033CC"/>
                </a:solidFill>
                <a:latin typeface="Comic Sans MS" pitchFamily="66" charset="0"/>
              </a:rPr>
              <a:t>spanning Earth system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domains </a:t>
            </a:r>
            <a:r>
              <a:rPr lang="en-US" sz="2400" dirty="0">
                <a:solidFill>
                  <a:srgbClr val="0033CC"/>
                </a:solidFill>
                <a:latin typeface="Comic Sans MS" pitchFamily="66" charset="0"/>
              </a:rPr>
              <a:t>and other integrating </a:t>
            </a:r>
            <a:r>
              <a:rPr lang="en-US" sz="2400" dirty="0" smtClean="0">
                <a:solidFill>
                  <a:srgbClr val="0033CC"/>
                </a:solidFill>
                <a:latin typeface="Comic Sans MS" pitchFamily="66" charset="0"/>
              </a:rPr>
              <a:t>themes </a:t>
            </a:r>
            <a:endParaRPr lang="en-US" sz="2400" dirty="0">
              <a:solidFill>
                <a:srgbClr val="0033CC"/>
              </a:solidFill>
              <a:latin typeface="Comic Sans MS" pitchFamily="66" charset="0"/>
            </a:endParaRPr>
          </a:p>
          <a:p>
            <a:pPr marL="748905" lvl="2" indent="-292100">
              <a:buFont typeface="Courier New" pitchFamily="49" charset="0"/>
              <a:buChar char="o"/>
            </a:pPr>
            <a:r>
              <a:rPr lang="en-US" dirty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Comic Sans MS" pitchFamily="66" charset="0"/>
              </a:rPr>
              <a:t>monsoons</a:t>
            </a:r>
            <a:endParaRPr lang="en-US" sz="2000" b="1" dirty="0">
              <a:solidFill>
                <a:srgbClr val="0033CC"/>
              </a:solidFill>
              <a:latin typeface="Comic Sans MS" pitchFamily="66" charset="0"/>
            </a:endParaRPr>
          </a:p>
          <a:p>
            <a:pPr marL="748905" lvl="2" indent="-292100">
              <a:buFont typeface="Courier New" pitchFamily="49" charset="0"/>
              <a:buChar char="o"/>
            </a:pPr>
            <a:r>
              <a:rPr lang="en-US" sz="2000" b="1" dirty="0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Comic Sans MS" pitchFamily="66" charset="0"/>
              </a:rPr>
              <a:t>extremes </a:t>
            </a:r>
            <a:r>
              <a:rPr lang="en-US" sz="2000" b="1" dirty="0">
                <a:solidFill>
                  <a:srgbClr val="0033CC"/>
                </a:solidFill>
                <a:latin typeface="Comic Sans MS" pitchFamily="66" charset="0"/>
              </a:rPr>
              <a:t>…</a:t>
            </a:r>
          </a:p>
          <a:p>
            <a:pPr marL="292100" indent="-292100"/>
            <a:endParaRPr lang="en-US" sz="2400" dirty="0">
              <a:latin typeface="Comic Sans MS" pitchFamily="66" charset="0"/>
            </a:endParaRPr>
          </a:p>
          <a:p>
            <a:pPr marL="292100" indent="-292100"/>
            <a:endParaRPr lang="en-US" sz="14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4E1E8-C1D5-48EF-A007-40E3F3D22C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214455" y="71438"/>
            <a:ext cx="6161087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GEWEX : post 2013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309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Possible new name mooted: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  <a:ea typeface="ＭＳ Ｐゴシック" pitchFamily="34" charset="-128"/>
              </a:rPr>
              <a:t>Global and Regional Energy </a:t>
            </a:r>
            <a:endParaRPr lang="en-US" b="1" dirty="0" smtClean="0">
              <a:latin typeface="Comic Sans MS" pitchFamily="66" charset="0"/>
              <a:ea typeface="ＭＳ Ｐゴシック" pitchFamily="34" charset="-128"/>
            </a:endParaRP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  <a:ea typeface="ＭＳ Ｐゴシック" pitchFamily="34" charset="-128"/>
              </a:rPr>
              <a:t>and Water </a:t>
            </a:r>
            <a:r>
              <a:rPr lang="en-US" b="1" dirty="0" smtClean="0">
                <a:latin typeface="Comic Sans MS" pitchFamily="66" charset="0"/>
                <a:ea typeface="ＭＳ Ｐゴシック" pitchFamily="34" charset="-128"/>
              </a:rPr>
              <a:t>p</a:t>
            </a:r>
            <a:r>
              <a:rPr lang="ru-RU" b="1" dirty="0" smtClean="0">
                <a:latin typeface="Comic Sans MS" pitchFamily="66" charset="0"/>
                <a:ea typeface="ＭＳ Ｐゴシック" pitchFamily="34" charset="-128"/>
              </a:rPr>
              <a:t>roject (GREW)</a:t>
            </a:r>
            <a:endParaRPr lang="en-US" b="1" dirty="0" smtClean="0">
              <a:latin typeface="Comic Sans MS" pitchFamily="66" charset="0"/>
              <a:ea typeface="ＭＳ Ｐゴシック" pitchFamily="34" charset="-128"/>
            </a:endParaRPr>
          </a:p>
          <a:p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[</a:t>
            </a:r>
            <a:r>
              <a:rPr lang="ru-RU" dirty="0" smtClean="0">
                <a:latin typeface="Comic Sans MS" pitchFamily="66" charset="0"/>
                <a:ea typeface="ＭＳ Ｐゴシック" pitchFamily="34" charset="-128"/>
              </a:rPr>
              <a:t>GEWEX grew</a:t>
            </a: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]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or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FFC000"/>
                </a:solidFill>
                <a:latin typeface="Comic Sans MS" pitchFamily="66" charset="0"/>
                <a:ea typeface="ＭＳ Ｐゴシック" pitchFamily="34" charset="-128"/>
              </a:rPr>
              <a:t>Global and regional Energy and Water 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  <a:ea typeface="ＭＳ Ｐゴシック" pitchFamily="34" charset="-128"/>
              </a:rPr>
              <a:t>Existentialism:  GEWEX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8209" y="1214438"/>
            <a:ext cx="2715791" cy="27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478C89-84AA-486B-AA9A-87C882866118}" type="slidenum">
              <a:rPr lang="en-US" smtClean="0">
                <a:latin typeface="Comic Sans MS" pitchFamily="66" charset="0"/>
                <a:ea typeface="ＭＳ Ｐゴシック" pitchFamily="34" charset="-128"/>
              </a:rPr>
              <a:pPr/>
              <a:t>9</a:t>
            </a:fld>
            <a:endParaRPr lang="en-US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085184"/>
            <a:ext cx="771520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Comic Sans MS" pitchFamily="66" charset="0"/>
              </a:rPr>
              <a:t>	Exchanges:  GEWEX</a:t>
            </a:r>
          </a:p>
          <a:p>
            <a:endParaRPr lang="en-US" sz="2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tra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r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tra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0082E5"/>
      </a:accent1>
      <a:accent2>
        <a:srgbClr val="333399"/>
      </a:accent2>
      <a:accent3>
        <a:srgbClr val="FFFFFF"/>
      </a:accent3>
      <a:accent4>
        <a:srgbClr val="606060"/>
      </a:accent4>
      <a:accent5>
        <a:srgbClr val="AAC1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727272"/>
            </a:solidFill>
            <a:effectLst/>
            <a:latin typeface="Marker Felt" charset="0"/>
            <a:ea typeface="ヒラギノ明朝 ProN W3" charset="0"/>
            <a:cs typeface="ヒラギノ明朝 ProN W3" charset="0"/>
            <a:sym typeface="Marker Fel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727272"/>
            </a:solidFill>
            <a:effectLst/>
            <a:latin typeface="Marker Felt" charset="0"/>
            <a:ea typeface="ヒラギノ明朝 ProN W3" charset="0"/>
            <a:cs typeface="ヒラギノ明朝 ProN W3" charset="0"/>
            <a:sym typeface="Marker Fel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itle &amp; Bullets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0082E5"/>
      </a:accent1>
      <a:accent2>
        <a:srgbClr val="333399"/>
      </a:accent2>
      <a:accent3>
        <a:srgbClr val="FFFFFF"/>
      </a:accent3>
      <a:accent4>
        <a:srgbClr val="606060"/>
      </a:accent4>
      <a:accent5>
        <a:srgbClr val="AAC1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727272"/>
            </a:solidFill>
            <a:effectLst/>
            <a:latin typeface="Marker Felt" charset="0"/>
            <a:ea typeface="ヒラギノ明朝 ProN W3" charset="0"/>
            <a:cs typeface="ヒラギノ明朝 ProN W3" charset="0"/>
            <a:sym typeface="Marker Fel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727272"/>
            </a:solidFill>
            <a:effectLst/>
            <a:latin typeface="Marker Felt" charset="0"/>
            <a:ea typeface="ヒラギノ明朝 ProN W3" charset="0"/>
            <a:cs typeface="ヒラギノ明朝 ProN W3" charset="0"/>
            <a:sym typeface="Marker Fel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itle &amp; Bullets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0082E5"/>
      </a:accent1>
      <a:accent2>
        <a:srgbClr val="333399"/>
      </a:accent2>
      <a:accent3>
        <a:srgbClr val="FFFFFF"/>
      </a:accent3>
      <a:accent4>
        <a:srgbClr val="606060"/>
      </a:accent4>
      <a:accent5>
        <a:srgbClr val="AAC1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727272"/>
            </a:solidFill>
            <a:effectLst/>
            <a:latin typeface="Marker Felt" charset="0"/>
            <a:ea typeface="ヒラギノ明朝 ProN W3" charset="0"/>
            <a:cs typeface="ヒラギノ明朝 ProN W3" charset="0"/>
            <a:sym typeface="Marker Fel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727272"/>
            </a:solidFill>
            <a:effectLst/>
            <a:latin typeface="Marker Felt" charset="0"/>
            <a:ea typeface="ヒラギノ明朝 ProN W3" charset="0"/>
            <a:cs typeface="ヒラギノ明朝 ProN W3" charset="0"/>
            <a:sym typeface="Marker Fel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itle &amp; Bullets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0082E5"/>
      </a:accent1>
      <a:accent2>
        <a:srgbClr val="333399"/>
      </a:accent2>
      <a:accent3>
        <a:srgbClr val="FFFFFF"/>
      </a:accent3>
      <a:accent4>
        <a:srgbClr val="606060"/>
      </a:accent4>
      <a:accent5>
        <a:srgbClr val="AAC1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727272"/>
            </a:solidFill>
            <a:effectLst/>
            <a:latin typeface="Marker Felt" charset="0"/>
            <a:ea typeface="ヒラギノ明朝 ProN W3" charset="0"/>
            <a:cs typeface="ヒラギノ明朝 ProN W3" charset="0"/>
            <a:sym typeface="Marker Fel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2E5">
            <a:alpha val="61960"/>
          </a:srgbClr>
        </a:solidFill>
        <a:ln w="25400" cap="flat" cmpd="sng" algn="ctr">
          <a:solidFill>
            <a:srgbClr val="63A0C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727272"/>
            </a:solidFill>
            <a:effectLst/>
            <a:latin typeface="Marker Felt" charset="0"/>
            <a:ea typeface="ヒラギノ明朝 ProN W3" charset="0"/>
            <a:cs typeface="ヒラギノ明朝 ProN W3" charset="0"/>
            <a:sym typeface="Marker Fel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ra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r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tra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5132</TotalTime>
  <Words>2339</Words>
  <Application>Microsoft Office PowerPoint</Application>
  <PresentationFormat>On-screen Show (4:3)</PresentationFormat>
  <Paragraphs>279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Office Theme</vt:lpstr>
      <vt:lpstr>3_Blank Presentation</vt:lpstr>
      <vt:lpstr>Title &amp; Bullets</vt:lpstr>
      <vt:lpstr>1_Title &amp; Bullets</vt:lpstr>
      <vt:lpstr>3_Title &amp; Bullets</vt:lpstr>
      <vt:lpstr>5_Title &amp; Bullets</vt:lpstr>
      <vt:lpstr>Default Design</vt:lpstr>
      <vt:lpstr>1_Default Design</vt:lpstr>
      <vt:lpstr>trans</vt:lpstr>
      <vt:lpstr>1_trans</vt:lpstr>
      <vt:lpstr>GEWEX  Pan-GEWEX Meeting Seattle, Washington, 23-28 August 2010 Kevin Trenberth Chair SSG </vt:lpstr>
      <vt:lpstr>GEWEX: post 2013</vt:lpstr>
      <vt:lpstr>The Tools</vt:lpstr>
      <vt:lpstr>Slide 4</vt:lpstr>
      <vt:lpstr>Slide 5</vt:lpstr>
      <vt:lpstr>GEWEX</vt:lpstr>
      <vt:lpstr>Slide 7</vt:lpstr>
      <vt:lpstr>Slide 8</vt:lpstr>
      <vt:lpstr>GEWEX : post 2013</vt:lpstr>
      <vt:lpstr>GEWEX: post 2013</vt:lpstr>
      <vt:lpstr>Imperatives: Headlines</vt:lpstr>
      <vt:lpstr>Imperatives: Headlines</vt:lpstr>
      <vt:lpstr>Example: Imperatives: 1</vt:lpstr>
      <vt:lpstr>2.  Analysis:  Describe and analyze observed variations, trends and extremes (such as heat waves, floods and droughts) in water and energy-related quantities.</vt:lpstr>
      <vt:lpstr>3.  Processes: Develop diagnostic approaches to improve process-level understanding of energy and water cycles in support of improved land and atmosphere models. </vt:lpstr>
      <vt:lpstr>CEOP         GHP</vt:lpstr>
      <vt:lpstr>CEOP         GHP</vt:lpstr>
      <vt:lpstr>CEOP         GHP</vt:lpstr>
      <vt:lpstr>Revitalizing GHP</vt:lpstr>
      <vt:lpstr>4.  Modeling: Improve global and regional simulations and predictions of precipitation, clouds, and land hydrology, and thus the entire climate system, through accelerated development of models of the land and atmosphere.  </vt:lpstr>
      <vt:lpstr>Framework for Atmospheric Model Enhancement (FAME)</vt:lpstr>
      <vt:lpstr>FAME</vt:lpstr>
      <vt:lpstr>FAME: post 2013</vt:lpstr>
      <vt:lpstr> 5.  Applications: Attribute causes of variability, trends and extremes, and determine the predictability of energy and water cycles on global and regional bases in collaboration with the wider WCRP community. </vt:lpstr>
      <vt:lpstr>Monsoon crosscuts</vt:lpstr>
      <vt:lpstr>WCRP extremes workshop</vt:lpstr>
      <vt:lpstr>Slide 27</vt:lpstr>
      <vt:lpstr>Slide 28</vt:lpstr>
      <vt:lpstr>Issues for extremes in models</vt:lpstr>
      <vt:lpstr>Moral for extremes in models</vt:lpstr>
      <vt:lpstr> 7. Capacity Building: Promote and foster the development of capacity through training of scientists and outreach to the user community.</vt:lpstr>
      <vt:lpstr>GEWEX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P.J. van Oevelen</dc:creator>
  <cp:lastModifiedBy>lbutler</cp:lastModifiedBy>
  <cp:revision>335</cp:revision>
  <dcterms:created xsi:type="dcterms:W3CDTF">2010-02-16T16:16:14Z</dcterms:created>
  <dcterms:modified xsi:type="dcterms:W3CDTF">2011-02-10T18:53:07Z</dcterms:modified>
</cp:coreProperties>
</file>