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6" r:id="rId3"/>
    <p:sldMasterId id="2147483678" r:id="rId4"/>
    <p:sldMasterId id="2147483682" r:id="rId5"/>
    <p:sldMasterId id="2147483684" r:id="rId6"/>
  </p:sldMasterIdLst>
  <p:notesMasterIdLst>
    <p:notesMasterId r:id="rId45"/>
  </p:notesMasterIdLst>
  <p:handoutMasterIdLst>
    <p:handoutMasterId r:id="rId46"/>
  </p:handoutMasterIdLst>
  <p:sldIdLst>
    <p:sldId id="896" r:id="rId7"/>
    <p:sldId id="935" r:id="rId8"/>
    <p:sldId id="934" r:id="rId9"/>
    <p:sldId id="933" r:id="rId10"/>
    <p:sldId id="927" r:id="rId11"/>
    <p:sldId id="803" r:id="rId12"/>
    <p:sldId id="906" r:id="rId13"/>
    <p:sldId id="882" r:id="rId14"/>
    <p:sldId id="883" r:id="rId15"/>
    <p:sldId id="884" r:id="rId16"/>
    <p:sldId id="886" r:id="rId17"/>
    <p:sldId id="887" r:id="rId18"/>
    <p:sldId id="888" r:id="rId19"/>
    <p:sldId id="897" r:id="rId20"/>
    <p:sldId id="898" r:id="rId21"/>
    <p:sldId id="930" r:id="rId22"/>
    <p:sldId id="931" r:id="rId23"/>
    <p:sldId id="923" r:id="rId24"/>
    <p:sldId id="860" r:id="rId25"/>
    <p:sldId id="889" r:id="rId26"/>
    <p:sldId id="911" r:id="rId27"/>
    <p:sldId id="912" r:id="rId28"/>
    <p:sldId id="929" r:id="rId29"/>
    <p:sldId id="920" r:id="rId30"/>
    <p:sldId id="925" r:id="rId31"/>
    <p:sldId id="924" r:id="rId32"/>
    <p:sldId id="910" r:id="rId33"/>
    <p:sldId id="913" r:id="rId34"/>
    <p:sldId id="916" r:id="rId35"/>
    <p:sldId id="922" r:id="rId36"/>
    <p:sldId id="914" r:id="rId37"/>
    <p:sldId id="917" r:id="rId38"/>
    <p:sldId id="915" r:id="rId39"/>
    <p:sldId id="928" r:id="rId40"/>
    <p:sldId id="918" r:id="rId41"/>
    <p:sldId id="919" r:id="rId42"/>
    <p:sldId id="932" r:id="rId43"/>
    <p:sldId id="908" r:id="rId44"/>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Comic Sans MS" pitchFamily="66" charset="0"/>
        <a:ea typeface="+mn-ea"/>
        <a:cs typeface="Arial" charset="0"/>
      </a:defRPr>
    </a:lvl1pPr>
    <a:lvl2pPr marL="457200" algn="l" rtl="0" fontAlgn="base">
      <a:spcBef>
        <a:spcPct val="0"/>
      </a:spcBef>
      <a:spcAft>
        <a:spcPct val="0"/>
      </a:spcAft>
      <a:defRPr sz="2400" kern="1200">
        <a:solidFill>
          <a:schemeClr val="tx1"/>
        </a:solidFill>
        <a:latin typeface="Comic Sans MS" pitchFamily="66" charset="0"/>
        <a:ea typeface="+mn-ea"/>
        <a:cs typeface="Arial" charset="0"/>
      </a:defRPr>
    </a:lvl2pPr>
    <a:lvl3pPr marL="914400" algn="l" rtl="0" fontAlgn="base">
      <a:spcBef>
        <a:spcPct val="0"/>
      </a:spcBef>
      <a:spcAft>
        <a:spcPct val="0"/>
      </a:spcAft>
      <a:defRPr sz="2400" kern="1200">
        <a:solidFill>
          <a:schemeClr val="tx1"/>
        </a:solidFill>
        <a:latin typeface="Comic Sans MS" pitchFamily="66" charset="0"/>
        <a:ea typeface="+mn-ea"/>
        <a:cs typeface="Arial" charset="0"/>
      </a:defRPr>
    </a:lvl3pPr>
    <a:lvl4pPr marL="1371600" algn="l" rtl="0" fontAlgn="base">
      <a:spcBef>
        <a:spcPct val="0"/>
      </a:spcBef>
      <a:spcAft>
        <a:spcPct val="0"/>
      </a:spcAft>
      <a:defRPr sz="2400" kern="1200">
        <a:solidFill>
          <a:schemeClr val="tx1"/>
        </a:solidFill>
        <a:latin typeface="Comic Sans MS" pitchFamily="66" charset="0"/>
        <a:ea typeface="+mn-ea"/>
        <a:cs typeface="Arial" charset="0"/>
      </a:defRPr>
    </a:lvl4pPr>
    <a:lvl5pPr marL="1828800" algn="l" rtl="0" fontAlgn="base">
      <a:spcBef>
        <a:spcPct val="0"/>
      </a:spcBef>
      <a:spcAft>
        <a:spcPct val="0"/>
      </a:spcAft>
      <a:defRPr sz="2400" kern="1200">
        <a:solidFill>
          <a:schemeClr val="tx1"/>
        </a:solidFill>
        <a:latin typeface="Comic Sans MS" pitchFamily="66" charset="0"/>
        <a:ea typeface="+mn-ea"/>
        <a:cs typeface="Arial" charset="0"/>
      </a:defRPr>
    </a:lvl5pPr>
    <a:lvl6pPr marL="2286000" algn="l" defTabSz="914400" rtl="0" eaLnBrk="1" latinLnBrk="0" hangingPunct="1">
      <a:defRPr sz="2400" kern="1200">
        <a:solidFill>
          <a:schemeClr val="tx1"/>
        </a:solidFill>
        <a:latin typeface="Comic Sans MS" pitchFamily="66" charset="0"/>
        <a:ea typeface="+mn-ea"/>
        <a:cs typeface="Arial" charset="0"/>
      </a:defRPr>
    </a:lvl6pPr>
    <a:lvl7pPr marL="2743200" algn="l" defTabSz="914400" rtl="0" eaLnBrk="1" latinLnBrk="0" hangingPunct="1">
      <a:defRPr sz="2400" kern="1200">
        <a:solidFill>
          <a:schemeClr val="tx1"/>
        </a:solidFill>
        <a:latin typeface="Comic Sans MS" pitchFamily="66" charset="0"/>
        <a:ea typeface="+mn-ea"/>
        <a:cs typeface="Arial" charset="0"/>
      </a:defRPr>
    </a:lvl7pPr>
    <a:lvl8pPr marL="3200400" algn="l" defTabSz="914400" rtl="0" eaLnBrk="1" latinLnBrk="0" hangingPunct="1">
      <a:defRPr sz="2400" kern="1200">
        <a:solidFill>
          <a:schemeClr val="tx1"/>
        </a:solidFill>
        <a:latin typeface="Comic Sans MS" pitchFamily="66" charset="0"/>
        <a:ea typeface="+mn-ea"/>
        <a:cs typeface="Arial" charset="0"/>
      </a:defRPr>
    </a:lvl8pPr>
    <a:lvl9pPr marL="3657600" algn="l" defTabSz="914400" rtl="0" eaLnBrk="1" latinLnBrk="0" hangingPunct="1">
      <a:defRPr sz="2400"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66FF"/>
    <a:srgbClr val="CC0099"/>
    <a:srgbClr val="B2B2B2"/>
    <a:srgbClr val="FF0066"/>
    <a:srgbClr val="777777"/>
    <a:srgbClr val="FFFFFD"/>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784" autoAdjust="0"/>
    <p:restoredTop sz="94683" autoAdjust="0"/>
  </p:normalViewPr>
  <p:slideViewPr>
    <p:cSldViewPr>
      <p:cViewPr varScale="1">
        <p:scale>
          <a:sx n="62" d="100"/>
          <a:sy n="62" d="100"/>
        </p:scale>
        <p:origin x="-1386" y="-84"/>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654" y="-42"/>
      </p:cViewPr>
      <p:guideLst>
        <p:guide orient="horz" pos="2925"/>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2990850" cy="468313"/>
          </a:xfrm>
          <a:prstGeom prst="rect">
            <a:avLst/>
          </a:prstGeom>
          <a:noFill/>
          <a:ln w="9525">
            <a:noFill/>
            <a:miter lim="800000"/>
            <a:headEnd/>
            <a:tailEnd/>
          </a:ln>
          <a:effectLst/>
        </p:spPr>
        <p:txBody>
          <a:bodyPr vert="horz" wrap="square" lIns="92170" tIns="46084" rIns="92170" bIns="46084"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137219" name="Rectangle 3"/>
          <p:cNvSpPr>
            <a:spLocks noGrp="1" noChangeArrowheads="1"/>
          </p:cNvSpPr>
          <p:nvPr>
            <p:ph type="dt" sz="quarter" idx="1"/>
          </p:nvPr>
        </p:nvSpPr>
        <p:spPr bwMode="auto">
          <a:xfrm>
            <a:off x="3987800" y="0"/>
            <a:ext cx="2990850" cy="468313"/>
          </a:xfrm>
          <a:prstGeom prst="rect">
            <a:avLst/>
          </a:prstGeom>
          <a:noFill/>
          <a:ln w="9525">
            <a:noFill/>
            <a:miter lim="800000"/>
            <a:headEnd/>
            <a:tailEnd/>
          </a:ln>
          <a:effectLst/>
        </p:spPr>
        <p:txBody>
          <a:bodyPr vert="horz" wrap="square" lIns="92170" tIns="46084" rIns="92170" bIns="46084"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137220" name="Rectangle 4"/>
          <p:cNvSpPr>
            <a:spLocks noGrp="1" noChangeArrowheads="1"/>
          </p:cNvSpPr>
          <p:nvPr>
            <p:ph type="ftr" sz="quarter" idx="2"/>
          </p:nvPr>
        </p:nvSpPr>
        <p:spPr bwMode="auto">
          <a:xfrm>
            <a:off x="0" y="8801100"/>
            <a:ext cx="2990850" cy="469900"/>
          </a:xfrm>
          <a:prstGeom prst="rect">
            <a:avLst/>
          </a:prstGeom>
          <a:noFill/>
          <a:ln w="9525">
            <a:noFill/>
            <a:miter lim="800000"/>
            <a:headEnd/>
            <a:tailEnd/>
          </a:ln>
          <a:effectLst/>
        </p:spPr>
        <p:txBody>
          <a:bodyPr vert="horz" wrap="square" lIns="92170" tIns="46084" rIns="92170" bIns="46084"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137221" name="Rectangle 5"/>
          <p:cNvSpPr>
            <a:spLocks noGrp="1" noChangeArrowheads="1"/>
          </p:cNvSpPr>
          <p:nvPr>
            <p:ph type="sldNum" sz="quarter" idx="3"/>
          </p:nvPr>
        </p:nvSpPr>
        <p:spPr bwMode="auto">
          <a:xfrm>
            <a:off x="3987800" y="8801100"/>
            <a:ext cx="2990850" cy="469900"/>
          </a:xfrm>
          <a:prstGeom prst="rect">
            <a:avLst/>
          </a:prstGeom>
          <a:noFill/>
          <a:ln w="9525">
            <a:noFill/>
            <a:miter lim="800000"/>
            <a:headEnd/>
            <a:tailEnd/>
          </a:ln>
          <a:effectLst/>
        </p:spPr>
        <p:txBody>
          <a:bodyPr vert="horz" wrap="square" lIns="92170" tIns="46084" rIns="92170" bIns="46084"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980D5FFE-F7D2-48F9-AC79-A776D3698AB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8950" cy="465138"/>
          </a:xfrm>
          <a:prstGeom prst="rect">
            <a:avLst/>
          </a:prstGeom>
          <a:noFill/>
          <a:ln w="9525">
            <a:noFill/>
            <a:miter lim="800000"/>
            <a:headEnd/>
            <a:tailEnd/>
          </a:ln>
          <a:effectLst/>
        </p:spPr>
        <p:txBody>
          <a:bodyPr vert="horz" wrap="square" lIns="92145" tIns="46072" rIns="92145" bIns="46072" numCol="1" anchor="t" anchorCtr="0" compatLnSpc="1">
            <a:prstTxWarp prst="textNoShape">
              <a:avLst/>
            </a:prstTxWarp>
          </a:bodyPr>
          <a:lstStyle>
            <a:lvl1pPr defTabSz="919203" eaLnBrk="0" hangingPunct="0">
              <a:defRPr sz="1200">
                <a:latin typeface="Times New Roman" pitchFamily="18" charset="0"/>
                <a:cs typeface="+mn-cs"/>
              </a:defRPr>
            </a:lvl1pPr>
          </a:lstStyle>
          <a:p>
            <a:pPr>
              <a:defRPr/>
            </a:pPr>
            <a:endParaRPr lang="en-US"/>
          </a:p>
        </p:txBody>
      </p:sp>
      <p:sp>
        <p:nvSpPr>
          <p:cNvPr id="5123" name="Rectangle 3"/>
          <p:cNvSpPr>
            <a:spLocks noGrp="1" noChangeArrowheads="1"/>
          </p:cNvSpPr>
          <p:nvPr>
            <p:ph type="dt" idx="1"/>
          </p:nvPr>
        </p:nvSpPr>
        <p:spPr bwMode="auto">
          <a:xfrm>
            <a:off x="3956050" y="0"/>
            <a:ext cx="3028950" cy="465138"/>
          </a:xfrm>
          <a:prstGeom prst="rect">
            <a:avLst/>
          </a:prstGeom>
          <a:noFill/>
          <a:ln w="9525">
            <a:noFill/>
            <a:miter lim="800000"/>
            <a:headEnd/>
            <a:tailEnd/>
          </a:ln>
          <a:effectLst/>
        </p:spPr>
        <p:txBody>
          <a:bodyPr vert="horz" wrap="square" lIns="92145" tIns="46072" rIns="92145" bIns="46072" numCol="1" anchor="t" anchorCtr="0" compatLnSpc="1">
            <a:prstTxWarp prst="textNoShape">
              <a:avLst/>
            </a:prstTxWarp>
          </a:bodyPr>
          <a:lstStyle>
            <a:lvl1pPr algn="r" defTabSz="919203" eaLnBrk="0" hangingPunct="0">
              <a:defRPr sz="1200">
                <a:latin typeface="Times New Roman" pitchFamily="18" charset="0"/>
                <a:cs typeface="+mn-cs"/>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69988" y="693738"/>
            <a:ext cx="4646612" cy="3484562"/>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1863" y="4410075"/>
            <a:ext cx="5121275" cy="4179888"/>
          </a:xfrm>
          <a:prstGeom prst="rect">
            <a:avLst/>
          </a:prstGeom>
          <a:noFill/>
          <a:ln w="9525">
            <a:noFill/>
            <a:miter lim="800000"/>
            <a:headEnd/>
            <a:tailEnd/>
          </a:ln>
          <a:effectLst/>
        </p:spPr>
        <p:txBody>
          <a:bodyPr vert="horz" wrap="square" lIns="92145" tIns="46072" rIns="92145" bIns="4607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18563"/>
            <a:ext cx="3028950" cy="465137"/>
          </a:xfrm>
          <a:prstGeom prst="rect">
            <a:avLst/>
          </a:prstGeom>
          <a:noFill/>
          <a:ln w="9525">
            <a:noFill/>
            <a:miter lim="800000"/>
            <a:headEnd/>
            <a:tailEnd/>
          </a:ln>
          <a:effectLst/>
        </p:spPr>
        <p:txBody>
          <a:bodyPr vert="horz" wrap="square" lIns="92145" tIns="46072" rIns="92145" bIns="46072" numCol="1" anchor="b" anchorCtr="0" compatLnSpc="1">
            <a:prstTxWarp prst="textNoShape">
              <a:avLst/>
            </a:prstTxWarp>
          </a:bodyPr>
          <a:lstStyle>
            <a:lvl1pPr defTabSz="919203" eaLnBrk="0" hangingPunct="0">
              <a:defRPr sz="1200">
                <a:latin typeface="Times New Roman" pitchFamily="18" charset="0"/>
                <a:cs typeface="+mn-cs"/>
              </a:defRPr>
            </a:lvl1pPr>
          </a:lstStyle>
          <a:p>
            <a:pPr>
              <a:defRPr/>
            </a:pPr>
            <a:endParaRPr lang="en-US"/>
          </a:p>
        </p:txBody>
      </p:sp>
      <p:sp>
        <p:nvSpPr>
          <p:cNvPr id="5127" name="Rectangle 7"/>
          <p:cNvSpPr>
            <a:spLocks noGrp="1" noChangeArrowheads="1"/>
          </p:cNvSpPr>
          <p:nvPr>
            <p:ph type="sldNum" sz="quarter" idx="5"/>
          </p:nvPr>
        </p:nvSpPr>
        <p:spPr bwMode="auto">
          <a:xfrm>
            <a:off x="3956050" y="8818563"/>
            <a:ext cx="3028950" cy="465137"/>
          </a:xfrm>
          <a:prstGeom prst="rect">
            <a:avLst/>
          </a:prstGeom>
          <a:noFill/>
          <a:ln w="9525">
            <a:noFill/>
            <a:miter lim="800000"/>
            <a:headEnd/>
            <a:tailEnd/>
          </a:ln>
          <a:effectLst/>
        </p:spPr>
        <p:txBody>
          <a:bodyPr vert="horz" wrap="square" lIns="92145" tIns="46072" rIns="92145" bIns="46072" numCol="1" anchor="b" anchorCtr="0" compatLnSpc="1">
            <a:prstTxWarp prst="textNoShape">
              <a:avLst/>
            </a:prstTxWarp>
          </a:bodyPr>
          <a:lstStyle>
            <a:lvl1pPr algn="r" defTabSz="919203" eaLnBrk="0" hangingPunct="0">
              <a:defRPr sz="1200">
                <a:latin typeface="Times New Roman" pitchFamily="18" charset="0"/>
                <a:cs typeface="+mn-cs"/>
              </a:defRPr>
            </a:lvl1pPr>
          </a:lstStyle>
          <a:p>
            <a:pPr>
              <a:defRPr/>
            </a:pPr>
            <a:fld id="{A0896F0A-35B9-4B9B-9633-495E8891C99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0" hangingPunct="0">
              <a:defRPr>
                <a:cs typeface="+mn-cs"/>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cs typeface="+mn-cs"/>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eaLnBrk="0" hangingPunct="0">
              <a:defRPr>
                <a:cs typeface="+mn-cs"/>
              </a:defRPr>
            </a:lvl1pPr>
          </a:lstStyle>
          <a:p>
            <a:pPr>
              <a:defRPr/>
            </a:pPr>
            <a:fld id="{CFB7AA2D-758C-45A7-B0EE-7AC2C16E96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685800" y="1066800"/>
            <a:ext cx="7772400" cy="4876800"/>
          </a:xfrm>
        </p:spPr>
        <p:txBody>
          <a:bodyPr/>
          <a:lstStyle/>
          <a:p>
            <a:pPr lvl="0"/>
            <a:endParaRPr lang="en-US" noProof="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xfrm>
            <a:off x="685800" y="6248400"/>
            <a:ext cx="1905000" cy="457200"/>
          </a:xfrm>
          <a:prstGeom prst="rect">
            <a:avLst/>
          </a:prstGeom>
        </p:spPr>
        <p:txBody>
          <a:bodyPr/>
          <a:lstStyle>
            <a:lvl1pPr eaLnBrk="0" hangingPunct="0">
              <a:defRPr>
                <a:solidFill>
                  <a:srgbClr val="000000"/>
                </a:solidFill>
                <a:cs typeface="+mn-cs"/>
              </a:defRPr>
            </a:lvl1pPr>
          </a:lstStyle>
          <a:p>
            <a:pPr>
              <a:defRPr/>
            </a:pPr>
            <a:endParaRPr lang="en-US" altLang="ja-JP"/>
          </a:p>
        </p:txBody>
      </p:sp>
      <p:sp>
        <p:nvSpPr>
          <p:cNvPr id="5" name="Rectangle 4"/>
          <p:cNvSpPr>
            <a:spLocks noGrp="1" noChangeArrowheads="1"/>
          </p:cNvSpPr>
          <p:nvPr>
            <p:ph type="ftr" sz="quarter" idx="11"/>
          </p:nvPr>
        </p:nvSpPr>
        <p:spPr>
          <a:xfrm>
            <a:off x="3124200" y="6248400"/>
            <a:ext cx="2895600" cy="457200"/>
          </a:xfrm>
          <a:prstGeom prst="rect">
            <a:avLst/>
          </a:prstGeom>
        </p:spPr>
        <p:txBody>
          <a:bodyPr/>
          <a:lstStyle>
            <a:lvl1pPr eaLnBrk="0" hangingPunct="0">
              <a:defRPr>
                <a:solidFill>
                  <a:srgbClr val="000000"/>
                </a:solidFill>
                <a:cs typeface="+mn-cs"/>
              </a:defRPr>
            </a:lvl1pPr>
          </a:lstStyle>
          <a:p>
            <a:pPr>
              <a:defRPr/>
            </a:pPr>
            <a:endParaRPr lang="en-US" altLang="ja-JP"/>
          </a:p>
        </p:txBody>
      </p:sp>
      <p:sp>
        <p:nvSpPr>
          <p:cNvPr id="6" name="Rectangle 5"/>
          <p:cNvSpPr>
            <a:spLocks noGrp="1" noChangeArrowheads="1"/>
          </p:cNvSpPr>
          <p:nvPr>
            <p:ph type="sldNum" sz="quarter" idx="12"/>
          </p:nvPr>
        </p:nvSpPr>
        <p:spPr>
          <a:xfrm>
            <a:off x="6553200" y="6248400"/>
            <a:ext cx="1905000" cy="457200"/>
          </a:xfrm>
          <a:prstGeom prst="rect">
            <a:avLst/>
          </a:prstGeom>
        </p:spPr>
        <p:txBody>
          <a:bodyPr/>
          <a:lstStyle>
            <a:lvl1pPr eaLnBrk="0" hangingPunct="0">
              <a:defRPr>
                <a:solidFill>
                  <a:srgbClr val="000000"/>
                </a:solidFill>
                <a:cs typeface="+mn-cs"/>
              </a:defRPr>
            </a:lvl1pPr>
          </a:lstStyle>
          <a:p>
            <a:pPr>
              <a:defRPr/>
            </a:pPr>
            <a:fld id="{9B18AF0F-2433-42C7-AE52-2EF5CBE39BC7}" type="slidenum">
              <a:rPr lang="ja-JP" altLang="en-US"/>
              <a:pPr>
                <a:defRPr/>
              </a:pPr>
              <a:t>‹#›</a:t>
            </a:fld>
            <a:endParaRPr lang="en-US" altLang="ja-JP"/>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vl1pPr>
          </a:lstStyle>
          <a:p>
            <a:pPr>
              <a:defRPr/>
            </a:pPr>
            <a:fld id="{F0E9E41E-D7F7-4ED8-A3A6-2956F36684D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00"/>
                </a:solidFill>
                <a:latin typeface="Arial" charset="0"/>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pPr>
              <a:defRPr/>
            </a:pPr>
            <a:fld id="{BBF5754D-662D-4789-9F44-8ADBA87E624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33CC"/>
            </a:gs>
            <a:gs pos="100000">
              <a:srgbClr val="002060"/>
            </a:gs>
            <a:gs pos="50000">
              <a:srgbClr val="002060">
                <a:alpha val="0"/>
              </a:srgbClr>
            </a:gs>
            <a:gs pos="50000">
              <a:srgbClr val="002060">
                <a:alpha val="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8276455" y="6457890"/>
            <a:ext cx="867545" cy="400110"/>
          </a:xfrm>
          <a:prstGeom prst="rect">
            <a:avLst/>
          </a:prstGeom>
        </p:spPr>
        <p:txBody>
          <a:bodyPr wrap="none">
            <a:spAutoFit/>
          </a:bodyPr>
          <a:lstStyle/>
          <a:p>
            <a:pPr eaLnBrk="0" hangingPunct="0">
              <a:defRPr/>
            </a:pPr>
            <a:r>
              <a:rPr lang="en-US"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mn-cs"/>
              </a:rPr>
              <a:t>IPCC</a:t>
            </a:r>
            <a:endParaRPr lang="en-US" sz="2000" dirty="0">
              <a:cs typeface="+mn-cs"/>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33CC"/>
            </a:gs>
            <a:gs pos="100000">
              <a:srgbClr val="002060"/>
            </a:gs>
            <a:gs pos="50000">
              <a:srgbClr val="002060">
                <a:alpha val="0"/>
              </a:srgbClr>
            </a:gs>
            <a:gs pos="50000">
              <a:srgbClr val="002060">
                <a:alpha val="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33CC"/>
            </a:gs>
            <a:gs pos="100000">
              <a:srgbClr val="002060"/>
            </a:gs>
            <a:gs pos="50000">
              <a:srgbClr val="002060">
                <a:alpha val="0"/>
              </a:srgbClr>
            </a:gs>
            <a:gs pos="50000">
              <a:srgbClr val="002060">
                <a:alpha val="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WordArt 9"/>
          <p:cNvSpPr>
            <a:spLocks noChangeArrowheads="1" noChangeShapeType="1" noTextEdit="1"/>
          </p:cNvSpPr>
          <p:nvPr userDrawn="1"/>
        </p:nvSpPr>
        <p:spPr bwMode="auto">
          <a:xfrm>
            <a:off x="8610600" y="6629400"/>
            <a:ext cx="457200" cy="152400"/>
          </a:xfrm>
          <a:prstGeom prst="rect">
            <a:avLst/>
          </a:prstGeom>
        </p:spPr>
        <p:txBody>
          <a:bodyPr wrap="none" fromWordArt="1">
            <a:prstTxWarp prst="textPlain">
              <a:avLst>
                <a:gd name="adj" fmla="val 50000"/>
              </a:avLst>
            </a:prstTxWarp>
          </a:bodyPr>
          <a:lstStyle/>
          <a:p>
            <a:pPr algn="ctr"/>
            <a:r>
              <a:rPr lang="en-US" sz="1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IPCC</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cs typeface="+mn-cs"/>
              </a:defRPr>
            </a:lvl1pPr>
          </a:lstStyle>
          <a:p>
            <a:pPr>
              <a:defRPr/>
            </a:pPr>
            <a:fld id="{2C15D26C-0B2D-40D2-82AA-2BF688F1689E}" type="slidenum">
              <a:rPr lang="en-US"/>
              <a:pPr>
                <a:defRPr/>
              </a:pPr>
              <a:t>‹#›</a:t>
            </a:fld>
            <a:endParaRPr lang="en-US"/>
          </a:p>
        </p:txBody>
      </p:sp>
      <p:pic>
        <p:nvPicPr>
          <p:cNvPr id="4103" name="Picture 9" descr="NCARnlogoMod"/>
          <p:cNvPicPr>
            <a:picLocks noChangeAspect="1" noChangeArrowheads="1"/>
          </p:cNvPicPr>
          <p:nvPr userDrawn="1"/>
        </p:nvPicPr>
        <p:blipFill>
          <a:blip r:embed="rId3" cstate="print"/>
          <a:srcRect/>
          <a:stretch>
            <a:fillRect/>
          </a:stretch>
        </p:blipFill>
        <p:spPr bwMode="auto">
          <a:xfrm>
            <a:off x="8229600" y="6208713"/>
            <a:ext cx="914400" cy="649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00C0"/>
            </a:gs>
            <a:gs pos="100000">
              <a:schemeClr val="accent6">
                <a:lumMod val="7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524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85800" y="1066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dirty="0" smtClean="0">
                <a:solidFill>
                  <a:srgbClr val="000000"/>
                </a:solidFill>
                <a:latin typeface="+mn-lt"/>
                <a:cs typeface="+mn-cs"/>
              </a:defRPr>
            </a:lvl1pPr>
          </a:lstStyle>
          <a:p>
            <a:pPr>
              <a:defRPr/>
            </a:pPr>
            <a:r>
              <a:rPr lang="en-US"/>
              <a:t>Feb 2010</a:t>
            </a:r>
            <a:endParaRPr lang="en-US"/>
          </a:p>
        </p:txBody>
      </p:sp>
      <p:sp>
        <p:nvSpPr>
          <p:cNvPr id="1030" name="Rectangle 6"/>
          <p:cNvSpPr>
            <a:spLocks noGrp="1" noChangeArrowheads="1"/>
          </p:cNvSpPr>
          <p:nvPr>
            <p:ph type="sldNum" sz="quarter" idx="4"/>
          </p:nvPr>
        </p:nvSpPr>
        <p:spPr bwMode="auto">
          <a:xfrm>
            <a:off x="69342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cs typeface="+mn-cs"/>
              </a:defRPr>
            </a:lvl1pPr>
          </a:lstStyle>
          <a:p>
            <a:pPr>
              <a:defRPr/>
            </a:pPr>
            <a:fld id="{14F88900-97B7-4947-BCB9-38EF11D03216}" type="slidenum">
              <a:rPr lang="en-US"/>
              <a:pPr>
                <a:defRPr/>
              </a:pPr>
              <a:t>‹#›</a:t>
            </a:fld>
            <a:endParaRPr lang="en-US"/>
          </a:p>
        </p:txBody>
      </p:sp>
      <p:sp>
        <p:nvSpPr>
          <p:cNvPr id="1033" name="Line 9"/>
          <p:cNvSpPr>
            <a:spLocks noChangeShapeType="1"/>
          </p:cNvSpPr>
          <p:nvPr userDrawn="1"/>
        </p:nvSpPr>
        <p:spPr bwMode="auto">
          <a:xfrm>
            <a:off x="0" y="990600"/>
            <a:ext cx="9144000" cy="0"/>
          </a:xfrm>
          <a:prstGeom prst="line">
            <a:avLst/>
          </a:prstGeom>
          <a:noFill/>
          <a:ln w="31750">
            <a:solidFill>
              <a:srgbClr val="0080FF"/>
            </a:solidFill>
            <a:round/>
            <a:headEnd/>
            <a:tailEnd/>
          </a:ln>
          <a:effectLst/>
        </p:spPr>
        <p:txBody>
          <a:bodyPr wrap="none" anchor="ctr"/>
          <a:lstStyle/>
          <a:p>
            <a:pPr eaLnBrk="0" hangingPunct="0">
              <a:defRPr/>
            </a:pPr>
            <a:endParaRPr lang="en-US">
              <a:solidFill>
                <a:srgbClr val="000000"/>
              </a:solidFill>
              <a:latin typeface="Times" pitchFamily="-110" charset="0"/>
              <a:cs typeface="+mn-cs"/>
            </a:endParaRPr>
          </a:p>
        </p:txBody>
      </p:sp>
    </p:spTree>
  </p:cSld>
  <p:clrMap bg1="lt1" tx1="dk1" bg2="lt2" tx2="dk2" accent1="accent1" accent2="accent2" accent3="accent3" accent4="accent4" accent5="accent5" accent6="accent6" hlink="hlink" folHlink="folHlink"/>
  <p:sldLayoutIdLst>
    <p:sldLayoutId id="2147483718" r:id="rId1"/>
  </p:sldLayoutIdLst>
  <p:hf hdr="0"/>
  <p:txStyles>
    <p:titleStyle>
      <a:lvl1pPr algn="ctr" rtl="0" eaLnBrk="0" fontAlgn="base" hangingPunct="0">
        <a:spcBef>
          <a:spcPct val="0"/>
        </a:spcBef>
        <a:spcAft>
          <a:spcPct val="0"/>
        </a:spcAft>
        <a:defRPr sz="3600" b="1">
          <a:solidFill>
            <a:srgbClr val="FF0000"/>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3600" b="1">
          <a:solidFill>
            <a:srgbClr val="FF0000"/>
          </a:solidFill>
          <a:effectLst>
            <a:outerShdw blurRad="38100" dist="38100" dir="2700000" algn="tl">
              <a:srgbClr val="DDDDDD"/>
            </a:outerShdw>
          </a:effectLst>
          <a:latin typeface="Arial" pitchFamily="-110" charset="0"/>
        </a:defRPr>
      </a:lvl2pPr>
      <a:lvl3pPr algn="ctr" rtl="0" eaLnBrk="0" fontAlgn="base" hangingPunct="0">
        <a:spcBef>
          <a:spcPct val="0"/>
        </a:spcBef>
        <a:spcAft>
          <a:spcPct val="0"/>
        </a:spcAft>
        <a:defRPr sz="3600" b="1">
          <a:solidFill>
            <a:srgbClr val="FF0000"/>
          </a:solidFill>
          <a:effectLst>
            <a:outerShdw blurRad="38100" dist="38100" dir="2700000" algn="tl">
              <a:srgbClr val="DDDDDD"/>
            </a:outerShdw>
          </a:effectLst>
          <a:latin typeface="Arial" pitchFamily="-110" charset="0"/>
        </a:defRPr>
      </a:lvl3pPr>
      <a:lvl4pPr algn="ctr" rtl="0" eaLnBrk="0" fontAlgn="base" hangingPunct="0">
        <a:spcBef>
          <a:spcPct val="0"/>
        </a:spcBef>
        <a:spcAft>
          <a:spcPct val="0"/>
        </a:spcAft>
        <a:defRPr sz="3600" b="1">
          <a:solidFill>
            <a:srgbClr val="FF0000"/>
          </a:solidFill>
          <a:effectLst>
            <a:outerShdw blurRad="38100" dist="38100" dir="2700000" algn="tl">
              <a:srgbClr val="DDDDDD"/>
            </a:outerShdw>
          </a:effectLst>
          <a:latin typeface="Arial" pitchFamily="-110" charset="0"/>
        </a:defRPr>
      </a:lvl4pPr>
      <a:lvl5pPr algn="ctr" rtl="0" eaLnBrk="0" fontAlgn="base" hangingPunct="0">
        <a:spcBef>
          <a:spcPct val="0"/>
        </a:spcBef>
        <a:spcAft>
          <a:spcPct val="0"/>
        </a:spcAft>
        <a:defRPr sz="3600" b="1">
          <a:solidFill>
            <a:srgbClr val="FF0000"/>
          </a:solidFill>
          <a:effectLst>
            <a:outerShdw blurRad="38100" dist="38100" dir="2700000" algn="tl">
              <a:srgbClr val="DDDDDD"/>
            </a:outerShdw>
          </a:effectLst>
          <a:latin typeface="Arial" pitchFamily="-110" charset="0"/>
        </a:defRPr>
      </a:lvl5pPr>
      <a:lvl6pPr marL="457200" algn="ctr" rtl="0" fontAlgn="base">
        <a:spcBef>
          <a:spcPct val="0"/>
        </a:spcBef>
        <a:spcAft>
          <a:spcPct val="0"/>
        </a:spcAft>
        <a:defRPr sz="3600" b="1">
          <a:solidFill>
            <a:srgbClr val="FF0000"/>
          </a:solidFill>
          <a:effectLst>
            <a:outerShdw blurRad="38100" dist="38100" dir="2700000" algn="tl">
              <a:srgbClr val="DDDDDD"/>
            </a:outerShdw>
          </a:effectLst>
          <a:latin typeface="Arial" pitchFamily="-110" charset="0"/>
        </a:defRPr>
      </a:lvl6pPr>
      <a:lvl7pPr marL="914400" algn="ctr" rtl="0" fontAlgn="base">
        <a:spcBef>
          <a:spcPct val="0"/>
        </a:spcBef>
        <a:spcAft>
          <a:spcPct val="0"/>
        </a:spcAft>
        <a:defRPr sz="3600" b="1">
          <a:solidFill>
            <a:srgbClr val="FF0000"/>
          </a:solidFill>
          <a:effectLst>
            <a:outerShdw blurRad="38100" dist="38100" dir="2700000" algn="tl">
              <a:srgbClr val="DDDDDD"/>
            </a:outerShdw>
          </a:effectLst>
          <a:latin typeface="Arial" pitchFamily="-110" charset="0"/>
        </a:defRPr>
      </a:lvl7pPr>
      <a:lvl8pPr marL="1371600" algn="ctr" rtl="0" fontAlgn="base">
        <a:spcBef>
          <a:spcPct val="0"/>
        </a:spcBef>
        <a:spcAft>
          <a:spcPct val="0"/>
        </a:spcAft>
        <a:defRPr sz="3600" b="1">
          <a:solidFill>
            <a:srgbClr val="FF0000"/>
          </a:solidFill>
          <a:effectLst>
            <a:outerShdw blurRad="38100" dist="38100" dir="2700000" algn="tl">
              <a:srgbClr val="DDDDDD"/>
            </a:outerShdw>
          </a:effectLst>
          <a:latin typeface="Arial" pitchFamily="-110" charset="0"/>
        </a:defRPr>
      </a:lvl8pPr>
      <a:lvl9pPr marL="1828800" algn="ctr" rtl="0" fontAlgn="base">
        <a:spcBef>
          <a:spcPct val="0"/>
        </a:spcBef>
        <a:spcAft>
          <a:spcPct val="0"/>
        </a:spcAft>
        <a:defRPr sz="3600" b="1">
          <a:solidFill>
            <a:srgbClr val="FF0000"/>
          </a:solidFill>
          <a:effectLst>
            <a:outerShdw blurRad="38100" dist="38100" dir="2700000" algn="tl">
              <a:srgbClr val="DDDDDD"/>
            </a:outerShdw>
          </a:effectLst>
          <a:latin typeface="Arial" pitchFamily="-110" charset="0"/>
        </a:defRPr>
      </a:lvl9pPr>
    </p:titleStyle>
    <p:bodyStyle>
      <a:lvl1pPr marL="342900" indent="-342900" algn="l" rtl="0" eaLnBrk="0" fontAlgn="base" hangingPunct="0">
        <a:spcBef>
          <a:spcPct val="20000"/>
        </a:spcBef>
        <a:spcAft>
          <a:spcPct val="0"/>
        </a:spcAft>
        <a:buChar char="•"/>
        <a:defRPr sz="2800" b="1" i="1">
          <a:solidFill>
            <a:srgbClr val="0080FF"/>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000">
          <a:solidFill>
            <a:srgbClr val="FF0000"/>
          </a:solidFill>
          <a:latin typeface="+mn-lt"/>
          <a:ea typeface="ＭＳ Ｐゴシック" pitchFamily="-110" charset="-128"/>
        </a:defRPr>
      </a:lvl3pPr>
      <a:lvl4pPr marL="1600200" indent="-228600" algn="l" rtl="0" eaLnBrk="0" fontAlgn="base" hangingPunct="0">
        <a:spcBef>
          <a:spcPct val="20000"/>
        </a:spcBef>
        <a:spcAft>
          <a:spcPct val="0"/>
        </a:spcAft>
        <a:buChar char="–"/>
        <a:defRPr>
          <a:solidFill>
            <a:srgbClr val="0080FF"/>
          </a:solidFill>
          <a:latin typeface="+mn-lt"/>
          <a:ea typeface="ＭＳ Ｐゴシック" pitchFamily="-110"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0">
              <a:srgbClr val="0033CC"/>
            </a:gs>
            <a:gs pos="100000">
              <a:srgbClr val="002060"/>
            </a:gs>
            <a:gs pos="50000">
              <a:srgbClr val="002060">
                <a:alpha val="0"/>
              </a:srgbClr>
            </a:gs>
            <a:gs pos="50000">
              <a:srgbClr val="002060">
                <a:alpha val="0"/>
              </a:srgb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userDrawn="1"/>
        </p:nvSpPr>
        <p:spPr>
          <a:xfrm>
            <a:off x="8276455" y="6457890"/>
            <a:ext cx="867545" cy="400110"/>
          </a:xfrm>
          <a:prstGeom prst="rect">
            <a:avLst/>
          </a:prstGeom>
        </p:spPr>
        <p:txBody>
          <a:bodyPr wrap="none">
            <a:spAutoFit/>
          </a:bodyPr>
          <a:lstStyle/>
          <a:p>
            <a:pPr eaLnBrk="0" hangingPunct="0">
              <a:defRPr/>
            </a:pPr>
            <a:r>
              <a:rPr lang="en-US"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cs typeface="+mn-cs"/>
              </a:rPr>
              <a:t>IPCC</a:t>
            </a:r>
            <a:endParaRPr lang="en-US" sz="2000" dirty="0">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719" r:id="rId1"/>
  </p:sldLayoutIdLst>
  <p:txStyles>
    <p:titleStyle>
      <a:lvl1pPr algn="ctr" rtl="0" eaLnBrk="0" fontAlgn="base" hangingPunct="0">
        <a:spcBef>
          <a:spcPct val="0"/>
        </a:spcBef>
        <a:spcAft>
          <a:spcPct val="0"/>
        </a:spcAft>
        <a:defRPr sz="3600" b="1">
          <a:solidFill>
            <a:srgbClr val="FF0000"/>
          </a:solidFill>
          <a:latin typeface="+mj-lt"/>
          <a:ea typeface="+mj-ea"/>
          <a:cs typeface="+mj-cs"/>
        </a:defRPr>
      </a:lvl1pPr>
      <a:lvl2pPr algn="ctr" rtl="0" eaLnBrk="0" fontAlgn="base" hangingPunct="0">
        <a:spcBef>
          <a:spcPct val="0"/>
        </a:spcBef>
        <a:spcAft>
          <a:spcPct val="0"/>
        </a:spcAft>
        <a:defRPr sz="3600" b="1">
          <a:solidFill>
            <a:srgbClr val="FF0000"/>
          </a:solidFill>
          <a:latin typeface="Times New Roman" pitchFamily="18" charset="0"/>
        </a:defRPr>
      </a:lvl2pPr>
      <a:lvl3pPr algn="ctr" rtl="0" eaLnBrk="0" fontAlgn="base" hangingPunct="0">
        <a:spcBef>
          <a:spcPct val="0"/>
        </a:spcBef>
        <a:spcAft>
          <a:spcPct val="0"/>
        </a:spcAft>
        <a:defRPr sz="3600" b="1">
          <a:solidFill>
            <a:srgbClr val="FF0000"/>
          </a:solidFill>
          <a:latin typeface="Times New Roman" pitchFamily="18" charset="0"/>
        </a:defRPr>
      </a:lvl3pPr>
      <a:lvl4pPr algn="ctr" rtl="0" eaLnBrk="0" fontAlgn="base" hangingPunct="0">
        <a:spcBef>
          <a:spcPct val="0"/>
        </a:spcBef>
        <a:spcAft>
          <a:spcPct val="0"/>
        </a:spcAft>
        <a:defRPr sz="3600" b="1">
          <a:solidFill>
            <a:srgbClr val="FF0000"/>
          </a:solidFill>
          <a:latin typeface="Times New Roman" pitchFamily="18" charset="0"/>
        </a:defRPr>
      </a:lvl4pPr>
      <a:lvl5pPr algn="ctr" rtl="0" eaLnBrk="0" fontAlgn="base" hangingPunct="0">
        <a:spcBef>
          <a:spcPct val="0"/>
        </a:spcBef>
        <a:spcAft>
          <a:spcPct val="0"/>
        </a:spcAft>
        <a:defRPr sz="3600" b="1">
          <a:solidFill>
            <a:srgbClr val="FF0000"/>
          </a:solidFill>
          <a:latin typeface="Times New Roman" pitchFamily="18" charset="0"/>
        </a:defRPr>
      </a:lvl5pPr>
      <a:lvl6pPr marL="457200" algn="ctr" rtl="0" eaLnBrk="0" fontAlgn="base" hangingPunct="0">
        <a:spcBef>
          <a:spcPct val="0"/>
        </a:spcBef>
        <a:spcAft>
          <a:spcPct val="0"/>
        </a:spcAft>
        <a:defRPr sz="3600" b="1">
          <a:solidFill>
            <a:srgbClr val="FF0000"/>
          </a:solidFill>
          <a:latin typeface="Times New Roman" pitchFamily="18" charset="0"/>
        </a:defRPr>
      </a:lvl6pPr>
      <a:lvl7pPr marL="914400" algn="ctr" rtl="0" eaLnBrk="0" fontAlgn="base" hangingPunct="0">
        <a:spcBef>
          <a:spcPct val="0"/>
        </a:spcBef>
        <a:spcAft>
          <a:spcPct val="0"/>
        </a:spcAft>
        <a:defRPr sz="3600" b="1">
          <a:solidFill>
            <a:srgbClr val="FF0000"/>
          </a:solidFill>
          <a:latin typeface="Times New Roman" pitchFamily="18" charset="0"/>
        </a:defRPr>
      </a:lvl7pPr>
      <a:lvl8pPr marL="1371600" algn="ctr" rtl="0" eaLnBrk="0" fontAlgn="base" hangingPunct="0">
        <a:spcBef>
          <a:spcPct val="0"/>
        </a:spcBef>
        <a:spcAft>
          <a:spcPct val="0"/>
        </a:spcAft>
        <a:defRPr sz="3600" b="1">
          <a:solidFill>
            <a:srgbClr val="FF0000"/>
          </a:solidFill>
          <a:latin typeface="Times New Roman" pitchFamily="18" charset="0"/>
        </a:defRPr>
      </a:lvl8pPr>
      <a:lvl9pPr marL="1828800" algn="ctr" rtl="0" eaLnBrk="0" fontAlgn="base" hangingPunct="0">
        <a:spcBef>
          <a:spcPct val="0"/>
        </a:spcBef>
        <a:spcAft>
          <a:spcPct val="0"/>
        </a:spcAft>
        <a:defRPr sz="3600" b="1">
          <a:solidFill>
            <a:srgbClr val="FF00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400">
          <a:solidFill>
            <a:schemeClr val="tx1"/>
          </a:solidFill>
          <a:latin typeface="+mn-lt"/>
        </a:defRPr>
      </a:lvl3pPr>
      <a:lvl4pPr marL="1600200" indent="-228600" algn="l" rtl="0" eaLnBrk="0" fontAlgn="base" hangingPunct="0">
        <a:spcBef>
          <a:spcPct val="20000"/>
        </a:spcBef>
        <a:spcAft>
          <a:spcPct val="0"/>
        </a:spcAft>
        <a:buClr>
          <a:srgbClr val="FF0000"/>
        </a:buClr>
        <a:buChar char="–"/>
        <a:defRPr sz="2000">
          <a:solidFill>
            <a:schemeClr val="tx1"/>
          </a:solidFill>
          <a:latin typeface="+mn-lt"/>
        </a:defRPr>
      </a:lvl4pPr>
      <a:lvl5pPr marL="2057400" indent="-228600" algn="l" rtl="0" eaLnBrk="0" fontAlgn="base" hangingPunct="0">
        <a:spcBef>
          <a:spcPct val="20000"/>
        </a:spcBef>
        <a:spcAft>
          <a:spcPct val="0"/>
        </a:spcAft>
        <a:buClr>
          <a:srgbClr val="FF0000"/>
        </a:buClr>
        <a:buChar char="»"/>
        <a:defRPr sz="2000">
          <a:solidFill>
            <a:schemeClr val="tx1"/>
          </a:solidFill>
          <a:latin typeface="+mn-lt"/>
        </a:defRPr>
      </a:lvl5pPr>
      <a:lvl6pPr marL="2514600" indent="-228600" algn="l" rtl="0" eaLnBrk="0" fontAlgn="base" hangingPunct="0">
        <a:spcBef>
          <a:spcPct val="20000"/>
        </a:spcBef>
        <a:spcAft>
          <a:spcPct val="0"/>
        </a:spcAft>
        <a:buClr>
          <a:srgbClr val="FF0000"/>
        </a:buClr>
        <a:buChar char="»"/>
        <a:defRPr sz="2000">
          <a:solidFill>
            <a:schemeClr val="tx1"/>
          </a:solidFill>
          <a:latin typeface="+mn-lt"/>
        </a:defRPr>
      </a:lvl6pPr>
      <a:lvl7pPr marL="2971800" indent="-228600" algn="l" rtl="0" eaLnBrk="0" fontAlgn="base" hangingPunct="0">
        <a:spcBef>
          <a:spcPct val="20000"/>
        </a:spcBef>
        <a:spcAft>
          <a:spcPct val="0"/>
        </a:spcAft>
        <a:buClr>
          <a:srgbClr val="FF0000"/>
        </a:buClr>
        <a:buChar char="»"/>
        <a:defRPr sz="2000">
          <a:solidFill>
            <a:schemeClr val="tx1"/>
          </a:solidFill>
          <a:latin typeface="+mn-lt"/>
        </a:defRPr>
      </a:lvl7pPr>
      <a:lvl8pPr marL="3429000" indent="-228600" algn="l" rtl="0" eaLnBrk="0" fontAlgn="base" hangingPunct="0">
        <a:spcBef>
          <a:spcPct val="20000"/>
        </a:spcBef>
        <a:spcAft>
          <a:spcPct val="0"/>
        </a:spcAft>
        <a:buClr>
          <a:srgbClr val="FF0000"/>
        </a:buClr>
        <a:buChar char="»"/>
        <a:defRPr sz="2000">
          <a:solidFill>
            <a:schemeClr val="tx1"/>
          </a:solidFill>
          <a:latin typeface="+mn-lt"/>
        </a:defRPr>
      </a:lvl8pPr>
      <a:lvl9pPr marL="3886200" indent="-228600" algn="l" rtl="0" eaLnBrk="0" fontAlgn="base" hangingPunct="0">
        <a:spcBef>
          <a:spcPct val="20000"/>
        </a:spcBef>
        <a:spcAft>
          <a:spcPct val="0"/>
        </a:spcAft>
        <a:buClr>
          <a:srgbClr val="FF0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Chart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304800"/>
            <a:ext cx="8229600" cy="1524000"/>
          </a:xfrm>
          <a:effectLst>
            <a:outerShdw dist="35921" dir="2700000" algn="ctr" rotWithShape="0">
              <a:srgbClr val="CC0000"/>
            </a:outerShdw>
          </a:effectLst>
        </p:spPr>
        <p:txBody>
          <a:bodyPr/>
          <a:lstStyle/>
          <a:p>
            <a:pPr eaLnBrk="1" hangingPunct="1">
              <a:defRPr/>
            </a:pPr>
            <a:r>
              <a:rPr lang="en-US" sz="4000" dirty="0" smtClean="0">
                <a:solidFill>
                  <a:srgbClr val="FFFF00"/>
                </a:solidFill>
                <a:latin typeface="Comic Sans MS" pitchFamily="66" charset="0"/>
              </a:rPr>
              <a:t>Tracking Earth’s Energy:</a:t>
            </a:r>
            <a:br>
              <a:rPr lang="en-US" sz="4000" dirty="0" smtClean="0">
                <a:solidFill>
                  <a:srgbClr val="FFFF00"/>
                </a:solidFill>
                <a:latin typeface="Comic Sans MS" pitchFamily="66" charset="0"/>
              </a:rPr>
            </a:br>
            <a:r>
              <a:rPr lang="en-US" sz="3200" dirty="0" smtClean="0">
                <a:solidFill>
                  <a:srgbClr val="FFFF00"/>
                </a:solidFill>
                <a:latin typeface="Comic Sans MS" pitchFamily="66" charset="0"/>
              </a:rPr>
              <a:t>From El Niño to global warming</a:t>
            </a:r>
            <a:br>
              <a:rPr lang="en-US" sz="3200" dirty="0" smtClean="0">
                <a:solidFill>
                  <a:srgbClr val="FFFF00"/>
                </a:solidFill>
                <a:latin typeface="Comic Sans MS" pitchFamily="66" charset="0"/>
              </a:rPr>
            </a:br>
            <a:endParaRPr lang="en-US" dirty="0" smtClean="0">
              <a:solidFill>
                <a:srgbClr val="FFC000"/>
              </a:solidFill>
              <a:latin typeface="Comic Sans MS" pitchFamily="66" charset="0"/>
            </a:endParaRPr>
          </a:p>
        </p:txBody>
      </p:sp>
      <p:sp>
        <p:nvSpPr>
          <p:cNvPr id="165891" name="Rectangle 3"/>
          <p:cNvSpPr>
            <a:spLocks noGrp="1" noChangeArrowheads="1"/>
          </p:cNvSpPr>
          <p:nvPr>
            <p:ph type="body" idx="1"/>
          </p:nvPr>
        </p:nvSpPr>
        <p:spPr>
          <a:xfrm>
            <a:off x="0" y="1752600"/>
            <a:ext cx="9144000" cy="5105400"/>
          </a:xfrm>
          <a:effectLst>
            <a:outerShdw blurRad="50800" dist="50800" dir="5400000" algn="ctr" rotWithShape="0">
              <a:schemeClr val="tx1"/>
            </a:outerShdw>
          </a:effectLst>
        </p:spPr>
        <p:txBody>
          <a:bodyPr/>
          <a:lstStyle/>
          <a:p>
            <a:pPr indent="228600" algn="ctr" eaLnBrk="1" hangingPunct="1">
              <a:buFontTx/>
              <a:buNone/>
              <a:defRPr/>
            </a:pPr>
            <a:r>
              <a:rPr lang="en-US" dirty="0" smtClean="0">
                <a:solidFill>
                  <a:srgbClr val="FF0000"/>
                </a:solidFill>
                <a:latin typeface="Comic Sans MS" pitchFamily="66" charset="0"/>
              </a:rPr>
              <a:t>Kevin E Trenberth and John Fasullo</a:t>
            </a:r>
          </a:p>
          <a:p>
            <a:pPr indent="228600" algn="ctr" eaLnBrk="1" hangingPunct="1">
              <a:buFontTx/>
              <a:buNone/>
              <a:defRPr/>
            </a:pPr>
            <a:r>
              <a:rPr lang="en-US" dirty="0" smtClean="0">
                <a:solidFill>
                  <a:srgbClr val="FF0000"/>
                </a:solidFill>
                <a:latin typeface="Comic Sans MS" pitchFamily="66" charset="0"/>
              </a:rPr>
              <a:t>NCAR</a:t>
            </a:r>
          </a:p>
          <a:p>
            <a:pPr indent="228600" algn="ctr" eaLnBrk="1" hangingPunct="1">
              <a:buFontTx/>
              <a:buNone/>
              <a:defRPr/>
            </a:pPr>
            <a:endParaRPr lang="en-US" dirty="0" smtClean="0">
              <a:solidFill>
                <a:srgbClr val="FF0000"/>
              </a:solidFill>
              <a:latin typeface="Comic Sans MS" pitchFamily="66" charset="0"/>
            </a:endParaRPr>
          </a:p>
          <a:p>
            <a:pPr indent="228600" algn="ctr" eaLnBrk="1" hangingPunct="1">
              <a:buFontTx/>
              <a:buNone/>
              <a:defRPr/>
            </a:pPr>
            <a:endParaRPr lang="en-US" dirty="0" smtClean="0">
              <a:solidFill>
                <a:srgbClr val="FF0000"/>
              </a:solidFill>
              <a:latin typeface="Comic Sans MS" pitchFamily="66" charset="0"/>
            </a:endParaRPr>
          </a:p>
          <a:p>
            <a:pPr indent="228600" algn="ctr" eaLnBrk="1" hangingPunct="1">
              <a:buFontTx/>
              <a:buNone/>
              <a:defRPr/>
            </a:pPr>
            <a:endParaRPr lang="en-US" dirty="0" smtClean="0">
              <a:solidFill>
                <a:srgbClr val="FF0000"/>
              </a:solidFill>
              <a:latin typeface="Comic Sans MS" pitchFamily="66" charset="0"/>
            </a:endParaRPr>
          </a:p>
          <a:p>
            <a:pPr indent="228600" algn="ctr" eaLnBrk="1" hangingPunct="1">
              <a:buFontTx/>
              <a:buNone/>
              <a:defRPr/>
            </a:pPr>
            <a:endParaRPr lang="en-US" dirty="0" smtClean="0">
              <a:solidFill>
                <a:srgbClr val="FF0000"/>
              </a:solidFill>
              <a:latin typeface="Comic Sans MS" pitchFamily="66" charset="0"/>
            </a:endParaRPr>
          </a:p>
          <a:p>
            <a:pPr indent="228600" algn="ctr" eaLnBrk="1" hangingPunct="1">
              <a:buFontTx/>
              <a:buNone/>
              <a:defRPr/>
            </a:pPr>
            <a:endParaRPr lang="en-US" dirty="0" smtClean="0">
              <a:solidFill>
                <a:srgbClr val="FF0000"/>
              </a:solidFill>
              <a:latin typeface="Comic Sans MS" pitchFamily="66" charset="0"/>
            </a:endParaRPr>
          </a:p>
          <a:p>
            <a:pPr indent="228600" algn="ctr" eaLnBrk="1" hangingPunct="1">
              <a:buFontTx/>
              <a:buNone/>
              <a:defRPr/>
            </a:pPr>
            <a:endParaRPr lang="en-US" sz="2400" dirty="0" smtClean="0">
              <a:solidFill>
                <a:srgbClr val="FFFF00"/>
              </a:solidFill>
              <a:latin typeface="Comic Sans MS" pitchFamily="66" charset="0"/>
            </a:endParaRPr>
          </a:p>
          <a:p>
            <a:pPr indent="228600" algn="ctr" eaLnBrk="1" hangingPunct="1">
              <a:buFontTx/>
              <a:buNone/>
              <a:defRPr/>
            </a:pPr>
            <a:r>
              <a:rPr lang="en-US" sz="2400" dirty="0" smtClean="0">
                <a:solidFill>
                  <a:srgbClr val="FFFF00"/>
                </a:solidFill>
                <a:latin typeface="Comic Sans MS" pitchFamily="66" charset="0"/>
              </a:rPr>
              <a:t>Where has global warming from increased GHGs gone?</a:t>
            </a:r>
            <a:endParaRPr lang="en-US" sz="2400" dirty="0" smtClean="0">
              <a:solidFill>
                <a:srgbClr val="FF0000"/>
              </a:solidFill>
              <a:latin typeface="Comic Sans MS" pitchFamily="66" charset="0"/>
            </a:endParaRPr>
          </a:p>
        </p:txBody>
      </p:sp>
      <p:pic>
        <p:nvPicPr>
          <p:cNvPr id="4" name="Picture 5" descr="earthrad2"/>
          <p:cNvPicPr>
            <a:picLocks noChangeAspect="1" noChangeArrowheads="1"/>
          </p:cNvPicPr>
          <p:nvPr/>
        </p:nvPicPr>
        <p:blipFill>
          <a:blip r:embed="rId2" cstate="print"/>
          <a:srcRect b="4286"/>
          <a:stretch>
            <a:fillRect/>
          </a:stretch>
        </p:blipFill>
        <p:spPr bwMode="auto">
          <a:xfrm>
            <a:off x="1905000" y="2895600"/>
            <a:ext cx="5279992" cy="3383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strips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latin typeface="Comic Sans MS" pitchFamily="66" charset="0"/>
              </a:rPr>
              <a:t>Ocean heat content 0-2000m</a:t>
            </a:r>
          </a:p>
        </p:txBody>
      </p:sp>
      <p:pic>
        <p:nvPicPr>
          <p:cNvPr id="33795" name="Picture 2"/>
          <p:cNvPicPr>
            <a:picLocks noChangeAspect="1" noChangeArrowheads="1"/>
          </p:cNvPicPr>
          <p:nvPr/>
        </p:nvPicPr>
        <p:blipFill>
          <a:blip r:embed="rId2" cstate="print"/>
          <a:srcRect/>
          <a:stretch>
            <a:fillRect/>
          </a:stretch>
        </p:blipFill>
        <p:spPr bwMode="auto">
          <a:xfrm>
            <a:off x="685800" y="1038225"/>
            <a:ext cx="6334125" cy="4781550"/>
          </a:xfrm>
          <a:prstGeom prst="rect">
            <a:avLst/>
          </a:prstGeom>
          <a:noFill/>
          <a:ln w="9525">
            <a:noFill/>
            <a:miter lim="800000"/>
            <a:headEnd/>
            <a:tailEnd/>
          </a:ln>
        </p:spPr>
      </p:pic>
      <p:sp>
        <p:nvSpPr>
          <p:cNvPr id="33796" name="TextBox 4"/>
          <p:cNvSpPr txBox="1">
            <a:spLocks noChangeArrowheads="1"/>
          </p:cNvSpPr>
          <p:nvPr/>
        </p:nvSpPr>
        <p:spPr bwMode="auto">
          <a:xfrm>
            <a:off x="4114800" y="6488113"/>
            <a:ext cx="3741738" cy="369887"/>
          </a:xfrm>
          <a:prstGeom prst="rect">
            <a:avLst/>
          </a:prstGeom>
          <a:noFill/>
          <a:ln w="9525">
            <a:noFill/>
            <a:miter lim="800000"/>
            <a:headEnd/>
            <a:tailEnd/>
          </a:ln>
        </p:spPr>
        <p:txBody>
          <a:bodyPr wrap="none">
            <a:spAutoFit/>
          </a:bodyPr>
          <a:lstStyle/>
          <a:p>
            <a:pPr eaLnBrk="0" hangingPunct="0"/>
            <a:r>
              <a:rPr lang="en-US" sz="1800">
                <a:solidFill>
                  <a:srgbClr val="FFFFFF"/>
                </a:solidFill>
              </a:rPr>
              <a:t>Von  Schuckmann et al JGR 2009</a:t>
            </a:r>
          </a:p>
        </p:txBody>
      </p:sp>
      <p:sp>
        <p:nvSpPr>
          <p:cNvPr id="33797" name="TextBox 5"/>
          <p:cNvSpPr txBox="1">
            <a:spLocks noChangeArrowheads="1"/>
          </p:cNvSpPr>
          <p:nvPr/>
        </p:nvSpPr>
        <p:spPr bwMode="auto">
          <a:xfrm>
            <a:off x="7361238" y="1333500"/>
            <a:ext cx="1782762" cy="5138738"/>
          </a:xfrm>
          <a:prstGeom prst="rect">
            <a:avLst/>
          </a:prstGeom>
          <a:noFill/>
          <a:ln w="9525">
            <a:noFill/>
            <a:miter lim="800000"/>
            <a:headEnd/>
            <a:tailEnd/>
          </a:ln>
        </p:spPr>
        <p:txBody>
          <a:bodyPr>
            <a:spAutoFit/>
          </a:bodyPr>
          <a:lstStyle/>
          <a:p>
            <a:pPr eaLnBrk="0" hangingPunct="0"/>
            <a:r>
              <a:rPr lang="en-US" sz="2000" b="1">
                <a:solidFill>
                  <a:srgbClr val="FFFFFF"/>
                </a:solidFill>
              </a:rPr>
              <a:t>OHC</a:t>
            </a:r>
          </a:p>
          <a:p>
            <a:pPr eaLnBrk="0" hangingPunct="0"/>
            <a:r>
              <a:rPr lang="en-US" sz="2000">
                <a:solidFill>
                  <a:srgbClr val="FFFFFF"/>
                </a:solidFill>
              </a:rPr>
              <a:t>0.77 W m</a:t>
            </a:r>
            <a:r>
              <a:rPr lang="en-US" sz="2000" baseline="30000">
                <a:solidFill>
                  <a:srgbClr val="FFFFFF"/>
                </a:solidFill>
              </a:rPr>
              <a:t>-2</a:t>
            </a:r>
          </a:p>
          <a:p>
            <a:pPr eaLnBrk="0" hangingPunct="0"/>
            <a:r>
              <a:rPr lang="en-US" sz="2000">
                <a:solidFill>
                  <a:srgbClr val="FFFFFF"/>
                </a:solidFill>
              </a:rPr>
              <a:t> gl ocean</a:t>
            </a:r>
          </a:p>
          <a:p>
            <a:pPr eaLnBrk="0" hangingPunct="0"/>
            <a:r>
              <a:rPr lang="en-US" sz="2000">
                <a:solidFill>
                  <a:srgbClr val="FFFFFF"/>
                </a:solidFill>
              </a:rPr>
              <a:t>0.54 W m</a:t>
            </a:r>
            <a:r>
              <a:rPr lang="en-US" sz="2000" baseline="30000">
                <a:solidFill>
                  <a:srgbClr val="FFFFFF"/>
                </a:solidFill>
              </a:rPr>
              <a:t>-2</a:t>
            </a:r>
          </a:p>
          <a:p>
            <a:pPr eaLnBrk="0" hangingPunct="0"/>
            <a:r>
              <a:rPr lang="en-US" sz="2000">
                <a:solidFill>
                  <a:srgbClr val="FFFFFF"/>
                </a:solidFill>
              </a:rPr>
              <a:t>Global</a:t>
            </a:r>
          </a:p>
          <a:p>
            <a:pPr eaLnBrk="0" hangingPunct="0"/>
            <a:endParaRPr lang="en-US" sz="2000">
              <a:solidFill>
                <a:srgbClr val="FFFFFF"/>
              </a:solidFill>
            </a:endParaRPr>
          </a:p>
          <a:p>
            <a:pPr eaLnBrk="0" hangingPunct="0"/>
            <a:endParaRPr lang="en-US" sz="2000">
              <a:solidFill>
                <a:srgbClr val="FFFFFF"/>
              </a:solidFill>
            </a:endParaRPr>
          </a:p>
          <a:p>
            <a:pPr eaLnBrk="0" hangingPunct="0"/>
            <a:r>
              <a:rPr lang="en-US" sz="2000">
                <a:solidFill>
                  <a:srgbClr val="FFFFFF"/>
                </a:solidFill>
              </a:rPr>
              <a:t>Fresh water</a:t>
            </a:r>
          </a:p>
          <a:p>
            <a:pPr eaLnBrk="0" hangingPunct="0"/>
            <a:endParaRPr lang="en-US" sz="2000">
              <a:solidFill>
                <a:srgbClr val="FFFFFF"/>
              </a:solidFill>
            </a:endParaRPr>
          </a:p>
          <a:p>
            <a:pPr eaLnBrk="0" hangingPunct="0"/>
            <a:endParaRPr lang="en-US" sz="2000">
              <a:solidFill>
                <a:srgbClr val="FFFFFF"/>
              </a:solidFill>
            </a:endParaRPr>
          </a:p>
          <a:p>
            <a:pPr eaLnBrk="0" hangingPunct="0"/>
            <a:endParaRPr lang="en-US" sz="2000">
              <a:solidFill>
                <a:srgbClr val="FFFFFF"/>
              </a:solidFill>
            </a:endParaRPr>
          </a:p>
          <a:p>
            <a:pPr eaLnBrk="0" hangingPunct="0"/>
            <a:endParaRPr lang="en-US" sz="2000">
              <a:solidFill>
                <a:srgbClr val="FFFFFF"/>
              </a:solidFill>
            </a:endParaRPr>
          </a:p>
          <a:p>
            <a:pPr eaLnBrk="0" hangingPunct="0"/>
            <a:r>
              <a:rPr lang="en-US" sz="2000">
                <a:solidFill>
                  <a:srgbClr val="FFFFFF"/>
                </a:solidFill>
              </a:rPr>
              <a:t>Sea level and thermosteric</a:t>
            </a:r>
          </a:p>
          <a:p>
            <a:pPr eaLnBrk="0" hangingPunct="0"/>
            <a:r>
              <a:rPr lang="en-US" sz="2000">
                <a:solidFill>
                  <a:srgbClr val="FFFFFF"/>
                </a:solidFill>
              </a:rPr>
              <a:t>OHC</a:t>
            </a:r>
          </a:p>
          <a:p>
            <a:pPr eaLnBrk="0" hangingPunct="0"/>
            <a:endParaRPr lang="en-US">
              <a:solidFill>
                <a:srgbClr val="000000"/>
              </a:solidFill>
            </a:endParaRPr>
          </a:p>
        </p:txBody>
      </p:sp>
      <p:cxnSp>
        <p:nvCxnSpPr>
          <p:cNvPr id="33798" name="Straight Connector 7"/>
          <p:cNvCxnSpPr>
            <a:cxnSpLocks noChangeShapeType="1"/>
          </p:cNvCxnSpPr>
          <p:nvPr/>
        </p:nvCxnSpPr>
        <p:spPr bwMode="auto">
          <a:xfrm flipV="1">
            <a:off x="1524000" y="1571625"/>
            <a:ext cx="5495925" cy="465138"/>
          </a:xfrm>
          <a:prstGeom prst="line">
            <a:avLst/>
          </a:prstGeom>
          <a:noFill/>
          <a:ln w="25400" algn="ctr">
            <a:solidFill>
              <a:srgbClr val="C00000"/>
            </a:solidFill>
            <a:round/>
            <a:headEnd/>
            <a:tailEnd/>
          </a:ln>
        </p:spPr>
      </p:cxn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latin typeface="Comic Sans MS" pitchFamily="66" charset="0"/>
              </a:rPr>
              <a:t>Ocean heat content 0-2000m</a:t>
            </a:r>
          </a:p>
        </p:txBody>
      </p:sp>
      <p:sp>
        <p:nvSpPr>
          <p:cNvPr id="34819" name="TextBox 4"/>
          <p:cNvSpPr txBox="1">
            <a:spLocks noChangeArrowheads="1"/>
          </p:cNvSpPr>
          <p:nvPr/>
        </p:nvSpPr>
        <p:spPr bwMode="auto">
          <a:xfrm>
            <a:off x="4038600" y="6488113"/>
            <a:ext cx="3741738" cy="369887"/>
          </a:xfrm>
          <a:prstGeom prst="rect">
            <a:avLst/>
          </a:prstGeom>
          <a:noFill/>
          <a:ln w="9525">
            <a:noFill/>
            <a:miter lim="800000"/>
            <a:headEnd/>
            <a:tailEnd/>
          </a:ln>
        </p:spPr>
        <p:txBody>
          <a:bodyPr wrap="none">
            <a:spAutoFit/>
          </a:bodyPr>
          <a:lstStyle/>
          <a:p>
            <a:pPr eaLnBrk="0" hangingPunct="0"/>
            <a:r>
              <a:rPr lang="en-US" sz="1800">
                <a:solidFill>
                  <a:srgbClr val="FFFFFF"/>
                </a:solidFill>
              </a:rPr>
              <a:t>Von  Schuckmann et al JGR 2009</a:t>
            </a:r>
          </a:p>
        </p:txBody>
      </p:sp>
      <p:sp>
        <p:nvSpPr>
          <p:cNvPr id="34820" name="TextBox 5"/>
          <p:cNvSpPr txBox="1">
            <a:spLocks noChangeArrowheads="1"/>
          </p:cNvSpPr>
          <p:nvPr/>
        </p:nvSpPr>
        <p:spPr bwMode="auto">
          <a:xfrm>
            <a:off x="7361238" y="1333500"/>
            <a:ext cx="1782762" cy="4800600"/>
          </a:xfrm>
          <a:prstGeom prst="rect">
            <a:avLst/>
          </a:prstGeom>
          <a:noFill/>
          <a:ln w="9525">
            <a:noFill/>
            <a:miter lim="800000"/>
            <a:headEnd/>
            <a:tailEnd/>
          </a:ln>
        </p:spPr>
        <p:txBody>
          <a:bodyPr>
            <a:spAutoFit/>
          </a:bodyPr>
          <a:lstStyle/>
          <a:p>
            <a:pPr eaLnBrk="0" hangingPunct="0"/>
            <a:r>
              <a:rPr lang="en-US" sz="1800" b="1">
                <a:solidFill>
                  <a:srgbClr val="FF0000"/>
                </a:solidFill>
              </a:rPr>
              <a:t>SST (red)</a:t>
            </a:r>
          </a:p>
          <a:p>
            <a:pPr eaLnBrk="0" hangingPunct="0"/>
            <a:r>
              <a:rPr lang="en-US" sz="1800" b="1">
                <a:solidFill>
                  <a:srgbClr val="FFFFFF"/>
                </a:solidFill>
              </a:rPr>
              <a:t>2003-2008 – 1990-2008</a:t>
            </a:r>
          </a:p>
          <a:p>
            <a:pPr eaLnBrk="0" hangingPunct="0"/>
            <a:r>
              <a:rPr lang="en-US" sz="1800" b="1">
                <a:solidFill>
                  <a:srgbClr val="FFFFFF"/>
                </a:solidFill>
              </a:rPr>
              <a:t>10 m depth</a:t>
            </a:r>
          </a:p>
          <a:p>
            <a:pPr eaLnBrk="0" hangingPunct="0"/>
            <a:r>
              <a:rPr lang="en-US" sz="1800" b="1">
                <a:solidFill>
                  <a:srgbClr val="FFFFFF"/>
                </a:solidFill>
              </a:rPr>
              <a:t>ARIVO –</a:t>
            </a:r>
          </a:p>
          <a:p>
            <a:pPr eaLnBrk="0" hangingPunct="0"/>
            <a:r>
              <a:rPr lang="en-US" sz="1800" b="1">
                <a:solidFill>
                  <a:srgbClr val="FFFFFF"/>
                </a:solidFill>
              </a:rPr>
              <a:t>WOA05</a:t>
            </a:r>
          </a:p>
          <a:p>
            <a:pPr eaLnBrk="0" hangingPunct="0"/>
            <a:endParaRPr lang="en-US" sz="1800" b="1">
              <a:solidFill>
                <a:srgbClr val="FFFFFF"/>
              </a:solidFill>
            </a:endParaRPr>
          </a:p>
          <a:p>
            <a:pPr eaLnBrk="0" hangingPunct="0"/>
            <a:endParaRPr lang="en-US" sz="1800" b="1">
              <a:solidFill>
                <a:srgbClr val="FFFFFF"/>
              </a:solidFill>
            </a:endParaRPr>
          </a:p>
          <a:p>
            <a:pPr eaLnBrk="0" hangingPunct="0"/>
            <a:endParaRPr lang="en-US" sz="1800" b="1">
              <a:solidFill>
                <a:srgbClr val="FFFFFF"/>
              </a:solidFill>
            </a:endParaRPr>
          </a:p>
          <a:p>
            <a:pPr eaLnBrk="0" hangingPunct="0"/>
            <a:r>
              <a:rPr lang="en-US" sz="1800" b="1">
                <a:solidFill>
                  <a:srgbClr val="FFFFFF"/>
                </a:solidFill>
              </a:rPr>
              <a:t>Temps</a:t>
            </a:r>
          </a:p>
          <a:p>
            <a:pPr eaLnBrk="0" hangingPunct="0"/>
            <a:endParaRPr lang="en-US" sz="1800">
              <a:solidFill>
                <a:srgbClr val="FFFFFF"/>
              </a:solidFill>
            </a:endParaRPr>
          </a:p>
          <a:p>
            <a:pPr eaLnBrk="0" hangingPunct="0"/>
            <a:r>
              <a:rPr lang="en-US" sz="1800">
                <a:solidFill>
                  <a:srgbClr val="FFFFFF"/>
                </a:solidFill>
              </a:rPr>
              <a:t>Difference for 2003-2008</a:t>
            </a:r>
          </a:p>
          <a:p>
            <a:pPr eaLnBrk="0" hangingPunct="0"/>
            <a:r>
              <a:rPr lang="en-US" sz="1800">
                <a:solidFill>
                  <a:srgbClr val="FFFFFF"/>
                </a:solidFill>
              </a:rPr>
              <a:t>From WOA05</a:t>
            </a:r>
          </a:p>
          <a:p>
            <a:pPr eaLnBrk="0" hangingPunct="0"/>
            <a:r>
              <a:rPr lang="en-US" sz="1800">
                <a:solidFill>
                  <a:srgbClr val="FFFFFF"/>
                </a:solidFill>
              </a:rPr>
              <a:t>Levitus et al </a:t>
            </a:r>
          </a:p>
          <a:p>
            <a:pPr eaLnBrk="0" hangingPunct="0"/>
            <a:endParaRPr lang="en-US" sz="1800">
              <a:solidFill>
                <a:srgbClr val="FFFFFF"/>
              </a:solidFill>
            </a:endParaRPr>
          </a:p>
          <a:p>
            <a:pPr eaLnBrk="0" hangingPunct="0"/>
            <a:endParaRPr lang="en-US" sz="1800">
              <a:solidFill>
                <a:srgbClr val="FFFFFF"/>
              </a:solidFill>
            </a:endParaRPr>
          </a:p>
        </p:txBody>
      </p:sp>
      <p:pic>
        <p:nvPicPr>
          <p:cNvPr id="34821" name="Picture 2"/>
          <p:cNvPicPr>
            <a:picLocks noChangeAspect="1" noChangeArrowheads="1"/>
          </p:cNvPicPr>
          <p:nvPr/>
        </p:nvPicPr>
        <p:blipFill>
          <a:blip r:embed="rId2" cstate="print"/>
          <a:srcRect/>
          <a:stretch>
            <a:fillRect/>
          </a:stretch>
        </p:blipFill>
        <p:spPr bwMode="auto">
          <a:xfrm>
            <a:off x="685800" y="1022350"/>
            <a:ext cx="6230938" cy="5465763"/>
          </a:xfrm>
          <a:prstGeom prst="rect">
            <a:avLst/>
          </a:prstGeom>
          <a:noFill/>
          <a:ln w="9525">
            <a:noFill/>
            <a:miter lim="800000"/>
            <a:headEnd/>
            <a:tailEnd/>
          </a:ln>
        </p:spPr>
      </p:pic>
      <p:cxnSp>
        <p:nvCxnSpPr>
          <p:cNvPr id="8" name="Straight Connector 7"/>
          <p:cNvCxnSpPr>
            <a:cxnSpLocks noChangeShapeType="1"/>
          </p:cNvCxnSpPr>
          <p:nvPr/>
        </p:nvCxnSpPr>
        <p:spPr bwMode="auto">
          <a:xfrm>
            <a:off x="1665288" y="4033838"/>
            <a:ext cx="5251450" cy="31750"/>
          </a:xfrm>
          <a:prstGeom prst="line">
            <a:avLst/>
          </a:prstGeom>
          <a:noFill/>
          <a:ln w="19050" algn="ctr">
            <a:solidFill>
              <a:schemeClr val="tx1"/>
            </a:solidFill>
            <a:prstDash val="dash"/>
            <a:round/>
            <a:headEnd/>
            <a:tailEnd/>
          </a:ln>
        </p:spPr>
      </p:cxn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latin typeface="Comic Sans MS" pitchFamily="66" charset="0"/>
              </a:rPr>
              <a:t>Comments on Von Schuckmann</a:t>
            </a:r>
          </a:p>
        </p:txBody>
      </p:sp>
      <p:sp>
        <p:nvSpPr>
          <p:cNvPr id="5" name="TextBox 4"/>
          <p:cNvSpPr txBox="1"/>
          <p:nvPr/>
        </p:nvSpPr>
        <p:spPr>
          <a:xfrm>
            <a:off x="685800" y="1389063"/>
            <a:ext cx="8018463" cy="4554537"/>
          </a:xfrm>
          <a:prstGeom prst="rect">
            <a:avLst/>
          </a:prstGeom>
          <a:noFill/>
        </p:spPr>
        <p:txBody>
          <a:bodyPr>
            <a:spAutoFit/>
          </a:bodyPr>
          <a:lstStyle/>
          <a:p>
            <a:pPr marL="338138" indent="-338138" eaLnBrk="0" hangingPunct="0">
              <a:spcAft>
                <a:spcPts val="600"/>
              </a:spcAft>
              <a:buFont typeface="Wingdings" pitchFamily="2" charset="2"/>
              <a:buChar char="Ø"/>
              <a:defRPr/>
            </a:pPr>
            <a:r>
              <a:rPr lang="en-US" dirty="0">
                <a:solidFill>
                  <a:srgbClr val="FFFFFF"/>
                </a:solidFill>
                <a:cs typeface="+mn-cs"/>
              </a:rPr>
              <a:t>VS did not provide 0-700 m OHC </a:t>
            </a:r>
            <a:r>
              <a:rPr lang="en-US" dirty="0" err="1">
                <a:solidFill>
                  <a:srgbClr val="FFFFFF"/>
                </a:solidFill>
                <a:cs typeface="+mn-cs"/>
              </a:rPr>
              <a:t>vs</a:t>
            </a:r>
            <a:r>
              <a:rPr lang="en-US" dirty="0">
                <a:solidFill>
                  <a:srgbClr val="FFFFFF"/>
                </a:solidFill>
                <a:cs typeface="+mn-cs"/>
              </a:rPr>
              <a:t> 0 to 2000m</a:t>
            </a:r>
          </a:p>
          <a:p>
            <a:pPr marL="338138" indent="-338138" eaLnBrk="0" hangingPunct="0">
              <a:spcAft>
                <a:spcPts val="600"/>
              </a:spcAft>
              <a:buFont typeface="Wingdings" pitchFamily="2" charset="2"/>
              <a:buChar char="Ø"/>
              <a:defRPr/>
            </a:pPr>
            <a:r>
              <a:rPr lang="en-US" dirty="0">
                <a:solidFill>
                  <a:srgbClr val="FFFFFF"/>
                </a:solidFill>
                <a:cs typeface="+mn-cs"/>
              </a:rPr>
              <a:t>Some floats are programmed to go only to 1000 m and do not go to 2000 m,  so that coverage decreases with depth</a:t>
            </a:r>
          </a:p>
          <a:p>
            <a:pPr marL="338138" indent="-338138" eaLnBrk="0" hangingPunct="0">
              <a:spcAft>
                <a:spcPts val="600"/>
              </a:spcAft>
              <a:buFont typeface="Wingdings" pitchFamily="2" charset="2"/>
              <a:buChar char="Ø"/>
              <a:defRPr/>
            </a:pPr>
            <a:r>
              <a:rPr lang="en-US" dirty="0">
                <a:solidFill>
                  <a:srgbClr val="FFFFFF"/>
                </a:solidFill>
                <a:cs typeface="+mn-cs"/>
              </a:rPr>
              <a:t>How come all the error bars are the same even though coverage is increasing?</a:t>
            </a:r>
          </a:p>
          <a:p>
            <a:pPr marL="338138" indent="-338138" eaLnBrk="0" hangingPunct="0">
              <a:spcAft>
                <a:spcPts val="600"/>
              </a:spcAft>
              <a:buFont typeface="Wingdings" pitchFamily="2" charset="2"/>
              <a:buChar char="Ø"/>
              <a:defRPr/>
            </a:pPr>
            <a:r>
              <a:rPr lang="en-US" dirty="0">
                <a:solidFill>
                  <a:srgbClr val="FFFFFF"/>
                </a:solidFill>
                <a:cs typeface="+mn-cs"/>
              </a:rPr>
              <a:t>How good is the quality of the sensors over this time?  Up to 30% report negative pressures at the surface.</a:t>
            </a:r>
          </a:p>
          <a:p>
            <a:pPr eaLnBrk="0" hangingPunct="0">
              <a:defRPr/>
            </a:pPr>
            <a:endParaRPr lang="en-US" dirty="0">
              <a:solidFill>
                <a:srgbClr val="FFFFFF"/>
              </a:solidFill>
              <a:cs typeface="+mn-cs"/>
            </a:endParaRPr>
          </a:p>
          <a:p>
            <a:pPr eaLnBrk="0" hangingPunct="0">
              <a:defRPr/>
            </a:pPr>
            <a:endParaRPr lang="en-US" dirty="0">
              <a:solidFill>
                <a:srgbClr val="FFFFFF"/>
              </a:solidFill>
              <a:cs typeface="+mn-cs"/>
            </a:endParaRPr>
          </a:p>
          <a:p>
            <a:pPr eaLnBrk="0" hangingPunct="0">
              <a:defRPr/>
            </a:pPr>
            <a:endParaRPr lang="en-US" dirty="0">
              <a:solidFill>
                <a:srgbClr val="000000"/>
              </a:solidFill>
              <a:cs typeface="+mn-cs"/>
            </a:endParaRPr>
          </a:p>
        </p:txBody>
      </p:sp>
    </p:spTree>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outerShdw>
          </a:effectLst>
        </p:spPr>
        <p:txBody>
          <a:bodyPr/>
          <a:lstStyle/>
          <a:p>
            <a:pPr eaLnBrk="1" hangingPunct="1">
              <a:defRPr/>
            </a:pPr>
            <a:r>
              <a:rPr lang="en-US" dirty="0" smtClean="0">
                <a:latin typeface="Comic Sans MS" pitchFamily="66" charset="0"/>
              </a:rPr>
              <a:t>Ocean heat content is increasing</a:t>
            </a:r>
            <a:endParaRPr lang="en-US" dirty="0">
              <a:latin typeface="Comic Sans MS" pitchFamily="66" charset="0"/>
            </a:endParaRPr>
          </a:p>
        </p:txBody>
      </p:sp>
      <p:pic>
        <p:nvPicPr>
          <p:cNvPr id="36867" name="Table Placeholder 3" descr="OHCv2.png"/>
          <p:cNvPicPr>
            <a:picLocks noGrp="1" noChangeAspect="1"/>
          </p:cNvPicPr>
          <p:nvPr>
            <p:ph type="tbl" idx="1"/>
          </p:nvPr>
        </p:nvPicPr>
        <p:blipFill>
          <a:blip r:embed="rId2" cstate="print"/>
          <a:srcRect/>
          <a:stretch>
            <a:fillRect/>
          </a:stretch>
        </p:blipFill>
        <p:spPr>
          <a:xfrm>
            <a:off x="141288" y="1355725"/>
            <a:ext cx="8861425" cy="4386263"/>
          </a:xfrm>
        </p:spPr>
      </p:pic>
      <p:sp>
        <p:nvSpPr>
          <p:cNvPr id="36868" name="TextBox 20"/>
          <p:cNvSpPr txBox="1">
            <a:spLocks noChangeArrowheads="1"/>
          </p:cNvSpPr>
          <p:nvPr/>
        </p:nvSpPr>
        <p:spPr bwMode="auto">
          <a:xfrm>
            <a:off x="327025" y="6022975"/>
            <a:ext cx="8648700" cy="647700"/>
          </a:xfrm>
          <a:prstGeom prst="rect">
            <a:avLst/>
          </a:prstGeom>
          <a:noFill/>
          <a:ln w="9525">
            <a:noFill/>
            <a:miter lim="800000"/>
            <a:headEnd/>
            <a:tailEnd/>
          </a:ln>
        </p:spPr>
        <p:txBody>
          <a:bodyPr wrap="none">
            <a:spAutoFit/>
          </a:bodyPr>
          <a:lstStyle/>
          <a:p>
            <a:pPr defTabSz="457200"/>
            <a:r>
              <a:rPr lang="en-US" sz="1800">
                <a:solidFill>
                  <a:srgbClr val="FFFFFF"/>
                </a:solidFill>
                <a:latin typeface="Arial" charset="0"/>
              </a:rPr>
              <a:t>1. Lyman et al 2010	: to 700m</a:t>
            </a:r>
          </a:p>
          <a:p>
            <a:pPr defTabSz="457200"/>
            <a:r>
              <a:rPr lang="en-US" sz="1800">
                <a:solidFill>
                  <a:srgbClr val="FFFFFF"/>
                </a:solidFill>
                <a:latin typeface="Arial" charset="0"/>
              </a:rPr>
              <a:t>8. von Schuckmann et al 2009	 :to 2000m			From Trenberth 2010 </a:t>
            </a:r>
            <a:r>
              <a:rPr lang="en-US" sz="1800" i="1">
                <a:solidFill>
                  <a:srgbClr val="FFFFFF"/>
                </a:solidFill>
                <a:latin typeface="Arial" charset="0"/>
              </a:rPr>
              <a:t>Nature</a:t>
            </a:r>
          </a:p>
        </p:txBody>
      </p:sp>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890" name="Picture 10" descr="T08.png"/>
          <p:cNvPicPr>
            <a:picLocks noChangeAspect="1"/>
          </p:cNvPicPr>
          <p:nvPr/>
        </p:nvPicPr>
        <p:blipFill>
          <a:blip r:embed="rId2" cstate="print"/>
          <a:srcRect/>
          <a:stretch>
            <a:fillRect/>
          </a:stretch>
        </p:blipFill>
        <p:spPr bwMode="auto">
          <a:xfrm>
            <a:off x="1981200" y="3522663"/>
            <a:ext cx="5286375" cy="3182937"/>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a:effectLst>
            <a:outerShdw blurRad="50800" dist="50800" dir="5400000" algn="ctr" rotWithShape="0">
              <a:schemeClr val="tx1"/>
            </a:outerShdw>
          </a:effectLst>
        </p:spPr>
        <p:txBody>
          <a:bodyPr/>
          <a:lstStyle/>
          <a:p>
            <a:pPr>
              <a:defRPr/>
            </a:pPr>
            <a:r>
              <a:rPr lang="en-US" dirty="0" smtClean="0">
                <a:solidFill>
                  <a:srgbClr val="FFFF00"/>
                </a:solidFill>
                <a:latin typeface="Comic Sans MS" pitchFamily="66" charset="0"/>
              </a:rPr>
              <a:t>Where did the heat go?</a:t>
            </a:r>
            <a:endParaRPr lang="en-US" dirty="0">
              <a:solidFill>
                <a:srgbClr val="FFFF00"/>
              </a:solidFill>
              <a:latin typeface="Comic Sans MS" pitchFamily="66" charset="0"/>
            </a:endParaRPr>
          </a:p>
        </p:txBody>
      </p:sp>
      <p:sp>
        <p:nvSpPr>
          <p:cNvPr id="37892" name="Content Placeholder 2"/>
          <p:cNvSpPr>
            <a:spLocks noGrp="1"/>
          </p:cNvSpPr>
          <p:nvPr>
            <p:ph idx="1"/>
          </p:nvPr>
        </p:nvSpPr>
        <p:spPr>
          <a:xfrm>
            <a:off x="533400" y="990600"/>
            <a:ext cx="8229600" cy="4221163"/>
          </a:xfrm>
        </p:spPr>
        <p:txBody>
          <a:bodyPr/>
          <a:lstStyle/>
          <a:p>
            <a:r>
              <a:rPr lang="en-US" smtClean="0">
                <a:solidFill>
                  <a:schemeClr val="bg1"/>
                </a:solidFill>
                <a:latin typeface="Comic Sans MS" pitchFamily="66" charset="0"/>
              </a:rPr>
              <a:t>2008 is the coolest year since 2000</a:t>
            </a:r>
          </a:p>
          <a:p>
            <a:r>
              <a:rPr lang="en-US" smtClean="0">
                <a:solidFill>
                  <a:schemeClr val="bg1"/>
                </a:solidFill>
                <a:latin typeface="Comic Sans MS" pitchFamily="66" charset="0"/>
              </a:rPr>
              <a:t>Carbon dioxide continues to rise</a:t>
            </a:r>
          </a:p>
          <a:p>
            <a:r>
              <a:rPr lang="en-US" smtClean="0">
                <a:solidFill>
                  <a:schemeClr val="bg1"/>
                </a:solidFill>
                <a:latin typeface="Comic Sans MS" pitchFamily="66" charset="0"/>
              </a:rPr>
              <a:t>Radiative forcing continues apace</a:t>
            </a:r>
          </a:p>
          <a:p>
            <a:r>
              <a:rPr lang="en-US" smtClean="0">
                <a:solidFill>
                  <a:schemeClr val="bg1"/>
                </a:solidFill>
                <a:latin typeface="Comic Sans MS" pitchFamily="66" charset="0"/>
              </a:rPr>
              <a:t>Where did global warming go?</a:t>
            </a:r>
          </a:p>
        </p:txBody>
      </p:sp>
      <p:sp>
        <p:nvSpPr>
          <p:cNvPr id="37893" name="TextBox 4"/>
          <p:cNvSpPr txBox="1">
            <a:spLocks noChangeArrowheads="1"/>
          </p:cNvSpPr>
          <p:nvPr/>
        </p:nvSpPr>
        <p:spPr bwMode="auto">
          <a:xfrm>
            <a:off x="2286000" y="5938838"/>
            <a:ext cx="4213225" cy="461962"/>
          </a:xfrm>
          <a:prstGeom prst="rect">
            <a:avLst/>
          </a:prstGeom>
          <a:noFill/>
          <a:ln w="9525">
            <a:noFill/>
            <a:miter lim="800000"/>
            <a:headEnd/>
            <a:tailEnd/>
          </a:ln>
        </p:spPr>
        <p:txBody>
          <a:bodyPr wrap="none">
            <a:spAutoFit/>
          </a:bodyPr>
          <a:lstStyle/>
          <a:p>
            <a:pPr eaLnBrk="0" hangingPunct="0"/>
            <a:r>
              <a:rPr lang="en-US"/>
              <a:t>1997            2003        2008</a:t>
            </a:r>
          </a:p>
        </p:txBody>
      </p:sp>
      <p:cxnSp>
        <p:nvCxnSpPr>
          <p:cNvPr id="6" name="Straight Arrow Connector 5"/>
          <p:cNvCxnSpPr/>
          <p:nvPr/>
        </p:nvCxnSpPr>
        <p:spPr>
          <a:xfrm>
            <a:off x="4371975" y="4130675"/>
            <a:ext cx="1828800" cy="5334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6248400" y="4343400"/>
            <a:ext cx="136525" cy="1573213"/>
          </a:xfrm>
          <a:prstGeom prst="rect">
            <a:avLst/>
          </a:prstGeom>
          <a:solidFill>
            <a:schemeClr val="accent5"/>
          </a:solidFill>
          <a:ln w="9525" cap="flat" cmpd="sng" algn="ctr">
            <a:solidFill>
              <a:schemeClr val="tx1"/>
            </a:solidFill>
            <a:prstDash val="solid"/>
            <a:round/>
            <a:headEnd type="none" w="med" len="med"/>
            <a:tailEnd type="none" w="med" len="med"/>
          </a:ln>
          <a:effectLst>
            <a:outerShdw blurRad="50800" dist="38100" dir="720000" algn="ctr" rotWithShape="0">
              <a:schemeClr val="tx1">
                <a:alpha val="63000"/>
              </a:schemeClr>
            </a:outerShdw>
          </a:effectLst>
        </p:spPr>
        <p:txBody>
          <a:bodyPr/>
          <a:lstStyle/>
          <a:p>
            <a:pPr eaLnBrk="0" hangingPunct="0">
              <a:defRPr/>
            </a:pPr>
            <a:endParaRPr lang="en-US">
              <a:cs typeface="+mn-cs"/>
            </a:endParaRPr>
          </a:p>
        </p:txBody>
      </p:sp>
      <p:sp>
        <p:nvSpPr>
          <p:cNvPr id="8" name="Rectangle 7"/>
          <p:cNvSpPr/>
          <p:nvPr/>
        </p:nvSpPr>
        <p:spPr bwMode="auto">
          <a:xfrm>
            <a:off x="6537325" y="3968750"/>
            <a:ext cx="138113" cy="1965325"/>
          </a:xfrm>
          <a:prstGeom prst="rect">
            <a:avLst/>
          </a:prstGeom>
          <a:solidFill>
            <a:schemeClr val="accent5"/>
          </a:solidFill>
          <a:ln w="9525" cap="flat" cmpd="sng" algn="ctr">
            <a:solidFill>
              <a:schemeClr val="tx1"/>
            </a:solidFill>
            <a:prstDash val="solid"/>
            <a:round/>
            <a:headEnd type="none" w="med" len="med"/>
            <a:tailEnd type="none" w="med" len="med"/>
          </a:ln>
          <a:effectLst>
            <a:outerShdw blurRad="50800" dist="38100" dir="720000" algn="ctr" rotWithShape="0">
              <a:schemeClr val="tx1">
                <a:alpha val="63000"/>
              </a:schemeClr>
            </a:outerShdw>
          </a:effectLst>
        </p:spPr>
        <p:txBody>
          <a:bodyPr/>
          <a:lstStyle/>
          <a:p>
            <a:pPr eaLnBrk="0" hangingPunct="0">
              <a:defRPr/>
            </a:pPr>
            <a:endParaRPr lang="en-US">
              <a:cs typeface="+mn-cs"/>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0"/>
            <a:ext cx="8229600" cy="1143000"/>
          </a:xfrm>
          <a:effectLst>
            <a:outerShdw dist="35921" dir="2700000" algn="ctr" rotWithShape="0">
              <a:srgbClr val="CC0000"/>
            </a:outerShdw>
          </a:effectLst>
        </p:spPr>
        <p:txBody>
          <a:bodyPr/>
          <a:lstStyle/>
          <a:p>
            <a:pPr eaLnBrk="1" hangingPunct="1">
              <a:defRPr/>
            </a:pPr>
            <a:r>
              <a:rPr lang="en-US" dirty="0" smtClean="0">
                <a:solidFill>
                  <a:srgbClr val="FFFF00"/>
                </a:solidFill>
                <a:latin typeface="Comic Sans MS" pitchFamily="66" charset="0"/>
              </a:rPr>
              <a:t>Where does energy go?</a:t>
            </a:r>
            <a:endParaRPr lang="en-US" sz="5400" dirty="0" smtClean="0">
              <a:solidFill>
                <a:srgbClr val="FFFF00"/>
              </a:solidFill>
              <a:latin typeface="Comic Sans MS" pitchFamily="66" charset="0"/>
            </a:endParaRPr>
          </a:p>
        </p:txBody>
      </p:sp>
      <p:sp>
        <p:nvSpPr>
          <p:cNvPr id="165891" name="Rectangle 3"/>
          <p:cNvSpPr>
            <a:spLocks noGrp="1" noChangeArrowheads="1"/>
          </p:cNvSpPr>
          <p:nvPr>
            <p:ph type="body" idx="1"/>
          </p:nvPr>
        </p:nvSpPr>
        <p:spPr>
          <a:xfrm>
            <a:off x="0" y="1905000"/>
            <a:ext cx="9144000" cy="4800600"/>
          </a:xfrm>
        </p:spPr>
        <p:txBody>
          <a:bodyPr/>
          <a:lstStyle/>
          <a:p>
            <a:pPr marL="179388" indent="457200" eaLnBrk="1" hangingPunct="1">
              <a:buFont typeface="+mj-lt"/>
              <a:buAutoNum type="arabicPeriod"/>
              <a:defRPr/>
            </a:pPr>
            <a:r>
              <a:rPr lang="en-US" dirty="0" smtClean="0">
                <a:solidFill>
                  <a:schemeClr val="bg1"/>
                </a:solidFill>
                <a:latin typeface="Comic Sans MS" pitchFamily="66" charset="0"/>
              </a:rPr>
              <a:t>Warms land and atmosphere</a:t>
            </a:r>
          </a:p>
          <a:p>
            <a:pPr marL="179388" indent="457200" eaLnBrk="1" hangingPunct="1">
              <a:buFont typeface="+mj-lt"/>
              <a:buAutoNum type="arabicPeriod"/>
              <a:defRPr/>
            </a:pPr>
            <a:r>
              <a:rPr lang="en-US" dirty="0" smtClean="0">
                <a:solidFill>
                  <a:schemeClr val="bg1"/>
                </a:solidFill>
                <a:latin typeface="Comic Sans MS" pitchFamily="66" charset="0"/>
              </a:rPr>
              <a:t>Heat storage in the ocean (sea level)</a:t>
            </a:r>
          </a:p>
          <a:p>
            <a:pPr marL="179388" indent="457200" eaLnBrk="1" hangingPunct="1">
              <a:buFont typeface="+mj-lt"/>
              <a:buAutoNum type="arabicPeriod"/>
              <a:defRPr/>
            </a:pPr>
            <a:r>
              <a:rPr lang="en-US" dirty="0" smtClean="0">
                <a:solidFill>
                  <a:schemeClr val="bg1"/>
                </a:solidFill>
                <a:latin typeface="Comic Sans MS" pitchFamily="66" charset="0"/>
              </a:rPr>
              <a:t>Melts land ice (sea level)</a:t>
            </a:r>
          </a:p>
          <a:p>
            <a:pPr marL="179388" indent="457200" eaLnBrk="1" hangingPunct="1">
              <a:buFont typeface="+mj-lt"/>
              <a:buAutoNum type="arabicPeriod"/>
              <a:defRPr/>
            </a:pPr>
            <a:r>
              <a:rPr lang="en-US" dirty="0" smtClean="0">
                <a:solidFill>
                  <a:schemeClr val="bg1"/>
                </a:solidFill>
                <a:latin typeface="Comic Sans MS" pitchFamily="66" charset="0"/>
              </a:rPr>
              <a:t>Melts sea ice and warms melted water</a:t>
            </a:r>
          </a:p>
          <a:p>
            <a:pPr marL="179388" indent="457200" eaLnBrk="1" hangingPunct="1">
              <a:buFont typeface="+mj-lt"/>
              <a:buAutoNum type="arabicPeriod"/>
              <a:defRPr/>
            </a:pPr>
            <a:r>
              <a:rPr lang="en-US" dirty="0" smtClean="0">
                <a:solidFill>
                  <a:schemeClr val="bg1"/>
                </a:solidFill>
                <a:latin typeface="Comic Sans MS" pitchFamily="66" charset="0"/>
              </a:rPr>
              <a:t>Evaporates moisture </a:t>
            </a:r>
            <a:r>
              <a:rPr lang="en-US" dirty="0" smtClean="0">
                <a:solidFill>
                  <a:schemeClr val="bg1"/>
                </a:solidFill>
                <a:latin typeface="Comic Sans MS" pitchFamily="66" charset="0"/>
                <a:sym typeface="Symbol"/>
              </a:rPr>
              <a:t> </a:t>
            </a:r>
            <a:r>
              <a:rPr lang="en-US" dirty="0" smtClean="0">
                <a:solidFill>
                  <a:schemeClr val="bg1"/>
                </a:solidFill>
                <a:latin typeface="Comic Sans MS" pitchFamily="66" charset="0"/>
              </a:rPr>
              <a:t>cloud </a:t>
            </a:r>
            <a:r>
              <a:rPr lang="en-US" dirty="0" smtClean="0">
                <a:solidFill>
                  <a:schemeClr val="bg1"/>
                </a:solidFill>
                <a:latin typeface="Comic Sans MS" pitchFamily="66" charset="0"/>
                <a:sym typeface="Symbol"/>
              </a:rPr>
              <a:t></a:t>
            </a:r>
            <a:r>
              <a:rPr lang="en-US" dirty="0" smtClean="0">
                <a:solidFill>
                  <a:schemeClr val="bg1"/>
                </a:solidFill>
                <a:latin typeface="Comic Sans MS" pitchFamily="66" charset="0"/>
              </a:rPr>
              <a:t> reflection 	= lost to space</a:t>
            </a:r>
          </a:p>
          <a:p>
            <a:pPr marL="179388" indent="457200" eaLnBrk="1" hangingPunct="1">
              <a:buFontTx/>
              <a:buNone/>
              <a:defRPr/>
            </a:pPr>
            <a:r>
              <a:rPr lang="en-US" b="1" dirty="0" smtClean="0">
                <a:solidFill>
                  <a:srgbClr val="FFFF00"/>
                </a:solidFill>
                <a:latin typeface="Comic Sans MS" pitchFamily="66" charset="0"/>
              </a:rPr>
              <a:t>Can we track it?</a:t>
            </a:r>
          </a:p>
          <a:p>
            <a:pPr indent="228600" eaLnBrk="1" hangingPunct="1">
              <a:buFontTx/>
              <a:buNone/>
              <a:defRPr/>
            </a:pPr>
            <a:endParaRPr lang="en-US" dirty="0" smtClean="0">
              <a:solidFill>
                <a:schemeClr val="bg1"/>
              </a:solidFill>
              <a:latin typeface="Comic Sans MS" pitchFamily="66" charset="0"/>
            </a:endParaRPr>
          </a:p>
        </p:txBody>
      </p:sp>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533400" y="609600"/>
            <a:ext cx="8316913" cy="5737225"/>
          </a:xfrm>
          <a:prstGeom prst="rect">
            <a:avLst/>
          </a:prstGeom>
          <a:noFill/>
          <a:ln w="9525">
            <a:noFill/>
            <a:miter lim="800000"/>
            <a:headEnd/>
            <a:tailEnd/>
          </a:ln>
        </p:spPr>
      </p:pic>
      <p:sp>
        <p:nvSpPr>
          <p:cNvPr id="39939" name="TextBox 2"/>
          <p:cNvSpPr txBox="1">
            <a:spLocks noChangeArrowheads="1"/>
          </p:cNvSpPr>
          <p:nvPr/>
        </p:nvSpPr>
        <p:spPr bwMode="auto">
          <a:xfrm>
            <a:off x="1676400" y="76200"/>
            <a:ext cx="6099175" cy="461963"/>
          </a:xfrm>
          <a:prstGeom prst="rect">
            <a:avLst/>
          </a:prstGeom>
          <a:noFill/>
          <a:ln w="9525">
            <a:noFill/>
            <a:miter lim="800000"/>
            <a:headEnd/>
            <a:tailEnd/>
          </a:ln>
        </p:spPr>
        <p:txBody>
          <a:bodyPr wrap="none">
            <a:spAutoFit/>
          </a:bodyPr>
          <a:lstStyle/>
          <a:p>
            <a:pPr eaLnBrk="0" hangingPunct="0"/>
            <a:r>
              <a:rPr lang="en-US" b="1">
                <a:solidFill>
                  <a:schemeClr val="bg1"/>
                </a:solidFill>
              </a:rPr>
              <a:t>CERES SSF 1Deg Lite Ed2.5 Anomalies</a:t>
            </a:r>
            <a:endParaRPr lang="en-US">
              <a:solidFill>
                <a:schemeClr val="bg1"/>
              </a:solidFill>
            </a:endParaRPr>
          </a:p>
        </p:txBody>
      </p:sp>
      <p:sp>
        <p:nvSpPr>
          <p:cNvPr id="39940" name="TextBox 3"/>
          <p:cNvSpPr txBox="1">
            <a:spLocks noChangeArrowheads="1"/>
          </p:cNvSpPr>
          <p:nvPr/>
        </p:nvSpPr>
        <p:spPr bwMode="auto">
          <a:xfrm>
            <a:off x="1524000" y="6396038"/>
            <a:ext cx="3460750" cy="461962"/>
          </a:xfrm>
          <a:prstGeom prst="rect">
            <a:avLst/>
          </a:prstGeom>
          <a:noFill/>
          <a:ln w="9525">
            <a:noFill/>
            <a:miter lim="800000"/>
            <a:headEnd/>
            <a:tailEnd/>
          </a:ln>
        </p:spPr>
        <p:txBody>
          <a:bodyPr wrap="none">
            <a:spAutoFit/>
          </a:bodyPr>
          <a:lstStyle/>
          <a:p>
            <a:pPr eaLnBrk="0" hangingPunct="0"/>
            <a:r>
              <a:rPr lang="en-US">
                <a:solidFill>
                  <a:schemeClr val="bg1"/>
                </a:solidFill>
              </a:rPr>
              <a:t>Kratz et al 2011 BAMS</a:t>
            </a:r>
          </a:p>
        </p:txBody>
      </p:sp>
      <p:sp>
        <p:nvSpPr>
          <p:cNvPr id="7" name="Rectangle 6"/>
          <p:cNvSpPr>
            <a:spLocks noChangeArrowheads="1"/>
          </p:cNvSpPr>
          <p:nvPr/>
        </p:nvSpPr>
        <p:spPr bwMode="auto">
          <a:xfrm>
            <a:off x="7543800" y="762000"/>
            <a:ext cx="914400" cy="5029200"/>
          </a:xfrm>
          <a:prstGeom prst="rect">
            <a:avLst/>
          </a:prstGeom>
          <a:solidFill>
            <a:schemeClr val="accent1">
              <a:alpha val="14117"/>
            </a:schemeClr>
          </a:solidFill>
          <a:ln w="9525" algn="ctr">
            <a:solidFill>
              <a:schemeClr val="tx1"/>
            </a:solidFill>
            <a:round/>
            <a:headEnd/>
            <a:tailEnd/>
          </a:ln>
        </p:spPr>
        <p:txBody>
          <a:bodyPr/>
          <a:lstStyle/>
          <a:p>
            <a:pPr eaLnBrk="0" hangingPunct="0"/>
            <a:endParaRPr lang="en-US"/>
          </a:p>
        </p:txBody>
      </p:sp>
      <p:sp>
        <p:nvSpPr>
          <p:cNvPr id="6" name="Freeform 5"/>
          <p:cNvSpPr>
            <a:spLocks/>
          </p:cNvSpPr>
          <p:nvPr/>
        </p:nvSpPr>
        <p:spPr bwMode="auto">
          <a:xfrm>
            <a:off x="1752600" y="4652963"/>
            <a:ext cx="6645275" cy="490537"/>
          </a:xfrm>
          <a:custGeom>
            <a:avLst/>
            <a:gdLst>
              <a:gd name="T0" fmla="*/ 0 w 6644640"/>
              <a:gd name="T1" fmla="*/ 269240 h 490220"/>
              <a:gd name="T2" fmla="*/ 762000 w 6644640"/>
              <a:gd name="T3" fmla="*/ 254000 h 490220"/>
              <a:gd name="T4" fmla="*/ 1173480 w 6644640"/>
              <a:gd name="T5" fmla="*/ 360680 h 490220"/>
              <a:gd name="T6" fmla="*/ 1584960 w 6644640"/>
              <a:gd name="T7" fmla="*/ 360680 h 490220"/>
              <a:gd name="T8" fmla="*/ 2072640 w 6644640"/>
              <a:gd name="T9" fmla="*/ 269240 h 490220"/>
              <a:gd name="T10" fmla="*/ 2621280 w 6644640"/>
              <a:gd name="T11" fmla="*/ 314960 h 490220"/>
              <a:gd name="T12" fmla="*/ 3444240 w 6644640"/>
              <a:gd name="T13" fmla="*/ 299720 h 490220"/>
              <a:gd name="T14" fmla="*/ 3764280 w 6644640"/>
              <a:gd name="T15" fmla="*/ 254000 h 490220"/>
              <a:gd name="T16" fmla="*/ 4389121 w 6644640"/>
              <a:gd name="T17" fmla="*/ 314960 h 490220"/>
              <a:gd name="T18" fmla="*/ 4770121 w 6644640"/>
              <a:gd name="T19" fmla="*/ 375920 h 490220"/>
              <a:gd name="T20" fmla="*/ 4998720 w 6644640"/>
              <a:gd name="T21" fmla="*/ 55880 h 490220"/>
              <a:gd name="T22" fmla="*/ 5669280 w 6644640"/>
              <a:gd name="T23" fmla="*/ 40640 h 490220"/>
              <a:gd name="T24" fmla="*/ 5913120 w 6644640"/>
              <a:gd name="T25" fmla="*/ 299720 h 490220"/>
              <a:gd name="T26" fmla="*/ 6080760 w 6644640"/>
              <a:gd name="T27" fmla="*/ 467360 h 490220"/>
              <a:gd name="T28" fmla="*/ 6492240 w 6644640"/>
              <a:gd name="T29" fmla="*/ 436880 h 490220"/>
              <a:gd name="T30" fmla="*/ 6644640 w 6644640"/>
              <a:gd name="T31" fmla="*/ 269240 h 490220"/>
              <a:gd name="T32" fmla="*/ 6644640 w 6644640"/>
              <a:gd name="T33" fmla="*/ 269240 h 4902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644640" h="490220">
                <a:moveTo>
                  <a:pt x="0" y="269240"/>
                </a:moveTo>
                <a:cubicBezTo>
                  <a:pt x="283210" y="254000"/>
                  <a:pt x="566420" y="238760"/>
                  <a:pt x="762000" y="254000"/>
                </a:cubicBezTo>
                <a:cubicBezTo>
                  <a:pt x="957580" y="269240"/>
                  <a:pt x="1036320" y="342900"/>
                  <a:pt x="1173480" y="360680"/>
                </a:cubicBezTo>
                <a:cubicBezTo>
                  <a:pt x="1310640" y="378460"/>
                  <a:pt x="1435100" y="375920"/>
                  <a:pt x="1584960" y="360680"/>
                </a:cubicBezTo>
                <a:cubicBezTo>
                  <a:pt x="1734820" y="345440"/>
                  <a:pt x="1899920" y="276860"/>
                  <a:pt x="2072640" y="269240"/>
                </a:cubicBezTo>
                <a:cubicBezTo>
                  <a:pt x="2245360" y="261620"/>
                  <a:pt x="2621280" y="314960"/>
                  <a:pt x="2621280" y="314960"/>
                </a:cubicBezTo>
                <a:cubicBezTo>
                  <a:pt x="2849880" y="320040"/>
                  <a:pt x="3253740" y="309880"/>
                  <a:pt x="3444240" y="299720"/>
                </a:cubicBezTo>
                <a:cubicBezTo>
                  <a:pt x="3634740" y="289560"/>
                  <a:pt x="3606800" y="251460"/>
                  <a:pt x="3764280" y="254000"/>
                </a:cubicBezTo>
                <a:cubicBezTo>
                  <a:pt x="3921760" y="256540"/>
                  <a:pt x="4221480" y="294640"/>
                  <a:pt x="4389120" y="314960"/>
                </a:cubicBezTo>
                <a:cubicBezTo>
                  <a:pt x="4556760" y="335280"/>
                  <a:pt x="4668520" y="419100"/>
                  <a:pt x="4770120" y="375920"/>
                </a:cubicBezTo>
                <a:cubicBezTo>
                  <a:pt x="4871720" y="332740"/>
                  <a:pt x="4848860" y="111760"/>
                  <a:pt x="4998720" y="55880"/>
                </a:cubicBezTo>
                <a:cubicBezTo>
                  <a:pt x="5148580" y="0"/>
                  <a:pt x="5516880" y="0"/>
                  <a:pt x="5669280" y="40640"/>
                </a:cubicBezTo>
                <a:cubicBezTo>
                  <a:pt x="5821680" y="81280"/>
                  <a:pt x="5844540" y="228600"/>
                  <a:pt x="5913120" y="299720"/>
                </a:cubicBezTo>
                <a:cubicBezTo>
                  <a:pt x="5981700" y="370840"/>
                  <a:pt x="5984240" y="444500"/>
                  <a:pt x="6080760" y="467360"/>
                </a:cubicBezTo>
                <a:cubicBezTo>
                  <a:pt x="6177280" y="490220"/>
                  <a:pt x="6398260" y="469900"/>
                  <a:pt x="6492240" y="436880"/>
                </a:cubicBezTo>
                <a:cubicBezTo>
                  <a:pt x="6586220" y="403860"/>
                  <a:pt x="6644640" y="269240"/>
                  <a:pt x="6644640" y="269240"/>
                </a:cubicBezTo>
              </a:path>
            </a:pathLst>
          </a:custGeom>
          <a:noFill/>
          <a:ln w="38100" cap="flat" cmpd="sng" algn="ctr">
            <a:solidFill>
              <a:srgbClr val="0000FF"/>
            </a:solidFill>
            <a:prstDash val="solid"/>
            <a:round/>
            <a:headEnd type="none" w="med" len="med"/>
            <a:tailEnd type="none" w="med" len="med"/>
          </a:ln>
        </p:spPr>
        <p:txBody>
          <a:bodyPr/>
          <a:lstStyle/>
          <a:p>
            <a:endParaRPr lang="en-US"/>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RT_N34.png"/>
          <p:cNvPicPr>
            <a:picLocks noChangeAspect="1"/>
          </p:cNvPicPr>
          <p:nvPr/>
        </p:nvPicPr>
        <p:blipFill>
          <a:blip r:embed="rId2" cstate="print"/>
          <a:srcRect/>
          <a:stretch>
            <a:fillRect/>
          </a:stretch>
        </p:blipFill>
        <p:spPr bwMode="auto">
          <a:xfrm>
            <a:off x="838200" y="685800"/>
            <a:ext cx="7924800" cy="5486400"/>
          </a:xfrm>
          <a:prstGeom prst="rect">
            <a:avLst/>
          </a:prstGeom>
          <a:noFill/>
          <a:ln w="9525">
            <a:noFill/>
            <a:miter lim="800000"/>
            <a:headEnd/>
            <a:tailEnd/>
          </a:ln>
        </p:spPr>
      </p:pic>
      <p:sp>
        <p:nvSpPr>
          <p:cNvPr id="3" name="TextBox 2"/>
          <p:cNvSpPr txBox="1"/>
          <p:nvPr/>
        </p:nvSpPr>
        <p:spPr>
          <a:xfrm>
            <a:off x="0" y="3306763"/>
            <a:ext cx="839788" cy="1570037"/>
          </a:xfrm>
          <a:prstGeom prst="rect">
            <a:avLst/>
          </a:prstGeom>
          <a:solidFill>
            <a:schemeClr val="bg1"/>
          </a:solidFill>
        </p:spPr>
        <p:txBody>
          <a:bodyPr wrap="none">
            <a:spAutoFit/>
          </a:bodyPr>
          <a:lstStyle/>
          <a:p>
            <a:pPr eaLnBrk="0" hangingPunct="0">
              <a:defRPr/>
            </a:pPr>
            <a:r>
              <a:rPr lang="en-US" dirty="0">
                <a:cs typeface="+mn-cs"/>
              </a:rPr>
              <a:t>R</a:t>
            </a:r>
            <a:r>
              <a:rPr lang="en-US" baseline="-25000" dirty="0">
                <a:cs typeface="+mn-cs"/>
              </a:rPr>
              <a:t>T</a:t>
            </a:r>
          </a:p>
          <a:p>
            <a:pPr eaLnBrk="0" hangingPunct="0">
              <a:defRPr/>
            </a:pPr>
            <a:endParaRPr lang="en-US" dirty="0">
              <a:cs typeface="+mn-cs"/>
            </a:endParaRPr>
          </a:p>
          <a:p>
            <a:pPr eaLnBrk="0" hangingPunct="0">
              <a:defRPr/>
            </a:pPr>
            <a:r>
              <a:rPr lang="en-US" dirty="0">
                <a:solidFill>
                  <a:schemeClr val="accent1">
                    <a:lumMod val="50000"/>
                  </a:schemeClr>
                </a:solidFill>
                <a:cs typeface="+mn-cs"/>
              </a:rPr>
              <a:t>Nino</a:t>
            </a:r>
          </a:p>
          <a:p>
            <a:pPr eaLnBrk="0" hangingPunct="0">
              <a:defRPr/>
            </a:pPr>
            <a:r>
              <a:rPr lang="en-US" dirty="0">
                <a:solidFill>
                  <a:schemeClr val="accent1">
                    <a:lumMod val="50000"/>
                  </a:schemeClr>
                </a:solidFill>
                <a:cs typeface="+mn-cs"/>
              </a:rPr>
              <a:t>3.4</a:t>
            </a:r>
            <a:endParaRPr lang="en-US" dirty="0">
              <a:solidFill>
                <a:schemeClr val="accent1">
                  <a:lumMod val="50000"/>
                </a:schemeClr>
              </a:solidFill>
              <a:cs typeface="+mn-cs"/>
            </a:endParaRPr>
          </a:p>
        </p:txBody>
      </p:sp>
      <p:sp>
        <p:nvSpPr>
          <p:cNvPr id="40964" name="TextBox 3"/>
          <p:cNvSpPr txBox="1">
            <a:spLocks noChangeArrowheads="1"/>
          </p:cNvSpPr>
          <p:nvPr/>
        </p:nvSpPr>
        <p:spPr bwMode="auto">
          <a:xfrm>
            <a:off x="2057400" y="152400"/>
            <a:ext cx="4768850" cy="461963"/>
          </a:xfrm>
          <a:prstGeom prst="rect">
            <a:avLst/>
          </a:prstGeom>
          <a:noFill/>
          <a:ln w="9525">
            <a:noFill/>
            <a:miter lim="800000"/>
            <a:headEnd/>
            <a:tailEnd/>
          </a:ln>
        </p:spPr>
        <p:txBody>
          <a:bodyPr wrap="none">
            <a:spAutoFit/>
          </a:bodyPr>
          <a:lstStyle/>
          <a:p>
            <a:pPr eaLnBrk="0" hangingPunct="0"/>
            <a:r>
              <a:rPr lang="en-US" b="1">
                <a:solidFill>
                  <a:schemeClr val="bg1"/>
                </a:solidFill>
              </a:rPr>
              <a:t>CERES EBAF adjusted product</a:t>
            </a: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3" descr="fig03.png"/>
          <p:cNvPicPr>
            <a:picLocks noChangeAspect="1"/>
          </p:cNvPicPr>
          <p:nvPr/>
        </p:nvPicPr>
        <p:blipFill>
          <a:blip r:embed="rId2" cstate="print"/>
          <a:srcRect/>
          <a:stretch>
            <a:fillRect/>
          </a:stretch>
        </p:blipFill>
        <p:spPr bwMode="auto">
          <a:xfrm>
            <a:off x="796925" y="685800"/>
            <a:ext cx="8270875" cy="5562600"/>
          </a:xfrm>
          <a:prstGeom prst="rect">
            <a:avLst/>
          </a:prstGeom>
          <a:noFill/>
          <a:ln w="9525">
            <a:noFill/>
            <a:miter lim="800000"/>
            <a:headEnd/>
            <a:tailEnd/>
          </a:ln>
        </p:spPr>
      </p:pic>
      <p:sp>
        <p:nvSpPr>
          <p:cNvPr id="3" name="TextBox 2"/>
          <p:cNvSpPr txBox="1"/>
          <p:nvPr/>
        </p:nvSpPr>
        <p:spPr>
          <a:xfrm>
            <a:off x="0" y="3306763"/>
            <a:ext cx="839788" cy="1570037"/>
          </a:xfrm>
          <a:prstGeom prst="rect">
            <a:avLst/>
          </a:prstGeom>
          <a:solidFill>
            <a:schemeClr val="bg1"/>
          </a:solidFill>
        </p:spPr>
        <p:txBody>
          <a:bodyPr wrap="none">
            <a:spAutoFit/>
          </a:bodyPr>
          <a:lstStyle/>
          <a:p>
            <a:pPr eaLnBrk="0" hangingPunct="0">
              <a:defRPr/>
            </a:pPr>
            <a:r>
              <a:rPr lang="en-US" dirty="0">
                <a:cs typeface="+mn-cs"/>
              </a:rPr>
              <a:t>R</a:t>
            </a:r>
            <a:r>
              <a:rPr lang="en-US" baseline="-25000" dirty="0">
                <a:cs typeface="+mn-cs"/>
              </a:rPr>
              <a:t>T</a:t>
            </a:r>
          </a:p>
          <a:p>
            <a:pPr eaLnBrk="0" hangingPunct="0">
              <a:defRPr/>
            </a:pPr>
            <a:endParaRPr lang="en-US" dirty="0">
              <a:cs typeface="+mn-cs"/>
            </a:endParaRPr>
          </a:p>
          <a:p>
            <a:pPr eaLnBrk="0" hangingPunct="0">
              <a:defRPr/>
            </a:pPr>
            <a:r>
              <a:rPr lang="en-US" dirty="0">
                <a:solidFill>
                  <a:schemeClr val="accent1">
                    <a:lumMod val="50000"/>
                  </a:schemeClr>
                </a:solidFill>
                <a:cs typeface="+mn-cs"/>
              </a:rPr>
              <a:t>Nino</a:t>
            </a:r>
          </a:p>
          <a:p>
            <a:pPr eaLnBrk="0" hangingPunct="0">
              <a:defRPr/>
            </a:pPr>
            <a:r>
              <a:rPr lang="en-US" dirty="0">
                <a:solidFill>
                  <a:schemeClr val="accent1">
                    <a:lumMod val="50000"/>
                  </a:schemeClr>
                </a:solidFill>
                <a:cs typeface="+mn-cs"/>
              </a:rPr>
              <a:t>3.4</a:t>
            </a:r>
            <a:endParaRPr lang="en-US" dirty="0">
              <a:solidFill>
                <a:schemeClr val="accent1">
                  <a:lumMod val="50000"/>
                </a:schemeClr>
              </a:solidFill>
              <a:cs typeface="+mn-cs"/>
            </a:endParaRPr>
          </a:p>
        </p:txBody>
      </p:sp>
      <p:sp>
        <p:nvSpPr>
          <p:cNvPr id="41988" name="TextBox 4"/>
          <p:cNvSpPr txBox="1">
            <a:spLocks noChangeArrowheads="1"/>
          </p:cNvSpPr>
          <p:nvPr/>
        </p:nvSpPr>
        <p:spPr bwMode="auto">
          <a:xfrm>
            <a:off x="3276600" y="5181600"/>
            <a:ext cx="2114550" cy="461963"/>
          </a:xfrm>
          <a:prstGeom prst="rect">
            <a:avLst/>
          </a:prstGeom>
          <a:noFill/>
          <a:ln w="9525">
            <a:noFill/>
            <a:miter lim="800000"/>
            <a:headEnd/>
            <a:tailEnd/>
          </a:ln>
        </p:spPr>
        <p:txBody>
          <a:bodyPr wrap="none">
            <a:spAutoFit/>
          </a:bodyPr>
          <a:lstStyle/>
          <a:p>
            <a:pPr eaLnBrk="0" hangingPunct="0"/>
            <a:r>
              <a:rPr lang="en-US"/>
              <a:t>R</a:t>
            </a:r>
            <a:r>
              <a:rPr lang="en-US" baseline="-25000"/>
              <a:t>T</a:t>
            </a:r>
            <a:r>
              <a:rPr lang="en-US"/>
              <a:t>=ASR-OLR</a:t>
            </a: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457200" y="76200"/>
            <a:ext cx="8229600" cy="792163"/>
          </a:xfrm>
          <a:effectLst>
            <a:outerShdw dist="35921" dir="2700000" algn="ctr" rotWithShape="0">
              <a:srgbClr val="CC0000"/>
            </a:outerShdw>
          </a:effectLst>
        </p:spPr>
        <p:txBody>
          <a:bodyPr/>
          <a:lstStyle/>
          <a:p>
            <a:pPr eaLnBrk="1" hangingPunct="1">
              <a:defRPr/>
            </a:pPr>
            <a:r>
              <a:rPr lang="en-US" dirty="0" smtClean="0">
                <a:solidFill>
                  <a:srgbClr val="FFFF00"/>
                </a:solidFill>
                <a:latin typeface="Comic Sans MS" pitchFamily="66" charset="0"/>
              </a:rPr>
              <a:t>Where does energy go?</a:t>
            </a:r>
          </a:p>
        </p:txBody>
      </p:sp>
      <p:graphicFrame>
        <p:nvGraphicFramePr>
          <p:cNvPr id="43011" name="Object 5"/>
          <p:cNvGraphicFramePr>
            <a:graphicFrameLocks noGrp="1" noChangeAspect="1"/>
          </p:cNvGraphicFramePr>
          <p:nvPr>
            <p:ph idx="1"/>
          </p:nvPr>
        </p:nvGraphicFramePr>
        <p:xfrm>
          <a:off x="42863" y="889000"/>
          <a:ext cx="9151937" cy="5562600"/>
        </p:xfrm>
        <a:graphic>
          <a:graphicData uri="http://schemas.openxmlformats.org/presentationml/2006/ole">
            <p:oleObj spid="_x0000_s43011" r:id="rId3" imgW="9150889" imgH="5560034" progId="Excel.Chart.8">
              <p:embed/>
            </p:oleObj>
          </a:graphicData>
        </a:graphic>
      </p:graphicFrame>
      <p:sp>
        <p:nvSpPr>
          <p:cNvPr id="43012" name="Text Box 7"/>
          <p:cNvSpPr txBox="1">
            <a:spLocks noChangeArrowheads="1"/>
          </p:cNvSpPr>
          <p:nvPr/>
        </p:nvSpPr>
        <p:spPr bwMode="auto">
          <a:xfrm>
            <a:off x="6477000" y="5867400"/>
            <a:ext cx="1719263" cy="366713"/>
          </a:xfrm>
          <a:prstGeom prst="rect">
            <a:avLst/>
          </a:prstGeom>
          <a:noFill/>
          <a:ln w="9525">
            <a:noFill/>
            <a:miter lim="800000"/>
            <a:headEnd/>
            <a:tailEnd/>
          </a:ln>
        </p:spPr>
        <p:txBody>
          <a:bodyPr wrap="none">
            <a:spAutoFit/>
          </a:bodyPr>
          <a:lstStyle/>
          <a:p>
            <a:pPr eaLnBrk="0" hangingPunct="0"/>
            <a:r>
              <a:rPr lang="en-US"/>
              <a:t>10</a:t>
            </a:r>
            <a:r>
              <a:rPr lang="en-US" baseline="30000"/>
              <a:t>20</a:t>
            </a:r>
            <a:r>
              <a:rPr lang="en-US"/>
              <a:t> Joules/yr</a:t>
            </a:r>
          </a:p>
        </p:txBody>
      </p:sp>
      <p:sp>
        <p:nvSpPr>
          <p:cNvPr id="6" name="Rectangle 5"/>
          <p:cNvSpPr/>
          <p:nvPr/>
        </p:nvSpPr>
        <p:spPr>
          <a:xfrm>
            <a:off x="4648200" y="1600200"/>
            <a:ext cx="1581150" cy="402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43014" name="TextBox 7"/>
          <p:cNvSpPr txBox="1">
            <a:spLocks noChangeArrowheads="1"/>
          </p:cNvSpPr>
          <p:nvPr/>
        </p:nvSpPr>
        <p:spPr bwMode="auto">
          <a:xfrm>
            <a:off x="6324600" y="6488113"/>
            <a:ext cx="1947863" cy="369887"/>
          </a:xfrm>
          <a:prstGeom prst="rect">
            <a:avLst/>
          </a:prstGeom>
          <a:noFill/>
          <a:ln w="9525">
            <a:noFill/>
            <a:miter lim="800000"/>
            <a:headEnd/>
            <a:tailEnd/>
          </a:ln>
        </p:spPr>
        <p:txBody>
          <a:bodyPr wrap="none">
            <a:spAutoFit/>
          </a:bodyPr>
          <a:lstStyle/>
          <a:p>
            <a:pPr eaLnBrk="0" hangingPunct="0"/>
            <a:r>
              <a:rPr lang="en-US" sz="1800">
                <a:solidFill>
                  <a:schemeClr val="bg1"/>
                </a:solidFill>
              </a:rPr>
              <a:t>Trenberth 2009</a:t>
            </a:r>
          </a:p>
        </p:txBody>
      </p:sp>
      <p:sp>
        <p:nvSpPr>
          <p:cNvPr id="10" name="Lightning Bolt 9"/>
          <p:cNvSpPr>
            <a:spLocks noChangeArrowheads="1"/>
          </p:cNvSpPr>
          <p:nvPr/>
        </p:nvSpPr>
        <p:spPr bwMode="auto">
          <a:xfrm>
            <a:off x="5486400" y="1295400"/>
            <a:ext cx="381000" cy="2209800"/>
          </a:xfrm>
          <a:prstGeom prst="lightningBolt">
            <a:avLst/>
          </a:prstGeom>
          <a:solidFill>
            <a:srgbClr val="CC66FF"/>
          </a:solidFill>
          <a:ln w="9525" algn="ctr">
            <a:solidFill>
              <a:schemeClr val="tx1"/>
            </a:solidFill>
            <a:round/>
            <a:headEnd/>
            <a:tailEnd/>
          </a:ln>
        </p:spPr>
        <p:txBody>
          <a:bodyPr/>
          <a:lstStyle/>
          <a:p>
            <a:pPr eaLnBrk="0" hangingPunct="0"/>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2000">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772400" cy="1143000"/>
          </a:xfrm>
          <a:effectLst>
            <a:outerShdw blurRad="50800" dist="38100" dir="2700000" algn="tl" rotWithShape="0">
              <a:prstClr val="black"/>
            </a:outerShdw>
          </a:effectLst>
        </p:spPr>
        <p:txBody>
          <a:bodyPr/>
          <a:lstStyle/>
          <a:p>
            <a:pPr>
              <a:defRPr/>
            </a:pPr>
            <a:r>
              <a:rPr lang="en-US" sz="4000" dirty="0" smtClean="0">
                <a:latin typeface="Comic Sans MS" pitchFamily="66" charset="0"/>
              </a:rPr>
              <a:t>Stolen emails “</a:t>
            </a:r>
            <a:r>
              <a:rPr lang="en-US" sz="4000" dirty="0" err="1" smtClean="0">
                <a:latin typeface="Comic Sans MS" pitchFamily="66" charset="0"/>
              </a:rPr>
              <a:t>climategate</a:t>
            </a:r>
            <a:r>
              <a:rPr lang="en-US" sz="4000" dirty="0" smtClean="0">
                <a:latin typeface="Comic Sans MS" pitchFamily="66" charset="0"/>
              </a:rPr>
              <a:t>”</a:t>
            </a:r>
            <a:endParaRPr lang="en-US" sz="4000" dirty="0">
              <a:latin typeface="Comic Sans MS" pitchFamily="66" charset="0"/>
            </a:endParaRPr>
          </a:p>
        </p:txBody>
      </p:sp>
      <p:sp>
        <p:nvSpPr>
          <p:cNvPr id="25603" name="TextBox 2"/>
          <p:cNvSpPr txBox="1">
            <a:spLocks noChangeArrowheads="1"/>
          </p:cNvSpPr>
          <p:nvPr/>
        </p:nvSpPr>
        <p:spPr bwMode="auto">
          <a:xfrm>
            <a:off x="685800" y="1828800"/>
            <a:ext cx="8077200" cy="1200150"/>
          </a:xfrm>
          <a:prstGeom prst="rect">
            <a:avLst/>
          </a:prstGeom>
          <a:noFill/>
          <a:ln w="9525">
            <a:noFill/>
            <a:miter lim="800000"/>
            <a:headEnd/>
            <a:tailEnd/>
          </a:ln>
        </p:spPr>
        <p:txBody>
          <a:bodyPr>
            <a:spAutoFit/>
          </a:bodyPr>
          <a:lstStyle/>
          <a:p>
            <a:pPr eaLnBrk="0" hangingPunct="0"/>
            <a:r>
              <a:rPr lang="en-US" i="1">
                <a:solidFill>
                  <a:schemeClr val="bg1"/>
                </a:solidFill>
              </a:rPr>
              <a:t>"</a:t>
            </a:r>
            <a:r>
              <a:rPr lang="en-US" b="1" i="1">
                <a:solidFill>
                  <a:schemeClr val="bg1"/>
                </a:solidFill>
              </a:rPr>
              <a:t>The fact is that we can't account for the lack of warming at the moment and it is a travesty that we can't.</a:t>
            </a:r>
            <a:r>
              <a:rPr lang="en-US" i="1">
                <a:solidFill>
                  <a:schemeClr val="bg1"/>
                </a:solidFill>
              </a:rPr>
              <a:t>"</a:t>
            </a:r>
            <a:r>
              <a:rPr lang="en-US">
                <a:solidFill>
                  <a:schemeClr val="bg1"/>
                </a:solidFill>
              </a:rPr>
              <a:t> 				Kevin Trenberth</a:t>
            </a:r>
          </a:p>
        </p:txBody>
      </p:sp>
      <p:sp>
        <p:nvSpPr>
          <p:cNvPr id="4" name="Rectangle 3"/>
          <p:cNvSpPr>
            <a:spLocks noChangeArrowheads="1"/>
          </p:cNvSpPr>
          <p:nvPr/>
        </p:nvSpPr>
        <p:spPr bwMode="auto">
          <a:xfrm>
            <a:off x="685800" y="3886200"/>
            <a:ext cx="8229600" cy="2308225"/>
          </a:xfrm>
          <a:prstGeom prst="rect">
            <a:avLst/>
          </a:prstGeom>
          <a:noFill/>
          <a:ln w="9525">
            <a:noFill/>
            <a:miter lim="800000"/>
            <a:headEnd/>
            <a:tailEnd/>
          </a:ln>
        </p:spPr>
        <p:txBody>
          <a:bodyPr>
            <a:spAutoFit/>
          </a:bodyPr>
          <a:lstStyle/>
          <a:p>
            <a:pPr eaLnBrk="0" hangingPunct="0"/>
            <a:r>
              <a:rPr lang="en-US">
                <a:solidFill>
                  <a:srgbClr val="FFFF00"/>
                </a:solidFill>
              </a:rPr>
              <a:t>"It is quite clear from the paper that I was not questioning the link between anthropogenic greenhouse gas emissions and warming, or even suggesting that recent temperatures are unusual in the context of short-term natural variability.“</a:t>
            </a:r>
          </a:p>
          <a:p>
            <a:pPr eaLnBrk="0" hangingPunct="0"/>
            <a:r>
              <a:rPr lang="en-US">
                <a:solidFill>
                  <a:srgbClr val="FFFF00"/>
                </a:solidFill>
              </a:rPr>
              <a:t>					Kevin Trenberth</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smtClean="0"/>
          </a:p>
        </p:txBody>
      </p:sp>
      <p:pic>
        <p:nvPicPr>
          <p:cNvPr id="44035" name="Picture 2"/>
          <p:cNvPicPr>
            <a:picLocks noGrp="1" noChangeAspect="1" noChangeArrowheads="1"/>
          </p:cNvPicPr>
          <p:nvPr>
            <p:ph type="tbl" idx="1"/>
          </p:nvPr>
        </p:nvPicPr>
        <p:blipFill>
          <a:blip r:embed="rId2" cstate="print"/>
          <a:srcRect/>
          <a:stretch>
            <a:fillRect/>
          </a:stretch>
        </p:blipFill>
        <p:spPr>
          <a:xfrm>
            <a:off x="0" y="0"/>
            <a:ext cx="9151938" cy="6699250"/>
          </a:xfrm>
        </p:spPr>
      </p:pic>
      <p:sp>
        <p:nvSpPr>
          <p:cNvPr id="44036" name="TextBox 4"/>
          <p:cNvSpPr txBox="1">
            <a:spLocks noChangeArrowheads="1"/>
          </p:cNvSpPr>
          <p:nvPr/>
        </p:nvSpPr>
        <p:spPr bwMode="auto">
          <a:xfrm>
            <a:off x="5662613" y="6519863"/>
            <a:ext cx="3481387" cy="338137"/>
          </a:xfrm>
          <a:prstGeom prst="rect">
            <a:avLst/>
          </a:prstGeom>
          <a:solidFill>
            <a:schemeClr val="bg1"/>
          </a:solidFill>
          <a:ln w="9525">
            <a:noFill/>
            <a:miter lim="800000"/>
            <a:headEnd/>
            <a:tailEnd/>
          </a:ln>
        </p:spPr>
        <p:txBody>
          <a:bodyPr wrap="none">
            <a:spAutoFit/>
          </a:bodyPr>
          <a:lstStyle/>
          <a:p>
            <a:pPr defTabSz="457200"/>
            <a:r>
              <a:rPr lang="en-US" sz="1600">
                <a:solidFill>
                  <a:srgbClr val="000000"/>
                </a:solidFill>
                <a:latin typeface="Arial" charset="0"/>
              </a:rPr>
              <a:t>Trenberth and Fasullo </a:t>
            </a:r>
            <a:r>
              <a:rPr lang="en-US" sz="1600" i="1">
                <a:solidFill>
                  <a:srgbClr val="000000"/>
                </a:solidFill>
                <a:latin typeface="Arial" charset="0"/>
              </a:rPr>
              <a:t>Science</a:t>
            </a:r>
            <a:r>
              <a:rPr lang="en-US" sz="1600">
                <a:solidFill>
                  <a:srgbClr val="000000"/>
                </a:solidFill>
                <a:latin typeface="Arial" charset="0"/>
              </a:rPr>
              <a:t> 2010</a:t>
            </a:r>
          </a:p>
        </p:txBody>
      </p:sp>
      <p:sp>
        <p:nvSpPr>
          <p:cNvPr id="5" name="Rectangle 4"/>
          <p:cNvSpPr>
            <a:spLocks noChangeArrowheads="1"/>
          </p:cNvSpPr>
          <p:nvPr/>
        </p:nvSpPr>
        <p:spPr bwMode="auto">
          <a:xfrm>
            <a:off x="0" y="0"/>
            <a:ext cx="9144000" cy="3538538"/>
          </a:xfrm>
          <a:prstGeom prst="rect">
            <a:avLst/>
          </a:prstGeom>
          <a:solidFill>
            <a:srgbClr val="FFFFCC"/>
          </a:solidFill>
          <a:ln w="9525" algn="ctr">
            <a:solidFill>
              <a:schemeClr val="tx1"/>
            </a:solidFill>
            <a:round/>
            <a:headEnd/>
            <a:tailEnd/>
          </a:ln>
        </p:spPr>
        <p:txBody>
          <a:bodyPr/>
          <a:lstStyle/>
          <a:p>
            <a:pPr eaLnBrk="0" hangingPunct="0"/>
            <a:endParaRPr lang="en-US">
              <a:solidFill>
                <a:srgbClr val="000000"/>
              </a:solidFill>
            </a:endParaRPr>
          </a:p>
          <a:p>
            <a:pPr eaLnBrk="0" hangingPunct="0"/>
            <a:endParaRPr lang="en-US">
              <a:solidFill>
                <a:srgbClr val="000000"/>
              </a:solidFill>
            </a:endParaRPr>
          </a:p>
          <a:p>
            <a:pPr eaLnBrk="0" hangingPunct="0"/>
            <a:r>
              <a:rPr lang="en-US">
                <a:solidFill>
                  <a:srgbClr val="000000"/>
                </a:solidFill>
              </a:rPr>
              <a:t>	Can we track energy since 1993 when we have had good 	sea level measurements?</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en-US" smtClean="0"/>
          </a:p>
        </p:txBody>
      </p:sp>
      <p:pic>
        <p:nvPicPr>
          <p:cNvPr id="45059" name="Content Placeholder 3" descr="compare_1993_03_09_rtmt_v6.png"/>
          <p:cNvPicPr>
            <a:picLocks noGrp="1" noChangeAspect="1"/>
          </p:cNvPicPr>
          <p:nvPr>
            <p:ph idx="1"/>
          </p:nvPr>
        </p:nvPicPr>
        <p:blipFill>
          <a:blip r:embed="rId2" cstate="print"/>
          <a:srcRect/>
          <a:stretch>
            <a:fillRect/>
          </a:stretch>
        </p:blipFill>
        <p:spPr>
          <a:xfrm>
            <a:off x="1066800" y="381000"/>
            <a:ext cx="7570788" cy="6072188"/>
          </a:xfrm>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endParaRPr lang="en-US" smtClean="0"/>
          </a:p>
        </p:txBody>
      </p:sp>
      <p:pic>
        <p:nvPicPr>
          <p:cNvPr id="46083" name="Content Placeholder 3" descr="ebaf25.tiff"/>
          <p:cNvPicPr>
            <a:picLocks noGrp="1" noChangeAspect="1"/>
          </p:cNvPicPr>
          <p:nvPr>
            <p:ph idx="1"/>
          </p:nvPr>
        </p:nvPicPr>
        <p:blipFill>
          <a:blip r:embed="rId2" cstate="print"/>
          <a:srcRect/>
          <a:stretch>
            <a:fillRect/>
          </a:stretch>
        </p:blipFill>
        <p:spPr>
          <a:xfrm>
            <a:off x="685800" y="609600"/>
            <a:ext cx="7772400" cy="3835400"/>
          </a:xfr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latin typeface="Comic Sans MS" pitchFamily="66" charset="0"/>
              </a:rPr>
              <a:t>Where does the heat go?</a:t>
            </a:r>
          </a:p>
        </p:txBody>
      </p:sp>
      <p:sp>
        <p:nvSpPr>
          <p:cNvPr id="47107" name="TextBox 2"/>
          <p:cNvSpPr txBox="1">
            <a:spLocks noChangeArrowheads="1"/>
          </p:cNvSpPr>
          <p:nvPr/>
        </p:nvSpPr>
        <p:spPr bwMode="auto">
          <a:xfrm>
            <a:off x="685800" y="2209800"/>
            <a:ext cx="8001000" cy="1384300"/>
          </a:xfrm>
          <a:prstGeom prst="rect">
            <a:avLst/>
          </a:prstGeom>
          <a:noFill/>
          <a:ln w="9525">
            <a:noFill/>
            <a:miter lim="800000"/>
            <a:headEnd/>
            <a:tailEnd/>
          </a:ln>
        </p:spPr>
        <p:txBody>
          <a:bodyPr>
            <a:spAutoFit/>
          </a:bodyPr>
          <a:lstStyle/>
          <a:p>
            <a:pPr algn="ctr" eaLnBrk="0" hangingPunct="0"/>
            <a:r>
              <a:rPr lang="en-US" sz="2800">
                <a:solidFill>
                  <a:schemeClr val="bg1"/>
                </a:solidFill>
              </a:rPr>
              <a:t>At present this is difficult to do from observations/ocean reanalyses, </a:t>
            </a:r>
          </a:p>
          <a:p>
            <a:pPr algn="ctr" eaLnBrk="0" hangingPunct="0"/>
            <a:r>
              <a:rPr lang="en-US" sz="2800">
                <a:solidFill>
                  <a:schemeClr val="bg1"/>
                </a:solidFill>
              </a:rPr>
              <a:t>so what about models?</a:t>
            </a: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1219200"/>
            <a:ext cx="9088438" cy="4291013"/>
          </a:xfrm>
          <a:prstGeom prst="rect">
            <a:avLst/>
          </a:prstGeom>
          <a:noFill/>
          <a:ln w="9525">
            <a:noFill/>
            <a:miter lim="800000"/>
            <a:headEnd/>
            <a:tailEnd/>
          </a:ln>
        </p:spPr>
      </p:pic>
      <p:sp>
        <p:nvSpPr>
          <p:cNvPr id="48131" name="TextBox 3"/>
          <p:cNvSpPr txBox="1">
            <a:spLocks noChangeArrowheads="1"/>
          </p:cNvSpPr>
          <p:nvPr/>
        </p:nvSpPr>
        <p:spPr bwMode="auto">
          <a:xfrm>
            <a:off x="0" y="5638800"/>
            <a:ext cx="8991600" cy="1200150"/>
          </a:xfrm>
          <a:prstGeom prst="rect">
            <a:avLst/>
          </a:prstGeom>
          <a:noFill/>
          <a:ln w="9525">
            <a:noFill/>
            <a:miter lim="800000"/>
            <a:headEnd/>
            <a:tailEnd/>
          </a:ln>
        </p:spPr>
        <p:txBody>
          <a:bodyPr>
            <a:spAutoFit/>
          </a:bodyPr>
          <a:lstStyle/>
          <a:p>
            <a:pPr eaLnBrk="0" hangingPunct="0"/>
            <a:r>
              <a:rPr lang="en-US" sz="1800"/>
              <a:t>Linear decadal trends in total energy (W m</a:t>
            </a:r>
            <a:r>
              <a:rPr lang="en-US" sz="1800" baseline="30000"/>
              <a:t>-2</a:t>
            </a:r>
            <a:r>
              <a:rPr lang="en-US" sz="1800"/>
              <a:t>) regressed against decadal trends in : a) globally SST (K dec</a:t>
            </a:r>
            <a:r>
              <a:rPr lang="en-US" sz="1800" baseline="30000"/>
              <a:t>-1</a:t>
            </a:r>
            <a:r>
              <a:rPr lang="en-US" sz="1800"/>
              <a:t>); b) full-depth OHC (W m</a:t>
            </a:r>
            <a:r>
              <a:rPr lang="en-US" sz="1800" baseline="30000"/>
              <a:t>-2</a:t>
            </a:r>
            <a:r>
              <a:rPr lang="en-US" sz="1800"/>
              <a:t>). The trend in total energy is equivalent to the average TOA radiation balance.  </a:t>
            </a:r>
          </a:p>
          <a:p>
            <a:pPr eaLnBrk="0" hangingPunct="0"/>
            <a:r>
              <a:rPr lang="en-US" sz="1800"/>
              <a:t>						Palmer et al. GRL 2011</a:t>
            </a:r>
          </a:p>
        </p:txBody>
      </p:sp>
      <p:sp>
        <p:nvSpPr>
          <p:cNvPr id="48132" name="TextBox 4"/>
          <p:cNvSpPr txBox="1">
            <a:spLocks noChangeArrowheads="1"/>
          </p:cNvSpPr>
          <p:nvPr/>
        </p:nvSpPr>
        <p:spPr bwMode="auto">
          <a:xfrm>
            <a:off x="3124200" y="152400"/>
            <a:ext cx="4362450" cy="584200"/>
          </a:xfrm>
          <a:prstGeom prst="rect">
            <a:avLst/>
          </a:prstGeom>
          <a:noFill/>
          <a:ln w="9525">
            <a:noFill/>
            <a:miter lim="800000"/>
            <a:headEnd/>
            <a:tailEnd/>
          </a:ln>
        </p:spPr>
        <p:txBody>
          <a:bodyPr wrap="none">
            <a:spAutoFit/>
          </a:bodyPr>
          <a:lstStyle/>
          <a:p>
            <a:pPr eaLnBrk="0" hangingPunct="0"/>
            <a:r>
              <a:rPr lang="en-US" sz="3200" b="1">
                <a:solidFill>
                  <a:srgbClr val="C00000"/>
                </a:solidFill>
              </a:rPr>
              <a:t>SST vs OHC vs TOA</a:t>
            </a:r>
          </a:p>
        </p:txBody>
      </p:sp>
    </p:spTree>
  </p:cSld>
  <p:clrMapOvr>
    <a:masterClrMapping/>
  </p:clrMapOvr>
  <p:transition>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descr="ccsm4_rt_fsb40.20th.track1.1deg.004.png"/>
          <p:cNvPicPr>
            <a:picLocks noChangeAspect="1"/>
          </p:cNvPicPr>
          <p:nvPr/>
        </p:nvPicPr>
        <p:blipFill>
          <a:blip r:embed="rId2" cstate="print"/>
          <a:srcRect/>
          <a:stretch>
            <a:fillRect/>
          </a:stretch>
        </p:blipFill>
        <p:spPr bwMode="auto">
          <a:xfrm>
            <a:off x="152400" y="609600"/>
            <a:ext cx="4319588" cy="3043238"/>
          </a:xfrm>
          <a:prstGeom prst="rect">
            <a:avLst/>
          </a:prstGeom>
          <a:solidFill>
            <a:schemeClr val="bg1"/>
          </a:solidFill>
          <a:ln w="9525">
            <a:noFill/>
            <a:miter lim="800000"/>
            <a:headEnd/>
            <a:tailEnd/>
          </a:ln>
        </p:spPr>
      </p:pic>
      <p:pic>
        <p:nvPicPr>
          <p:cNvPr id="49155" name="Picture 3" descr="ccsm4_rt_fsb40.20th.track1.1deg.005.png"/>
          <p:cNvPicPr>
            <a:picLocks noChangeAspect="1"/>
          </p:cNvPicPr>
          <p:nvPr/>
        </p:nvPicPr>
        <p:blipFill>
          <a:blip r:embed="rId3" cstate="print"/>
          <a:srcRect/>
          <a:stretch>
            <a:fillRect/>
          </a:stretch>
        </p:blipFill>
        <p:spPr bwMode="auto">
          <a:xfrm>
            <a:off x="4495800" y="609600"/>
            <a:ext cx="4319588" cy="3043238"/>
          </a:xfrm>
          <a:prstGeom prst="rect">
            <a:avLst/>
          </a:prstGeom>
          <a:solidFill>
            <a:schemeClr val="bg1"/>
          </a:solidFill>
          <a:ln w="9525">
            <a:noFill/>
            <a:miter lim="800000"/>
            <a:headEnd/>
            <a:tailEnd/>
          </a:ln>
        </p:spPr>
      </p:pic>
      <p:pic>
        <p:nvPicPr>
          <p:cNvPr id="49156" name="Picture 4" descr="ccsm4_rt_fsb40.20th.track1.1deg.008.png"/>
          <p:cNvPicPr>
            <a:picLocks noChangeAspect="1"/>
          </p:cNvPicPr>
          <p:nvPr/>
        </p:nvPicPr>
        <p:blipFill>
          <a:blip r:embed="rId4" cstate="print"/>
          <a:srcRect/>
          <a:stretch>
            <a:fillRect/>
          </a:stretch>
        </p:blipFill>
        <p:spPr bwMode="auto">
          <a:xfrm>
            <a:off x="152400" y="3733800"/>
            <a:ext cx="4319588" cy="3043238"/>
          </a:xfrm>
          <a:prstGeom prst="rect">
            <a:avLst/>
          </a:prstGeom>
          <a:solidFill>
            <a:schemeClr val="bg1"/>
          </a:solidFill>
          <a:ln w="9525">
            <a:noFill/>
            <a:miter lim="800000"/>
            <a:headEnd/>
            <a:tailEnd/>
          </a:ln>
        </p:spPr>
      </p:pic>
      <p:pic>
        <p:nvPicPr>
          <p:cNvPr id="49157" name="Picture 5" descr="ccsm4_rt_fsb40.20th.track1.1deg.009.png"/>
          <p:cNvPicPr>
            <a:picLocks noChangeAspect="1"/>
          </p:cNvPicPr>
          <p:nvPr/>
        </p:nvPicPr>
        <p:blipFill>
          <a:blip r:embed="rId5" cstate="print"/>
          <a:srcRect/>
          <a:stretch>
            <a:fillRect/>
          </a:stretch>
        </p:blipFill>
        <p:spPr bwMode="auto">
          <a:xfrm>
            <a:off x="4519613" y="3738563"/>
            <a:ext cx="4319587" cy="3043237"/>
          </a:xfrm>
          <a:prstGeom prst="rect">
            <a:avLst/>
          </a:prstGeom>
          <a:solidFill>
            <a:schemeClr val="bg1"/>
          </a:solidFill>
          <a:ln w="9525">
            <a:noFill/>
            <a:miter lim="800000"/>
            <a:headEnd/>
            <a:tailEnd/>
          </a:ln>
        </p:spPr>
      </p:pic>
      <p:sp>
        <p:nvSpPr>
          <p:cNvPr id="49158" name="TextBox 6"/>
          <p:cNvSpPr txBox="1">
            <a:spLocks noChangeArrowheads="1"/>
          </p:cNvSpPr>
          <p:nvPr/>
        </p:nvSpPr>
        <p:spPr bwMode="auto">
          <a:xfrm>
            <a:off x="1222375" y="152400"/>
            <a:ext cx="6934200" cy="523875"/>
          </a:xfrm>
          <a:prstGeom prst="rect">
            <a:avLst/>
          </a:prstGeom>
          <a:noFill/>
          <a:ln w="9525">
            <a:noFill/>
            <a:miter lim="800000"/>
            <a:headEnd/>
            <a:tailEnd/>
          </a:ln>
        </p:spPr>
        <p:txBody>
          <a:bodyPr wrap="none">
            <a:spAutoFit/>
          </a:bodyPr>
          <a:lstStyle/>
          <a:p>
            <a:pPr eaLnBrk="0" hangingPunct="0"/>
            <a:r>
              <a:rPr lang="en-US" sz="2800" b="1">
                <a:solidFill>
                  <a:srgbClr val="FFFF00"/>
                </a:solidFill>
              </a:rPr>
              <a:t>TOA Radiation and Fs from CCSM4  </a:t>
            </a:r>
          </a:p>
        </p:txBody>
      </p:sp>
      <p:cxnSp>
        <p:nvCxnSpPr>
          <p:cNvPr id="49159" name="Straight Connector 8"/>
          <p:cNvCxnSpPr>
            <a:cxnSpLocks noChangeShapeType="1"/>
          </p:cNvCxnSpPr>
          <p:nvPr/>
        </p:nvCxnSpPr>
        <p:spPr bwMode="auto">
          <a:xfrm>
            <a:off x="304800" y="1920875"/>
            <a:ext cx="8763000" cy="0"/>
          </a:xfrm>
          <a:prstGeom prst="line">
            <a:avLst/>
          </a:prstGeom>
          <a:noFill/>
          <a:ln w="9525" algn="ctr">
            <a:solidFill>
              <a:schemeClr val="tx1"/>
            </a:solidFill>
            <a:round/>
            <a:headEnd/>
            <a:tailEnd/>
          </a:ln>
        </p:spPr>
      </p:cxnSp>
      <p:cxnSp>
        <p:nvCxnSpPr>
          <p:cNvPr id="49160" name="Straight Connector 9"/>
          <p:cNvCxnSpPr>
            <a:cxnSpLocks noChangeShapeType="1"/>
          </p:cNvCxnSpPr>
          <p:nvPr/>
        </p:nvCxnSpPr>
        <p:spPr bwMode="auto">
          <a:xfrm>
            <a:off x="228600" y="5048250"/>
            <a:ext cx="8763000" cy="0"/>
          </a:xfrm>
          <a:prstGeom prst="line">
            <a:avLst/>
          </a:prstGeom>
          <a:noFill/>
          <a:ln w="9525" algn="ctr">
            <a:solidFill>
              <a:schemeClr val="tx1"/>
            </a:solidFill>
            <a:round/>
            <a:headEnd/>
            <a:tailEnd/>
          </a:ln>
        </p:spPr>
      </p:cxnSp>
      <p:grpSp>
        <p:nvGrpSpPr>
          <p:cNvPr id="2" name="Group 16"/>
          <p:cNvGrpSpPr>
            <a:grpSpLocks/>
          </p:cNvGrpSpPr>
          <p:nvPr/>
        </p:nvGrpSpPr>
        <p:grpSpPr bwMode="auto">
          <a:xfrm>
            <a:off x="3657600" y="914400"/>
            <a:ext cx="5181600" cy="3786188"/>
            <a:chOff x="3657600" y="914400"/>
            <a:chExt cx="5181600" cy="3785616"/>
          </a:xfrm>
        </p:grpSpPr>
        <p:cxnSp>
          <p:nvCxnSpPr>
            <p:cNvPr id="49162" name="Straight Connector 11"/>
            <p:cNvCxnSpPr>
              <a:cxnSpLocks noChangeShapeType="1"/>
            </p:cNvCxnSpPr>
            <p:nvPr/>
          </p:nvCxnSpPr>
          <p:spPr bwMode="auto">
            <a:xfrm>
              <a:off x="3657600" y="1572768"/>
              <a:ext cx="762000" cy="0"/>
            </a:xfrm>
            <a:prstGeom prst="line">
              <a:avLst/>
            </a:prstGeom>
            <a:noFill/>
            <a:ln w="25400" algn="ctr">
              <a:solidFill>
                <a:srgbClr val="00B050"/>
              </a:solidFill>
              <a:prstDash val="sysDash"/>
              <a:round/>
              <a:headEnd/>
              <a:tailEnd/>
            </a:ln>
          </p:spPr>
        </p:cxnSp>
        <p:cxnSp>
          <p:nvCxnSpPr>
            <p:cNvPr id="49163" name="Straight Connector 12"/>
            <p:cNvCxnSpPr>
              <a:cxnSpLocks noChangeShapeType="1"/>
            </p:cNvCxnSpPr>
            <p:nvPr/>
          </p:nvCxnSpPr>
          <p:spPr bwMode="auto">
            <a:xfrm>
              <a:off x="8001000" y="1572768"/>
              <a:ext cx="762000" cy="0"/>
            </a:xfrm>
            <a:prstGeom prst="line">
              <a:avLst/>
            </a:prstGeom>
            <a:noFill/>
            <a:ln w="25400" algn="ctr">
              <a:solidFill>
                <a:srgbClr val="00B050"/>
              </a:solidFill>
              <a:prstDash val="sysDash"/>
              <a:round/>
              <a:headEnd/>
              <a:tailEnd/>
            </a:ln>
          </p:spPr>
        </p:cxnSp>
        <p:cxnSp>
          <p:nvCxnSpPr>
            <p:cNvPr id="49164" name="Straight Connector 13"/>
            <p:cNvCxnSpPr>
              <a:cxnSpLocks noChangeShapeType="1"/>
            </p:cNvCxnSpPr>
            <p:nvPr/>
          </p:nvCxnSpPr>
          <p:spPr bwMode="auto">
            <a:xfrm>
              <a:off x="8077200" y="4700016"/>
              <a:ext cx="762000" cy="0"/>
            </a:xfrm>
            <a:prstGeom prst="line">
              <a:avLst/>
            </a:prstGeom>
            <a:noFill/>
            <a:ln w="25400" algn="ctr">
              <a:solidFill>
                <a:srgbClr val="00B050"/>
              </a:solidFill>
              <a:prstDash val="sysDash"/>
              <a:round/>
              <a:headEnd/>
              <a:tailEnd/>
            </a:ln>
          </p:spPr>
        </p:cxnSp>
        <p:cxnSp>
          <p:nvCxnSpPr>
            <p:cNvPr id="49165" name="Straight Connector 14"/>
            <p:cNvCxnSpPr>
              <a:cxnSpLocks noChangeShapeType="1"/>
            </p:cNvCxnSpPr>
            <p:nvPr/>
          </p:nvCxnSpPr>
          <p:spPr bwMode="auto">
            <a:xfrm>
              <a:off x="3657600" y="4700016"/>
              <a:ext cx="762000" cy="0"/>
            </a:xfrm>
            <a:prstGeom prst="line">
              <a:avLst/>
            </a:prstGeom>
            <a:noFill/>
            <a:ln w="25400" algn="ctr">
              <a:solidFill>
                <a:srgbClr val="00B050"/>
              </a:solidFill>
              <a:prstDash val="sysDash"/>
              <a:round/>
              <a:headEnd/>
              <a:tailEnd/>
            </a:ln>
          </p:spPr>
        </p:cxnSp>
        <p:sp>
          <p:nvSpPr>
            <p:cNvPr id="49166" name="TextBox 15"/>
            <p:cNvSpPr txBox="1">
              <a:spLocks noChangeArrowheads="1"/>
            </p:cNvSpPr>
            <p:nvPr/>
          </p:nvSpPr>
          <p:spPr bwMode="auto">
            <a:xfrm>
              <a:off x="8077200" y="914400"/>
              <a:ext cx="566181" cy="369332"/>
            </a:xfrm>
            <a:prstGeom prst="rect">
              <a:avLst/>
            </a:prstGeom>
            <a:noFill/>
            <a:ln w="9525">
              <a:noFill/>
              <a:miter lim="800000"/>
              <a:headEnd/>
              <a:tailEnd/>
            </a:ln>
          </p:spPr>
          <p:txBody>
            <a:bodyPr wrap="none">
              <a:spAutoFit/>
            </a:bodyPr>
            <a:lstStyle/>
            <a:p>
              <a:pPr eaLnBrk="0" hangingPunct="0"/>
              <a:r>
                <a:rPr lang="en-US" sz="1800" b="1">
                  <a:solidFill>
                    <a:srgbClr val="00B050"/>
                  </a:solidFill>
                </a:rPr>
                <a:t>0.9</a:t>
              </a:r>
            </a:p>
          </p:txBody>
        </p:sp>
      </p:gr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8" name="Picture 1" descr="rcp4.5forcing.tiff"/>
          <p:cNvPicPr>
            <a:picLocks noChangeAspect="1"/>
          </p:cNvPicPr>
          <p:nvPr/>
        </p:nvPicPr>
        <p:blipFill>
          <a:blip r:embed="rId2" cstate="print"/>
          <a:srcRect b="22221"/>
          <a:stretch>
            <a:fillRect/>
          </a:stretch>
        </p:blipFill>
        <p:spPr bwMode="auto">
          <a:xfrm>
            <a:off x="144463" y="0"/>
            <a:ext cx="8855075" cy="5334000"/>
          </a:xfrm>
          <a:prstGeom prst="rect">
            <a:avLst/>
          </a:prstGeom>
          <a:noFill/>
          <a:ln w="9525">
            <a:noFill/>
            <a:miter lim="800000"/>
            <a:headEnd/>
            <a:tailEnd/>
          </a:ln>
        </p:spPr>
      </p:pic>
      <p:sp>
        <p:nvSpPr>
          <p:cNvPr id="50179" name="TextBox 2"/>
          <p:cNvSpPr txBox="1">
            <a:spLocks noChangeArrowheads="1"/>
          </p:cNvSpPr>
          <p:nvPr/>
        </p:nvSpPr>
        <p:spPr bwMode="auto">
          <a:xfrm>
            <a:off x="106363" y="5562600"/>
            <a:ext cx="9037637" cy="461963"/>
          </a:xfrm>
          <a:prstGeom prst="rect">
            <a:avLst/>
          </a:prstGeom>
          <a:noFill/>
          <a:ln w="9525">
            <a:noFill/>
            <a:miter lim="800000"/>
            <a:headEnd/>
            <a:tailEnd/>
          </a:ln>
        </p:spPr>
        <p:txBody>
          <a:bodyPr wrap="none">
            <a:spAutoFit/>
          </a:bodyPr>
          <a:lstStyle/>
          <a:p>
            <a:pPr eaLnBrk="0" hangingPunct="0"/>
            <a:r>
              <a:rPr lang="en-US">
                <a:solidFill>
                  <a:schemeClr val="bg1"/>
                </a:solidFill>
              </a:rPr>
              <a:t>Representative Concentration Pathways (</a:t>
            </a:r>
            <a:r>
              <a:rPr lang="en-US" b="1">
                <a:solidFill>
                  <a:schemeClr val="bg1"/>
                </a:solidFill>
              </a:rPr>
              <a:t>RCPs</a:t>
            </a:r>
            <a:r>
              <a:rPr lang="en-US">
                <a:solidFill>
                  <a:schemeClr val="bg1"/>
                </a:solidFill>
              </a:rPr>
              <a:t>) for use in AR5</a:t>
            </a:r>
          </a:p>
        </p:txBody>
      </p:sp>
      <p:grpSp>
        <p:nvGrpSpPr>
          <p:cNvPr id="4" name="Group 6"/>
          <p:cNvGrpSpPr>
            <a:grpSpLocks/>
          </p:cNvGrpSpPr>
          <p:nvPr/>
        </p:nvGrpSpPr>
        <p:grpSpPr bwMode="auto">
          <a:xfrm>
            <a:off x="1905000" y="3657600"/>
            <a:ext cx="5151438" cy="731838"/>
            <a:chOff x="1905000" y="3657600"/>
            <a:chExt cx="5151120" cy="731520"/>
          </a:xfrm>
        </p:grpSpPr>
        <p:sp>
          <p:nvSpPr>
            <p:cNvPr id="50181" name="Freeform 4"/>
            <p:cNvSpPr>
              <a:spLocks/>
            </p:cNvSpPr>
            <p:nvPr/>
          </p:nvSpPr>
          <p:spPr bwMode="auto">
            <a:xfrm>
              <a:off x="3276600" y="3794760"/>
              <a:ext cx="3779520" cy="594360"/>
            </a:xfrm>
            <a:custGeom>
              <a:avLst/>
              <a:gdLst>
                <a:gd name="T0" fmla="*/ 3779520 w 3779520"/>
                <a:gd name="T1" fmla="*/ 0 h 594360"/>
                <a:gd name="T2" fmla="*/ 1889760 w 3779520"/>
                <a:gd name="T3" fmla="*/ 15240 h 594360"/>
                <a:gd name="T4" fmla="*/ 883920 w 3779520"/>
                <a:gd name="T5" fmla="*/ 30480 h 594360"/>
                <a:gd name="T6" fmla="*/ 457200 w 3779520"/>
                <a:gd name="T7" fmla="*/ 76200 h 594360"/>
                <a:gd name="T8" fmla="*/ 274320 w 3779520"/>
                <a:gd name="T9" fmla="*/ 289560 h 594360"/>
                <a:gd name="T10" fmla="*/ 152400 w 3779520"/>
                <a:gd name="T11" fmla="*/ 457200 h 594360"/>
                <a:gd name="T12" fmla="*/ 0 w 3779520"/>
                <a:gd name="T13" fmla="*/ 594360 h 594360"/>
                <a:gd name="T14" fmla="*/ 0 w 3779520"/>
                <a:gd name="T15" fmla="*/ 594360 h 59436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779520" h="594360">
                  <a:moveTo>
                    <a:pt x="3779520" y="0"/>
                  </a:moveTo>
                  <a:lnTo>
                    <a:pt x="1889760" y="15240"/>
                  </a:lnTo>
                  <a:lnTo>
                    <a:pt x="883920" y="30480"/>
                  </a:lnTo>
                  <a:cubicBezTo>
                    <a:pt x="645160" y="40640"/>
                    <a:pt x="558800" y="33020"/>
                    <a:pt x="457200" y="76200"/>
                  </a:cubicBezTo>
                  <a:cubicBezTo>
                    <a:pt x="355600" y="119380"/>
                    <a:pt x="325120" y="226060"/>
                    <a:pt x="274320" y="289560"/>
                  </a:cubicBezTo>
                  <a:cubicBezTo>
                    <a:pt x="223520" y="353060"/>
                    <a:pt x="198120" y="406400"/>
                    <a:pt x="152400" y="457200"/>
                  </a:cubicBezTo>
                  <a:cubicBezTo>
                    <a:pt x="106680" y="508000"/>
                    <a:pt x="0" y="594360"/>
                    <a:pt x="0" y="594360"/>
                  </a:cubicBezTo>
                </a:path>
              </a:pathLst>
            </a:custGeom>
            <a:noFill/>
            <a:ln w="38100" cap="flat" cmpd="sng" algn="ctr">
              <a:solidFill>
                <a:srgbClr val="FFC000"/>
              </a:solidFill>
              <a:prstDash val="solid"/>
              <a:round/>
              <a:headEnd type="none" w="med" len="med"/>
              <a:tailEnd type="none" w="med" len="med"/>
            </a:ln>
          </p:spPr>
          <p:txBody>
            <a:bodyPr/>
            <a:lstStyle/>
            <a:p>
              <a:endParaRPr lang="en-US"/>
            </a:p>
          </p:txBody>
        </p:sp>
        <p:sp>
          <p:nvSpPr>
            <p:cNvPr id="50182" name="TextBox 5"/>
            <p:cNvSpPr txBox="1">
              <a:spLocks noChangeArrowheads="1"/>
            </p:cNvSpPr>
            <p:nvPr/>
          </p:nvSpPr>
          <p:spPr bwMode="auto">
            <a:xfrm>
              <a:off x="1905000" y="3657600"/>
              <a:ext cx="1268296" cy="461665"/>
            </a:xfrm>
            <a:prstGeom prst="rect">
              <a:avLst/>
            </a:prstGeom>
            <a:noFill/>
            <a:ln w="9525">
              <a:noFill/>
              <a:miter lim="800000"/>
              <a:headEnd/>
              <a:tailEnd/>
            </a:ln>
          </p:spPr>
          <p:txBody>
            <a:bodyPr wrap="none">
              <a:spAutoFit/>
            </a:bodyPr>
            <a:lstStyle/>
            <a:p>
              <a:pPr eaLnBrk="0" hangingPunct="0"/>
              <a:r>
                <a:rPr lang="en-US">
                  <a:solidFill>
                    <a:srgbClr val="FFC000"/>
                  </a:solidFill>
                </a:rPr>
                <a:t>RCP 4.5</a:t>
              </a: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Box 9"/>
          <p:cNvSpPr txBox="1">
            <a:spLocks noChangeArrowheads="1"/>
          </p:cNvSpPr>
          <p:nvPr/>
        </p:nvSpPr>
        <p:spPr bwMode="auto">
          <a:xfrm>
            <a:off x="1600200" y="6073775"/>
            <a:ext cx="6324600" cy="400050"/>
          </a:xfrm>
          <a:prstGeom prst="rect">
            <a:avLst/>
          </a:prstGeom>
          <a:solidFill>
            <a:srgbClr val="99CCFF"/>
          </a:solidFill>
          <a:ln w="9525">
            <a:noFill/>
            <a:miter lim="800000"/>
            <a:headEnd/>
            <a:tailEnd/>
          </a:ln>
        </p:spPr>
        <p:txBody>
          <a:bodyPr>
            <a:spAutoFit/>
          </a:bodyPr>
          <a:lstStyle/>
          <a:p>
            <a:pPr eaLnBrk="0" hangingPunct="0"/>
            <a:r>
              <a:rPr lang="en-US" sz="2000">
                <a:solidFill>
                  <a:srgbClr val="000000"/>
                </a:solidFill>
              </a:rPr>
              <a:t>In CCSM4, sfc T rises in 5 ensemble members.</a:t>
            </a:r>
          </a:p>
        </p:txBody>
      </p:sp>
      <p:sp>
        <p:nvSpPr>
          <p:cNvPr id="51203" name="TextBox 10"/>
          <p:cNvSpPr txBox="1">
            <a:spLocks noChangeArrowheads="1"/>
          </p:cNvSpPr>
          <p:nvPr/>
        </p:nvSpPr>
        <p:spPr bwMode="auto">
          <a:xfrm>
            <a:off x="2362200" y="0"/>
            <a:ext cx="4116388" cy="461963"/>
          </a:xfrm>
          <a:prstGeom prst="rect">
            <a:avLst/>
          </a:prstGeom>
          <a:solidFill>
            <a:srgbClr val="99CCFF"/>
          </a:solidFill>
          <a:ln w="9525">
            <a:noFill/>
            <a:miter lim="800000"/>
            <a:headEnd/>
            <a:tailEnd/>
          </a:ln>
        </p:spPr>
        <p:txBody>
          <a:bodyPr wrap="none">
            <a:spAutoFit/>
          </a:bodyPr>
          <a:lstStyle/>
          <a:p>
            <a:pPr eaLnBrk="0" hangingPunct="0"/>
            <a:r>
              <a:rPr lang="en-US" b="1">
                <a:solidFill>
                  <a:schemeClr val="accent2"/>
                </a:solidFill>
              </a:rPr>
              <a:t>Missing energy in CCSM4?</a:t>
            </a:r>
          </a:p>
        </p:txBody>
      </p:sp>
      <p:pic>
        <p:nvPicPr>
          <p:cNvPr id="51204" name="Picture 13" descr="fig06.png"/>
          <p:cNvPicPr>
            <a:picLocks/>
          </p:cNvPicPr>
          <p:nvPr/>
        </p:nvPicPr>
        <p:blipFill>
          <a:blip r:embed="rId2" cstate="print"/>
          <a:srcRect/>
          <a:stretch>
            <a:fillRect/>
          </a:stretch>
        </p:blipFill>
        <p:spPr bwMode="auto">
          <a:xfrm>
            <a:off x="228600" y="609600"/>
            <a:ext cx="8870950" cy="5319713"/>
          </a:xfrm>
          <a:prstGeom prst="rect">
            <a:avLst/>
          </a:prstGeom>
          <a:noFill/>
          <a:ln w="9525">
            <a:noFill/>
            <a:miter lim="800000"/>
            <a:headEnd/>
            <a:tailEnd/>
          </a:ln>
        </p:spPr>
      </p:pic>
      <p:pic>
        <p:nvPicPr>
          <p:cNvPr id="5" name="Picture 4" descr="Ts.png"/>
          <p:cNvPicPr>
            <a:picLocks noChangeAspect="1"/>
          </p:cNvPicPr>
          <p:nvPr/>
        </p:nvPicPr>
        <p:blipFill>
          <a:blip r:embed="rId3" cstate="print"/>
          <a:srcRect/>
          <a:stretch>
            <a:fillRect/>
          </a:stretch>
        </p:blipFill>
        <p:spPr bwMode="auto">
          <a:xfrm>
            <a:off x="228600" y="457200"/>
            <a:ext cx="8869363" cy="5457825"/>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Box 9"/>
          <p:cNvSpPr txBox="1">
            <a:spLocks noChangeArrowheads="1"/>
          </p:cNvSpPr>
          <p:nvPr/>
        </p:nvSpPr>
        <p:spPr bwMode="auto">
          <a:xfrm>
            <a:off x="381000" y="6019800"/>
            <a:ext cx="8534400" cy="708025"/>
          </a:xfrm>
          <a:prstGeom prst="rect">
            <a:avLst/>
          </a:prstGeom>
          <a:solidFill>
            <a:srgbClr val="99CCFF"/>
          </a:solidFill>
          <a:ln w="9525">
            <a:noFill/>
            <a:miter lim="800000"/>
            <a:headEnd/>
            <a:tailEnd/>
          </a:ln>
        </p:spPr>
        <p:txBody>
          <a:bodyPr>
            <a:spAutoFit/>
          </a:bodyPr>
          <a:lstStyle/>
          <a:p>
            <a:pPr eaLnBrk="0" hangingPunct="0"/>
            <a:r>
              <a:rPr lang="en-US" sz="2000">
                <a:solidFill>
                  <a:srgbClr val="000000"/>
                </a:solidFill>
              </a:rPr>
              <a:t>In CCSM4, during periods with no sfc T rise, the energy imbalance at TOA remains about 1 W m</a:t>
            </a:r>
            <a:r>
              <a:rPr lang="en-US" sz="2000" baseline="30000">
                <a:solidFill>
                  <a:srgbClr val="000000"/>
                </a:solidFill>
              </a:rPr>
              <a:t>-2</a:t>
            </a:r>
            <a:r>
              <a:rPr lang="en-US" sz="2000">
                <a:solidFill>
                  <a:srgbClr val="000000"/>
                </a:solidFill>
              </a:rPr>
              <a:t> warming. So where does the heat go?</a:t>
            </a:r>
          </a:p>
        </p:txBody>
      </p:sp>
      <p:sp>
        <p:nvSpPr>
          <p:cNvPr id="52227" name="TextBox 10"/>
          <p:cNvSpPr txBox="1">
            <a:spLocks noChangeArrowheads="1"/>
          </p:cNvSpPr>
          <p:nvPr/>
        </p:nvSpPr>
        <p:spPr bwMode="auto">
          <a:xfrm>
            <a:off x="2362200" y="0"/>
            <a:ext cx="4116388" cy="461963"/>
          </a:xfrm>
          <a:prstGeom prst="rect">
            <a:avLst/>
          </a:prstGeom>
          <a:solidFill>
            <a:srgbClr val="99CCFF"/>
          </a:solidFill>
          <a:ln w="9525">
            <a:noFill/>
            <a:miter lim="800000"/>
            <a:headEnd/>
            <a:tailEnd/>
          </a:ln>
        </p:spPr>
        <p:txBody>
          <a:bodyPr wrap="none">
            <a:spAutoFit/>
          </a:bodyPr>
          <a:lstStyle/>
          <a:p>
            <a:pPr eaLnBrk="0" hangingPunct="0"/>
            <a:r>
              <a:rPr lang="en-US" b="1">
                <a:solidFill>
                  <a:schemeClr val="accent2"/>
                </a:solidFill>
              </a:rPr>
              <a:t>Missing energy in CCSM4?</a:t>
            </a:r>
          </a:p>
        </p:txBody>
      </p:sp>
      <p:pic>
        <p:nvPicPr>
          <p:cNvPr id="52228" name="Picture 4" descr="Ts_rate.png"/>
          <p:cNvPicPr>
            <a:picLocks noChangeAspect="1"/>
          </p:cNvPicPr>
          <p:nvPr/>
        </p:nvPicPr>
        <p:blipFill>
          <a:blip r:embed="rId2" cstate="print"/>
          <a:srcRect/>
          <a:stretch>
            <a:fillRect/>
          </a:stretch>
        </p:blipFill>
        <p:spPr bwMode="auto">
          <a:xfrm>
            <a:off x="228600" y="457200"/>
            <a:ext cx="8839200" cy="54864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4789488"/>
            <a:ext cx="7162800" cy="1077912"/>
          </a:xfrm>
          <a:prstGeom prst="rect">
            <a:avLst/>
          </a:prstGeom>
          <a:noFill/>
          <a:ln w="9525">
            <a:noFill/>
            <a:miter lim="800000"/>
            <a:headEnd/>
            <a:tailEnd/>
          </a:ln>
        </p:spPr>
        <p:txBody>
          <a:bodyPr>
            <a:spAutoFit/>
          </a:bodyPr>
          <a:lstStyle/>
          <a:p>
            <a:pPr eaLnBrk="0" hangingPunct="0"/>
            <a:r>
              <a:rPr lang="en-US" sz="1600">
                <a:solidFill>
                  <a:srgbClr val="000000"/>
                </a:solidFill>
              </a:rPr>
              <a:t>Ocean heat content for those two periods shows no warming trend in the upper 275 meters, little trend down to 700 meters, but an ongoing warming trend in the deep ocean; the heat is going into the deep ocean, but where and how?</a:t>
            </a:r>
          </a:p>
        </p:txBody>
      </p:sp>
      <p:sp>
        <p:nvSpPr>
          <p:cNvPr id="10" name="TextBox 9"/>
          <p:cNvSpPr txBox="1">
            <a:spLocks noChangeArrowheads="1"/>
          </p:cNvSpPr>
          <p:nvPr/>
        </p:nvSpPr>
        <p:spPr bwMode="auto">
          <a:xfrm>
            <a:off x="304800" y="6019800"/>
            <a:ext cx="8534400" cy="708025"/>
          </a:xfrm>
          <a:prstGeom prst="rect">
            <a:avLst/>
          </a:prstGeom>
          <a:solidFill>
            <a:srgbClr val="99CCFF"/>
          </a:solidFill>
          <a:ln w="9525">
            <a:noFill/>
            <a:miter lim="800000"/>
            <a:headEnd/>
            <a:tailEnd/>
          </a:ln>
        </p:spPr>
        <p:txBody>
          <a:bodyPr>
            <a:spAutoFit/>
          </a:bodyPr>
          <a:lstStyle/>
          <a:p>
            <a:pPr eaLnBrk="0" hangingPunct="0"/>
            <a:r>
              <a:rPr lang="en-US" sz="2000">
                <a:solidFill>
                  <a:srgbClr val="000000"/>
                </a:solidFill>
              </a:rPr>
              <a:t>In CCSM4, during periods with no sfc T rise, the energy goes into the deep ocean, somehow.</a:t>
            </a:r>
          </a:p>
        </p:txBody>
      </p:sp>
      <p:sp>
        <p:nvSpPr>
          <p:cNvPr id="53252" name="TextBox 10"/>
          <p:cNvSpPr txBox="1">
            <a:spLocks noChangeArrowheads="1"/>
          </p:cNvSpPr>
          <p:nvPr/>
        </p:nvSpPr>
        <p:spPr bwMode="auto">
          <a:xfrm>
            <a:off x="2362200" y="76200"/>
            <a:ext cx="3952875" cy="461963"/>
          </a:xfrm>
          <a:prstGeom prst="rect">
            <a:avLst/>
          </a:prstGeom>
          <a:solidFill>
            <a:srgbClr val="99CCFF"/>
          </a:solidFill>
          <a:ln w="9525">
            <a:noFill/>
            <a:miter lim="800000"/>
            <a:headEnd/>
            <a:tailEnd/>
          </a:ln>
        </p:spPr>
        <p:txBody>
          <a:bodyPr wrap="none">
            <a:spAutoFit/>
          </a:bodyPr>
          <a:lstStyle/>
          <a:p>
            <a:pPr eaLnBrk="0" hangingPunct="0"/>
            <a:r>
              <a:rPr lang="en-US">
                <a:solidFill>
                  <a:srgbClr val="000000"/>
                </a:solidFill>
              </a:rPr>
              <a:t>Missing energy in CCSM4?</a:t>
            </a:r>
          </a:p>
        </p:txBody>
      </p:sp>
      <p:pic>
        <p:nvPicPr>
          <p:cNvPr id="53253" name="Picture 2"/>
          <p:cNvPicPr>
            <a:picLocks noChangeAspect="1" noChangeArrowheads="1"/>
          </p:cNvPicPr>
          <p:nvPr/>
        </p:nvPicPr>
        <p:blipFill>
          <a:blip r:embed="rId2" cstate="print"/>
          <a:srcRect/>
          <a:stretch>
            <a:fillRect/>
          </a:stretch>
        </p:blipFill>
        <p:spPr bwMode="auto">
          <a:xfrm>
            <a:off x="685800" y="762000"/>
            <a:ext cx="7696200" cy="3787775"/>
          </a:xfrm>
          <a:prstGeom prst="rect">
            <a:avLst/>
          </a:prstGeom>
          <a:noFill/>
          <a:ln w="9525">
            <a:noFill/>
            <a:miter lim="800000"/>
            <a:headEnd/>
            <a:tailEnd/>
          </a:ln>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a:effectLst>
            <a:outerShdw blurRad="50800" dist="38100" dir="2700000" algn="tl" rotWithShape="0">
              <a:prstClr val="black"/>
            </a:outerShdw>
          </a:effectLst>
        </p:spPr>
        <p:txBody>
          <a:bodyPr/>
          <a:lstStyle/>
          <a:p>
            <a:pPr>
              <a:defRPr/>
            </a:pPr>
            <a:r>
              <a:rPr lang="en-US" sz="4000" dirty="0" smtClean="0">
                <a:solidFill>
                  <a:srgbClr val="FFFF00"/>
                </a:solidFill>
                <a:latin typeface="Comic Sans MS" pitchFamily="66" charset="0"/>
              </a:rPr>
              <a:t>ENSO</a:t>
            </a:r>
            <a:endParaRPr lang="en-US" sz="4000" dirty="0">
              <a:solidFill>
                <a:srgbClr val="FFFF00"/>
              </a:solidFill>
              <a:latin typeface="Comic Sans MS" pitchFamily="66" charset="0"/>
            </a:endParaRPr>
          </a:p>
        </p:txBody>
      </p:sp>
      <p:sp>
        <p:nvSpPr>
          <p:cNvPr id="26627" name="TextBox 2"/>
          <p:cNvSpPr txBox="1">
            <a:spLocks noChangeArrowheads="1"/>
          </p:cNvSpPr>
          <p:nvPr/>
        </p:nvSpPr>
        <p:spPr bwMode="auto">
          <a:xfrm>
            <a:off x="685800" y="1595438"/>
            <a:ext cx="3886200" cy="4524375"/>
          </a:xfrm>
          <a:prstGeom prst="rect">
            <a:avLst/>
          </a:prstGeom>
          <a:noFill/>
          <a:ln w="9525">
            <a:noFill/>
            <a:miter lim="800000"/>
            <a:headEnd/>
            <a:tailEnd/>
          </a:ln>
        </p:spPr>
        <p:txBody>
          <a:bodyPr>
            <a:spAutoFit/>
          </a:bodyPr>
          <a:lstStyle/>
          <a:p>
            <a:pPr eaLnBrk="0" hangingPunct="0"/>
            <a:r>
              <a:rPr lang="en-US">
                <a:solidFill>
                  <a:schemeClr val="bg1"/>
                </a:solidFill>
              </a:rPr>
              <a:t>In 1997-98, successful warning of a massive El Niño were issued several months in advance.</a:t>
            </a:r>
          </a:p>
          <a:p>
            <a:pPr eaLnBrk="0" hangingPunct="0"/>
            <a:endParaRPr lang="en-US">
              <a:solidFill>
                <a:schemeClr val="bg1"/>
              </a:solidFill>
            </a:endParaRPr>
          </a:p>
          <a:p>
            <a:pPr eaLnBrk="0" hangingPunct="0"/>
            <a:r>
              <a:rPr lang="en-US">
                <a:solidFill>
                  <a:schemeClr val="bg1"/>
                </a:solidFill>
              </a:rPr>
              <a:t>These were made possible by the TAO moored buoys tracking the buildup of energy in the oceans and its redeployment during El Niño.</a:t>
            </a:r>
            <a:endParaRPr lang="en-US"/>
          </a:p>
        </p:txBody>
      </p:sp>
      <p:pic>
        <p:nvPicPr>
          <p:cNvPr id="26628" name="Picture 4" descr="ensoobs.jpg"/>
          <p:cNvPicPr>
            <a:picLocks noChangeAspect="1"/>
          </p:cNvPicPr>
          <p:nvPr/>
        </p:nvPicPr>
        <p:blipFill>
          <a:blip r:embed="rId2" cstate="print"/>
          <a:srcRect l="30833" t="14592" r="25833" b="44099"/>
          <a:stretch>
            <a:fillRect/>
          </a:stretch>
        </p:blipFill>
        <p:spPr bwMode="auto">
          <a:xfrm>
            <a:off x="4954588" y="4038600"/>
            <a:ext cx="4189412" cy="2819400"/>
          </a:xfrm>
          <a:prstGeom prst="rect">
            <a:avLst/>
          </a:prstGeom>
          <a:noFill/>
          <a:ln w="9525">
            <a:noFill/>
            <a:miter lim="800000"/>
            <a:headEnd/>
            <a:tailEnd/>
          </a:ln>
        </p:spPr>
      </p:pic>
      <p:pic>
        <p:nvPicPr>
          <p:cNvPr id="26629" name="Picture 2"/>
          <p:cNvPicPr>
            <a:picLocks noChangeArrowheads="1"/>
          </p:cNvPicPr>
          <p:nvPr/>
        </p:nvPicPr>
        <p:blipFill>
          <a:blip r:embed="rId3" cstate="print"/>
          <a:srcRect/>
          <a:stretch>
            <a:fillRect/>
          </a:stretch>
        </p:blipFill>
        <p:spPr bwMode="auto">
          <a:xfrm>
            <a:off x="4953000" y="1447800"/>
            <a:ext cx="4191000" cy="2590800"/>
          </a:xfrm>
          <a:prstGeom prst="rect">
            <a:avLst/>
          </a:prstGeom>
          <a:noFill/>
          <a:ln w="9525">
            <a:noFill/>
            <a:miter lim="800000"/>
            <a:headEnd/>
            <a:tailEnd/>
          </a:ln>
        </p:spPr>
      </p:pic>
    </p:spTree>
  </p:cSld>
  <p:clrMapOvr>
    <a:masterClrMapping/>
  </p:clrMapOvr>
  <p:transition>
    <p:pull dir="d"/>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4" name="Picture 2" descr="fig07_v4.png"/>
          <p:cNvPicPr>
            <a:picLocks noChangeAspect="1"/>
          </p:cNvPicPr>
          <p:nvPr/>
        </p:nvPicPr>
        <p:blipFill>
          <a:blip r:embed="rId2" cstate="print"/>
          <a:srcRect/>
          <a:stretch>
            <a:fillRect/>
          </a:stretch>
        </p:blipFill>
        <p:spPr bwMode="auto">
          <a:xfrm>
            <a:off x="304800" y="152400"/>
            <a:ext cx="7399338" cy="6629400"/>
          </a:xfrm>
          <a:prstGeom prst="rect">
            <a:avLst/>
          </a:prstGeom>
          <a:noFill/>
          <a:ln w="9525">
            <a:noFill/>
            <a:miter lim="800000"/>
            <a:headEnd/>
            <a:tailEnd/>
          </a:ln>
        </p:spPr>
      </p:pic>
      <p:sp>
        <p:nvSpPr>
          <p:cNvPr id="54275" name="TextBox 3"/>
          <p:cNvSpPr txBox="1">
            <a:spLocks noChangeArrowheads="1"/>
          </p:cNvSpPr>
          <p:nvPr/>
        </p:nvSpPr>
        <p:spPr bwMode="auto">
          <a:xfrm>
            <a:off x="7772400" y="457200"/>
            <a:ext cx="1371600" cy="1938338"/>
          </a:xfrm>
          <a:prstGeom prst="rect">
            <a:avLst/>
          </a:prstGeom>
          <a:noFill/>
          <a:ln w="9525">
            <a:noFill/>
            <a:miter lim="800000"/>
            <a:headEnd/>
            <a:tailEnd/>
          </a:ln>
        </p:spPr>
        <p:txBody>
          <a:bodyPr>
            <a:spAutoFit/>
          </a:bodyPr>
          <a:lstStyle/>
          <a:p>
            <a:pPr eaLnBrk="0" hangingPunct="0"/>
            <a:r>
              <a:rPr lang="en-US">
                <a:solidFill>
                  <a:schemeClr val="bg1"/>
                </a:solidFill>
              </a:rPr>
              <a:t>Dep. From 20 yr running mean</a:t>
            </a:r>
          </a:p>
        </p:txBody>
      </p:sp>
    </p:spTree>
  </p:cSld>
  <p:clrMapOvr>
    <a:masterClrMapping/>
  </p:clrMapOvr>
  <p:transition>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6858000" y="685800"/>
            <a:ext cx="2286000" cy="4832350"/>
          </a:xfrm>
          <a:prstGeom prst="rect">
            <a:avLst/>
          </a:prstGeom>
          <a:noFill/>
          <a:ln w="9525">
            <a:noFill/>
            <a:miter lim="800000"/>
            <a:headEnd/>
            <a:tailEnd/>
          </a:ln>
        </p:spPr>
        <p:txBody>
          <a:bodyPr>
            <a:spAutoFit/>
          </a:bodyPr>
          <a:lstStyle/>
          <a:p>
            <a:pPr eaLnBrk="0" hangingPunct="0"/>
            <a:r>
              <a:rPr lang="en-US" sz="2200">
                <a:solidFill>
                  <a:srgbClr val="000000"/>
                </a:solidFill>
              </a:rPr>
              <a:t>RCP4.5</a:t>
            </a:r>
          </a:p>
          <a:p>
            <a:pPr eaLnBrk="0" hangingPunct="0"/>
            <a:r>
              <a:rPr lang="en-US" sz="2200">
                <a:solidFill>
                  <a:srgbClr val="000000"/>
                </a:solidFill>
              </a:rPr>
              <a:t>Composites from 5 ensemble members 10 distinct 10-year periods with either zero or slightly negative globally averaged temperature trend.</a:t>
            </a:r>
            <a:endParaRPr lang="en-US" sz="2200"/>
          </a:p>
        </p:txBody>
      </p:sp>
      <p:pic>
        <p:nvPicPr>
          <p:cNvPr id="55299" name="Picture 4" descr="Ts_rate_plusC.png"/>
          <p:cNvPicPr>
            <a:picLocks noChangeAspect="1"/>
          </p:cNvPicPr>
          <p:nvPr/>
        </p:nvPicPr>
        <p:blipFill>
          <a:blip r:embed="rId2" cstate="print"/>
          <a:srcRect/>
          <a:stretch>
            <a:fillRect/>
          </a:stretch>
        </p:blipFill>
        <p:spPr bwMode="auto">
          <a:xfrm>
            <a:off x="381000" y="0"/>
            <a:ext cx="640080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2" name="Picture 2" descr="Jerry_Figure1_barChart_6panels"/>
          <p:cNvPicPr>
            <a:picLocks noChangeAspect="1" noChangeArrowheads="1"/>
          </p:cNvPicPr>
          <p:nvPr/>
        </p:nvPicPr>
        <p:blipFill>
          <a:blip r:embed="rId2" cstate="print"/>
          <a:srcRect/>
          <a:stretch>
            <a:fillRect/>
          </a:stretch>
        </p:blipFill>
        <p:spPr bwMode="auto">
          <a:xfrm>
            <a:off x="0" y="0"/>
            <a:ext cx="6477000" cy="6561138"/>
          </a:xfrm>
          <a:prstGeom prst="rect">
            <a:avLst/>
          </a:prstGeom>
          <a:noFill/>
          <a:ln w="9525">
            <a:noFill/>
            <a:miter lim="800000"/>
            <a:headEnd/>
            <a:tailEnd/>
          </a:ln>
        </p:spPr>
      </p:pic>
      <p:sp>
        <p:nvSpPr>
          <p:cNvPr id="56323" name="TextBox 2"/>
          <p:cNvSpPr txBox="1">
            <a:spLocks noChangeArrowheads="1"/>
          </p:cNvSpPr>
          <p:nvPr/>
        </p:nvSpPr>
        <p:spPr bwMode="auto">
          <a:xfrm>
            <a:off x="6705600" y="4953000"/>
            <a:ext cx="2209800" cy="1570038"/>
          </a:xfrm>
          <a:prstGeom prst="rect">
            <a:avLst/>
          </a:prstGeom>
          <a:noFill/>
          <a:ln w="9525">
            <a:noFill/>
            <a:miter lim="800000"/>
            <a:headEnd/>
            <a:tailEnd/>
          </a:ln>
        </p:spPr>
        <p:txBody>
          <a:bodyPr>
            <a:spAutoFit/>
          </a:bodyPr>
          <a:lstStyle/>
          <a:p>
            <a:pPr eaLnBrk="0" hangingPunct="0"/>
            <a:r>
              <a:rPr lang="en-US"/>
              <a:t>750 to 3000m</a:t>
            </a:r>
          </a:p>
          <a:p>
            <a:pPr eaLnBrk="0" hangingPunct="0"/>
            <a:r>
              <a:rPr lang="en-US"/>
              <a:t>Is the same as for 750 to bottom.</a:t>
            </a: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Box 10"/>
          <p:cNvSpPr txBox="1">
            <a:spLocks noChangeArrowheads="1"/>
          </p:cNvSpPr>
          <p:nvPr/>
        </p:nvSpPr>
        <p:spPr bwMode="auto">
          <a:xfrm>
            <a:off x="2362200" y="228600"/>
            <a:ext cx="3952875" cy="461963"/>
          </a:xfrm>
          <a:prstGeom prst="rect">
            <a:avLst/>
          </a:prstGeom>
          <a:solidFill>
            <a:srgbClr val="99CCFF"/>
          </a:solidFill>
          <a:ln w="9525">
            <a:noFill/>
            <a:miter lim="800000"/>
            <a:headEnd/>
            <a:tailEnd/>
          </a:ln>
        </p:spPr>
        <p:txBody>
          <a:bodyPr wrap="none">
            <a:spAutoFit/>
          </a:bodyPr>
          <a:lstStyle/>
          <a:p>
            <a:pPr eaLnBrk="0" hangingPunct="0"/>
            <a:r>
              <a:rPr lang="en-US">
                <a:solidFill>
                  <a:srgbClr val="000000"/>
                </a:solidFill>
              </a:rPr>
              <a:t>Missing energy in CCSM4?</a:t>
            </a:r>
          </a:p>
        </p:txBody>
      </p:sp>
      <p:sp>
        <p:nvSpPr>
          <p:cNvPr id="57347" name="TextBox 12"/>
          <p:cNvSpPr txBox="1">
            <a:spLocks noChangeArrowheads="1"/>
          </p:cNvSpPr>
          <p:nvPr/>
        </p:nvSpPr>
        <p:spPr bwMode="auto">
          <a:xfrm>
            <a:off x="1066800" y="4724400"/>
            <a:ext cx="7153275" cy="1908175"/>
          </a:xfrm>
          <a:prstGeom prst="rect">
            <a:avLst/>
          </a:prstGeom>
          <a:noFill/>
          <a:ln w="9525">
            <a:noFill/>
            <a:miter lim="800000"/>
            <a:headEnd/>
            <a:tailEnd/>
          </a:ln>
        </p:spPr>
        <p:txBody>
          <a:bodyPr>
            <a:spAutoFit/>
          </a:bodyPr>
          <a:lstStyle/>
          <a:p>
            <a:pPr eaLnBrk="0" hangingPunct="0"/>
            <a:r>
              <a:rPr lang="en-US" sz="1800">
                <a:solidFill>
                  <a:srgbClr val="000000"/>
                </a:solidFill>
              </a:rPr>
              <a:t>Taking five ensemble members of RCP4.5 and compositing 10 distinct 10-year periods with either zero or slightly negative globally averaged temperature trend shows these time periods are characterized by a negative phase of the Interdecadal Pacific Oscillation (IPO)  or La Niña.</a:t>
            </a:r>
          </a:p>
          <a:p>
            <a:pPr eaLnBrk="0" hangingPunct="0"/>
            <a:r>
              <a:rPr lang="en-US" sz="1400">
                <a:solidFill>
                  <a:srgbClr val="000000"/>
                </a:solidFill>
              </a:rPr>
              <a:t>(the t-test was based on the variance across the 5 year differences in these 7 periods compared to the 5 year differences from the entire run.)</a:t>
            </a:r>
          </a:p>
        </p:txBody>
      </p:sp>
      <p:pic>
        <p:nvPicPr>
          <p:cNvPr id="57348" name="Picture 3" descr="C:\Users\trenbert\Desktop\fig\HtBgt_Issi\jerry_hiatus_Figure2_new_06_06_2011.jpg"/>
          <p:cNvPicPr>
            <a:picLocks noChangeAspect="1" noChangeArrowheads="1"/>
          </p:cNvPicPr>
          <p:nvPr/>
        </p:nvPicPr>
        <p:blipFill>
          <a:blip r:embed="rId2" cstate="print"/>
          <a:srcRect b="48819"/>
          <a:stretch>
            <a:fillRect/>
          </a:stretch>
        </p:blipFill>
        <p:spPr bwMode="auto">
          <a:xfrm>
            <a:off x="304800" y="169863"/>
            <a:ext cx="8628063" cy="4402137"/>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descr="TCtemp.gif"/>
          <p:cNvPicPr>
            <a:picLocks noChangeAspect="1"/>
          </p:cNvPicPr>
          <p:nvPr/>
        </p:nvPicPr>
        <p:blipFill>
          <a:blip r:embed="rId2" cstate="print"/>
          <a:srcRect/>
          <a:stretch>
            <a:fillRect/>
          </a:stretch>
        </p:blipFill>
        <p:spPr bwMode="auto">
          <a:xfrm>
            <a:off x="304800" y="1371600"/>
            <a:ext cx="8220075" cy="3976688"/>
          </a:xfrm>
          <a:prstGeom prst="rect">
            <a:avLst/>
          </a:prstGeom>
          <a:noFill/>
          <a:ln w="9525">
            <a:noFill/>
            <a:miter lim="800000"/>
            <a:headEnd/>
            <a:tailEnd/>
          </a:ln>
        </p:spPr>
      </p:pic>
      <p:sp>
        <p:nvSpPr>
          <p:cNvPr id="58371" name="TextBox 2"/>
          <p:cNvSpPr txBox="1">
            <a:spLocks noChangeArrowheads="1"/>
          </p:cNvSpPr>
          <p:nvPr/>
        </p:nvSpPr>
        <p:spPr bwMode="auto">
          <a:xfrm>
            <a:off x="2590800" y="381000"/>
            <a:ext cx="3444875" cy="738188"/>
          </a:xfrm>
          <a:prstGeom prst="rect">
            <a:avLst/>
          </a:prstGeom>
          <a:noFill/>
          <a:ln w="9525">
            <a:noFill/>
            <a:miter lim="800000"/>
            <a:headEnd/>
            <a:tailEnd/>
          </a:ln>
        </p:spPr>
        <p:txBody>
          <a:bodyPr wrap="none">
            <a:spAutoFit/>
          </a:bodyPr>
          <a:lstStyle/>
          <a:p>
            <a:pPr eaLnBrk="0" hangingPunct="0"/>
            <a:r>
              <a:rPr lang="en-US" b="1">
                <a:solidFill>
                  <a:srgbClr val="C00000"/>
                </a:solidFill>
              </a:rPr>
              <a:t>La Nina temperatures</a:t>
            </a:r>
          </a:p>
          <a:p>
            <a:pPr eaLnBrk="0" hangingPunct="0"/>
            <a:r>
              <a:rPr lang="en-US" sz="1800"/>
              <a:t>(correlation with SOI)</a:t>
            </a:r>
          </a:p>
        </p:txBody>
      </p:sp>
      <p:sp>
        <p:nvSpPr>
          <p:cNvPr id="58372" name="TextBox 3"/>
          <p:cNvSpPr txBox="1">
            <a:spLocks noChangeArrowheads="1"/>
          </p:cNvSpPr>
          <p:nvPr/>
        </p:nvSpPr>
        <p:spPr bwMode="auto">
          <a:xfrm>
            <a:off x="5410200" y="6248400"/>
            <a:ext cx="3176588" cy="369888"/>
          </a:xfrm>
          <a:prstGeom prst="rect">
            <a:avLst/>
          </a:prstGeom>
          <a:noFill/>
          <a:ln w="9525">
            <a:noFill/>
            <a:miter lim="800000"/>
            <a:headEnd/>
            <a:tailEnd/>
          </a:ln>
        </p:spPr>
        <p:txBody>
          <a:bodyPr wrap="none">
            <a:spAutoFit/>
          </a:bodyPr>
          <a:lstStyle/>
          <a:p>
            <a:pPr eaLnBrk="0" hangingPunct="0"/>
            <a:r>
              <a:rPr lang="en-US" sz="1800"/>
              <a:t>Trenberth and Caron 2000</a:t>
            </a:r>
          </a:p>
        </p:txBody>
      </p:sp>
    </p:spTree>
  </p:cSld>
  <p:clrMapOvr>
    <a:masterClrMapping/>
  </p:clrMapOvr>
  <p:transition>
    <p:cover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descr="C:\Users\trenbert\Desktop\fig\HtBgt_Issi\jerry_hiatus_Figure2_new_06_06_2011.jpg"/>
          <p:cNvPicPr>
            <a:picLocks noChangeAspect="1" noChangeArrowheads="1"/>
          </p:cNvPicPr>
          <p:nvPr/>
        </p:nvPicPr>
        <p:blipFill>
          <a:blip r:embed="rId2" cstate="print"/>
          <a:srcRect t="50281"/>
          <a:stretch>
            <a:fillRect/>
          </a:stretch>
        </p:blipFill>
        <p:spPr bwMode="auto">
          <a:xfrm>
            <a:off x="381000" y="112713"/>
            <a:ext cx="8228013" cy="4078287"/>
          </a:xfrm>
          <a:prstGeom prst="rect">
            <a:avLst/>
          </a:prstGeom>
          <a:noFill/>
          <a:ln w="9525">
            <a:noFill/>
            <a:miter lim="800000"/>
            <a:headEnd/>
            <a:tailEnd/>
          </a:ln>
        </p:spPr>
      </p:pic>
      <p:sp>
        <p:nvSpPr>
          <p:cNvPr id="59395" name="TextBox 2"/>
          <p:cNvSpPr txBox="1">
            <a:spLocks noChangeArrowheads="1"/>
          </p:cNvSpPr>
          <p:nvPr/>
        </p:nvSpPr>
        <p:spPr bwMode="auto">
          <a:xfrm>
            <a:off x="228600" y="4419600"/>
            <a:ext cx="8915400" cy="1938338"/>
          </a:xfrm>
          <a:prstGeom prst="rect">
            <a:avLst/>
          </a:prstGeom>
          <a:noFill/>
          <a:ln w="9525">
            <a:noFill/>
            <a:miter lim="800000"/>
            <a:headEnd/>
            <a:tailEnd/>
          </a:ln>
        </p:spPr>
        <p:txBody>
          <a:bodyPr>
            <a:spAutoFit/>
          </a:bodyPr>
          <a:lstStyle/>
          <a:p>
            <a:pPr eaLnBrk="0" hangingPunct="0"/>
            <a:r>
              <a:rPr lang="en-US"/>
              <a:t>Changes in the depth of the 20°C isotherm for the hiatus decades relate to OHC changes.  Positive (the 20°C   isotherm is deeper) suggest regions where heat is taken down into the subsurface ocean.  Relates especially to subtropical overturning cells.</a:t>
            </a:r>
          </a:p>
        </p:txBody>
      </p:sp>
    </p:spTree>
  </p:cSld>
  <p:clrMapOvr>
    <a:masterClrMapping/>
  </p:clrMapOvr>
  <p:transition>
    <p:comb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8" name="Picture 2" descr="Jerry_hiatus_Figure4_06-01_2011"/>
          <p:cNvPicPr>
            <a:picLocks noChangeAspect="1" noChangeArrowheads="1"/>
          </p:cNvPicPr>
          <p:nvPr/>
        </p:nvPicPr>
        <p:blipFill>
          <a:blip r:embed="rId2" cstate="print"/>
          <a:srcRect t="19948" b="40157"/>
          <a:stretch>
            <a:fillRect/>
          </a:stretch>
        </p:blipFill>
        <p:spPr bwMode="auto">
          <a:xfrm>
            <a:off x="990600" y="2895600"/>
            <a:ext cx="3292475" cy="3681413"/>
          </a:xfrm>
          <a:prstGeom prst="rect">
            <a:avLst/>
          </a:prstGeom>
          <a:noFill/>
          <a:ln w="9525">
            <a:noFill/>
            <a:miter lim="800000"/>
            <a:headEnd/>
            <a:tailEnd/>
          </a:ln>
        </p:spPr>
      </p:pic>
      <p:pic>
        <p:nvPicPr>
          <p:cNvPr id="60419" name="Picture 3" descr="Jerry_hiatus_Figure4_06-01_2011"/>
          <p:cNvPicPr>
            <a:picLocks noChangeAspect="1" noChangeArrowheads="1"/>
          </p:cNvPicPr>
          <p:nvPr/>
        </p:nvPicPr>
        <p:blipFill>
          <a:blip r:embed="rId2" cstate="print"/>
          <a:srcRect t="59843"/>
          <a:stretch>
            <a:fillRect/>
          </a:stretch>
        </p:blipFill>
        <p:spPr bwMode="auto">
          <a:xfrm>
            <a:off x="4495800" y="2819400"/>
            <a:ext cx="3292475" cy="3705225"/>
          </a:xfrm>
          <a:prstGeom prst="rect">
            <a:avLst/>
          </a:prstGeom>
          <a:noFill/>
          <a:ln w="9525">
            <a:noFill/>
            <a:miter lim="800000"/>
            <a:headEnd/>
            <a:tailEnd/>
          </a:ln>
        </p:spPr>
      </p:pic>
      <p:pic>
        <p:nvPicPr>
          <p:cNvPr id="60420" name="Picture 4" descr="Jerry_hiatus_Figure4_06-01_2011"/>
          <p:cNvPicPr>
            <a:picLocks noChangeAspect="1" noChangeArrowheads="1"/>
          </p:cNvPicPr>
          <p:nvPr/>
        </p:nvPicPr>
        <p:blipFill>
          <a:blip r:embed="rId3" cstate="print"/>
          <a:srcRect b="80052"/>
          <a:stretch>
            <a:fillRect/>
          </a:stretch>
        </p:blipFill>
        <p:spPr bwMode="auto">
          <a:xfrm>
            <a:off x="1600200" y="0"/>
            <a:ext cx="5045075" cy="2819400"/>
          </a:xfrm>
          <a:prstGeom prst="rect">
            <a:avLst/>
          </a:prstGeom>
          <a:noFill/>
          <a:ln w="9525">
            <a:noFill/>
            <a:miter lim="800000"/>
            <a:headEnd/>
            <a:tailEnd/>
          </a:ln>
        </p:spPr>
      </p:pic>
      <p:sp>
        <p:nvSpPr>
          <p:cNvPr id="60421" name="TextBox 4"/>
          <p:cNvSpPr txBox="1">
            <a:spLocks noChangeArrowheads="1"/>
          </p:cNvSpPr>
          <p:nvPr/>
        </p:nvSpPr>
        <p:spPr bwMode="auto">
          <a:xfrm>
            <a:off x="6705600" y="533400"/>
            <a:ext cx="2151063" cy="461963"/>
          </a:xfrm>
          <a:prstGeom prst="rect">
            <a:avLst/>
          </a:prstGeom>
          <a:noFill/>
          <a:ln w="9525">
            <a:noFill/>
            <a:miter lim="800000"/>
            <a:headEnd/>
            <a:tailEnd/>
          </a:ln>
        </p:spPr>
        <p:txBody>
          <a:bodyPr wrap="none">
            <a:spAutoFit/>
          </a:bodyPr>
          <a:lstStyle/>
          <a:p>
            <a:pPr eaLnBrk="0" hangingPunct="0"/>
            <a:r>
              <a:rPr lang="en-US"/>
              <a:t>+ve=clockwise</a:t>
            </a:r>
          </a:p>
        </p:txBody>
      </p:sp>
      <p:grpSp>
        <p:nvGrpSpPr>
          <p:cNvPr id="2" name="Group 9"/>
          <p:cNvGrpSpPr>
            <a:grpSpLocks/>
          </p:cNvGrpSpPr>
          <p:nvPr/>
        </p:nvGrpSpPr>
        <p:grpSpPr bwMode="auto">
          <a:xfrm>
            <a:off x="1981200" y="3124200"/>
            <a:ext cx="1295400" cy="1828800"/>
            <a:chOff x="1981200" y="3124200"/>
            <a:chExt cx="1295400" cy="1828800"/>
          </a:xfrm>
        </p:grpSpPr>
        <p:sp>
          <p:nvSpPr>
            <p:cNvPr id="8" name="Circular Arrow 7"/>
            <p:cNvSpPr/>
            <p:nvPr/>
          </p:nvSpPr>
          <p:spPr bwMode="auto">
            <a:xfrm>
              <a:off x="2438400" y="3124200"/>
              <a:ext cx="838200" cy="1828800"/>
            </a:xfrm>
            <a:prstGeom prst="circularArrow">
              <a:avLst>
                <a:gd name="adj1" fmla="val 12500"/>
                <a:gd name="adj2" fmla="val 1142319"/>
                <a:gd name="adj3" fmla="val 20457681"/>
                <a:gd name="adj4" fmla="val 14666905"/>
                <a:gd name="adj5" fmla="val 125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tx2"/>
                </a:solidFill>
                <a:cs typeface="+mn-cs"/>
              </a:endParaRPr>
            </a:p>
          </p:txBody>
        </p:sp>
        <p:sp>
          <p:nvSpPr>
            <p:cNvPr id="9" name="Circular Arrow 8"/>
            <p:cNvSpPr/>
            <p:nvPr/>
          </p:nvSpPr>
          <p:spPr bwMode="auto">
            <a:xfrm flipH="1">
              <a:off x="1981200" y="3124200"/>
              <a:ext cx="609600" cy="1676400"/>
            </a:xfrm>
            <a:prstGeom prst="circularArrow">
              <a:avLst>
                <a:gd name="adj1" fmla="val 12500"/>
                <a:gd name="adj2" fmla="val 1142319"/>
                <a:gd name="adj3" fmla="val 20457681"/>
                <a:gd name="adj4" fmla="val 13528306"/>
                <a:gd name="adj5" fmla="val 11781"/>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chemeClr val="tx2"/>
                </a:solidFill>
                <a:cs typeface="+mn-cs"/>
              </a:endParaRPr>
            </a:p>
          </p:txBody>
        </p:sp>
      </p:grpSp>
      <p:sp>
        <p:nvSpPr>
          <p:cNvPr id="60423" name="Down Arrow 10"/>
          <p:cNvSpPr>
            <a:spLocks noChangeArrowheads="1"/>
          </p:cNvSpPr>
          <p:nvPr/>
        </p:nvSpPr>
        <p:spPr bwMode="auto">
          <a:xfrm>
            <a:off x="5257800" y="990600"/>
            <a:ext cx="762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solidFill>
                <a:schemeClr val="tx2"/>
              </a:solidFill>
            </a:endParaRPr>
          </a:p>
        </p:txBody>
      </p:sp>
      <p:sp>
        <p:nvSpPr>
          <p:cNvPr id="60424" name="Left Arrow 11"/>
          <p:cNvSpPr>
            <a:spLocks noChangeArrowheads="1"/>
          </p:cNvSpPr>
          <p:nvPr/>
        </p:nvSpPr>
        <p:spPr bwMode="auto">
          <a:xfrm flipV="1">
            <a:off x="4114800" y="1524000"/>
            <a:ext cx="381000" cy="152400"/>
          </a:xfrm>
          <a:prstGeom prst="leftArrow">
            <a:avLst>
              <a:gd name="adj1" fmla="val 50000"/>
              <a:gd name="adj2" fmla="val 50000"/>
            </a:avLst>
          </a:prstGeom>
          <a:solidFill>
            <a:schemeClr val="accent1"/>
          </a:solidFill>
          <a:ln w="9525" algn="ctr">
            <a:solidFill>
              <a:schemeClr val="tx1"/>
            </a:solidFill>
            <a:round/>
            <a:headEnd/>
            <a:tailEnd/>
          </a:ln>
        </p:spPr>
        <p:txBody>
          <a:bodyPr/>
          <a:lstStyle/>
          <a:p>
            <a:endParaRPr lang="en-US">
              <a:solidFill>
                <a:schemeClr val="tx2"/>
              </a:solidFill>
            </a:endParaRPr>
          </a:p>
        </p:txBody>
      </p:sp>
      <p:sp>
        <p:nvSpPr>
          <p:cNvPr id="60425" name="Down Arrow 12"/>
          <p:cNvSpPr>
            <a:spLocks noChangeArrowheads="1"/>
          </p:cNvSpPr>
          <p:nvPr/>
        </p:nvSpPr>
        <p:spPr bwMode="auto">
          <a:xfrm>
            <a:off x="2971800" y="914400"/>
            <a:ext cx="76200" cy="304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solidFill>
                <a:schemeClr val="tx2"/>
              </a:solidFill>
            </a:endParaRPr>
          </a:p>
        </p:txBody>
      </p:sp>
      <p:sp>
        <p:nvSpPr>
          <p:cNvPr id="60426" name="Down Arrow 13"/>
          <p:cNvSpPr>
            <a:spLocks noChangeArrowheads="1"/>
          </p:cNvSpPr>
          <p:nvPr/>
        </p:nvSpPr>
        <p:spPr bwMode="auto">
          <a:xfrm rot="10800000">
            <a:off x="2438400" y="990600"/>
            <a:ext cx="152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n-US">
              <a:solidFill>
                <a:schemeClr val="tx2"/>
              </a:solidFill>
            </a:endParaRPr>
          </a:p>
        </p:txBody>
      </p:sp>
      <p:sp>
        <p:nvSpPr>
          <p:cNvPr id="60427" name="Up Arrow 14"/>
          <p:cNvSpPr>
            <a:spLocks noChangeArrowheads="1"/>
          </p:cNvSpPr>
          <p:nvPr/>
        </p:nvSpPr>
        <p:spPr bwMode="auto">
          <a:xfrm>
            <a:off x="3886200" y="381000"/>
            <a:ext cx="152400" cy="228600"/>
          </a:xfrm>
          <a:prstGeom prst="upArrow">
            <a:avLst>
              <a:gd name="adj1" fmla="val 50000"/>
              <a:gd name="adj2" fmla="val 50000"/>
            </a:avLst>
          </a:prstGeom>
          <a:solidFill>
            <a:schemeClr val="accent1"/>
          </a:solidFill>
          <a:ln w="9525" algn="ctr">
            <a:solidFill>
              <a:schemeClr val="tx1"/>
            </a:solidFill>
            <a:round/>
            <a:headEnd/>
            <a:tailEnd/>
          </a:ln>
        </p:spPr>
        <p:txBody>
          <a:bodyPr/>
          <a:lstStyle/>
          <a:p>
            <a:endParaRPr lang="en-US">
              <a:solidFill>
                <a:schemeClr val="tx2"/>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7772400" cy="762000"/>
          </a:xfrm>
          <a:effectLst>
            <a:outerShdw blurRad="50800" dist="50800" dir="5400000" algn="ctr" rotWithShape="0">
              <a:schemeClr val="tx1"/>
            </a:outerShdw>
          </a:effectLst>
        </p:spPr>
        <p:txBody>
          <a:bodyPr/>
          <a:lstStyle/>
          <a:p>
            <a:pPr algn="l" eaLnBrk="1" hangingPunct="1">
              <a:defRPr/>
            </a:pPr>
            <a:r>
              <a:rPr lang="en-US" dirty="0" smtClean="0">
                <a:effectLst/>
                <a:latin typeface="Comic Sans MS" pitchFamily="66" charset="0"/>
              </a:rPr>
              <a:t>			Conclusions</a:t>
            </a:r>
            <a:r>
              <a:rPr lang="en-US" sz="1800" dirty="0" smtClean="0">
                <a:effectLst/>
                <a:latin typeface="Comic Sans MS" pitchFamily="66" charset="0"/>
              </a:rPr>
              <a:t/>
            </a:r>
            <a:br>
              <a:rPr lang="en-US" sz="1800" dirty="0" smtClean="0">
                <a:effectLst/>
                <a:latin typeface="Comic Sans MS" pitchFamily="66" charset="0"/>
              </a:rPr>
            </a:br>
            <a:r>
              <a:rPr lang="en-US" sz="1800" dirty="0" smtClean="0">
                <a:solidFill>
                  <a:srgbClr val="0000FF"/>
                </a:solidFill>
                <a:effectLst/>
                <a:latin typeface="Comic Sans MS" pitchFamily="66" charset="0"/>
              </a:rPr>
              <a:t>.</a:t>
            </a:r>
            <a:r>
              <a:rPr lang="en-US" dirty="0" smtClean="0">
                <a:effectLst/>
                <a:latin typeface="Comic Sans MS" pitchFamily="66" charset="0"/>
              </a:rPr>
              <a:t/>
            </a:r>
            <a:br>
              <a:rPr lang="en-US" dirty="0" smtClean="0">
                <a:effectLst/>
                <a:latin typeface="Comic Sans MS" pitchFamily="66" charset="0"/>
              </a:rPr>
            </a:br>
            <a:r>
              <a:rPr lang="en-US" sz="2400" b="0" i="1" dirty="0" smtClean="0">
                <a:solidFill>
                  <a:srgbClr val="FFFF00"/>
                </a:solidFill>
                <a:latin typeface="Comic Sans MS" pitchFamily="66" charset="0"/>
              </a:rPr>
              <a:t>In the model, it is easy to get a decade of no surface 	temperature rise: relates to La Nina/ -</a:t>
            </a:r>
            <a:r>
              <a:rPr lang="en-US" sz="2400" b="0" i="1" dirty="0" err="1" smtClean="0">
                <a:solidFill>
                  <a:srgbClr val="FFFF00"/>
                </a:solidFill>
                <a:latin typeface="Comic Sans MS" pitchFamily="66" charset="0"/>
              </a:rPr>
              <a:t>ve</a:t>
            </a:r>
            <a:r>
              <a:rPr lang="en-US" sz="2400" b="0" i="1" dirty="0" smtClean="0">
                <a:solidFill>
                  <a:srgbClr val="FFFF00"/>
                </a:solidFill>
                <a:latin typeface="Comic Sans MS" pitchFamily="66" charset="0"/>
              </a:rPr>
              <a:t> PDO.</a:t>
            </a:r>
            <a:r>
              <a:rPr lang="en-US" i="1" dirty="0" smtClean="0">
                <a:solidFill>
                  <a:srgbClr val="FFFF00"/>
                </a:solidFill>
                <a:latin typeface="Comic Sans MS" pitchFamily="66" charset="0"/>
              </a:rPr>
              <a:t/>
            </a:r>
            <a:br>
              <a:rPr lang="en-US" i="1" dirty="0" smtClean="0">
                <a:solidFill>
                  <a:srgbClr val="FFFF00"/>
                </a:solidFill>
                <a:latin typeface="Comic Sans MS" pitchFamily="66" charset="0"/>
              </a:rPr>
            </a:br>
            <a:endParaRPr lang="en-US" i="1" dirty="0">
              <a:effectLst/>
              <a:latin typeface="Comic Sans MS" pitchFamily="66" charset="0"/>
            </a:endParaRPr>
          </a:p>
        </p:txBody>
      </p:sp>
      <p:sp>
        <p:nvSpPr>
          <p:cNvPr id="3" name="Content Placeholder 2"/>
          <p:cNvSpPr>
            <a:spLocks noGrp="1"/>
          </p:cNvSpPr>
          <p:nvPr>
            <p:ph idx="1"/>
          </p:nvPr>
        </p:nvSpPr>
        <p:spPr>
          <a:xfrm>
            <a:off x="457200" y="1828800"/>
            <a:ext cx="8458200" cy="4495800"/>
          </a:xfrm>
        </p:spPr>
        <p:txBody>
          <a:bodyPr/>
          <a:lstStyle/>
          <a:p>
            <a:pPr eaLnBrk="1" hangingPunct="1">
              <a:buFontTx/>
              <a:buNone/>
            </a:pPr>
            <a:r>
              <a:rPr lang="en-US" sz="2400" smtClean="0">
                <a:solidFill>
                  <a:srgbClr val="FFFF00"/>
                </a:solidFill>
                <a:latin typeface="Comic Sans MS" pitchFamily="66" charset="0"/>
              </a:rPr>
              <a:t>Recent experience indicate the same behavior in observations of the real world.</a:t>
            </a:r>
          </a:p>
          <a:p>
            <a:pPr eaLnBrk="1" hangingPunct="1">
              <a:buFontTx/>
              <a:buNone/>
            </a:pPr>
            <a:r>
              <a:rPr lang="en-US" sz="2400" smtClean="0">
                <a:solidFill>
                  <a:srgbClr val="FFFF00"/>
                </a:solidFill>
                <a:latin typeface="Comic Sans MS" pitchFamily="66" charset="0"/>
              </a:rPr>
              <a:t>The energy imbalance at TOA remains the same: about 1 W m</a:t>
            </a:r>
            <a:r>
              <a:rPr lang="en-US" sz="2400" baseline="30000" smtClean="0">
                <a:solidFill>
                  <a:srgbClr val="FFFF00"/>
                </a:solidFill>
                <a:latin typeface="Comic Sans MS" pitchFamily="66" charset="0"/>
              </a:rPr>
              <a:t>-2</a:t>
            </a:r>
            <a:r>
              <a:rPr lang="en-US" sz="2400" smtClean="0">
                <a:solidFill>
                  <a:srgbClr val="FFFF00"/>
                </a:solidFill>
                <a:latin typeface="Comic Sans MS" pitchFamily="66" charset="0"/>
              </a:rPr>
              <a:t>. </a:t>
            </a:r>
          </a:p>
          <a:p>
            <a:pPr eaLnBrk="1" hangingPunct="1">
              <a:buFontTx/>
              <a:buNone/>
            </a:pPr>
            <a:r>
              <a:rPr lang="en-US" sz="2400" smtClean="0">
                <a:solidFill>
                  <a:srgbClr val="FFFF00"/>
                </a:solidFill>
                <a:latin typeface="Comic Sans MS" pitchFamily="66" charset="0"/>
              </a:rPr>
              <a:t>The heat imbalance does not go into top 300 m of the ocean; in fact that region loses heat.</a:t>
            </a:r>
          </a:p>
          <a:p>
            <a:pPr eaLnBrk="1" hangingPunct="1">
              <a:buFontTx/>
              <a:buNone/>
            </a:pPr>
            <a:r>
              <a:rPr lang="en-US" sz="2400" smtClean="0">
                <a:solidFill>
                  <a:srgbClr val="FFFF00"/>
                </a:solidFill>
                <a:latin typeface="Comic Sans MS" pitchFamily="66" charset="0"/>
              </a:rPr>
              <a:t>Instead heat penetrates below there and some below 700m.</a:t>
            </a:r>
          </a:p>
          <a:p>
            <a:pPr eaLnBrk="1" hangingPunct="1">
              <a:buFontTx/>
              <a:buNone/>
            </a:pPr>
            <a:r>
              <a:rPr lang="en-US" sz="2400" smtClean="0">
                <a:solidFill>
                  <a:srgbClr val="FFFF00"/>
                </a:solidFill>
                <a:latin typeface="Comic Sans MS" pitchFamily="66" charset="0"/>
              </a:rPr>
              <a:t>The mechanism appears to relate to subtropical meridional overturning cells.</a:t>
            </a:r>
          </a:p>
        </p:txBody>
      </p:sp>
      <p:sp>
        <p:nvSpPr>
          <p:cNvPr id="6" name="Slide Number Placeholder 5"/>
          <p:cNvSpPr>
            <a:spLocks noGrp="1"/>
          </p:cNvSpPr>
          <p:nvPr>
            <p:ph type="sldNum" sz="quarter" idx="12"/>
          </p:nvPr>
        </p:nvSpPr>
        <p:spPr/>
        <p:txBody>
          <a:bodyPr/>
          <a:lstStyle/>
          <a:p>
            <a:pPr>
              <a:defRPr/>
            </a:pPr>
            <a:fld id="{1B1B7D3F-4F67-498E-BE45-411779E291EB}" type="slidenum">
              <a:rPr lang="en-US" smtClean="0"/>
              <a:pPr>
                <a:defRPr/>
              </a:pPr>
              <a:t>37</a:t>
            </a:fld>
            <a:endParaRPr lang="en-US"/>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par>
                          <p:cTn id="8" fill="hold">
                            <p:stCondLst>
                              <p:cond delay="2500"/>
                            </p:stCondLst>
                            <p:childTnLst>
                              <p:par>
                                <p:cTn id="9" presetID="3" presetClass="entr" presetSubtype="1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1000"/>
                                        <p:tgtEl>
                                          <p:spTgt spid="3">
                                            <p:txEl>
                                              <p:pRg st="1" end="1"/>
                                            </p:txEl>
                                          </p:spTgt>
                                        </p:tgtEl>
                                      </p:cBhvr>
                                    </p:animEffect>
                                  </p:childTnLst>
                                </p:cTn>
                              </p:par>
                            </p:childTnLst>
                          </p:cTn>
                        </p:par>
                        <p:par>
                          <p:cTn id="12" fill="hold">
                            <p:stCondLst>
                              <p:cond delay="5000"/>
                            </p:stCondLst>
                            <p:childTnLst>
                              <p:par>
                                <p:cTn id="13" presetID="3" presetClass="entr" presetSubtype="1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1000"/>
                                        <p:tgtEl>
                                          <p:spTgt spid="3">
                                            <p:txEl>
                                              <p:pRg st="2" end="2"/>
                                            </p:txEl>
                                          </p:spTgt>
                                        </p:tgtEl>
                                      </p:cBhvr>
                                    </p:animEffect>
                                  </p:childTnLst>
                                </p:cTn>
                              </p:par>
                            </p:childTnLst>
                          </p:cTn>
                        </p:par>
                        <p:par>
                          <p:cTn id="16" fill="hold">
                            <p:stCondLst>
                              <p:cond delay="7500"/>
                            </p:stCondLst>
                            <p:childTnLst>
                              <p:par>
                                <p:cTn id="17" presetID="3" presetClass="entr" presetSubtype="10" fill="hold" grpId="0"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1000"/>
                                        <p:tgtEl>
                                          <p:spTgt spid="3">
                                            <p:txEl>
                                              <p:pRg st="3" end="3"/>
                                            </p:txEl>
                                          </p:spTgt>
                                        </p:tgtEl>
                                      </p:cBhvr>
                                    </p:animEffect>
                                  </p:childTnLst>
                                </p:cTn>
                              </p:par>
                            </p:childTnLst>
                          </p:cTn>
                        </p:par>
                        <p:par>
                          <p:cTn id="20" fill="hold">
                            <p:stCondLst>
                              <p:cond delay="10000"/>
                            </p:stCondLst>
                            <p:childTnLst>
                              <p:par>
                                <p:cTn id="21" presetID="3" presetClass="entr" presetSubtype="10" fill="hold" grpId="0" nodeType="afterEffect">
                                  <p:stCondLst>
                                    <p:cond delay="1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50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50800" dir="5400000" algn="ctr" rotWithShape="0">
              <a:schemeClr val="tx1"/>
            </a:outerShdw>
          </a:effectLst>
        </p:spPr>
        <p:txBody>
          <a:bodyPr/>
          <a:lstStyle/>
          <a:p>
            <a:pPr eaLnBrk="1" hangingPunct="1">
              <a:defRPr/>
            </a:pPr>
            <a:r>
              <a:rPr lang="en-US" dirty="0" smtClean="0">
                <a:effectLst/>
                <a:latin typeface="Comic Sans MS" pitchFamily="66" charset="0"/>
              </a:rPr>
              <a:t>Where does the heat go?</a:t>
            </a:r>
            <a:endParaRPr lang="en-US" dirty="0">
              <a:effectLst/>
              <a:latin typeface="Comic Sans MS" pitchFamily="66" charset="0"/>
            </a:endParaRPr>
          </a:p>
        </p:txBody>
      </p:sp>
      <p:sp>
        <p:nvSpPr>
          <p:cNvPr id="62467" name="Content Placeholder 2"/>
          <p:cNvSpPr>
            <a:spLocks noGrp="1"/>
          </p:cNvSpPr>
          <p:nvPr>
            <p:ph idx="1"/>
          </p:nvPr>
        </p:nvSpPr>
        <p:spPr>
          <a:xfrm>
            <a:off x="457200" y="1066800"/>
            <a:ext cx="8458200" cy="5334000"/>
          </a:xfrm>
        </p:spPr>
        <p:txBody>
          <a:bodyPr/>
          <a:lstStyle/>
          <a:p>
            <a:pPr eaLnBrk="1" hangingPunct="1">
              <a:buFontTx/>
              <a:buNone/>
            </a:pPr>
            <a:r>
              <a:rPr lang="en-US" sz="2400" smtClean="0">
                <a:solidFill>
                  <a:srgbClr val="FFFF00"/>
                </a:solidFill>
                <a:latin typeface="Comic Sans MS" pitchFamily="66" charset="0"/>
              </a:rPr>
              <a:t>Questions remain. </a:t>
            </a:r>
            <a:r>
              <a:rPr lang="en-US" sz="2400" smtClean="0">
                <a:solidFill>
                  <a:schemeClr val="bg1"/>
                </a:solidFill>
                <a:latin typeface="Comic Sans MS" pitchFamily="66" charset="0"/>
              </a:rPr>
              <a:t>Both the CCSM4 and observations suggest that ENSO plays a necessary, if not sufficient, role. Strong recent ENSO events, including the El Niño of 1997/98 and the La Niña of 2007/08 exert a strong influence on trends in global temperature computed across this period. </a:t>
            </a:r>
          </a:p>
          <a:p>
            <a:pPr eaLnBrk="1" hangingPunct="1">
              <a:buFontTx/>
              <a:buNone/>
            </a:pPr>
            <a:r>
              <a:rPr lang="en-US" sz="2400" smtClean="0">
                <a:solidFill>
                  <a:srgbClr val="FFFF00"/>
                </a:solidFill>
                <a:latin typeface="Comic Sans MS" pitchFamily="66" charset="0"/>
              </a:rPr>
              <a:t>Similarly,</a:t>
            </a:r>
            <a:r>
              <a:rPr lang="en-US" sz="2400" smtClean="0">
                <a:solidFill>
                  <a:schemeClr val="bg1"/>
                </a:solidFill>
                <a:latin typeface="Comic Sans MS" pitchFamily="66" charset="0"/>
              </a:rPr>
              <a:t> cooling decades from the CCSM4 are bounded by El Niño events at their initiation and La Niña events are their termination. Yet other intervals bounded by El Niño and La Niña are not accompanied by significant cooling. </a:t>
            </a:r>
          </a:p>
          <a:p>
            <a:pPr eaLnBrk="1" hangingPunct="1">
              <a:buFontTx/>
              <a:buNone/>
            </a:pPr>
            <a:r>
              <a:rPr lang="en-US" sz="2400" smtClean="0">
                <a:solidFill>
                  <a:srgbClr val="FFFF00"/>
                </a:solidFill>
                <a:latin typeface="Comic Sans MS" pitchFamily="66" charset="0"/>
              </a:rPr>
              <a:t>Our current work </a:t>
            </a:r>
            <a:r>
              <a:rPr lang="en-US" sz="2400" smtClean="0">
                <a:solidFill>
                  <a:schemeClr val="bg1"/>
                </a:solidFill>
                <a:latin typeface="Comic Sans MS" pitchFamily="66" charset="0"/>
              </a:rPr>
              <a:t>focuses on understanding this variable association between ENSO and global temperature trends.</a:t>
            </a:r>
          </a:p>
        </p:txBody>
      </p:sp>
      <p:sp>
        <p:nvSpPr>
          <p:cNvPr id="6" name="Slide Number Placeholder 5"/>
          <p:cNvSpPr>
            <a:spLocks noGrp="1"/>
          </p:cNvSpPr>
          <p:nvPr>
            <p:ph type="sldNum" sz="quarter" idx="12"/>
          </p:nvPr>
        </p:nvSpPr>
        <p:spPr/>
        <p:txBody>
          <a:bodyPr/>
          <a:lstStyle/>
          <a:p>
            <a:pPr>
              <a:defRPr/>
            </a:pPr>
            <a:fld id="{F6BCFF59-2BE3-41F3-9499-84A7358DE104}" type="slidenum">
              <a:rPr lang="en-US" smtClean="0"/>
              <a:pPr>
                <a:defRPr/>
              </a:pPr>
              <a:t>38</a:t>
            </a:fld>
            <a:endParaRPr lang="en-US"/>
          </a:p>
        </p:txBody>
      </p:sp>
    </p:spTree>
  </p:cSld>
  <p:clrMapOvr>
    <a:masterClrMapping/>
  </p:clrMapOvr>
  <p:transition>
    <p:blind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8925" y="650875"/>
            <a:ext cx="2835275" cy="3324225"/>
          </a:xfrm>
          <a:prstGeom prst="rect">
            <a:avLst/>
          </a:prstGeom>
          <a:noFill/>
          <a:ln w="12700">
            <a:noFill/>
            <a:miter lim="800000"/>
            <a:headEnd type="none" w="sm" len="sm"/>
            <a:tailEnd type="none" w="sm" len="sm"/>
          </a:ln>
        </p:spPr>
        <p:txBody>
          <a:bodyPr>
            <a:spAutoFit/>
          </a:bodyPr>
          <a:lstStyle/>
          <a:p>
            <a:pPr eaLnBrk="0" hangingPunct="0"/>
            <a:r>
              <a:rPr lang="en-US" b="1">
                <a:solidFill>
                  <a:schemeClr val="bg1"/>
                </a:solidFill>
              </a:rPr>
              <a:t>Evolution of ENSO </a:t>
            </a:r>
          </a:p>
          <a:p>
            <a:pPr eaLnBrk="0" hangingPunct="0"/>
            <a:endParaRPr lang="en-US" b="1">
              <a:solidFill>
                <a:schemeClr val="bg1"/>
              </a:solidFill>
            </a:endParaRPr>
          </a:p>
          <a:p>
            <a:pPr eaLnBrk="0" hangingPunct="0"/>
            <a:r>
              <a:rPr lang="en-US" b="1">
                <a:solidFill>
                  <a:schemeClr val="bg1"/>
                </a:solidFill>
              </a:rPr>
              <a:t>Ocean heat content</a:t>
            </a:r>
          </a:p>
          <a:p>
            <a:pPr eaLnBrk="0" hangingPunct="0"/>
            <a:endParaRPr lang="en-US">
              <a:solidFill>
                <a:schemeClr val="bg1"/>
              </a:solidFill>
            </a:endParaRPr>
          </a:p>
          <a:p>
            <a:pPr eaLnBrk="0" hangingPunct="0"/>
            <a:r>
              <a:rPr lang="en-US">
                <a:solidFill>
                  <a:schemeClr val="bg1"/>
                </a:solidFill>
              </a:rPr>
              <a:t>1980-1998 </a:t>
            </a:r>
          </a:p>
          <a:p>
            <a:pPr eaLnBrk="0" hangingPunct="0"/>
            <a:endParaRPr lang="en-US">
              <a:solidFill>
                <a:schemeClr val="bg1"/>
              </a:solidFill>
            </a:endParaRPr>
          </a:p>
          <a:p>
            <a:pPr eaLnBrk="0" hangingPunct="0"/>
            <a:r>
              <a:rPr lang="en-US" sz="1800" b="1">
                <a:solidFill>
                  <a:schemeClr val="bg1"/>
                </a:solidFill>
              </a:rPr>
              <a:t>Trenberth et al. 2002</a:t>
            </a:r>
          </a:p>
        </p:txBody>
      </p:sp>
      <p:pic>
        <p:nvPicPr>
          <p:cNvPr id="27651" name="Picture 3" descr="Fig11"/>
          <p:cNvPicPr>
            <a:picLocks noChangeAspect="1" noChangeArrowheads="1"/>
          </p:cNvPicPr>
          <p:nvPr/>
        </p:nvPicPr>
        <p:blipFill>
          <a:blip r:embed="rId2" cstate="print">
            <a:lum bright="-18000" contrast="18000"/>
          </a:blip>
          <a:srcRect/>
          <a:stretch>
            <a:fillRect/>
          </a:stretch>
        </p:blipFill>
        <p:spPr bwMode="auto">
          <a:xfrm>
            <a:off x="3657600" y="261938"/>
            <a:ext cx="2435225" cy="6332537"/>
          </a:xfrm>
          <a:prstGeom prst="rect">
            <a:avLst/>
          </a:prstGeom>
          <a:noFill/>
          <a:ln w="9525">
            <a:noFill/>
            <a:miter lim="800000"/>
            <a:headEnd/>
            <a:tailEnd/>
          </a:ln>
        </p:spPr>
      </p:pic>
      <p:pic>
        <p:nvPicPr>
          <p:cNvPr id="27652" name="Picture 4" descr="Fig12"/>
          <p:cNvPicPr>
            <a:picLocks noChangeAspect="1" noChangeArrowheads="1"/>
          </p:cNvPicPr>
          <p:nvPr/>
        </p:nvPicPr>
        <p:blipFill>
          <a:blip r:embed="rId3" cstate="print">
            <a:lum bright="-18000" contrast="24000"/>
          </a:blip>
          <a:srcRect/>
          <a:stretch>
            <a:fillRect/>
          </a:stretch>
        </p:blipFill>
        <p:spPr bwMode="auto">
          <a:xfrm>
            <a:off x="6096000" y="228600"/>
            <a:ext cx="3003550" cy="6329363"/>
          </a:xfrm>
          <a:prstGeom prst="rect">
            <a:avLst/>
          </a:prstGeom>
          <a:noFill/>
          <a:ln w="9525">
            <a:noFill/>
            <a:miter lim="800000"/>
            <a:headEnd/>
            <a:tailEnd/>
          </a:ln>
        </p:spPr>
      </p:pic>
      <p:grpSp>
        <p:nvGrpSpPr>
          <p:cNvPr id="2" name="Group 25"/>
          <p:cNvGrpSpPr>
            <a:grpSpLocks/>
          </p:cNvGrpSpPr>
          <p:nvPr/>
        </p:nvGrpSpPr>
        <p:grpSpPr bwMode="auto">
          <a:xfrm>
            <a:off x="6400800" y="533400"/>
            <a:ext cx="1524000" cy="4038600"/>
            <a:chOff x="6400800" y="533400"/>
            <a:chExt cx="1524000" cy="4038600"/>
          </a:xfrm>
        </p:grpSpPr>
        <p:sp>
          <p:nvSpPr>
            <p:cNvPr id="27664" name="Line 13"/>
            <p:cNvSpPr>
              <a:spLocks noChangeShapeType="1"/>
            </p:cNvSpPr>
            <p:nvPr/>
          </p:nvSpPr>
          <p:spPr bwMode="auto">
            <a:xfrm>
              <a:off x="6553200" y="685800"/>
              <a:ext cx="304800" cy="1219200"/>
            </a:xfrm>
            <a:prstGeom prst="line">
              <a:avLst/>
            </a:prstGeom>
            <a:noFill/>
            <a:ln w="25400">
              <a:solidFill>
                <a:schemeClr val="accent1"/>
              </a:solidFill>
              <a:round/>
              <a:headEnd type="none" w="sm" len="sm"/>
              <a:tailEnd type="triangle" w="sm" len="sm"/>
            </a:ln>
          </p:spPr>
          <p:txBody>
            <a:bodyPr/>
            <a:lstStyle/>
            <a:p>
              <a:endParaRPr lang="en-US"/>
            </a:p>
          </p:txBody>
        </p:sp>
        <p:grpSp>
          <p:nvGrpSpPr>
            <p:cNvPr id="27665" name="Group 23"/>
            <p:cNvGrpSpPr>
              <a:grpSpLocks/>
            </p:cNvGrpSpPr>
            <p:nvPr/>
          </p:nvGrpSpPr>
          <p:grpSpPr bwMode="auto">
            <a:xfrm>
              <a:off x="6400800" y="533400"/>
              <a:ext cx="1524000" cy="4038600"/>
              <a:chOff x="6400800" y="533400"/>
              <a:chExt cx="1524000" cy="4038600"/>
            </a:xfrm>
          </p:grpSpPr>
          <p:sp>
            <p:nvSpPr>
              <p:cNvPr id="27666" name="AutoShape 5"/>
              <p:cNvSpPr>
                <a:spLocks noChangeArrowheads="1"/>
              </p:cNvSpPr>
              <p:nvPr/>
            </p:nvSpPr>
            <p:spPr bwMode="auto">
              <a:xfrm>
                <a:off x="7696200" y="43434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67" name="AutoShape 6"/>
              <p:cNvSpPr>
                <a:spLocks noChangeArrowheads="1"/>
              </p:cNvSpPr>
              <p:nvPr/>
            </p:nvSpPr>
            <p:spPr bwMode="auto">
              <a:xfrm>
                <a:off x="6400800" y="5334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68" name="AutoShape 7"/>
              <p:cNvSpPr>
                <a:spLocks noChangeArrowheads="1"/>
              </p:cNvSpPr>
              <p:nvPr/>
            </p:nvSpPr>
            <p:spPr bwMode="auto">
              <a:xfrm>
                <a:off x="6477000" y="11430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69" name="AutoShape 8"/>
              <p:cNvSpPr>
                <a:spLocks noChangeArrowheads="1"/>
              </p:cNvSpPr>
              <p:nvPr/>
            </p:nvSpPr>
            <p:spPr bwMode="auto">
              <a:xfrm>
                <a:off x="6705600" y="19050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70" name="AutoShape 9"/>
              <p:cNvSpPr>
                <a:spLocks noChangeArrowheads="1"/>
              </p:cNvSpPr>
              <p:nvPr/>
            </p:nvSpPr>
            <p:spPr bwMode="auto">
              <a:xfrm>
                <a:off x="7391400" y="25908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71" name="AutoShape 10"/>
              <p:cNvSpPr>
                <a:spLocks noChangeArrowheads="1"/>
              </p:cNvSpPr>
              <p:nvPr/>
            </p:nvSpPr>
            <p:spPr bwMode="auto">
              <a:xfrm>
                <a:off x="7696200" y="3505200"/>
                <a:ext cx="228600" cy="228600"/>
              </a:xfrm>
              <a:custGeom>
                <a:avLst/>
                <a:gdLst>
                  <a:gd name="T0" fmla="*/ 114300 w 21600"/>
                  <a:gd name="T1" fmla="*/ 0 h 21600"/>
                  <a:gd name="T2" fmla="*/ 33475 w 21600"/>
                  <a:gd name="T3" fmla="*/ 33475 h 21600"/>
                  <a:gd name="T4" fmla="*/ 0 w 21600"/>
                  <a:gd name="T5" fmla="*/ 114300 h 21600"/>
                  <a:gd name="T6" fmla="*/ 33475 w 21600"/>
                  <a:gd name="T7" fmla="*/ 195125 h 21600"/>
                  <a:gd name="T8" fmla="*/ 114300 w 21600"/>
                  <a:gd name="T9" fmla="*/ 228600 h 21600"/>
                  <a:gd name="T10" fmla="*/ 195125 w 21600"/>
                  <a:gd name="T11" fmla="*/ 195125 h 21600"/>
                  <a:gd name="T12" fmla="*/ 228600 w 21600"/>
                  <a:gd name="T13" fmla="*/ 114300 h 21600"/>
                  <a:gd name="T14" fmla="*/ 195125 w 21600"/>
                  <a:gd name="T15" fmla="*/ 3347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27672" name="Line 11"/>
              <p:cNvSpPr>
                <a:spLocks noChangeShapeType="1"/>
              </p:cNvSpPr>
              <p:nvPr/>
            </p:nvSpPr>
            <p:spPr bwMode="auto">
              <a:xfrm>
                <a:off x="6629400" y="1371600"/>
                <a:ext cx="152400" cy="533400"/>
              </a:xfrm>
              <a:prstGeom prst="line">
                <a:avLst/>
              </a:prstGeom>
              <a:noFill/>
              <a:ln w="25400">
                <a:solidFill>
                  <a:schemeClr val="accent1"/>
                </a:solidFill>
                <a:round/>
                <a:headEnd type="none" w="sm" len="sm"/>
                <a:tailEnd type="triangle" w="sm" len="sm"/>
              </a:ln>
            </p:spPr>
            <p:txBody>
              <a:bodyPr/>
              <a:lstStyle/>
              <a:p>
                <a:endParaRPr lang="en-US"/>
              </a:p>
            </p:txBody>
          </p:sp>
          <p:sp>
            <p:nvSpPr>
              <p:cNvPr id="27673" name="Line 12"/>
              <p:cNvSpPr>
                <a:spLocks noChangeShapeType="1"/>
              </p:cNvSpPr>
              <p:nvPr/>
            </p:nvSpPr>
            <p:spPr bwMode="auto">
              <a:xfrm>
                <a:off x="7467600" y="2743200"/>
                <a:ext cx="304800" cy="1600200"/>
              </a:xfrm>
              <a:prstGeom prst="line">
                <a:avLst/>
              </a:prstGeom>
              <a:noFill/>
              <a:ln w="25400">
                <a:solidFill>
                  <a:schemeClr val="accent1"/>
                </a:solidFill>
                <a:round/>
                <a:headEnd type="none" w="sm" len="sm"/>
                <a:tailEnd type="triangle" w="sm" len="sm"/>
              </a:ln>
            </p:spPr>
            <p:txBody>
              <a:bodyPr/>
              <a:lstStyle/>
              <a:p>
                <a:endParaRPr lang="en-US"/>
              </a:p>
            </p:txBody>
          </p:sp>
          <p:sp>
            <p:nvSpPr>
              <p:cNvPr id="27674" name="Line 14"/>
              <p:cNvSpPr>
                <a:spLocks noChangeShapeType="1"/>
              </p:cNvSpPr>
              <p:nvPr/>
            </p:nvSpPr>
            <p:spPr bwMode="auto">
              <a:xfrm>
                <a:off x="6858000" y="2057400"/>
                <a:ext cx="533400" cy="533400"/>
              </a:xfrm>
              <a:prstGeom prst="line">
                <a:avLst/>
              </a:prstGeom>
              <a:noFill/>
              <a:ln w="25400">
                <a:solidFill>
                  <a:schemeClr val="accent1"/>
                </a:solidFill>
                <a:round/>
                <a:headEnd type="none" w="sm" len="sm"/>
                <a:tailEnd type="triangle" w="sm" len="sm"/>
              </a:ln>
            </p:spPr>
            <p:txBody>
              <a:bodyPr/>
              <a:lstStyle/>
              <a:p>
                <a:endParaRPr lang="en-US"/>
              </a:p>
            </p:txBody>
          </p:sp>
          <p:sp>
            <p:nvSpPr>
              <p:cNvPr id="27675" name="Line 15"/>
              <p:cNvSpPr>
                <a:spLocks noChangeShapeType="1"/>
              </p:cNvSpPr>
              <p:nvPr/>
            </p:nvSpPr>
            <p:spPr bwMode="auto">
              <a:xfrm>
                <a:off x="7543800" y="2819400"/>
                <a:ext cx="228600" cy="685800"/>
              </a:xfrm>
              <a:prstGeom prst="line">
                <a:avLst/>
              </a:prstGeom>
              <a:noFill/>
              <a:ln w="25400">
                <a:solidFill>
                  <a:schemeClr val="accent1"/>
                </a:solidFill>
                <a:round/>
                <a:headEnd type="none" w="sm" len="sm"/>
                <a:tailEnd type="triangle" w="sm" len="sm"/>
              </a:ln>
            </p:spPr>
            <p:txBody>
              <a:bodyPr/>
              <a:lstStyle/>
              <a:p>
                <a:endParaRPr lang="en-US"/>
              </a:p>
            </p:txBody>
          </p:sp>
        </p:grpSp>
      </p:grpSp>
      <p:sp>
        <p:nvSpPr>
          <p:cNvPr id="27654" name="Freeform 16"/>
          <p:cNvSpPr>
            <a:spLocks/>
          </p:cNvSpPr>
          <p:nvPr/>
        </p:nvSpPr>
        <p:spPr bwMode="auto">
          <a:xfrm>
            <a:off x="6705600" y="5715000"/>
            <a:ext cx="381000" cy="304800"/>
          </a:xfrm>
          <a:custGeom>
            <a:avLst/>
            <a:gdLst>
              <a:gd name="T0" fmla="*/ 240 w 240"/>
              <a:gd name="T1" fmla="*/ 0 h 240"/>
              <a:gd name="T2" fmla="*/ 0 w 240"/>
              <a:gd name="T3" fmla="*/ 96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cubicBezTo>
                  <a:pt x="120" y="28"/>
                  <a:pt x="0" y="56"/>
                  <a:pt x="0" y="96"/>
                </a:cubicBezTo>
                <a:cubicBezTo>
                  <a:pt x="0" y="136"/>
                  <a:pt x="200" y="224"/>
                  <a:pt x="240" y="240"/>
                </a:cubicBezTo>
              </a:path>
            </a:pathLst>
          </a:custGeom>
          <a:noFill/>
          <a:ln w="25400" cap="flat" cmpd="sng">
            <a:solidFill>
              <a:schemeClr val="accent1"/>
            </a:solidFill>
            <a:prstDash val="solid"/>
            <a:round/>
            <a:headEnd type="none" w="sm" len="sm"/>
            <a:tailEnd type="stealth" w="sm" len="sm"/>
          </a:ln>
        </p:spPr>
        <p:txBody>
          <a:bodyPr/>
          <a:lstStyle/>
          <a:p>
            <a:endParaRPr lang="en-US"/>
          </a:p>
        </p:txBody>
      </p:sp>
      <p:sp>
        <p:nvSpPr>
          <p:cNvPr id="27655" name="Freeform 17"/>
          <p:cNvSpPr>
            <a:spLocks/>
          </p:cNvSpPr>
          <p:nvPr/>
        </p:nvSpPr>
        <p:spPr bwMode="auto">
          <a:xfrm rot="-10728688">
            <a:off x="7924800" y="5715000"/>
            <a:ext cx="381000" cy="304800"/>
          </a:xfrm>
          <a:custGeom>
            <a:avLst/>
            <a:gdLst>
              <a:gd name="T0" fmla="*/ 240 w 240"/>
              <a:gd name="T1" fmla="*/ 0 h 240"/>
              <a:gd name="T2" fmla="*/ 0 w 240"/>
              <a:gd name="T3" fmla="*/ 96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cubicBezTo>
                  <a:pt x="120" y="28"/>
                  <a:pt x="0" y="56"/>
                  <a:pt x="0" y="96"/>
                </a:cubicBezTo>
                <a:cubicBezTo>
                  <a:pt x="0" y="136"/>
                  <a:pt x="200" y="224"/>
                  <a:pt x="240" y="240"/>
                </a:cubicBezTo>
              </a:path>
            </a:pathLst>
          </a:custGeom>
          <a:noFill/>
          <a:ln w="25400" cap="flat" cmpd="sng">
            <a:solidFill>
              <a:schemeClr val="accent1"/>
            </a:solidFill>
            <a:prstDash val="solid"/>
            <a:round/>
            <a:headEnd type="none" w="sm" len="sm"/>
            <a:tailEnd type="triangle" w="sm" len="sm"/>
          </a:ln>
        </p:spPr>
        <p:txBody>
          <a:bodyPr/>
          <a:lstStyle/>
          <a:p>
            <a:endParaRPr lang="en-US"/>
          </a:p>
        </p:txBody>
      </p:sp>
      <p:sp>
        <p:nvSpPr>
          <p:cNvPr id="27656" name="Freeform 18"/>
          <p:cNvSpPr>
            <a:spLocks/>
          </p:cNvSpPr>
          <p:nvPr/>
        </p:nvSpPr>
        <p:spPr bwMode="auto">
          <a:xfrm rot="10555886">
            <a:off x="7924800" y="6019800"/>
            <a:ext cx="381000" cy="304800"/>
          </a:xfrm>
          <a:custGeom>
            <a:avLst/>
            <a:gdLst>
              <a:gd name="T0" fmla="*/ 240 w 240"/>
              <a:gd name="T1" fmla="*/ 0 h 240"/>
              <a:gd name="T2" fmla="*/ 0 w 240"/>
              <a:gd name="T3" fmla="*/ 96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cubicBezTo>
                  <a:pt x="120" y="28"/>
                  <a:pt x="0" y="56"/>
                  <a:pt x="0" y="96"/>
                </a:cubicBezTo>
                <a:cubicBezTo>
                  <a:pt x="0" y="136"/>
                  <a:pt x="200" y="224"/>
                  <a:pt x="240" y="240"/>
                </a:cubicBezTo>
              </a:path>
            </a:pathLst>
          </a:custGeom>
          <a:noFill/>
          <a:ln w="25400" cap="flat" cmpd="sng">
            <a:solidFill>
              <a:schemeClr val="accent1"/>
            </a:solidFill>
            <a:prstDash val="solid"/>
            <a:round/>
            <a:headEnd type="triangle" w="sm" len="sm"/>
            <a:tailEnd type="none" w="sm" len="sm"/>
          </a:ln>
        </p:spPr>
        <p:txBody>
          <a:bodyPr/>
          <a:lstStyle/>
          <a:p>
            <a:endParaRPr lang="en-US"/>
          </a:p>
        </p:txBody>
      </p:sp>
      <p:sp>
        <p:nvSpPr>
          <p:cNvPr id="27657" name="Freeform 19"/>
          <p:cNvSpPr>
            <a:spLocks/>
          </p:cNvSpPr>
          <p:nvPr/>
        </p:nvSpPr>
        <p:spPr bwMode="auto">
          <a:xfrm>
            <a:off x="6705600" y="6019800"/>
            <a:ext cx="381000" cy="304800"/>
          </a:xfrm>
          <a:custGeom>
            <a:avLst/>
            <a:gdLst>
              <a:gd name="T0" fmla="*/ 240 w 240"/>
              <a:gd name="T1" fmla="*/ 0 h 240"/>
              <a:gd name="T2" fmla="*/ 0 w 240"/>
              <a:gd name="T3" fmla="*/ 96 h 240"/>
              <a:gd name="T4" fmla="*/ 240 w 240"/>
              <a:gd name="T5" fmla="*/ 240 h 240"/>
              <a:gd name="T6" fmla="*/ 0 60000 65536"/>
              <a:gd name="T7" fmla="*/ 0 60000 65536"/>
              <a:gd name="T8" fmla="*/ 0 60000 65536"/>
              <a:gd name="T9" fmla="*/ 0 w 240"/>
              <a:gd name="T10" fmla="*/ 0 h 240"/>
              <a:gd name="T11" fmla="*/ 240 w 240"/>
              <a:gd name="T12" fmla="*/ 240 h 240"/>
            </a:gdLst>
            <a:ahLst/>
            <a:cxnLst>
              <a:cxn ang="T6">
                <a:pos x="T0" y="T1"/>
              </a:cxn>
              <a:cxn ang="T7">
                <a:pos x="T2" y="T3"/>
              </a:cxn>
              <a:cxn ang="T8">
                <a:pos x="T4" y="T5"/>
              </a:cxn>
            </a:cxnLst>
            <a:rect l="T9" t="T10" r="T11" b="T12"/>
            <a:pathLst>
              <a:path w="240" h="240">
                <a:moveTo>
                  <a:pt x="240" y="0"/>
                </a:moveTo>
                <a:cubicBezTo>
                  <a:pt x="120" y="28"/>
                  <a:pt x="0" y="56"/>
                  <a:pt x="0" y="96"/>
                </a:cubicBezTo>
                <a:cubicBezTo>
                  <a:pt x="0" y="136"/>
                  <a:pt x="200" y="224"/>
                  <a:pt x="240" y="240"/>
                </a:cubicBezTo>
              </a:path>
            </a:pathLst>
          </a:custGeom>
          <a:noFill/>
          <a:ln w="25400" cap="flat" cmpd="sng">
            <a:solidFill>
              <a:schemeClr val="accent1"/>
            </a:solidFill>
            <a:prstDash val="solid"/>
            <a:round/>
            <a:headEnd type="stealth" w="sm" len="sm"/>
            <a:tailEnd type="none" w="sm" len="sm"/>
          </a:ln>
        </p:spPr>
        <p:txBody>
          <a:bodyPr/>
          <a:lstStyle/>
          <a:p>
            <a:endParaRPr lang="en-US"/>
          </a:p>
        </p:txBody>
      </p:sp>
      <p:sp>
        <p:nvSpPr>
          <p:cNvPr id="27658" name="Line 20"/>
          <p:cNvSpPr>
            <a:spLocks noChangeShapeType="1"/>
          </p:cNvSpPr>
          <p:nvPr/>
        </p:nvSpPr>
        <p:spPr bwMode="auto">
          <a:xfrm>
            <a:off x="7239000" y="6019800"/>
            <a:ext cx="609600" cy="0"/>
          </a:xfrm>
          <a:prstGeom prst="line">
            <a:avLst/>
          </a:prstGeom>
          <a:noFill/>
          <a:ln w="25400">
            <a:solidFill>
              <a:schemeClr val="accent1"/>
            </a:solidFill>
            <a:round/>
            <a:headEnd type="none" w="sm" len="sm"/>
            <a:tailEnd type="triangle" w="sm" len="sm"/>
          </a:ln>
        </p:spPr>
        <p:txBody>
          <a:bodyPr/>
          <a:lstStyle/>
          <a:p>
            <a:endParaRPr lang="en-US"/>
          </a:p>
        </p:txBody>
      </p:sp>
      <p:pic>
        <p:nvPicPr>
          <p:cNvPr id="27659" name="Picture 21" descr="Fig13"/>
          <p:cNvPicPr>
            <a:picLocks noChangeAspect="1" noChangeArrowheads="1"/>
          </p:cNvPicPr>
          <p:nvPr/>
        </p:nvPicPr>
        <p:blipFill>
          <a:blip r:embed="rId4" cstate="print">
            <a:lum bright="-18000" contrast="18000"/>
          </a:blip>
          <a:srcRect/>
          <a:stretch>
            <a:fillRect/>
          </a:stretch>
        </p:blipFill>
        <p:spPr bwMode="auto">
          <a:xfrm>
            <a:off x="0" y="4648200"/>
            <a:ext cx="3505200" cy="2135188"/>
          </a:xfrm>
          <a:prstGeom prst="rect">
            <a:avLst/>
          </a:prstGeom>
          <a:noFill/>
          <a:ln w="9525">
            <a:noFill/>
            <a:miter lim="800000"/>
            <a:headEnd/>
            <a:tailEnd/>
          </a:ln>
        </p:spPr>
      </p:pic>
      <p:sp>
        <p:nvSpPr>
          <p:cNvPr id="27660" name="Text Box 22"/>
          <p:cNvSpPr txBox="1">
            <a:spLocks noChangeArrowheads="1"/>
          </p:cNvSpPr>
          <p:nvPr/>
        </p:nvSpPr>
        <p:spPr bwMode="auto">
          <a:xfrm>
            <a:off x="3148013" y="609600"/>
            <a:ext cx="646112" cy="5262563"/>
          </a:xfrm>
          <a:prstGeom prst="rect">
            <a:avLst/>
          </a:prstGeom>
          <a:noFill/>
          <a:ln w="12700">
            <a:noFill/>
            <a:miter lim="800000"/>
            <a:headEnd type="none" w="sm" len="sm"/>
            <a:tailEnd type="none" w="sm" len="sm"/>
          </a:ln>
        </p:spPr>
        <p:txBody>
          <a:bodyPr wrap="none">
            <a:spAutoFit/>
          </a:bodyPr>
          <a:lstStyle/>
          <a:p>
            <a:pPr eaLnBrk="0" hangingPunct="0"/>
            <a:r>
              <a:rPr lang="en-US">
                <a:solidFill>
                  <a:srgbClr val="FFFF00"/>
                </a:solidFill>
              </a:rPr>
              <a:t>lag</a:t>
            </a:r>
          </a:p>
          <a:p>
            <a:pPr eaLnBrk="0" hangingPunct="0"/>
            <a:r>
              <a:rPr lang="en-US">
                <a:solidFill>
                  <a:srgbClr val="FFFF00"/>
                </a:solidFill>
              </a:rPr>
              <a:t>-8</a:t>
            </a:r>
          </a:p>
          <a:p>
            <a:pPr eaLnBrk="0" hangingPunct="0"/>
            <a:endParaRPr lang="en-US">
              <a:solidFill>
                <a:srgbClr val="FFFF00"/>
              </a:solidFill>
            </a:endParaRPr>
          </a:p>
          <a:p>
            <a:pPr eaLnBrk="0" hangingPunct="0"/>
            <a:endParaRPr lang="en-US">
              <a:solidFill>
                <a:srgbClr val="FFFF00"/>
              </a:solidFill>
            </a:endParaRPr>
          </a:p>
          <a:p>
            <a:pPr eaLnBrk="0" hangingPunct="0"/>
            <a:r>
              <a:rPr lang="en-US">
                <a:solidFill>
                  <a:srgbClr val="FFFF00"/>
                </a:solidFill>
              </a:rPr>
              <a:t>-4</a:t>
            </a:r>
          </a:p>
          <a:p>
            <a:pPr eaLnBrk="0" hangingPunct="0"/>
            <a:endParaRPr lang="en-US">
              <a:solidFill>
                <a:srgbClr val="FFFF00"/>
              </a:solidFill>
            </a:endParaRPr>
          </a:p>
          <a:p>
            <a:pPr eaLnBrk="0" hangingPunct="0"/>
            <a:endParaRPr lang="en-US">
              <a:solidFill>
                <a:srgbClr val="FFFF00"/>
              </a:solidFill>
            </a:endParaRPr>
          </a:p>
          <a:p>
            <a:pPr eaLnBrk="0" hangingPunct="0"/>
            <a:r>
              <a:rPr lang="en-US">
                <a:solidFill>
                  <a:srgbClr val="FFFF00"/>
                </a:solidFill>
              </a:rPr>
              <a:t> 0</a:t>
            </a:r>
          </a:p>
          <a:p>
            <a:pPr eaLnBrk="0" hangingPunct="0"/>
            <a:endParaRPr lang="en-US">
              <a:solidFill>
                <a:srgbClr val="FFFF00"/>
              </a:solidFill>
            </a:endParaRPr>
          </a:p>
          <a:p>
            <a:pPr eaLnBrk="0" hangingPunct="0"/>
            <a:endParaRPr lang="en-US">
              <a:solidFill>
                <a:srgbClr val="FFFF00"/>
              </a:solidFill>
            </a:endParaRPr>
          </a:p>
          <a:p>
            <a:pPr eaLnBrk="0" hangingPunct="0"/>
            <a:r>
              <a:rPr lang="en-US">
                <a:solidFill>
                  <a:srgbClr val="FFFF00"/>
                </a:solidFill>
              </a:rPr>
              <a:t> 4</a:t>
            </a:r>
          </a:p>
          <a:p>
            <a:pPr eaLnBrk="0" hangingPunct="0"/>
            <a:endParaRPr lang="en-US">
              <a:solidFill>
                <a:srgbClr val="FFFF00"/>
              </a:solidFill>
            </a:endParaRPr>
          </a:p>
          <a:p>
            <a:pPr eaLnBrk="0" hangingPunct="0"/>
            <a:endParaRPr lang="en-US">
              <a:solidFill>
                <a:srgbClr val="FFFF00"/>
              </a:solidFill>
            </a:endParaRPr>
          </a:p>
          <a:p>
            <a:pPr eaLnBrk="0" hangingPunct="0"/>
            <a:r>
              <a:rPr lang="en-US">
                <a:solidFill>
                  <a:srgbClr val="FFFF00"/>
                </a:solidFill>
              </a:rPr>
              <a:t>   8</a:t>
            </a:r>
          </a:p>
        </p:txBody>
      </p:sp>
      <p:sp>
        <p:nvSpPr>
          <p:cNvPr id="27661" name="Rectangle 22"/>
          <p:cNvSpPr>
            <a:spLocks noChangeArrowheads="1"/>
          </p:cNvSpPr>
          <p:nvPr/>
        </p:nvSpPr>
        <p:spPr bwMode="auto">
          <a:xfrm>
            <a:off x="1981200" y="5715000"/>
            <a:ext cx="593725" cy="182563"/>
          </a:xfrm>
          <a:prstGeom prst="rect">
            <a:avLst/>
          </a:prstGeom>
          <a:noFill/>
          <a:ln w="38100" algn="ctr">
            <a:solidFill>
              <a:srgbClr val="FF0000"/>
            </a:solidFill>
            <a:round/>
            <a:headEnd/>
            <a:tailEnd/>
          </a:ln>
        </p:spPr>
        <p:txBody>
          <a:bodyPr/>
          <a:lstStyle/>
          <a:p>
            <a:pPr eaLnBrk="0" hangingPunct="0"/>
            <a:endParaRPr lang="en-US"/>
          </a:p>
        </p:txBody>
      </p:sp>
      <p:sp>
        <p:nvSpPr>
          <p:cNvPr id="27662" name="TextBox 24"/>
          <p:cNvSpPr txBox="1">
            <a:spLocks noChangeArrowheads="1"/>
          </p:cNvSpPr>
          <p:nvPr/>
        </p:nvSpPr>
        <p:spPr bwMode="auto">
          <a:xfrm>
            <a:off x="8458200" y="457200"/>
            <a:ext cx="381000" cy="4494213"/>
          </a:xfrm>
          <a:prstGeom prst="rect">
            <a:avLst/>
          </a:prstGeom>
          <a:noFill/>
          <a:ln w="9525">
            <a:noFill/>
            <a:miter lim="800000"/>
            <a:headEnd/>
            <a:tailEnd/>
          </a:ln>
        </p:spPr>
        <p:txBody>
          <a:bodyPr>
            <a:spAutoFit/>
          </a:bodyPr>
          <a:lstStyle/>
          <a:p>
            <a:pPr eaLnBrk="0" hangingPunct="0"/>
            <a:r>
              <a:rPr lang="en-US" sz="2600">
                <a:solidFill>
                  <a:schemeClr val="accent1"/>
                </a:solidFill>
              </a:rPr>
              <a:t>1</a:t>
            </a:r>
          </a:p>
          <a:p>
            <a:pPr eaLnBrk="0" hangingPunct="0"/>
            <a:endParaRPr lang="en-US" sz="2600">
              <a:solidFill>
                <a:schemeClr val="accent1"/>
              </a:solidFill>
            </a:endParaRPr>
          </a:p>
          <a:p>
            <a:pPr eaLnBrk="0" hangingPunct="0"/>
            <a:r>
              <a:rPr lang="en-US" sz="2600">
                <a:solidFill>
                  <a:schemeClr val="accent1"/>
                </a:solidFill>
              </a:rPr>
              <a:t>2</a:t>
            </a:r>
          </a:p>
          <a:p>
            <a:pPr eaLnBrk="0" hangingPunct="0"/>
            <a:endParaRPr lang="en-US" sz="2600">
              <a:solidFill>
                <a:schemeClr val="accent1"/>
              </a:solidFill>
            </a:endParaRPr>
          </a:p>
          <a:p>
            <a:pPr eaLnBrk="0" hangingPunct="0"/>
            <a:r>
              <a:rPr lang="en-US" sz="2600">
                <a:solidFill>
                  <a:schemeClr val="accent1"/>
                </a:solidFill>
              </a:rPr>
              <a:t>3</a:t>
            </a:r>
          </a:p>
          <a:p>
            <a:pPr eaLnBrk="0" hangingPunct="0"/>
            <a:endParaRPr lang="en-US" sz="2600">
              <a:solidFill>
                <a:schemeClr val="accent1"/>
              </a:solidFill>
            </a:endParaRPr>
          </a:p>
          <a:p>
            <a:pPr eaLnBrk="0" hangingPunct="0"/>
            <a:r>
              <a:rPr lang="en-US" sz="2600">
                <a:solidFill>
                  <a:schemeClr val="accent1"/>
                </a:solidFill>
              </a:rPr>
              <a:t>4</a:t>
            </a:r>
          </a:p>
          <a:p>
            <a:pPr eaLnBrk="0" hangingPunct="0"/>
            <a:endParaRPr lang="en-US" sz="2600">
              <a:solidFill>
                <a:schemeClr val="accent1"/>
              </a:solidFill>
            </a:endParaRPr>
          </a:p>
          <a:p>
            <a:pPr eaLnBrk="0" hangingPunct="0"/>
            <a:r>
              <a:rPr lang="en-US" sz="2600">
                <a:solidFill>
                  <a:schemeClr val="accent1"/>
                </a:solidFill>
              </a:rPr>
              <a:t>5</a:t>
            </a:r>
          </a:p>
          <a:p>
            <a:pPr eaLnBrk="0" hangingPunct="0"/>
            <a:endParaRPr lang="en-US" sz="2600">
              <a:solidFill>
                <a:schemeClr val="accent1"/>
              </a:solidFill>
            </a:endParaRPr>
          </a:p>
          <a:p>
            <a:pPr eaLnBrk="0" hangingPunct="0"/>
            <a:r>
              <a:rPr lang="en-US" sz="2600">
                <a:solidFill>
                  <a:schemeClr val="accent1"/>
                </a:solidFill>
              </a:rPr>
              <a:t>6</a:t>
            </a:r>
          </a:p>
        </p:txBody>
      </p:sp>
      <p:sp>
        <p:nvSpPr>
          <p:cNvPr id="27663" name="TextBox 26"/>
          <p:cNvSpPr txBox="1">
            <a:spLocks noChangeArrowheads="1"/>
          </p:cNvSpPr>
          <p:nvPr/>
        </p:nvSpPr>
        <p:spPr bwMode="auto">
          <a:xfrm>
            <a:off x="7078663" y="5638800"/>
            <a:ext cx="922337" cy="830263"/>
          </a:xfrm>
          <a:prstGeom prst="rect">
            <a:avLst/>
          </a:prstGeom>
          <a:noFill/>
          <a:ln w="9525">
            <a:noFill/>
            <a:miter lim="800000"/>
            <a:headEnd/>
            <a:tailEnd/>
          </a:ln>
        </p:spPr>
        <p:txBody>
          <a:bodyPr wrap="none">
            <a:spAutoFit/>
          </a:bodyPr>
          <a:lstStyle/>
          <a:p>
            <a:pPr marL="457200" indent="-457200" eaLnBrk="0" hangingPunct="0"/>
            <a:r>
              <a:rPr lang="en-US" sz="1600">
                <a:solidFill>
                  <a:schemeClr val="accent1"/>
                </a:solidFill>
              </a:rPr>
              <a:t>1        5</a:t>
            </a:r>
          </a:p>
          <a:p>
            <a:pPr marL="457200" indent="-457200" eaLnBrk="0" hangingPunct="0"/>
            <a:r>
              <a:rPr lang="en-US" sz="1600">
                <a:solidFill>
                  <a:schemeClr val="accent1"/>
                </a:solidFill>
              </a:rPr>
              <a:t>3        4</a:t>
            </a:r>
          </a:p>
          <a:p>
            <a:pPr marL="457200" indent="-457200" eaLnBrk="0" hangingPunct="0"/>
            <a:r>
              <a:rPr lang="en-US" sz="1600">
                <a:solidFill>
                  <a:schemeClr val="accent1"/>
                </a:solidFill>
              </a:rPr>
              <a:t>2        6</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 descr="GheatMapISSI.png"/>
          <p:cNvPicPr>
            <a:picLocks noChangeAspect="1" noChangeArrowheads="1"/>
          </p:cNvPicPr>
          <p:nvPr/>
        </p:nvPicPr>
        <p:blipFill>
          <a:blip r:embed="rId2" cstate="print"/>
          <a:srcRect/>
          <a:stretch>
            <a:fillRect/>
          </a:stretch>
        </p:blipFill>
        <p:spPr bwMode="auto">
          <a:xfrm>
            <a:off x="381000" y="76200"/>
            <a:ext cx="8382000" cy="6477000"/>
          </a:xfrm>
          <a:prstGeom prst="rect">
            <a:avLst/>
          </a:prstGeom>
          <a:noFill/>
          <a:ln w="9525">
            <a:noFill/>
            <a:miter lim="800000"/>
            <a:headEnd/>
            <a:tailEnd/>
          </a:ln>
        </p:spPr>
      </p:pic>
      <p:sp>
        <p:nvSpPr>
          <p:cNvPr id="28675" name="TextBox 2"/>
          <p:cNvSpPr txBox="1">
            <a:spLocks noChangeArrowheads="1"/>
          </p:cNvSpPr>
          <p:nvPr/>
        </p:nvSpPr>
        <p:spPr bwMode="auto">
          <a:xfrm>
            <a:off x="2667000" y="6488113"/>
            <a:ext cx="6484938" cy="369887"/>
          </a:xfrm>
          <a:prstGeom prst="rect">
            <a:avLst/>
          </a:prstGeom>
          <a:noFill/>
          <a:ln w="9525">
            <a:noFill/>
            <a:miter lim="800000"/>
            <a:headEnd/>
            <a:tailEnd/>
          </a:ln>
        </p:spPr>
        <p:txBody>
          <a:bodyPr wrap="none">
            <a:spAutoFit/>
          </a:bodyPr>
          <a:lstStyle/>
          <a:p>
            <a:pPr eaLnBrk="0" hangingPunct="0"/>
            <a:r>
              <a:rPr lang="en-US" sz="1800">
                <a:solidFill>
                  <a:srgbClr val="FFFF00"/>
                </a:solidFill>
              </a:rPr>
              <a:t>2000-2005                 Adapted from Trenberth et al 2009</a:t>
            </a:r>
          </a:p>
        </p:txBody>
      </p:sp>
      <p:sp>
        <p:nvSpPr>
          <p:cNvPr id="4" name="Down Arrow Callout 3"/>
          <p:cNvSpPr/>
          <p:nvPr/>
        </p:nvSpPr>
        <p:spPr>
          <a:xfrm>
            <a:off x="533400" y="533400"/>
            <a:ext cx="8077200" cy="5410200"/>
          </a:xfrm>
          <a:prstGeom prst="downArrowCallout">
            <a:avLst>
              <a:gd name="adj1" fmla="val 6074"/>
              <a:gd name="adj2" fmla="val 15281"/>
              <a:gd name="adj3" fmla="val 25000"/>
              <a:gd name="adj4" fmla="val 16128"/>
            </a:avLst>
          </a:prstGeom>
          <a:gradFill>
            <a:gsLst>
              <a:gs pos="0">
                <a:srgbClr val="FFF200">
                  <a:alpha val="10000"/>
                </a:srgbClr>
              </a:gs>
              <a:gs pos="45000">
                <a:srgbClr val="FF7A00"/>
              </a:gs>
              <a:gs pos="70000">
                <a:srgbClr val="FF0300"/>
              </a:gs>
              <a:gs pos="100000">
                <a:srgbClr val="4D0808"/>
              </a:gs>
            </a:gsLst>
            <a:lin ang="5400000" scaled="0"/>
          </a:gra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srgbClr val="FFFFFF"/>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685800" y="381000"/>
            <a:ext cx="7772400" cy="2590800"/>
          </a:xfrm>
          <a:effectLst>
            <a:outerShdw blurRad="50800" dist="50800" dir="5400000" algn="ctr" rotWithShape="0">
              <a:schemeClr val="tx1"/>
            </a:outerShdw>
          </a:effectLst>
        </p:spPr>
        <p:txBody>
          <a:bodyPr/>
          <a:lstStyle/>
          <a:p>
            <a:pPr algn="l">
              <a:defRPr/>
            </a:pPr>
            <a:r>
              <a:rPr lang="en-US" sz="3200" u="sng" dirty="0" smtClean="0">
                <a:latin typeface="Comic Sans MS" pitchFamily="66" charset="0"/>
              </a:rPr>
              <a:t>Ocean heat content and sea level</a:t>
            </a:r>
            <a:r>
              <a:rPr lang="en-US" sz="3200" dirty="0" smtClean="0">
                <a:latin typeface="Comic Sans MS" pitchFamily="66" charset="0"/>
              </a:rPr>
              <a:t/>
            </a:r>
            <a:br>
              <a:rPr lang="en-US" sz="3200" dirty="0" smtClean="0">
                <a:latin typeface="Comic Sans MS" pitchFamily="66" charset="0"/>
              </a:rPr>
            </a:br>
            <a:r>
              <a:rPr lang="en-US" sz="3200" dirty="0" smtClean="0">
                <a:latin typeface="Comic Sans MS" pitchFamily="66" charset="0"/>
              </a:rPr>
              <a:t/>
            </a:r>
            <a:br>
              <a:rPr lang="en-US" sz="3200" dirty="0" smtClean="0">
                <a:latin typeface="Comic Sans MS" pitchFamily="66" charset="0"/>
              </a:rPr>
            </a:br>
            <a:r>
              <a:rPr lang="en-US" sz="2400" b="0" dirty="0" smtClean="0">
                <a:solidFill>
                  <a:schemeClr val="bg1"/>
                </a:solidFill>
                <a:latin typeface="Comic Sans MS" pitchFamily="66" charset="0"/>
              </a:rPr>
              <a:t>Global warming from increasing greenhouse gases creates an imbalance in radiation at the Top-Of-Atmosphere: now order 0.9±0.5 W m</a:t>
            </a:r>
            <a:r>
              <a:rPr lang="en-US" sz="2400" b="0" baseline="30000" dirty="0" smtClean="0">
                <a:solidFill>
                  <a:schemeClr val="bg1"/>
                </a:solidFill>
                <a:latin typeface="Comic Sans MS" pitchFamily="66" charset="0"/>
              </a:rPr>
              <a:t>-2</a:t>
            </a:r>
            <a:r>
              <a:rPr lang="en-US" sz="2400" b="0" dirty="0" smtClean="0">
                <a:solidFill>
                  <a:schemeClr val="bg1"/>
                </a:solidFill>
                <a:latin typeface="Comic Sans MS" pitchFamily="66" charset="0"/>
              </a:rPr>
              <a:t>.</a:t>
            </a:r>
            <a:r>
              <a:rPr lang="en-US" sz="2400" b="0" dirty="0" smtClean="0">
                <a:solidFill>
                  <a:schemeClr val="tx1"/>
                </a:solidFill>
                <a:latin typeface="Comic Sans MS" pitchFamily="66" charset="0"/>
              </a:rPr>
              <a:t/>
            </a:r>
            <a:br>
              <a:rPr lang="en-US" sz="2400" b="0" dirty="0" smtClean="0">
                <a:solidFill>
                  <a:schemeClr val="tx1"/>
                </a:solidFill>
                <a:latin typeface="Comic Sans MS" pitchFamily="66" charset="0"/>
              </a:rPr>
            </a:br>
            <a:r>
              <a:rPr lang="en-US" dirty="0" smtClean="0">
                <a:solidFill>
                  <a:srgbClr val="FF6600"/>
                </a:solidFill>
                <a:latin typeface="Comic Sans MS" pitchFamily="66" charset="0"/>
              </a:rPr>
              <a:t>Where does this heat go?</a:t>
            </a:r>
          </a:p>
        </p:txBody>
      </p:sp>
      <p:sp>
        <p:nvSpPr>
          <p:cNvPr id="12291" name="Text Box 5"/>
          <p:cNvSpPr txBox="1">
            <a:spLocks noChangeArrowheads="1"/>
          </p:cNvSpPr>
          <p:nvPr/>
        </p:nvSpPr>
        <p:spPr bwMode="auto">
          <a:xfrm>
            <a:off x="685800" y="3276600"/>
            <a:ext cx="8245475" cy="3046413"/>
          </a:xfrm>
          <a:prstGeom prst="rect">
            <a:avLst/>
          </a:prstGeom>
          <a:noFill/>
          <a:ln w="9525">
            <a:noFill/>
            <a:miter lim="800000"/>
            <a:headEnd/>
            <a:tailEnd/>
          </a:ln>
          <a:effectLst>
            <a:outerShdw blurRad="50800" dist="50800" dir="5400000" algn="ctr" rotWithShape="0">
              <a:schemeClr val="tx1"/>
            </a:outerShdw>
          </a:effectLst>
        </p:spPr>
        <p:txBody>
          <a:bodyPr>
            <a:spAutoFit/>
          </a:bodyPr>
          <a:lstStyle/>
          <a:p>
            <a:pPr eaLnBrk="0" hangingPunct="0">
              <a:defRPr/>
            </a:pPr>
            <a:r>
              <a:rPr lang="en-US" b="1" dirty="0">
                <a:solidFill>
                  <a:schemeClr val="bg1"/>
                </a:solidFill>
                <a:cs typeface="+mn-cs"/>
              </a:rPr>
              <a:t>Main sink is ocean: </a:t>
            </a:r>
            <a:r>
              <a:rPr lang="en-US" b="1" dirty="0" err="1">
                <a:solidFill>
                  <a:schemeClr val="bg1"/>
                </a:solidFill>
                <a:cs typeface="+mn-cs"/>
              </a:rPr>
              <a:t>thermosteric</a:t>
            </a:r>
            <a:r>
              <a:rPr lang="en-US" b="1" dirty="0">
                <a:solidFill>
                  <a:schemeClr val="bg1"/>
                </a:solidFill>
                <a:cs typeface="+mn-cs"/>
              </a:rPr>
              <a:t> sea level rise associated with increasing ocean heat content.</a:t>
            </a:r>
          </a:p>
          <a:p>
            <a:pPr eaLnBrk="0" hangingPunct="0">
              <a:defRPr/>
            </a:pPr>
            <a:r>
              <a:rPr lang="en-US" b="1" dirty="0">
                <a:solidFill>
                  <a:srgbClr val="FFFF00"/>
                </a:solidFill>
                <a:cs typeface="+mn-cs"/>
              </a:rPr>
              <a:t>Some melts sea ice: no change in SL</a:t>
            </a:r>
          </a:p>
          <a:p>
            <a:pPr eaLnBrk="0" hangingPunct="0">
              <a:defRPr/>
            </a:pPr>
            <a:r>
              <a:rPr lang="en-US" b="1" dirty="0">
                <a:solidFill>
                  <a:srgbClr val="FFFF00"/>
                </a:solidFill>
                <a:cs typeface="+mn-cs"/>
              </a:rPr>
              <a:t>Some melts land ice.  </a:t>
            </a:r>
          </a:p>
          <a:p>
            <a:pPr eaLnBrk="0" hangingPunct="0">
              <a:defRPr/>
            </a:pPr>
            <a:endParaRPr lang="en-US" b="1" dirty="0">
              <a:cs typeface="+mn-cs"/>
            </a:endParaRPr>
          </a:p>
          <a:p>
            <a:pPr eaLnBrk="0" hangingPunct="0">
              <a:defRPr/>
            </a:pPr>
            <a:r>
              <a:rPr lang="en-US" b="1" dirty="0">
                <a:solidFill>
                  <a:srgbClr val="FF0000"/>
                </a:solidFill>
                <a:cs typeface="+mn-cs"/>
              </a:rPr>
              <a:t>SL increases much more per unit of energy from land-ice melt: ratio about 30 to 90 to 1.</a:t>
            </a:r>
          </a:p>
          <a:p>
            <a:pPr eaLnBrk="0" hangingPunct="0">
              <a:defRPr/>
            </a:pPr>
            <a:r>
              <a:rPr lang="en-US" b="1" dirty="0">
                <a:solidFill>
                  <a:srgbClr val="FFFF00"/>
                </a:solidFill>
                <a:cs typeface="+mn-cs"/>
              </a:rPr>
              <a:t>Sea-ice melt does not change sea level.</a:t>
            </a:r>
          </a:p>
        </p:txBody>
      </p:sp>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3" descr="Fig_5"/>
          <p:cNvPicPr>
            <a:picLocks noChangeAspect="1" noChangeArrowheads="1"/>
          </p:cNvPicPr>
          <p:nvPr/>
        </p:nvPicPr>
        <p:blipFill>
          <a:blip r:embed="rId2" cstate="print"/>
          <a:srcRect t="6638"/>
          <a:stretch>
            <a:fillRect/>
          </a:stretch>
        </p:blipFill>
        <p:spPr bwMode="auto">
          <a:xfrm>
            <a:off x="1371600" y="914400"/>
            <a:ext cx="5943600" cy="4800600"/>
          </a:xfrm>
          <a:prstGeom prst="rect">
            <a:avLst/>
          </a:prstGeom>
          <a:noFill/>
          <a:ln w="9525">
            <a:noFill/>
            <a:miter lim="800000"/>
            <a:headEnd/>
            <a:tailEnd/>
          </a:ln>
        </p:spPr>
      </p:pic>
      <p:sp>
        <p:nvSpPr>
          <p:cNvPr id="30723" name="TextBox 3"/>
          <p:cNvSpPr txBox="1">
            <a:spLocks noChangeArrowheads="1"/>
          </p:cNvSpPr>
          <p:nvPr/>
        </p:nvSpPr>
        <p:spPr bwMode="auto">
          <a:xfrm>
            <a:off x="1676400" y="5867400"/>
            <a:ext cx="3886200" cy="461963"/>
          </a:xfrm>
          <a:prstGeom prst="rect">
            <a:avLst/>
          </a:prstGeom>
          <a:noFill/>
          <a:ln w="9525">
            <a:noFill/>
            <a:miter lim="800000"/>
            <a:headEnd/>
            <a:tailEnd/>
          </a:ln>
        </p:spPr>
        <p:txBody>
          <a:bodyPr>
            <a:spAutoFit/>
          </a:bodyPr>
          <a:lstStyle/>
          <a:p>
            <a:pPr eaLnBrk="0" hangingPunct="0"/>
            <a:r>
              <a:rPr lang="en-GB" b="1">
                <a:solidFill>
                  <a:srgbClr val="ADADEB"/>
                </a:solidFill>
              </a:rPr>
              <a:t>1961-2003 (Blue bars)                    </a:t>
            </a:r>
            <a:endParaRPr lang="en-US">
              <a:solidFill>
                <a:srgbClr val="FFFFFF"/>
              </a:solidFill>
            </a:endParaRPr>
          </a:p>
        </p:txBody>
      </p:sp>
      <p:sp>
        <p:nvSpPr>
          <p:cNvPr id="4" name="TextBox 3"/>
          <p:cNvSpPr txBox="1"/>
          <p:nvPr/>
        </p:nvSpPr>
        <p:spPr>
          <a:xfrm>
            <a:off x="1295400" y="71438"/>
            <a:ext cx="7023100" cy="646112"/>
          </a:xfrm>
          <a:prstGeom prst="rect">
            <a:avLst/>
          </a:prstGeom>
          <a:noFill/>
          <a:effectLst>
            <a:outerShdw blurRad="50800" dist="50800" dir="5400000" algn="ctr" rotWithShape="0">
              <a:schemeClr val="tx1"/>
            </a:outerShdw>
          </a:effectLst>
        </p:spPr>
        <p:txBody>
          <a:bodyPr wrap="none">
            <a:spAutoFit/>
          </a:bodyPr>
          <a:lstStyle/>
          <a:p>
            <a:pPr eaLnBrk="0" hangingPunct="0">
              <a:defRPr/>
            </a:pPr>
            <a:r>
              <a:rPr lang="en-US" sz="3600" b="1" dirty="0">
                <a:solidFill>
                  <a:srgbClr val="FFFF00"/>
                </a:solidFill>
                <a:cs typeface="+mn-cs"/>
              </a:rPr>
              <a:t>Energy content change    </a:t>
            </a:r>
            <a:r>
              <a:rPr lang="en-US" b="1" dirty="0">
                <a:solidFill>
                  <a:srgbClr val="FFFF00"/>
                </a:solidFill>
                <a:cs typeface="+mn-cs"/>
              </a:rPr>
              <a:t>10</a:t>
            </a:r>
            <a:r>
              <a:rPr lang="en-US" b="1" baseline="30000" dirty="0">
                <a:solidFill>
                  <a:srgbClr val="FFFF00"/>
                </a:solidFill>
                <a:cs typeface="+mn-cs"/>
              </a:rPr>
              <a:t>22</a:t>
            </a:r>
            <a:r>
              <a:rPr lang="en-US" b="1" dirty="0">
                <a:solidFill>
                  <a:srgbClr val="FFFF00"/>
                </a:solidFill>
                <a:cs typeface="+mn-cs"/>
              </a:rPr>
              <a:t> J</a:t>
            </a:r>
            <a:endParaRPr lang="en-US" b="1" dirty="0">
              <a:solidFill>
                <a:srgbClr val="FFFF00"/>
              </a:solidFill>
              <a:cs typeface="+mn-cs"/>
            </a:endParaRPr>
          </a:p>
        </p:txBody>
      </p:sp>
      <p:sp>
        <p:nvSpPr>
          <p:cNvPr id="5" name="TextBox 3"/>
          <p:cNvSpPr txBox="1">
            <a:spLocks noChangeArrowheads="1"/>
          </p:cNvSpPr>
          <p:nvPr/>
        </p:nvSpPr>
        <p:spPr bwMode="auto">
          <a:xfrm>
            <a:off x="1676400" y="6248400"/>
            <a:ext cx="5257800" cy="461963"/>
          </a:xfrm>
          <a:prstGeom prst="rect">
            <a:avLst/>
          </a:prstGeom>
          <a:noFill/>
          <a:ln w="9525">
            <a:noFill/>
            <a:miter lim="800000"/>
            <a:headEnd/>
            <a:tailEnd/>
          </a:ln>
          <a:effectLst>
            <a:outerShdw blurRad="50800" dist="38100" dir="2700000" algn="tl" rotWithShape="0">
              <a:schemeClr val="bg1">
                <a:alpha val="80000"/>
              </a:schemeClr>
            </a:outerShdw>
          </a:effectLst>
        </p:spPr>
        <p:txBody>
          <a:bodyPr>
            <a:spAutoFit/>
          </a:bodyPr>
          <a:lstStyle/>
          <a:p>
            <a:pPr eaLnBrk="0" hangingPunct="0">
              <a:defRPr/>
            </a:pPr>
            <a:r>
              <a:rPr lang="en-GB" b="1" dirty="0">
                <a:solidFill>
                  <a:srgbClr val="8E0047"/>
                </a:solidFill>
                <a:cs typeface="+mn-cs"/>
              </a:rPr>
              <a:t>1993-2003 </a:t>
            </a:r>
            <a:r>
              <a:rPr lang="en-GB" b="1" dirty="0">
                <a:solidFill>
                  <a:srgbClr val="8E0047"/>
                </a:solidFill>
                <a:cs typeface="+mn-cs"/>
              </a:rPr>
              <a:t>(Burgundy bars</a:t>
            </a:r>
            <a:r>
              <a:rPr lang="en-GB" b="1" dirty="0">
                <a:solidFill>
                  <a:srgbClr val="8E0047"/>
                </a:solidFill>
                <a:cs typeface="+mn-cs"/>
              </a:rPr>
              <a:t>)</a:t>
            </a:r>
            <a:endParaRPr lang="en-US" b="1" dirty="0">
              <a:solidFill>
                <a:srgbClr val="8E0047"/>
              </a:solidFill>
              <a:cs typeface="+mn-cs"/>
            </a:endParaRPr>
          </a:p>
        </p:txBody>
      </p:sp>
      <p:sp>
        <p:nvSpPr>
          <p:cNvPr id="30726" name="Rectangle 5"/>
          <p:cNvSpPr>
            <a:spLocks noChangeArrowheads="1"/>
          </p:cNvSpPr>
          <p:nvPr/>
        </p:nvSpPr>
        <p:spPr bwMode="auto">
          <a:xfrm>
            <a:off x="7162800" y="5845175"/>
            <a:ext cx="2286000" cy="708025"/>
          </a:xfrm>
          <a:prstGeom prst="rect">
            <a:avLst/>
          </a:prstGeom>
          <a:noFill/>
          <a:ln w="9525">
            <a:noFill/>
            <a:miter lim="800000"/>
            <a:headEnd/>
            <a:tailEnd/>
          </a:ln>
        </p:spPr>
        <p:txBody>
          <a:bodyPr>
            <a:spAutoFit/>
          </a:bodyPr>
          <a:lstStyle/>
          <a:p>
            <a:pPr eaLnBrk="0" hangingPunct="0"/>
            <a:r>
              <a:rPr lang="en-GB" sz="2000">
                <a:solidFill>
                  <a:srgbClr val="FFFFFF"/>
                </a:solidFill>
              </a:rPr>
              <a:t>Figure 5.4</a:t>
            </a:r>
          </a:p>
          <a:p>
            <a:pPr eaLnBrk="0" hangingPunct="0"/>
            <a:r>
              <a:rPr lang="en-GB" sz="2000">
                <a:solidFill>
                  <a:srgbClr val="FFFFFF"/>
                </a:solidFill>
              </a:rPr>
              <a:t>IPCC AR4</a:t>
            </a:r>
            <a:endParaRPr lang="en-US" sz="2000">
              <a:solidFill>
                <a:srgbClr val="000000"/>
              </a:solidFill>
            </a:endParaRPr>
          </a:p>
        </p:txBody>
      </p:sp>
      <p:sp>
        <p:nvSpPr>
          <p:cNvPr id="7" name="Right Brace 6"/>
          <p:cNvSpPr>
            <a:spLocks/>
          </p:cNvSpPr>
          <p:nvPr/>
        </p:nvSpPr>
        <p:spPr bwMode="auto">
          <a:xfrm>
            <a:off x="7467600" y="1600200"/>
            <a:ext cx="533400" cy="3810000"/>
          </a:xfrm>
          <a:prstGeom prst="rightBrace">
            <a:avLst>
              <a:gd name="adj1" fmla="val 8333"/>
              <a:gd name="adj2" fmla="val 50000"/>
            </a:avLst>
          </a:prstGeom>
          <a:noFill/>
          <a:ln w="38100" algn="ctr">
            <a:solidFill>
              <a:srgbClr val="FFFF00"/>
            </a:solidFill>
            <a:round/>
            <a:headEnd/>
            <a:tailEnd/>
          </a:ln>
        </p:spPr>
        <p:txBody>
          <a:bodyPr/>
          <a:lstStyle/>
          <a:p>
            <a:pPr eaLnBrk="0" hangingPunct="0"/>
            <a:endParaRPr lang="en-US">
              <a:solidFill>
                <a:srgbClr val="000000"/>
              </a:solidFill>
            </a:endParaRPr>
          </a:p>
        </p:txBody>
      </p:sp>
      <p:sp>
        <p:nvSpPr>
          <p:cNvPr id="8" name="TextBox 7"/>
          <p:cNvSpPr txBox="1">
            <a:spLocks noChangeArrowheads="1"/>
          </p:cNvSpPr>
          <p:nvPr/>
        </p:nvSpPr>
        <p:spPr bwMode="auto">
          <a:xfrm>
            <a:off x="7850188" y="3055938"/>
            <a:ext cx="1141412" cy="830262"/>
          </a:xfrm>
          <a:prstGeom prst="rect">
            <a:avLst/>
          </a:prstGeom>
          <a:noFill/>
          <a:ln w="9525">
            <a:noFill/>
            <a:miter lim="800000"/>
            <a:headEnd/>
            <a:tailEnd/>
          </a:ln>
        </p:spPr>
        <p:txBody>
          <a:bodyPr wrap="none">
            <a:spAutoFit/>
          </a:bodyPr>
          <a:lstStyle/>
          <a:p>
            <a:pPr eaLnBrk="0" hangingPunct="0"/>
            <a:r>
              <a:rPr lang="en-US">
                <a:solidFill>
                  <a:srgbClr val="FFFF00"/>
                </a:solidFill>
              </a:rPr>
              <a:t>&gt;90%</a:t>
            </a:r>
          </a:p>
          <a:p>
            <a:pPr eaLnBrk="0" hangingPunct="0"/>
            <a:r>
              <a:rPr lang="en-US">
                <a:solidFill>
                  <a:srgbClr val="FFFF00"/>
                </a:solidFill>
              </a:rPr>
              <a:t>oceans</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Comic Sans MS" pitchFamily="66" charset="0"/>
              </a:rPr>
              <a:t>Ocean heat content to 700 m</a:t>
            </a:r>
          </a:p>
        </p:txBody>
      </p:sp>
      <p:pic>
        <p:nvPicPr>
          <p:cNvPr id="31747" name="Picture 2"/>
          <p:cNvPicPr>
            <a:picLocks noChangeAspect="1" noChangeArrowheads="1"/>
          </p:cNvPicPr>
          <p:nvPr/>
        </p:nvPicPr>
        <p:blipFill>
          <a:blip r:embed="rId2" cstate="print"/>
          <a:srcRect/>
          <a:stretch>
            <a:fillRect/>
          </a:stretch>
        </p:blipFill>
        <p:spPr bwMode="auto">
          <a:xfrm>
            <a:off x="457200" y="1111250"/>
            <a:ext cx="8001000" cy="5376863"/>
          </a:xfrm>
          <a:prstGeom prst="rect">
            <a:avLst/>
          </a:prstGeom>
          <a:noFill/>
          <a:ln w="9525">
            <a:noFill/>
            <a:miter lim="800000"/>
            <a:headEnd/>
            <a:tailEnd/>
          </a:ln>
        </p:spPr>
      </p:pic>
      <p:sp>
        <p:nvSpPr>
          <p:cNvPr id="31748" name="TextBox 4"/>
          <p:cNvSpPr txBox="1">
            <a:spLocks noChangeArrowheads="1"/>
          </p:cNvSpPr>
          <p:nvPr/>
        </p:nvSpPr>
        <p:spPr bwMode="auto">
          <a:xfrm>
            <a:off x="5029200" y="6488113"/>
            <a:ext cx="2951163" cy="369887"/>
          </a:xfrm>
          <a:prstGeom prst="rect">
            <a:avLst/>
          </a:prstGeom>
          <a:noFill/>
          <a:ln w="9525">
            <a:noFill/>
            <a:miter lim="800000"/>
            <a:headEnd/>
            <a:tailEnd/>
          </a:ln>
        </p:spPr>
        <p:txBody>
          <a:bodyPr wrap="none">
            <a:spAutoFit/>
          </a:bodyPr>
          <a:lstStyle/>
          <a:p>
            <a:pPr eaLnBrk="0" hangingPunct="0"/>
            <a:r>
              <a:rPr lang="en-US" sz="1800">
                <a:solidFill>
                  <a:srgbClr val="FFFFFF"/>
                </a:solidFill>
              </a:rPr>
              <a:t>Palmer et al OceanObs’09</a:t>
            </a:r>
          </a:p>
        </p:txBody>
      </p:sp>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0"/>
            <a:ext cx="7772400" cy="511175"/>
          </a:xfrm>
        </p:spPr>
        <p:txBody>
          <a:bodyPr/>
          <a:lstStyle/>
          <a:p>
            <a:r>
              <a:rPr lang="en-US" sz="2800" smtClean="0">
                <a:latin typeface="Comic Sans MS" pitchFamily="66" charset="0"/>
              </a:rPr>
              <a:t>Lyman et al 2010 Nature</a:t>
            </a:r>
          </a:p>
        </p:txBody>
      </p:sp>
      <p:pic>
        <p:nvPicPr>
          <p:cNvPr id="32771" name="Table Placeholder 3" descr="LymanFig2.png"/>
          <p:cNvPicPr>
            <a:picLocks noGrp="1" noChangeAspect="1"/>
          </p:cNvPicPr>
          <p:nvPr>
            <p:ph type="tbl" idx="1"/>
          </p:nvPr>
        </p:nvPicPr>
        <p:blipFill>
          <a:blip r:embed="rId2" cstate="print"/>
          <a:srcRect/>
          <a:stretch>
            <a:fillRect/>
          </a:stretch>
        </p:blipFill>
        <p:spPr>
          <a:xfrm>
            <a:off x="0" y="511175"/>
            <a:ext cx="9144000" cy="6316663"/>
          </a:xfrm>
        </p:spPr>
      </p:pic>
    </p:spTree>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33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17699</TotalTime>
  <Words>1106</Words>
  <Application>Microsoft Office PowerPoint</Application>
  <PresentationFormat>On-screen Show (4:3)</PresentationFormat>
  <Paragraphs>185</Paragraphs>
  <Slides>38</Slides>
  <Notes>0</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38</vt:i4>
      </vt:variant>
    </vt:vector>
  </HeadingPairs>
  <TitlesOfParts>
    <vt:vector size="51" baseType="lpstr">
      <vt:lpstr>Comic Sans MS</vt:lpstr>
      <vt:lpstr>Arial</vt:lpstr>
      <vt:lpstr>Times New Roman</vt:lpstr>
      <vt:lpstr>ＭＳ Ｐゴシック</vt:lpstr>
      <vt:lpstr>Wingdings</vt:lpstr>
      <vt:lpstr>Symbol</vt:lpstr>
      <vt:lpstr>Default Design</vt:lpstr>
      <vt:lpstr>1_Default Design</vt:lpstr>
      <vt:lpstr>2_Default Design</vt:lpstr>
      <vt:lpstr>54_Default Design</vt:lpstr>
      <vt:lpstr>Blank Presentation</vt:lpstr>
      <vt:lpstr>3_Default Design</vt:lpstr>
      <vt:lpstr>Microsoft Office Excel Chart</vt:lpstr>
      <vt:lpstr>Tracking Earth’s Energy: From El Niño to global warming </vt:lpstr>
      <vt:lpstr>Stolen emails “climategate”</vt:lpstr>
      <vt:lpstr>ENSO</vt:lpstr>
      <vt:lpstr>Slide 4</vt:lpstr>
      <vt:lpstr>Slide 5</vt:lpstr>
      <vt:lpstr>Ocean heat content and sea level  Global warming from increasing greenhouse gases creates an imbalance in radiation at the Top-Of-Atmosphere: now order 0.9±0.5 W m-2. Where does this heat go?</vt:lpstr>
      <vt:lpstr>Slide 7</vt:lpstr>
      <vt:lpstr>Ocean heat content to 700 m</vt:lpstr>
      <vt:lpstr>Lyman et al 2010 Nature</vt:lpstr>
      <vt:lpstr>Ocean heat content 0-2000m</vt:lpstr>
      <vt:lpstr>Ocean heat content 0-2000m</vt:lpstr>
      <vt:lpstr>Comments on Von Schuckmann</vt:lpstr>
      <vt:lpstr>Ocean heat content is increasing</vt:lpstr>
      <vt:lpstr>Where did the heat go?</vt:lpstr>
      <vt:lpstr>Where does energy go?</vt:lpstr>
      <vt:lpstr>Slide 16</vt:lpstr>
      <vt:lpstr>Slide 17</vt:lpstr>
      <vt:lpstr>Slide 18</vt:lpstr>
      <vt:lpstr>Where does energy go?</vt:lpstr>
      <vt:lpstr>Slide 20</vt:lpstr>
      <vt:lpstr>Slide 21</vt:lpstr>
      <vt:lpstr>Slide 22</vt:lpstr>
      <vt:lpstr>Where does the heat go?</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   Conclusions . In the model, it is easy to get a decade of no surface  temperature rise: relates to La Nina/ -ve PDO. </vt:lpstr>
      <vt:lpstr>Where does the heat go?</vt:lpstr>
    </vt:vector>
  </TitlesOfParts>
  <Company>NCAR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Trenberth</dc:creator>
  <cp:lastModifiedBy>tarthur</cp:lastModifiedBy>
  <cp:revision>792</cp:revision>
  <cp:lastPrinted>2001-03-14T21:23:44Z</cp:lastPrinted>
  <dcterms:created xsi:type="dcterms:W3CDTF">2000-10-11T17:33:40Z</dcterms:created>
  <dcterms:modified xsi:type="dcterms:W3CDTF">2011-09-22T20:46:30Z</dcterms:modified>
</cp:coreProperties>
</file>