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55" r:id="rId3"/>
    <p:sldId id="358" r:id="rId4"/>
    <p:sldId id="369" r:id="rId5"/>
    <p:sldId id="365" r:id="rId6"/>
    <p:sldId id="370" r:id="rId7"/>
    <p:sldId id="361" r:id="rId8"/>
    <p:sldId id="360" r:id="rId9"/>
    <p:sldId id="382" r:id="rId10"/>
    <p:sldId id="371" r:id="rId11"/>
    <p:sldId id="372" r:id="rId12"/>
    <p:sldId id="373" r:id="rId13"/>
    <p:sldId id="379" r:id="rId14"/>
    <p:sldId id="377" r:id="rId15"/>
    <p:sldId id="378" r:id="rId16"/>
    <p:sldId id="374" r:id="rId17"/>
    <p:sldId id="376" r:id="rId18"/>
    <p:sldId id="375" r:id="rId19"/>
    <p:sldId id="380" r:id="rId20"/>
    <p:sldId id="381" r:id="rId21"/>
    <p:sldId id="384" r:id="rId22"/>
    <p:sldId id="383" r:id="rId23"/>
    <p:sldId id="331" r:id="rId24"/>
    <p:sldId id="297" r:id="rId25"/>
    <p:sldId id="38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33"/>
    <a:srgbClr val="99CCFF"/>
    <a:srgbClr val="070E65"/>
    <a:srgbClr val="0033CC"/>
    <a:srgbClr val="00FFFF"/>
    <a:srgbClr val="33CCFF"/>
    <a:srgbClr val="33CC33"/>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1" d="100"/>
          <a:sy n="61" d="100"/>
        </p:scale>
        <p:origin x="-686" y="-8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D0B25FF-5E26-47AD-A1C2-09269AFD84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4CCAD-913D-478E-BA8F-5893E7F77B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E888E-F7C1-4E55-A661-04F1327F7B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A93A6-C224-444C-B7EA-D1C685DEC4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BD5D80-A3F1-4470-9EFB-497DFC5E78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9EF5A-5AED-4A59-85E1-DEC1C9907F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C09CA1-5388-4350-8B48-2EB3EFFA4B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97514F-C258-4401-8FAD-54CECED082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2E3171-B883-47E5-88F2-0A1FD86C08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A00B66-B67E-4543-B0AE-B0530DA066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D36C5E-EC5C-4F6C-93DD-8E4A5A45AA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007B3-6F2E-42A8-A034-521CDD77F0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D0ECDA7E-927B-48AB-8EFD-C43D81E68C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00FF"/>
            </a:gs>
            <a:gs pos="100000">
              <a:schemeClr val="accent2">
                <a:lumMod val="5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7" descr="NCAR"/>
          <p:cNvPicPr>
            <a:picLocks noChangeAspect="1" noChangeArrowheads="1"/>
          </p:cNvPicPr>
          <p:nvPr userDrawn="1"/>
        </p:nvPicPr>
        <p:blipFill>
          <a:blip r:embed="rId4" cstate="print"/>
          <a:srcRect/>
          <a:stretch>
            <a:fillRect/>
          </a:stretch>
        </p:blipFill>
        <p:spPr bwMode="auto">
          <a:xfrm>
            <a:off x="8477250" y="6403975"/>
            <a:ext cx="666750" cy="454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gif"/><Relationship Id="rId2" Type="http://schemas.openxmlformats.org/officeDocument/2006/relationships/image" Target="../media/image31.gif"/><Relationship Id="rId1" Type="http://schemas.openxmlformats.org/officeDocument/2006/relationships/slideLayout" Target="../slideLayouts/slideLayout13.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darryl-cunningham.blogspot.com/2010/12/climate-change.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7" descr="Earth2"/>
          <p:cNvPicPr>
            <a:picLocks noChangeAspect="1" noChangeArrowheads="1"/>
          </p:cNvPicPr>
          <p:nvPr/>
        </p:nvPicPr>
        <p:blipFill>
          <a:blip r:embed="rId2" cstate="print"/>
          <a:srcRect/>
          <a:stretch>
            <a:fillRect/>
          </a:stretch>
        </p:blipFill>
        <p:spPr bwMode="auto">
          <a:xfrm>
            <a:off x="1295400" y="190500"/>
            <a:ext cx="6553200" cy="6477000"/>
          </a:xfrm>
          <a:prstGeom prst="rect">
            <a:avLst/>
          </a:prstGeom>
          <a:noFill/>
          <a:ln w="9525">
            <a:noFill/>
            <a:miter lim="800000"/>
            <a:headEnd/>
            <a:tailEnd/>
          </a:ln>
        </p:spPr>
      </p:pic>
      <p:sp>
        <p:nvSpPr>
          <p:cNvPr id="114691" name="Rectangle 3"/>
          <p:cNvSpPr>
            <a:spLocks noGrp="1" noChangeArrowheads="1"/>
          </p:cNvSpPr>
          <p:nvPr>
            <p:ph type="ctrTitle"/>
          </p:nvPr>
        </p:nvSpPr>
        <p:spPr>
          <a:xfrm>
            <a:off x="609600" y="1600200"/>
            <a:ext cx="7772400" cy="1470025"/>
          </a:xfrm>
          <a:effectLst>
            <a:outerShdw dist="35921" dir="2700000" algn="ctr" rotWithShape="0">
              <a:srgbClr val="CC0000"/>
            </a:outerShdw>
          </a:effectLst>
        </p:spPr>
        <p:txBody>
          <a:bodyPr/>
          <a:lstStyle/>
          <a:p>
            <a:pPr eaLnBrk="1" hangingPunct="1">
              <a:defRPr/>
            </a:pPr>
            <a:r>
              <a:rPr lang="en-US" sz="4000" b="1" dirty="0" smtClean="0">
                <a:solidFill>
                  <a:srgbClr val="FFFF00"/>
                </a:solidFill>
                <a:latin typeface="Comic Sans MS" pitchFamily="66" charset="0"/>
              </a:rPr>
              <a:t>Communicating climate change: </a:t>
            </a:r>
            <a:br>
              <a:rPr lang="en-US" sz="4000" b="1" dirty="0" smtClean="0">
                <a:solidFill>
                  <a:srgbClr val="FFFF00"/>
                </a:solidFill>
                <a:latin typeface="Comic Sans MS" pitchFamily="66" charset="0"/>
              </a:rPr>
            </a:br>
            <a:r>
              <a:rPr lang="en-US" sz="2400" b="1" dirty="0" smtClean="0">
                <a:solidFill>
                  <a:srgbClr val="FFFF00"/>
                </a:solidFill>
                <a:latin typeface="Comic Sans MS" pitchFamily="66" charset="0"/>
              </a:rPr>
              <a:t>Some lessons from </a:t>
            </a:r>
            <a:r>
              <a:rPr lang="en-US" sz="2400" b="1" dirty="0" err="1" smtClean="0">
                <a:solidFill>
                  <a:srgbClr val="FFFF00"/>
                </a:solidFill>
                <a:latin typeface="Comic Sans MS" pitchFamily="66" charset="0"/>
              </a:rPr>
              <a:t>climategate</a:t>
            </a:r>
            <a:endParaRPr lang="en-US" sz="2400" b="1" dirty="0" smtClean="0">
              <a:solidFill>
                <a:srgbClr val="FFFF00"/>
              </a:solidFill>
              <a:latin typeface="Comic Sans MS" pitchFamily="66" charset="0"/>
            </a:endParaRPr>
          </a:p>
        </p:txBody>
      </p:sp>
      <p:sp>
        <p:nvSpPr>
          <p:cNvPr id="114692" name="Rectangle 4"/>
          <p:cNvSpPr>
            <a:spLocks noGrp="1" noChangeArrowheads="1"/>
          </p:cNvSpPr>
          <p:nvPr>
            <p:ph type="subTitle" idx="1"/>
          </p:nvPr>
        </p:nvSpPr>
        <p:spPr>
          <a:xfrm>
            <a:off x="1371600" y="3886200"/>
            <a:ext cx="6400800" cy="2514600"/>
          </a:xfrm>
          <a:effectLst>
            <a:outerShdw dist="35921" dir="2700000" algn="ctr" rotWithShape="0">
              <a:srgbClr val="CC0000"/>
            </a:outerShdw>
          </a:effectLst>
        </p:spPr>
        <p:txBody>
          <a:bodyPr/>
          <a:lstStyle/>
          <a:p>
            <a:pPr eaLnBrk="1" hangingPunct="1">
              <a:defRPr/>
            </a:pPr>
            <a:r>
              <a:rPr lang="en-US" sz="4000" b="1" dirty="0" smtClean="0">
                <a:solidFill>
                  <a:srgbClr val="FFFF00"/>
                </a:solidFill>
                <a:latin typeface="Comic Sans MS" pitchFamily="66" charset="0"/>
              </a:rPr>
              <a:t>Kevin E Trenberth</a:t>
            </a:r>
          </a:p>
          <a:p>
            <a:pPr eaLnBrk="1" hangingPunct="1">
              <a:defRPr/>
            </a:pPr>
            <a:r>
              <a:rPr lang="en-US" sz="4000" dirty="0" smtClean="0">
                <a:solidFill>
                  <a:srgbClr val="FFFF00"/>
                </a:solidFill>
                <a:latin typeface="Comic Sans MS" pitchFamily="66" charset="0"/>
              </a:rPr>
              <a:t>NCAR</a:t>
            </a:r>
          </a:p>
          <a:p>
            <a:pPr eaLnBrk="1" hangingPunct="1">
              <a:defRPr/>
            </a:pPr>
            <a:endParaRPr lang="en-US" sz="4000" dirty="0" smtClean="0">
              <a:solidFill>
                <a:srgbClr val="FFFF00"/>
              </a:solidFill>
              <a:latin typeface="Comic Sans MS" pitchFamily="66" charset="0"/>
            </a:endParaRPr>
          </a:p>
          <a:p>
            <a:pPr eaLnBrk="1" hangingPunct="1">
              <a:defRPr/>
            </a:pPr>
            <a:r>
              <a:rPr lang="en-US" dirty="0" smtClean="0">
                <a:solidFill>
                  <a:srgbClr val="FFFF00"/>
                </a:solidFill>
                <a:latin typeface="Comic Sans MS" pitchFamily="66" charset="0"/>
              </a:rPr>
              <a:t>In Honor of Stephen Schneider</a:t>
            </a:r>
            <a:endParaRPr lang="en-US" sz="2400" dirty="0"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a:effectLst>
            <a:outerShdw blurRad="50800" dist="50800" dir="5400000" algn="ctr" rotWithShape="0">
              <a:schemeClr val="tx1"/>
            </a:outerShdw>
          </a:effectLst>
        </p:spPr>
        <p:txBody>
          <a:bodyPr/>
          <a:lstStyle/>
          <a:p>
            <a:r>
              <a:rPr lang="en-US" sz="4000" dirty="0" smtClean="0">
                <a:latin typeface="Comic Sans MS" pitchFamily="66" charset="0"/>
              </a:rPr>
              <a:t>The media</a:t>
            </a:r>
            <a:endParaRPr lang="en-US" sz="4000" dirty="0">
              <a:latin typeface="Comic Sans MS" pitchFamily="66" charset="0"/>
            </a:endParaRPr>
          </a:p>
        </p:txBody>
      </p:sp>
      <p:sp>
        <p:nvSpPr>
          <p:cNvPr id="3" name="Content Placeholder 2"/>
          <p:cNvSpPr>
            <a:spLocks noGrp="1"/>
          </p:cNvSpPr>
          <p:nvPr>
            <p:ph idx="1"/>
          </p:nvPr>
        </p:nvSpPr>
        <p:spPr>
          <a:xfrm>
            <a:off x="381000" y="838200"/>
            <a:ext cx="8382000" cy="5638800"/>
          </a:xfrm>
        </p:spPr>
        <p:txBody>
          <a:bodyPr/>
          <a:lstStyle/>
          <a:p>
            <a:r>
              <a:rPr lang="en-US" sz="2400" dirty="0" smtClean="0">
                <a:solidFill>
                  <a:schemeClr val="bg1"/>
                </a:solidFill>
                <a:latin typeface="Comic Sans MS" pitchFamily="66" charset="0"/>
              </a:rPr>
              <a:t>Thrive on “news”</a:t>
            </a:r>
          </a:p>
          <a:p>
            <a:r>
              <a:rPr lang="en-US" sz="2400" dirty="0" smtClean="0">
                <a:solidFill>
                  <a:schemeClr val="bg1"/>
                </a:solidFill>
                <a:latin typeface="Comic Sans MS" pitchFamily="66" charset="0"/>
              </a:rPr>
              <a:t>Climate change does not change its message: not news!</a:t>
            </a:r>
          </a:p>
          <a:p>
            <a:r>
              <a:rPr lang="en-US" sz="2400" dirty="0" smtClean="0">
                <a:solidFill>
                  <a:schemeClr val="bg1"/>
                </a:solidFill>
                <a:latin typeface="Comic Sans MS" pitchFamily="66" charset="0"/>
              </a:rPr>
              <a:t>Thrive on controversy; foster the idea of “2 sides”</a:t>
            </a:r>
          </a:p>
          <a:p>
            <a:r>
              <a:rPr lang="en-US" sz="2400" dirty="0" smtClean="0">
                <a:solidFill>
                  <a:schemeClr val="bg1"/>
                </a:solidFill>
                <a:latin typeface="Comic Sans MS" pitchFamily="66" charset="0"/>
              </a:rPr>
              <a:t>Give unwarranted attention to minority and unjustified views</a:t>
            </a:r>
          </a:p>
          <a:p>
            <a:r>
              <a:rPr lang="en-US" sz="2400" dirty="0" smtClean="0">
                <a:solidFill>
                  <a:schemeClr val="bg1"/>
                </a:solidFill>
                <a:latin typeface="Comic Sans MS" pitchFamily="66" charset="0"/>
              </a:rPr>
              <a:t>Blogs and uninformed opinions often given same weight as </a:t>
            </a:r>
            <a:r>
              <a:rPr lang="en-US" sz="2400" b="1" dirty="0" smtClean="0">
                <a:solidFill>
                  <a:schemeClr val="bg1"/>
                </a:solidFill>
                <a:latin typeface="Comic Sans MS" pitchFamily="66" charset="0"/>
              </a:rPr>
              <a:t>extensive research </a:t>
            </a:r>
            <a:r>
              <a:rPr lang="en-US" sz="2400" dirty="0" smtClean="0">
                <a:solidFill>
                  <a:schemeClr val="bg1"/>
                </a:solidFill>
                <a:latin typeface="Comic Sans MS" pitchFamily="66" charset="0"/>
              </a:rPr>
              <a:t>from experts</a:t>
            </a:r>
          </a:p>
          <a:p>
            <a:r>
              <a:rPr lang="en-US" sz="2400" dirty="0" smtClean="0">
                <a:solidFill>
                  <a:schemeClr val="bg1"/>
                </a:solidFill>
                <a:latin typeface="Comic Sans MS" pitchFamily="66" charset="0"/>
              </a:rPr>
              <a:t>Scientists often “burned”: retreat to their ivory tower </a:t>
            </a:r>
            <a:r>
              <a:rPr lang="en-US" sz="2000" dirty="0" smtClean="0">
                <a:solidFill>
                  <a:schemeClr val="bg1"/>
                </a:solidFill>
                <a:latin typeface="Comic Sans MS" pitchFamily="66" charset="0"/>
              </a:rPr>
              <a:t>(75% of scientists have no contact with media)</a:t>
            </a:r>
          </a:p>
          <a:p>
            <a:r>
              <a:rPr lang="en-US" sz="2400" dirty="0" smtClean="0">
                <a:solidFill>
                  <a:schemeClr val="bg1"/>
                </a:solidFill>
                <a:latin typeface="Comic Sans MS" pitchFamily="66" charset="0"/>
              </a:rPr>
              <a:t>Frequently want their own story </a:t>
            </a:r>
            <a:r>
              <a:rPr lang="en-US" sz="2000" dirty="0" smtClean="0">
                <a:solidFill>
                  <a:schemeClr val="bg1"/>
                </a:solidFill>
                <a:latin typeface="Comic Sans MS" pitchFamily="66" charset="0"/>
              </a:rPr>
              <a:t>(many stories on same news conference are quite different)</a:t>
            </a:r>
          </a:p>
          <a:p>
            <a:r>
              <a:rPr lang="en-US" sz="2400" dirty="0" smtClean="0">
                <a:solidFill>
                  <a:schemeClr val="bg1"/>
                </a:solidFill>
                <a:latin typeface="Comic Sans MS" pitchFamily="66" charset="0"/>
              </a:rPr>
              <a:t>Are often receptive to stories different than original enquiry</a:t>
            </a:r>
          </a:p>
          <a:p>
            <a:endParaRPr lang="en-US" dirty="0">
              <a:solidFill>
                <a:schemeClr val="bg1"/>
              </a:solidFill>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33400" y="1447800"/>
            <a:ext cx="7543800" cy="4093428"/>
          </a:xfrm>
          <a:prstGeom prst="rect">
            <a:avLst/>
          </a:prstGeom>
          <a:noFill/>
          <a:ln w="9525">
            <a:noFill/>
            <a:miter lim="800000"/>
            <a:headEnd/>
            <a:tailEnd/>
          </a:ln>
        </p:spPr>
        <p:txBody>
          <a:bodyPr>
            <a:spAutoFit/>
          </a:bodyPr>
          <a:lstStyle/>
          <a:p>
            <a:pPr marL="284163" indent="-284163">
              <a:buFont typeface="Arial" pitchFamily="34" charset="0"/>
              <a:buChar char="•"/>
            </a:pPr>
            <a:r>
              <a:rPr lang="en-US" sz="2800" dirty="0" smtClean="0">
                <a:solidFill>
                  <a:schemeClr val="bg1"/>
                </a:solidFill>
              </a:rPr>
              <a:t>An “open </a:t>
            </a:r>
            <a:r>
              <a:rPr lang="en-US" sz="2800" dirty="0">
                <a:solidFill>
                  <a:schemeClr val="bg1"/>
                </a:solidFill>
              </a:rPr>
              <a:t>sewer of untreated, unfiltered information.” </a:t>
            </a:r>
          </a:p>
          <a:p>
            <a:pPr marL="284163" indent="-284163">
              <a:buFont typeface="Arial" pitchFamily="34" charset="0"/>
              <a:buChar char="•"/>
            </a:pPr>
            <a:r>
              <a:rPr lang="en-US" sz="2800" dirty="0">
                <a:solidFill>
                  <a:schemeClr val="bg1"/>
                </a:solidFill>
              </a:rPr>
              <a:t>“The American public is incapable of deciphering between facts, fiction and opinion”</a:t>
            </a:r>
          </a:p>
          <a:p>
            <a:pPr marL="284163" indent="-284163">
              <a:buFont typeface="Arial" pitchFamily="34" charset="0"/>
              <a:buChar char="•"/>
            </a:pPr>
            <a:r>
              <a:rPr lang="en-US" sz="2800" dirty="0">
                <a:solidFill>
                  <a:schemeClr val="bg1"/>
                </a:solidFill>
              </a:rPr>
              <a:t>“Modems should have a warning label from the surgeon general that reads “judgment not included””</a:t>
            </a:r>
          </a:p>
          <a:p>
            <a:endParaRPr lang="en-US" dirty="0"/>
          </a:p>
          <a:p>
            <a:r>
              <a:rPr lang="en-US" dirty="0">
                <a:solidFill>
                  <a:schemeClr val="bg1"/>
                </a:solidFill>
              </a:rPr>
              <a:t>Thomas Friedman: Meet the Press Sept 6, 2009</a:t>
            </a:r>
          </a:p>
        </p:txBody>
      </p:sp>
      <p:sp>
        <p:nvSpPr>
          <p:cNvPr id="3" name="TextBox 2"/>
          <p:cNvSpPr txBox="1"/>
          <p:nvPr/>
        </p:nvSpPr>
        <p:spPr>
          <a:xfrm>
            <a:off x="2438400" y="304800"/>
            <a:ext cx="3336170" cy="707886"/>
          </a:xfrm>
          <a:prstGeom prst="rect">
            <a:avLst/>
          </a:prstGeom>
          <a:noFill/>
          <a:effectLst>
            <a:outerShdw blurRad="50800" dist="50800" dir="5400000" algn="ctr" rotWithShape="0">
              <a:schemeClr val="tx1"/>
            </a:outerShdw>
          </a:effectLst>
        </p:spPr>
        <p:txBody>
          <a:bodyPr wrap="none" rtlCol="0">
            <a:spAutoFit/>
          </a:bodyPr>
          <a:lstStyle/>
          <a:p>
            <a:r>
              <a:rPr lang="en-US" sz="4000" b="1" dirty="0" smtClean="0">
                <a:solidFill>
                  <a:srgbClr val="FF0000"/>
                </a:solidFill>
              </a:rPr>
              <a:t>The internet</a:t>
            </a:r>
            <a:endParaRPr lang="en-US" sz="4000" b="1" dirty="0">
              <a:solidFill>
                <a:srgbClr val="FF0000"/>
              </a:solidFill>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76200" y="1371600"/>
            <a:ext cx="7543800" cy="5262979"/>
          </a:xfrm>
          <a:prstGeom prst="rect">
            <a:avLst/>
          </a:prstGeom>
          <a:noFill/>
          <a:ln w="9525">
            <a:noFill/>
            <a:miter lim="800000"/>
            <a:headEnd/>
            <a:tailEnd/>
          </a:ln>
        </p:spPr>
        <p:txBody>
          <a:bodyPr>
            <a:spAutoFit/>
          </a:bodyPr>
          <a:lstStyle/>
          <a:p>
            <a:pPr marL="284163" indent="-284163">
              <a:buFont typeface="Arial" pitchFamily="34" charset="0"/>
              <a:buChar char="•"/>
            </a:pPr>
            <a:r>
              <a:rPr lang="en-US" sz="2400" dirty="0" smtClean="0">
                <a:solidFill>
                  <a:schemeClr val="bg1"/>
                </a:solidFill>
              </a:rPr>
              <a:t>2001 through 2010 warmest </a:t>
            </a:r>
          </a:p>
          <a:p>
            <a:pPr marL="284163" indent="-284163"/>
            <a:r>
              <a:rPr lang="en-US" sz="2400" dirty="0" smtClean="0">
                <a:solidFill>
                  <a:schemeClr val="bg1"/>
                </a:solidFill>
              </a:rPr>
              <a:t>   decade on record.</a:t>
            </a:r>
          </a:p>
          <a:p>
            <a:pPr marL="284163" indent="-284163">
              <a:buFont typeface="Arial" pitchFamily="34" charset="0"/>
              <a:buChar char="•"/>
            </a:pPr>
            <a:r>
              <a:rPr lang="en-US" sz="2400" dirty="0" smtClean="0">
                <a:solidFill>
                  <a:schemeClr val="bg1"/>
                </a:solidFill>
              </a:rPr>
              <a:t>2010 and 2005 warmest years</a:t>
            </a:r>
          </a:p>
          <a:p>
            <a:pPr marL="284163" indent="-284163">
              <a:buFont typeface="Arial" pitchFamily="34" charset="0"/>
              <a:buChar char="•"/>
            </a:pPr>
            <a:r>
              <a:rPr lang="en-US" sz="2400" dirty="0" smtClean="0">
                <a:solidFill>
                  <a:schemeClr val="bg1"/>
                </a:solidFill>
              </a:rPr>
              <a:t>Weather continues</a:t>
            </a:r>
          </a:p>
          <a:p>
            <a:pPr marL="284163" indent="-284163">
              <a:buFont typeface="Arial" pitchFamily="34" charset="0"/>
              <a:buChar char="•"/>
            </a:pPr>
            <a:r>
              <a:rPr lang="en-US" sz="2400" dirty="0" smtClean="0">
                <a:solidFill>
                  <a:schemeClr val="bg1"/>
                </a:solidFill>
              </a:rPr>
              <a:t>Natural variability continues</a:t>
            </a:r>
          </a:p>
          <a:p>
            <a:pPr marL="741363" lvl="1" indent="-284163">
              <a:buFont typeface="Arial" pitchFamily="34" charset="0"/>
              <a:buChar char="•"/>
            </a:pPr>
            <a:r>
              <a:rPr lang="en-US" sz="2400" dirty="0" smtClean="0">
                <a:solidFill>
                  <a:schemeClr val="bg1"/>
                </a:solidFill>
              </a:rPr>
              <a:t>Both have ups and downs</a:t>
            </a:r>
          </a:p>
          <a:p>
            <a:pPr marL="284163" indent="-284163">
              <a:buFont typeface="Arial" pitchFamily="34" charset="0"/>
              <a:buChar char="•"/>
            </a:pPr>
            <a:r>
              <a:rPr lang="en-US" sz="2400" dirty="0" smtClean="0">
                <a:solidFill>
                  <a:schemeClr val="bg1"/>
                </a:solidFill>
              </a:rPr>
              <a:t>Global warming has small increments but always in same direction</a:t>
            </a:r>
          </a:p>
          <a:p>
            <a:pPr marL="284163" indent="-284163">
              <a:buFont typeface="Arial" pitchFamily="34" charset="0"/>
              <a:buChar char="•"/>
            </a:pPr>
            <a:r>
              <a:rPr lang="en-US" sz="2400" dirty="0" smtClean="0">
                <a:solidFill>
                  <a:schemeClr val="bg1"/>
                </a:solidFill>
              </a:rPr>
              <a:t>It is </a:t>
            </a:r>
            <a:r>
              <a:rPr lang="en-US" sz="2400" dirty="0" smtClean="0">
                <a:solidFill>
                  <a:srgbClr val="FFFF00"/>
                </a:solidFill>
              </a:rPr>
              <a:t>when natural variability and global warming move in the same direction that records get broken!</a:t>
            </a:r>
          </a:p>
          <a:p>
            <a:pPr marL="741363" lvl="1" indent="-284163">
              <a:buFont typeface="Arial" pitchFamily="34" charset="0"/>
              <a:buChar char="•"/>
            </a:pPr>
            <a:r>
              <a:rPr lang="en-US" sz="2400" dirty="0" smtClean="0">
                <a:solidFill>
                  <a:schemeClr val="bg1"/>
                </a:solidFill>
              </a:rPr>
              <a:t>Latter half of El Niño and 5 months beyond, as heat comes out of tropical Pacific, the mini warming reinforces global warming</a:t>
            </a:r>
            <a:endParaRPr lang="en-US" dirty="0">
              <a:solidFill>
                <a:schemeClr val="bg1"/>
              </a:solidFill>
            </a:endParaRPr>
          </a:p>
        </p:txBody>
      </p:sp>
      <p:sp>
        <p:nvSpPr>
          <p:cNvPr id="3" name="TextBox 2"/>
          <p:cNvSpPr txBox="1"/>
          <p:nvPr/>
        </p:nvSpPr>
        <p:spPr>
          <a:xfrm>
            <a:off x="914400" y="152400"/>
            <a:ext cx="7579319" cy="707886"/>
          </a:xfrm>
          <a:prstGeom prst="rect">
            <a:avLst/>
          </a:prstGeom>
          <a:noFill/>
          <a:effectLst>
            <a:outerShdw blurRad="50800" dist="50800" dir="5400000" algn="ctr" rotWithShape="0">
              <a:schemeClr val="tx1"/>
            </a:outerShdw>
          </a:effectLst>
        </p:spPr>
        <p:txBody>
          <a:bodyPr wrap="none" rtlCol="0">
            <a:spAutoFit/>
          </a:bodyPr>
          <a:lstStyle/>
          <a:p>
            <a:r>
              <a:rPr lang="en-US" sz="4000" b="1" dirty="0" smtClean="0">
                <a:solidFill>
                  <a:srgbClr val="FF0000"/>
                </a:solidFill>
              </a:rPr>
              <a:t>The nature of climate change</a:t>
            </a:r>
            <a:endParaRPr lang="en-US" sz="4000" b="1" dirty="0">
              <a:solidFill>
                <a:srgbClr val="FF0000"/>
              </a:solidFill>
            </a:endParaRPr>
          </a:p>
        </p:txBody>
      </p:sp>
      <p:pic>
        <p:nvPicPr>
          <p:cNvPr id="5" name="Picture 4" descr="Tco2_record_2010.png"/>
          <p:cNvPicPr>
            <a:picLocks noChangeAspect="1"/>
          </p:cNvPicPr>
          <p:nvPr/>
        </p:nvPicPr>
        <p:blipFill>
          <a:blip r:embed="rId2" cstate="print"/>
          <a:stretch>
            <a:fillRect/>
          </a:stretch>
        </p:blipFill>
        <p:spPr>
          <a:xfrm>
            <a:off x="4800600" y="914400"/>
            <a:ext cx="4343400" cy="2514599"/>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5"/>
          <p:cNvSpPr txBox="1">
            <a:spLocks noChangeArrowheads="1"/>
          </p:cNvSpPr>
          <p:nvPr/>
        </p:nvSpPr>
        <p:spPr bwMode="auto">
          <a:xfrm>
            <a:off x="533400" y="196314"/>
            <a:ext cx="7848600" cy="707886"/>
          </a:xfrm>
          <a:prstGeom prst="rect">
            <a:avLst/>
          </a:prstGeom>
          <a:solidFill>
            <a:schemeClr val="accent1"/>
          </a:solidFill>
          <a:ln w="9525">
            <a:noFill/>
            <a:miter lim="800000"/>
            <a:headEnd/>
            <a:tailEnd/>
          </a:ln>
        </p:spPr>
        <p:txBody>
          <a:bodyPr wrap="square">
            <a:spAutoFit/>
          </a:bodyPr>
          <a:lstStyle/>
          <a:p>
            <a:pPr algn="ctr" defTabSz="914400">
              <a:spcBef>
                <a:spcPct val="50000"/>
              </a:spcBef>
            </a:pPr>
            <a:r>
              <a:rPr lang="en-US" sz="4000" b="1" dirty="0" smtClean="0">
                <a:solidFill>
                  <a:srgbClr val="FFFFFF"/>
                </a:solidFill>
                <a:latin typeface="Comic Sans MS" pitchFamily="66" charset="0"/>
                <a:cs typeface="Arial" charset="0"/>
              </a:rPr>
              <a:t>Reason for focus on extremes</a:t>
            </a:r>
            <a:endParaRPr lang="en-US" sz="4000" b="1" dirty="0">
              <a:solidFill>
                <a:srgbClr val="FFFFFF"/>
              </a:solidFill>
              <a:latin typeface="Comic Sans MS" pitchFamily="66" charset="0"/>
              <a:cs typeface="Arial" charset="0"/>
            </a:endParaRPr>
          </a:p>
        </p:txBody>
      </p:sp>
      <p:sp>
        <p:nvSpPr>
          <p:cNvPr id="12" name="TextBox 11"/>
          <p:cNvSpPr txBox="1"/>
          <p:nvPr/>
        </p:nvSpPr>
        <p:spPr>
          <a:xfrm>
            <a:off x="604434" y="5734373"/>
            <a:ext cx="3517310" cy="461665"/>
          </a:xfrm>
          <a:prstGeom prst="rect">
            <a:avLst/>
          </a:prstGeom>
          <a:noFill/>
        </p:spPr>
        <p:txBody>
          <a:bodyPr wrap="none" rtlCol="0">
            <a:spAutoFit/>
          </a:bodyPr>
          <a:lstStyle/>
          <a:p>
            <a:pPr defTabSz="914400"/>
            <a:r>
              <a:rPr lang="en-US" sz="2400" dirty="0" smtClean="0">
                <a:solidFill>
                  <a:schemeClr val="bg1"/>
                </a:solidFill>
                <a:latin typeface="Comic Sans MS" pitchFamily="66" charset="0"/>
                <a:cs typeface="Arial" charset="0"/>
              </a:rPr>
              <a:t>Mean A: 50°F, </a:t>
            </a:r>
            <a:r>
              <a:rPr lang="en-US" sz="2400" dirty="0" err="1" smtClean="0">
                <a:solidFill>
                  <a:schemeClr val="bg1"/>
                </a:solidFill>
                <a:latin typeface="Comic Sans MS" pitchFamily="66" charset="0"/>
                <a:cs typeface="Arial" charset="0"/>
              </a:rPr>
              <a:t>s.d</a:t>
            </a:r>
            <a:r>
              <a:rPr lang="en-US" sz="2400" dirty="0" smtClean="0">
                <a:solidFill>
                  <a:schemeClr val="bg1"/>
                </a:solidFill>
                <a:latin typeface="Comic Sans MS" pitchFamily="66" charset="0"/>
                <a:cs typeface="Arial" charset="0"/>
              </a:rPr>
              <a:t>. 10°F</a:t>
            </a:r>
          </a:p>
        </p:txBody>
      </p:sp>
      <p:pic>
        <p:nvPicPr>
          <p:cNvPr id="16" name="Picture 15" descr="trenberth1999normaldistv2_ptI.png"/>
          <p:cNvPicPr>
            <a:picLocks/>
          </p:cNvPicPr>
          <p:nvPr/>
        </p:nvPicPr>
        <p:blipFill>
          <a:blip r:embed="rId2" cstate="print"/>
          <a:stretch>
            <a:fillRect/>
          </a:stretch>
        </p:blipFill>
        <p:spPr>
          <a:xfrm>
            <a:off x="294418" y="953208"/>
            <a:ext cx="5467660" cy="2310802"/>
          </a:xfrm>
          <a:prstGeom prst="rect">
            <a:avLst/>
          </a:prstGeom>
        </p:spPr>
      </p:pic>
      <p:pic>
        <p:nvPicPr>
          <p:cNvPr id="18" name="Picture 17" descr="trenberth1999normaldistv2_p.png"/>
          <p:cNvPicPr>
            <a:picLocks/>
          </p:cNvPicPr>
          <p:nvPr/>
        </p:nvPicPr>
        <p:blipFill>
          <a:blip r:embed="rId3" cstate="print"/>
          <a:stretch>
            <a:fillRect/>
          </a:stretch>
        </p:blipFill>
        <p:spPr>
          <a:xfrm>
            <a:off x="824303" y="1469036"/>
            <a:ext cx="4542175" cy="1742139"/>
          </a:xfrm>
          <a:prstGeom prst="rect">
            <a:avLst/>
          </a:prstGeom>
        </p:spPr>
      </p:pic>
    </p:spTree>
  </p:cSld>
  <p:clrMapOvr>
    <a:masterClrMapping/>
  </p:clrMapOvr>
  <p:transition advTm="200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2500"/>
                            </p:stCondLst>
                            <p:childTnLst>
                              <p:par>
                                <p:cTn id="8" presetID="63" presetClass="path" presetSubtype="0" accel="50000" decel="50000" fill="hold" nodeType="afterEffect">
                                  <p:stCondLst>
                                    <p:cond delay="0"/>
                                  </p:stCondLst>
                                  <p:childTnLst>
                                    <p:animMotion origin="layout" path="M 0.00781 7.51445E-7 L 0.0316 7.51445E-7 " pathEditMode="relative" rAng="0" ptsTypes="AA">
                                      <p:cBhvr>
                                        <p:cTn id="9" dur="2000" fill="hold"/>
                                        <p:tgtEl>
                                          <p:spTgt spid="18"/>
                                        </p:tgtEl>
                                        <p:attrNameLst>
                                          <p:attrName>ppt_x</p:attrName>
                                          <p:attrName>ppt_y</p:attrName>
                                        </p:attrNameLst>
                                      </p:cBhvr>
                                      <p:rCtr x="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5"/>
          <p:cNvSpPr txBox="1">
            <a:spLocks noChangeArrowheads="1"/>
          </p:cNvSpPr>
          <p:nvPr/>
        </p:nvSpPr>
        <p:spPr bwMode="auto">
          <a:xfrm>
            <a:off x="533400" y="196314"/>
            <a:ext cx="7848600" cy="707886"/>
          </a:xfrm>
          <a:prstGeom prst="rect">
            <a:avLst/>
          </a:prstGeom>
          <a:solidFill>
            <a:schemeClr val="accent1"/>
          </a:solidFill>
          <a:ln w="9525">
            <a:noFill/>
            <a:miter lim="800000"/>
            <a:headEnd/>
            <a:tailEnd/>
          </a:ln>
        </p:spPr>
        <p:txBody>
          <a:bodyPr wrap="square">
            <a:spAutoFit/>
          </a:bodyPr>
          <a:lstStyle/>
          <a:p>
            <a:pPr algn="ctr" defTabSz="914400">
              <a:spcBef>
                <a:spcPct val="50000"/>
              </a:spcBef>
            </a:pPr>
            <a:r>
              <a:rPr lang="en-US" sz="4000" b="1" dirty="0" smtClean="0">
                <a:solidFill>
                  <a:srgbClr val="FFFFFF"/>
                </a:solidFill>
                <a:latin typeface="Comic Sans MS" pitchFamily="66" charset="0"/>
                <a:cs typeface="Arial" charset="0"/>
              </a:rPr>
              <a:t>Reason for focus on extremes</a:t>
            </a:r>
            <a:endParaRPr lang="en-US" sz="4000" b="1" dirty="0">
              <a:solidFill>
                <a:srgbClr val="FFFFFF"/>
              </a:solidFill>
              <a:latin typeface="Comic Sans MS" pitchFamily="66" charset="0"/>
              <a:cs typeface="Arial" charset="0"/>
            </a:endParaRPr>
          </a:p>
        </p:txBody>
      </p:sp>
      <p:pic>
        <p:nvPicPr>
          <p:cNvPr id="59394" name="Picture 2"/>
          <p:cNvPicPr>
            <a:picLocks noChangeAspect="1" noChangeArrowheads="1"/>
          </p:cNvPicPr>
          <p:nvPr/>
        </p:nvPicPr>
        <p:blipFill>
          <a:blip r:embed="rId2" cstate="print"/>
          <a:srcRect/>
          <a:stretch>
            <a:fillRect/>
          </a:stretch>
        </p:blipFill>
        <p:spPr bwMode="auto">
          <a:xfrm>
            <a:off x="6044338" y="5213661"/>
            <a:ext cx="3099661" cy="1628841"/>
          </a:xfrm>
          <a:prstGeom prst="rect">
            <a:avLst/>
          </a:prstGeom>
          <a:noFill/>
          <a:ln w="9525">
            <a:noFill/>
            <a:miter lim="800000"/>
            <a:headEnd/>
            <a:tailEnd/>
          </a:ln>
        </p:spPr>
      </p:pic>
      <p:pic>
        <p:nvPicPr>
          <p:cNvPr id="10" name="Picture 9" descr="trenberth1999normaldistv2.png"/>
          <p:cNvPicPr>
            <a:picLocks noChangeAspect="1"/>
          </p:cNvPicPr>
          <p:nvPr/>
        </p:nvPicPr>
        <p:blipFill>
          <a:blip r:embed="rId3" cstate="print"/>
          <a:stretch>
            <a:fillRect/>
          </a:stretch>
        </p:blipFill>
        <p:spPr>
          <a:xfrm>
            <a:off x="211695" y="938991"/>
            <a:ext cx="5930918" cy="4252943"/>
          </a:xfrm>
          <a:prstGeom prst="rect">
            <a:avLst/>
          </a:prstGeom>
        </p:spPr>
      </p:pic>
      <p:sp>
        <p:nvSpPr>
          <p:cNvPr id="11" name="TextBox 10"/>
          <p:cNvSpPr txBox="1"/>
          <p:nvPr/>
        </p:nvSpPr>
        <p:spPr>
          <a:xfrm>
            <a:off x="6338807" y="1332856"/>
            <a:ext cx="2805193" cy="2308324"/>
          </a:xfrm>
          <a:prstGeom prst="rect">
            <a:avLst/>
          </a:prstGeom>
          <a:noFill/>
        </p:spPr>
        <p:txBody>
          <a:bodyPr wrap="square" rtlCol="0">
            <a:spAutoFit/>
          </a:bodyPr>
          <a:lstStyle/>
          <a:p>
            <a:pPr defTabSz="914400"/>
            <a:r>
              <a:rPr lang="en-US" sz="2400" b="1" dirty="0" smtClean="0">
                <a:solidFill>
                  <a:srgbClr val="C00000"/>
                </a:solidFill>
                <a:latin typeface="Comic Sans MS" pitchFamily="66" charset="0"/>
                <a:cs typeface="Arial" charset="0"/>
              </a:rPr>
              <a:t>Shift in climate: from A to B</a:t>
            </a:r>
          </a:p>
          <a:p>
            <a:pPr defTabSz="914400"/>
            <a:endParaRPr lang="en-US" sz="2400" dirty="0" smtClean="0">
              <a:solidFill>
                <a:srgbClr val="000000"/>
              </a:solidFill>
              <a:latin typeface="Comic Sans MS" pitchFamily="66" charset="0"/>
              <a:cs typeface="Arial" charset="0"/>
            </a:endParaRPr>
          </a:p>
          <a:p>
            <a:pPr defTabSz="914400"/>
            <a:r>
              <a:rPr lang="en-US" sz="2400" dirty="0" smtClean="0">
                <a:solidFill>
                  <a:schemeClr val="bg1"/>
                </a:solidFill>
                <a:latin typeface="Comic Sans MS" pitchFamily="66" charset="0"/>
                <a:cs typeface="Arial" charset="0"/>
              </a:rPr>
              <a:t>Most of time the values are the same </a:t>
            </a:r>
            <a:r>
              <a:rPr lang="en-US" sz="2400" dirty="0" smtClean="0">
                <a:solidFill>
                  <a:srgbClr val="CCFF33"/>
                </a:solidFill>
                <a:latin typeface="Comic Sans MS" pitchFamily="66" charset="0"/>
                <a:cs typeface="Arial" charset="0"/>
              </a:rPr>
              <a:t>(green).</a:t>
            </a:r>
          </a:p>
        </p:txBody>
      </p:sp>
      <p:sp>
        <p:nvSpPr>
          <p:cNvPr id="12" name="TextBox 11"/>
          <p:cNvSpPr txBox="1"/>
          <p:nvPr/>
        </p:nvSpPr>
        <p:spPr>
          <a:xfrm>
            <a:off x="604434" y="5734373"/>
            <a:ext cx="3517310" cy="830997"/>
          </a:xfrm>
          <a:prstGeom prst="rect">
            <a:avLst/>
          </a:prstGeom>
          <a:noFill/>
        </p:spPr>
        <p:txBody>
          <a:bodyPr wrap="none" rtlCol="0">
            <a:spAutoFit/>
          </a:bodyPr>
          <a:lstStyle/>
          <a:p>
            <a:pPr defTabSz="914400"/>
            <a:r>
              <a:rPr lang="en-US" sz="2400" dirty="0" smtClean="0">
                <a:solidFill>
                  <a:schemeClr val="bg1"/>
                </a:solidFill>
                <a:latin typeface="Comic Sans MS" pitchFamily="66" charset="0"/>
                <a:cs typeface="Arial" charset="0"/>
              </a:rPr>
              <a:t>Mean A: 50°F, </a:t>
            </a:r>
            <a:r>
              <a:rPr lang="en-US" sz="2400" dirty="0" err="1" smtClean="0">
                <a:solidFill>
                  <a:schemeClr val="bg1"/>
                </a:solidFill>
                <a:latin typeface="Comic Sans MS" pitchFamily="66" charset="0"/>
                <a:cs typeface="Arial" charset="0"/>
              </a:rPr>
              <a:t>s.d</a:t>
            </a:r>
            <a:r>
              <a:rPr lang="en-US" sz="2400" dirty="0" smtClean="0">
                <a:solidFill>
                  <a:schemeClr val="bg1"/>
                </a:solidFill>
                <a:latin typeface="Comic Sans MS" pitchFamily="66" charset="0"/>
                <a:cs typeface="Arial" charset="0"/>
              </a:rPr>
              <a:t>. 10°F</a:t>
            </a:r>
          </a:p>
          <a:p>
            <a:pPr defTabSz="914400"/>
            <a:r>
              <a:rPr lang="en-US" sz="2400" dirty="0" smtClean="0">
                <a:solidFill>
                  <a:srgbClr val="99CCFF"/>
                </a:solidFill>
                <a:latin typeface="Comic Sans MS" pitchFamily="66" charset="0"/>
                <a:cs typeface="Arial" charset="0"/>
              </a:rPr>
              <a:t>Mean B: 55°F, </a:t>
            </a:r>
            <a:r>
              <a:rPr lang="en-US" sz="2400" dirty="0" err="1" smtClean="0">
                <a:solidFill>
                  <a:srgbClr val="99CCFF"/>
                </a:solidFill>
                <a:latin typeface="Comic Sans MS" pitchFamily="66" charset="0"/>
                <a:cs typeface="Arial" charset="0"/>
              </a:rPr>
              <a:t>s.d</a:t>
            </a:r>
            <a:r>
              <a:rPr lang="en-US" sz="2400" dirty="0" smtClean="0">
                <a:solidFill>
                  <a:srgbClr val="99CCFF"/>
                </a:solidFill>
                <a:latin typeface="Comic Sans MS" pitchFamily="66" charset="0"/>
                <a:cs typeface="Arial" charset="0"/>
              </a:rPr>
              <a:t>. 10°F</a:t>
            </a:r>
            <a:endParaRPr lang="en-US" sz="2400" dirty="0">
              <a:solidFill>
                <a:srgbClr val="99CCFF"/>
              </a:solidFill>
              <a:latin typeface="Comic Sans MS" pitchFamily="66" charset="0"/>
              <a:cs typeface="Arial" charset="0"/>
            </a:endParaRPr>
          </a:p>
        </p:txBody>
      </p:sp>
      <p:grpSp>
        <p:nvGrpSpPr>
          <p:cNvPr id="2" name="Group 14"/>
          <p:cNvGrpSpPr/>
          <p:nvPr/>
        </p:nvGrpSpPr>
        <p:grpSpPr>
          <a:xfrm>
            <a:off x="4541009" y="3378631"/>
            <a:ext cx="4370516" cy="1525794"/>
            <a:chOff x="4541009" y="3378631"/>
            <a:chExt cx="4370516" cy="1525794"/>
          </a:xfrm>
        </p:grpSpPr>
        <p:sp>
          <p:nvSpPr>
            <p:cNvPr id="13" name="TextBox 12"/>
            <p:cNvSpPr txBox="1"/>
            <p:nvPr/>
          </p:nvSpPr>
          <p:spPr>
            <a:xfrm>
              <a:off x="6447295" y="3704096"/>
              <a:ext cx="2464230" cy="1200329"/>
            </a:xfrm>
            <a:prstGeom prst="rect">
              <a:avLst/>
            </a:prstGeom>
            <a:noFill/>
          </p:spPr>
          <p:txBody>
            <a:bodyPr wrap="square" rtlCol="0">
              <a:spAutoFit/>
            </a:bodyPr>
            <a:lstStyle/>
            <a:p>
              <a:pPr defTabSz="914400"/>
              <a:r>
                <a:rPr lang="en-US" sz="2400" dirty="0" smtClean="0">
                  <a:solidFill>
                    <a:srgbClr val="C00000"/>
                  </a:solidFill>
                  <a:latin typeface="Comic Sans MS" pitchFamily="66" charset="0"/>
                  <a:cs typeface="Arial" charset="0"/>
                </a:rPr>
                <a:t>Biggest changes in extremes: &gt;200%</a:t>
              </a:r>
              <a:endParaRPr lang="en-US" sz="2400" dirty="0">
                <a:solidFill>
                  <a:srgbClr val="C00000"/>
                </a:solidFill>
                <a:latin typeface="Comic Sans MS" pitchFamily="66" charset="0"/>
                <a:cs typeface="Arial" charset="0"/>
              </a:endParaRPr>
            </a:p>
          </p:txBody>
        </p:sp>
        <p:sp>
          <p:nvSpPr>
            <p:cNvPr id="14" name="Oval 13"/>
            <p:cNvSpPr/>
            <p:nvPr/>
          </p:nvSpPr>
          <p:spPr bwMode="auto">
            <a:xfrm rot="20159054">
              <a:off x="4541009" y="3378631"/>
              <a:ext cx="1131377" cy="619932"/>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2400" smtClean="0">
                <a:solidFill>
                  <a:srgbClr val="000000"/>
                </a:solidFill>
                <a:latin typeface="Comic Sans MS" pitchFamily="66" charset="0"/>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4385816"/>
          </a:xfrm>
          <a:prstGeom prst="rect">
            <a:avLst/>
          </a:prstGeom>
          <a:noFill/>
        </p:spPr>
        <p:txBody>
          <a:bodyPr wrap="square" rtlCol="0">
            <a:spAutoFit/>
          </a:bodyPr>
          <a:lstStyle/>
          <a:p>
            <a:r>
              <a:rPr lang="en-US" sz="2800" b="1" dirty="0" smtClean="0">
                <a:solidFill>
                  <a:srgbClr val="FFFF00"/>
                </a:solidFill>
              </a:rPr>
              <a:t>Null hypothesis:</a:t>
            </a:r>
          </a:p>
          <a:p>
            <a:r>
              <a:rPr lang="en-US" sz="2800" b="1" dirty="0" smtClean="0">
                <a:solidFill>
                  <a:srgbClr val="FF0000"/>
                </a:solidFill>
              </a:rPr>
              <a:t> “There is no human influence on climate”</a:t>
            </a:r>
          </a:p>
          <a:p>
            <a:r>
              <a:rPr lang="en-US" sz="2800" dirty="0" smtClean="0">
                <a:solidFill>
                  <a:schemeClr val="bg1"/>
                </a:solidFill>
              </a:rPr>
              <a:t>Burden of proof is high.  Scientists typically require 95% confidence level </a:t>
            </a:r>
            <a:r>
              <a:rPr lang="en-US" sz="2400" dirty="0" smtClean="0">
                <a:solidFill>
                  <a:schemeClr val="bg1"/>
                </a:solidFill>
              </a:rPr>
              <a:t>(5% significance level)</a:t>
            </a:r>
            <a:endParaRPr lang="en-US" sz="2800" dirty="0" smtClean="0">
              <a:solidFill>
                <a:schemeClr val="bg1"/>
              </a:solidFill>
            </a:endParaRPr>
          </a:p>
          <a:p>
            <a:endParaRPr lang="en-US" sz="1600" dirty="0">
              <a:solidFill>
                <a:schemeClr val="bg1"/>
              </a:solidFill>
            </a:endParaRPr>
          </a:p>
          <a:p>
            <a:r>
              <a:rPr lang="en-US" sz="2700" b="1" dirty="0" smtClean="0">
                <a:solidFill>
                  <a:srgbClr val="FFFF00"/>
                </a:solidFill>
              </a:rPr>
              <a:t>Type I errors</a:t>
            </a:r>
            <a:r>
              <a:rPr lang="en-US" sz="2700" dirty="0" smtClean="0">
                <a:solidFill>
                  <a:schemeClr val="bg1"/>
                </a:solidFill>
              </a:rPr>
              <a:t>: False positive.  Wrongly concluding there is a human influence when there isn’t.</a:t>
            </a:r>
          </a:p>
          <a:p>
            <a:endParaRPr lang="en-US" sz="1600" dirty="0">
              <a:solidFill>
                <a:schemeClr val="bg1"/>
              </a:solidFill>
            </a:endParaRPr>
          </a:p>
          <a:p>
            <a:r>
              <a:rPr lang="en-US" sz="2700" b="1" dirty="0" smtClean="0">
                <a:solidFill>
                  <a:srgbClr val="FFFF00"/>
                </a:solidFill>
              </a:rPr>
              <a:t>Type II errors</a:t>
            </a:r>
            <a:r>
              <a:rPr lang="en-US" sz="2700" dirty="0" smtClean="0">
                <a:solidFill>
                  <a:schemeClr val="bg1"/>
                </a:solidFill>
              </a:rPr>
              <a:t>: False negative.  Wrongly concluding there is no human influence, when there is.  This kind of error is very common!</a:t>
            </a:r>
            <a:endParaRPr lang="en-US" sz="2700" dirty="0">
              <a:solidFill>
                <a:schemeClr val="bg1"/>
              </a:solidFill>
            </a:endParaRPr>
          </a:p>
        </p:txBody>
      </p:sp>
      <p:pic>
        <p:nvPicPr>
          <p:cNvPr id="1026" name="Picture 2"/>
          <p:cNvPicPr>
            <a:picLocks noChangeAspect="1" noChangeArrowheads="1"/>
          </p:cNvPicPr>
          <p:nvPr/>
        </p:nvPicPr>
        <p:blipFill>
          <a:blip r:embed="rId2" cstate="print"/>
          <a:srcRect l="3525" t="4895"/>
          <a:stretch>
            <a:fillRect/>
          </a:stretch>
        </p:blipFill>
        <p:spPr bwMode="auto">
          <a:xfrm>
            <a:off x="5065058" y="4724400"/>
            <a:ext cx="4078941" cy="2133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52310"/>
          <a:stretch>
            <a:fillRect/>
          </a:stretch>
        </p:blipFill>
        <p:spPr bwMode="auto">
          <a:xfrm>
            <a:off x="304799" y="5257800"/>
            <a:ext cx="4488873" cy="1371600"/>
          </a:xfrm>
          <a:prstGeom prst="rect">
            <a:avLst/>
          </a:prstGeom>
          <a:noFill/>
          <a:ln w="9525">
            <a:noFill/>
            <a:miter lim="800000"/>
            <a:headEnd/>
            <a:tailEnd/>
          </a:ln>
        </p:spPr>
      </p:pic>
      <p:cxnSp>
        <p:nvCxnSpPr>
          <p:cNvPr id="6" name="Straight Arrow Connector 5"/>
          <p:cNvCxnSpPr/>
          <p:nvPr/>
        </p:nvCxnSpPr>
        <p:spPr bwMode="auto">
          <a:xfrm rot="10800000" flipV="1">
            <a:off x="2743200" y="4724400"/>
            <a:ext cx="1066800" cy="990600"/>
          </a:xfrm>
          <a:prstGeom prst="straightConnector1">
            <a:avLst/>
          </a:prstGeom>
          <a:solidFill>
            <a:schemeClr val="accent1"/>
          </a:solidFill>
          <a:ln w="31750" cap="flat" cmpd="sng" algn="ctr">
            <a:solidFill>
              <a:srgbClr val="FFFF00"/>
            </a:solidFill>
            <a:prstDash val="solid"/>
            <a:round/>
            <a:headEnd type="none" w="med" len="med"/>
            <a:tailEnd type="arrow"/>
          </a:ln>
          <a:effectLst>
            <a:outerShdw blurRad="50800" dist="50800" dir="5400000" algn="ctr" rotWithShape="0">
              <a:schemeClr val="tx1"/>
            </a:outerShdw>
          </a:effectLst>
        </p:spPr>
      </p:cxn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8580"/>
            <a:ext cx="8534400" cy="6370975"/>
          </a:xfrm>
          <a:prstGeom prst="rect">
            <a:avLst/>
          </a:prstGeom>
          <a:noFill/>
        </p:spPr>
        <p:txBody>
          <a:bodyPr wrap="square" rtlCol="0">
            <a:spAutoFit/>
          </a:bodyPr>
          <a:lstStyle/>
          <a:p>
            <a:r>
              <a:rPr lang="en-US" sz="2800" b="1" dirty="0" smtClean="0">
                <a:solidFill>
                  <a:srgbClr val="FFFF00"/>
                </a:solidFill>
              </a:rPr>
              <a:t>Null hypothesis:</a:t>
            </a:r>
          </a:p>
          <a:p>
            <a:r>
              <a:rPr lang="en-US" sz="2800" b="1" dirty="0" smtClean="0">
                <a:solidFill>
                  <a:srgbClr val="FF0000"/>
                </a:solidFill>
              </a:rPr>
              <a:t> “There is no human influence on climate”</a:t>
            </a:r>
          </a:p>
          <a:p>
            <a:r>
              <a:rPr lang="en-US" sz="2400" dirty="0" smtClean="0">
                <a:solidFill>
                  <a:schemeClr val="bg1"/>
                </a:solidFill>
              </a:rPr>
              <a:t>Was appropriate prior to 2007 (AR4) but IPCC found that global warming is “</a:t>
            </a:r>
            <a:r>
              <a:rPr lang="en-US" sz="2400" dirty="0" smtClean="0">
                <a:solidFill>
                  <a:srgbClr val="FFFF00"/>
                </a:solidFill>
              </a:rPr>
              <a:t>unequivocal</a:t>
            </a:r>
            <a:r>
              <a:rPr lang="en-US" sz="2400" dirty="0" smtClean="0">
                <a:solidFill>
                  <a:schemeClr val="bg1"/>
                </a:solidFill>
              </a:rPr>
              <a:t>” and “very likely” due to human activities.</a:t>
            </a:r>
          </a:p>
          <a:p>
            <a:r>
              <a:rPr lang="en-US" sz="2400" dirty="0" smtClean="0">
                <a:solidFill>
                  <a:schemeClr val="bg1"/>
                </a:solidFill>
              </a:rPr>
              <a:t> So this null hypothesis </a:t>
            </a:r>
            <a:r>
              <a:rPr lang="en-US" sz="2400" b="1" dirty="0" smtClean="0">
                <a:solidFill>
                  <a:schemeClr val="bg1"/>
                </a:solidFill>
              </a:rPr>
              <a:t>no longer appropriate. </a:t>
            </a:r>
            <a:r>
              <a:rPr lang="en-US" sz="2400" dirty="0" smtClean="0">
                <a:solidFill>
                  <a:schemeClr val="bg1"/>
                </a:solidFill>
              </a:rPr>
              <a:t> If one reverses the null hypothesis “there is a human influence on climate” then it is very hard to prove otherwise at 95% level.</a:t>
            </a:r>
          </a:p>
          <a:p>
            <a:endParaRPr lang="en-US" sz="1000" dirty="0">
              <a:solidFill>
                <a:schemeClr val="bg1"/>
              </a:solidFill>
            </a:endParaRPr>
          </a:p>
          <a:p>
            <a:r>
              <a:rPr lang="en-US" sz="2400" dirty="0" smtClean="0">
                <a:solidFill>
                  <a:schemeClr val="bg1"/>
                </a:solidFill>
              </a:rPr>
              <a:t>So these are wrong questions: </a:t>
            </a:r>
          </a:p>
          <a:p>
            <a:pPr lvl="2"/>
            <a:r>
              <a:rPr lang="en-US" sz="2400" dirty="0" smtClean="0">
                <a:solidFill>
                  <a:schemeClr val="bg1"/>
                </a:solidFill>
              </a:rPr>
              <a:t>“Is it due to global warming?”</a:t>
            </a:r>
          </a:p>
          <a:p>
            <a:pPr lvl="2"/>
            <a:r>
              <a:rPr lang="en-US" sz="2400" dirty="0" smtClean="0">
                <a:solidFill>
                  <a:schemeClr val="bg1"/>
                </a:solidFill>
              </a:rPr>
              <a:t>“Is it due to natural variability?”</a:t>
            </a:r>
          </a:p>
          <a:p>
            <a:r>
              <a:rPr lang="en-US" sz="4000" dirty="0" smtClean="0">
                <a:solidFill>
                  <a:srgbClr val="FF0000"/>
                </a:solidFill>
              </a:rPr>
              <a:t>It is always both!</a:t>
            </a:r>
          </a:p>
          <a:p>
            <a:r>
              <a:rPr lang="en-US" sz="2400" dirty="0" smtClean="0">
                <a:solidFill>
                  <a:srgbClr val="FFFF00"/>
                </a:solidFill>
              </a:rPr>
              <a:t>Moreover, natural variability is not a cause: where does the energy perturbation come from to cause the change?</a:t>
            </a:r>
            <a:endParaRPr lang="en-US" sz="2400" dirty="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610600" cy="5139869"/>
          </a:xfrm>
          <a:prstGeom prst="rect">
            <a:avLst/>
          </a:prstGeom>
          <a:noFill/>
        </p:spPr>
        <p:txBody>
          <a:bodyPr wrap="square" rtlCol="0">
            <a:spAutoFit/>
          </a:bodyPr>
          <a:lstStyle/>
          <a:p>
            <a:pPr marL="342900" indent="-342900">
              <a:buFont typeface="+mj-lt"/>
              <a:buAutoNum type="arabicPeriod"/>
            </a:pPr>
            <a:r>
              <a:rPr lang="en-US" sz="2400" dirty="0" smtClean="0">
                <a:solidFill>
                  <a:schemeClr val="bg1"/>
                </a:solidFill>
              </a:rPr>
              <a:t>The flooding in Pakistan (August) </a:t>
            </a:r>
            <a:r>
              <a:rPr lang="en-US" sz="2000" dirty="0" smtClean="0">
                <a:solidFill>
                  <a:schemeClr val="bg1"/>
                </a:solidFill>
              </a:rPr>
              <a:t>and related earlier </a:t>
            </a:r>
            <a:r>
              <a:rPr lang="en-US" sz="2400" dirty="0" smtClean="0">
                <a:solidFill>
                  <a:schemeClr val="bg1"/>
                </a:solidFill>
              </a:rPr>
              <a:t>flooding in China and India (July)</a:t>
            </a:r>
          </a:p>
          <a:p>
            <a:pPr marL="342900" indent="-342900">
              <a:buFont typeface="+mj-lt"/>
              <a:buAutoNum type="arabicPeriod"/>
            </a:pPr>
            <a:r>
              <a:rPr lang="en-US" sz="2400" dirty="0" smtClean="0">
                <a:solidFill>
                  <a:schemeClr val="bg1"/>
                </a:solidFill>
              </a:rPr>
              <a:t>The Russian drought, heat wave and wild fires </a:t>
            </a:r>
            <a:r>
              <a:rPr lang="en-US" sz="1600" dirty="0" smtClean="0">
                <a:solidFill>
                  <a:schemeClr val="bg1"/>
                </a:solidFill>
              </a:rPr>
              <a:t>(which is an event physically related to the Asian flooding via a monsoon circulation and </a:t>
            </a:r>
            <a:r>
              <a:rPr lang="en-US" sz="1600" dirty="0" err="1" smtClean="0">
                <a:solidFill>
                  <a:schemeClr val="bg1"/>
                </a:solidFill>
              </a:rPr>
              <a:t>teleconnections</a:t>
            </a:r>
            <a:r>
              <a:rPr lang="en-US" sz="1600" dirty="0" smtClean="0">
                <a:solidFill>
                  <a:schemeClr val="bg1"/>
                </a:solidFill>
              </a:rPr>
              <a:t>)</a:t>
            </a:r>
            <a:endParaRPr lang="en-US" dirty="0" smtClean="0">
              <a:solidFill>
                <a:schemeClr val="bg1"/>
              </a:solidFill>
            </a:endParaRPr>
          </a:p>
          <a:p>
            <a:pPr marL="342900" indent="-342900">
              <a:buFont typeface="+mj-lt"/>
              <a:buAutoNum type="arabicPeriod"/>
            </a:pPr>
            <a:r>
              <a:rPr lang="en-US" sz="2400" dirty="0" smtClean="0">
                <a:solidFill>
                  <a:schemeClr val="bg1"/>
                </a:solidFill>
              </a:rPr>
              <a:t>The flooding events in the US</a:t>
            </a:r>
            <a:r>
              <a:rPr lang="en-US" dirty="0" smtClean="0">
                <a:solidFill>
                  <a:schemeClr val="bg1"/>
                </a:solidFill>
              </a:rPr>
              <a:t>, </a:t>
            </a:r>
            <a:r>
              <a:rPr lang="en-US" sz="1600" dirty="0" smtClean="0">
                <a:solidFill>
                  <a:schemeClr val="bg1"/>
                </a:solidFill>
              </a:rPr>
              <a:t>notably the nor-</a:t>
            </a:r>
            <a:r>
              <a:rPr lang="en-US" sz="1600" dirty="0" err="1" smtClean="0">
                <a:solidFill>
                  <a:schemeClr val="bg1"/>
                </a:solidFill>
              </a:rPr>
              <a:t>easters</a:t>
            </a:r>
            <a:r>
              <a:rPr lang="en-US" sz="1600" dirty="0" smtClean="0">
                <a:solidFill>
                  <a:schemeClr val="bg1"/>
                </a:solidFill>
              </a:rPr>
              <a:t> in February-March and the "</a:t>
            </a:r>
            <a:r>
              <a:rPr lang="en-US" sz="1600" dirty="0" err="1" smtClean="0">
                <a:solidFill>
                  <a:schemeClr val="bg1"/>
                </a:solidFill>
              </a:rPr>
              <a:t>Snowmageddon</a:t>
            </a:r>
            <a:r>
              <a:rPr lang="en-US" sz="1600" dirty="0" smtClean="0">
                <a:solidFill>
                  <a:schemeClr val="bg1"/>
                </a:solidFill>
              </a:rPr>
              <a:t>“ record breaking snows in Washington, Philadelphia and Baltimore.</a:t>
            </a:r>
            <a:endParaRPr lang="en-US" dirty="0" smtClean="0">
              <a:solidFill>
                <a:schemeClr val="bg1"/>
              </a:solidFill>
            </a:endParaRPr>
          </a:p>
          <a:p>
            <a:pPr marL="342900" indent="-342900">
              <a:buFont typeface="+mj-lt"/>
              <a:buAutoNum type="arabicPeriod"/>
            </a:pPr>
            <a:r>
              <a:rPr lang="en-US" sz="2400" dirty="0" smtClean="0">
                <a:solidFill>
                  <a:schemeClr val="bg1"/>
                </a:solidFill>
              </a:rPr>
              <a:t>Intense heavy rains in Nashville </a:t>
            </a:r>
            <a:r>
              <a:rPr lang="en-US" dirty="0" smtClean="0">
                <a:solidFill>
                  <a:schemeClr val="bg1"/>
                </a:solidFill>
              </a:rPr>
              <a:t>in May </a:t>
            </a:r>
            <a:r>
              <a:rPr lang="en-US" sz="1600" dirty="0" smtClean="0">
                <a:solidFill>
                  <a:schemeClr val="bg1"/>
                </a:solidFill>
              </a:rPr>
              <a:t>(over 20 inches in 2 days)</a:t>
            </a:r>
            <a:endParaRPr lang="en-US" dirty="0" smtClean="0">
              <a:solidFill>
                <a:schemeClr val="bg1"/>
              </a:solidFill>
            </a:endParaRPr>
          </a:p>
          <a:p>
            <a:pPr marL="342900" indent="-342900">
              <a:buFont typeface="+mj-lt"/>
              <a:buAutoNum type="arabicPeriod"/>
            </a:pPr>
            <a:r>
              <a:rPr lang="en-US" sz="2400" dirty="0" smtClean="0">
                <a:solidFill>
                  <a:schemeClr val="bg1"/>
                </a:solidFill>
              </a:rPr>
              <a:t>Wettest September ever in Australia, flooding since</a:t>
            </a:r>
          </a:p>
          <a:p>
            <a:pPr marL="342900" indent="-342900">
              <a:buFont typeface="+mj-lt"/>
              <a:buAutoNum type="arabicPeriod"/>
            </a:pPr>
            <a:r>
              <a:rPr lang="en-US" sz="2400" dirty="0" smtClean="0">
                <a:solidFill>
                  <a:schemeClr val="bg1"/>
                </a:solidFill>
              </a:rPr>
              <a:t>The strong Atlantic hurricane season </a:t>
            </a:r>
            <a:r>
              <a:rPr lang="en-US" sz="1600" dirty="0" smtClean="0">
                <a:solidFill>
                  <a:schemeClr val="bg1"/>
                </a:solidFill>
              </a:rPr>
              <a:t>(19 named storms second after 2005 and tied with 1995 since 1944 when surveillance aircraft began monitoring, and 12 hurricanes).  Only one storm made landfall in the US but 3 made landfall in Mexico and hurricane Karl caused extensive flooding in Mexico and Texas. Moisture from Hurricane Karl brought flooding rains to parts of southwest Wisconsin, southern Minnesota, and southeast South Dakota and contributed to Minnesota's wettest September in the 1895-2010 record. </a:t>
            </a:r>
            <a:endParaRPr lang="en-US" sz="1600" dirty="0">
              <a:solidFill>
                <a:schemeClr val="bg1"/>
              </a:solidFill>
            </a:endParaRPr>
          </a:p>
        </p:txBody>
      </p:sp>
      <p:sp>
        <p:nvSpPr>
          <p:cNvPr id="3" name="TextBox 2"/>
          <p:cNvSpPr txBox="1"/>
          <p:nvPr/>
        </p:nvSpPr>
        <p:spPr>
          <a:xfrm>
            <a:off x="457200" y="152400"/>
            <a:ext cx="8001000" cy="954107"/>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FF00"/>
                </a:solidFill>
              </a:rPr>
              <a:t>Extremes in 2010 that very likely would NOT have happened without global warming</a:t>
            </a:r>
            <a:endParaRPr lang="en-US" sz="2800" b="1" dirty="0">
              <a:solidFill>
                <a:srgbClr val="FFFF00"/>
              </a:solidFill>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ssia-wildfires-smoke-deaths-tree_24438_600x450.jpg"/>
          <p:cNvPicPr>
            <a:picLocks noChangeAspect="1"/>
          </p:cNvPicPr>
          <p:nvPr/>
        </p:nvPicPr>
        <p:blipFill>
          <a:blip r:embed="rId2" cstate="print"/>
          <a:stretch>
            <a:fillRect/>
          </a:stretch>
        </p:blipFill>
        <p:spPr>
          <a:xfrm>
            <a:off x="2945223" y="4534281"/>
            <a:ext cx="3257550" cy="2323719"/>
          </a:xfrm>
          <a:prstGeom prst="rect">
            <a:avLst/>
          </a:prstGeom>
        </p:spPr>
      </p:pic>
      <p:pic>
        <p:nvPicPr>
          <p:cNvPr id="2" name="Picture 1" descr="pakistan-floods-russia-wildfires-linked_24518_600x450.jpg"/>
          <p:cNvPicPr>
            <a:picLocks noChangeAspect="1"/>
          </p:cNvPicPr>
          <p:nvPr/>
        </p:nvPicPr>
        <p:blipFill>
          <a:blip r:embed="rId3" cstate="print"/>
          <a:stretch>
            <a:fillRect/>
          </a:stretch>
        </p:blipFill>
        <p:spPr>
          <a:xfrm>
            <a:off x="0" y="425305"/>
            <a:ext cx="2929100" cy="2211569"/>
          </a:xfrm>
          <a:prstGeom prst="rect">
            <a:avLst/>
          </a:prstGeom>
        </p:spPr>
      </p:pic>
      <p:pic>
        <p:nvPicPr>
          <p:cNvPr id="3" name="Picture 2" descr="russia-wildfires-smoke-deaths-wedding_24440_600x450.jpg"/>
          <p:cNvPicPr>
            <a:picLocks noChangeAspect="1"/>
          </p:cNvPicPr>
          <p:nvPr/>
        </p:nvPicPr>
        <p:blipFill>
          <a:blip r:embed="rId4" cstate="print"/>
          <a:stretch>
            <a:fillRect/>
          </a:stretch>
        </p:blipFill>
        <p:spPr>
          <a:xfrm>
            <a:off x="2948580" y="21266"/>
            <a:ext cx="3261718" cy="2169042"/>
          </a:xfrm>
          <a:prstGeom prst="rect">
            <a:avLst/>
          </a:prstGeom>
        </p:spPr>
      </p:pic>
      <p:pic>
        <p:nvPicPr>
          <p:cNvPr id="4" name="Picture 3" descr="russia-wildfires-smoke-deaths-running_24437_600x450.jpg"/>
          <p:cNvPicPr>
            <a:picLocks noChangeAspect="1"/>
          </p:cNvPicPr>
          <p:nvPr/>
        </p:nvPicPr>
        <p:blipFill>
          <a:blip r:embed="rId5" cstate="print"/>
          <a:stretch>
            <a:fillRect/>
          </a:stretch>
        </p:blipFill>
        <p:spPr>
          <a:xfrm>
            <a:off x="2959635" y="2187279"/>
            <a:ext cx="3260591" cy="2342191"/>
          </a:xfrm>
          <a:prstGeom prst="rect">
            <a:avLst/>
          </a:prstGeom>
        </p:spPr>
      </p:pic>
      <p:pic>
        <p:nvPicPr>
          <p:cNvPr id="6" name="Picture 5" descr="Chinafloods08_10.jpg"/>
          <p:cNvPicPr>
            <a:picLocks noChangeAspect="1"/>
          </p:cNvPicPr>
          <p:nvPr/>
        </p:nvPicPr>
        <p:blipFill>
          <a:blip r:embed="rId6" cstate="print"/>
          <a:stretch>
            <a:fillRect/>
          </a:stretch>
        </p:blipFill>
        <p:spPr>
          <a:xfrm>
            <a:off x="6241312" y="435934"/>
            <a:ext cx="2902688" cy="2177016"/>
          </a:xfrm>
          <a:prstGeom prst="rect">
            <a:avLst/>
          </a:prstGeom>
        </p:spPr>
      </p:pic>
      <p:pic>
        <p:nvPicPr>
          <p:cNvPr id="8" name="Picture 7" descr="China_Floods_in_Guangdong.jpg"/>
          <p:cNvPicPr>
            <a:picLocks noChangeAspect="1"/>
          </p:cNvPicPr>
          <p:nvPr/>
        </p:nvPicPr>
        <p:blipFill>
          <a:blip r:embed="rId7" cstate="print"/>
          <a:stretch>
            <a:fillRect/>
          </a:stretch>
        </p:blipFill>
        <p:spPr>
          <a:xfrm>
            <a:off x="6217920" y="2635547"/>
            <a:ext cx="2926080" cy="2194560"/>
          </a:xfrm>
          <a:prstGeom prst="rect">
            <a:avLst/>
          </a:prstGeom>
        </p:spPr>
      </p:pic>
      <p:pic>
        <p:nvPicPr>
          <p:cNvPr id="9" name="Picture 8" descr="china_floods_0801.jpg"/>
          <p:cNvPicPr>
            <a:picLocks noChangeAspect="1"/>
          </p:cNvPicPr>
          <p:nvPr/>
        </p:nvPicPr>
        <p:blipFill>
          <a:blip r:embed="rId8" cstate="print"/>
          <a:stretch>
            <a:fillRect/>
          </a:stretch>
        </p:blipFill>
        <p:spPr>
          <a:xfrm>
            <a:off x="6205319" y="4840398"/>
            <a:ext cx="2938681" cy="2017602"/>
          </a:xfrm>
          <a:prstGeom prst="rect">
            <a:avLst/>
          </a:prstGeom>
        </p:spPr>
      </p:pic>
      <p:pic>
        <p:nvPicPr>
          <p:cNvPr id="10" name="Picture 9" descr="Pakistan08_10.jpg"/>
          <p:cNvPicPr>
            <a:picLocks noChangeAspect="1"/>
          </p:cNvPicPr>
          <p:nvPr/>
        </p:nvPicPr>
        <p:blipFill>
          <a:blip r:embed="rId9" cstate="print"/>
          <a:stretch>
            <a:fillRect/>
          </a:stretch>
        </p:blipFill>
        <p:spPr>
          <a:xfrm>
            <a:off x="0" y="2645199"/>
            <a:ext cx="2959715" cy="2043761"/>
          </a:xfrm>
          <a:prstGeom prst="rect">
            <a:avLst/>
          </a:prstGeom>
        </p:spPr>
      </p:pic>
      <p:pic>
        <p:nvPicPr>
          <p:cNvPr id="11" name="Picture 10" descr="_42441696_zlahore-afp.jpg"/>
          <p:cNvPicPr>
            <a:picLocks noChangeAspect="1"/>
          </p:cNvPicPr>
          <p:nvPr/>
        </p:nvPicPr>
        <p:blipFill>
          <a:blip r:embed="rId10" cstate="print"/>
          <a:stretch>
            <a:fillRect/>
          </a:stretch>
        </p:blipFill>
        <p:spPr>
          <a:xfrm>
            <a:off x="0" y="4710225"/>
            <a:ext cx="2978248" cy="2147775"/>
          </a:xfrm>
          <a:prstGeom prst="rect">
            <a:avLst/>
          </a:prstGeom>
        </p:spPr>
      </p:pic>
      <p:cxnSp>
        <p:nvCxnSpPr>
          <p:cNvPr id="13" name="Straight Connector 12"/>
          <p:cNvCxnSpPr/>
          <p:nvPr/>
        </p:nvCxnSpPr>
        <p:spPr bwMode="auto">
          <a:xfrm rot="16200000" flipH="1">
            <a:off x="-499731" y="3423683"/>
            <a:ext cx="6858000" cy="10633"/>
          </a:xfrm>
          <a:prstGeom prst="line">
            <a:avLst/>
          </a:prstGeom>
          <a:solidFill>
            <a:schemeClr val="accent1"/>
          </a:solidFill>
          <a:ln w="127000" cap="flat" cmpd="sng" algn="ctr">
            <a:solidFill>
              <a:srgbClr val="C00000"/>
            </a:solidFill>
            <a:prstDash val="solid"/>
            <a:round/>
            <a:headEnd type="none" w="sm" len="sm"/>
            <a:tailEnd type="none" w="sm" len="sm"/>
          </a:ln>
          <a:effectLst/>
        </p:spPr>
      </p:cxnSp>
      <p:cxnSp>
        <p:nvCxnSpPr>
          <p:cNvPr id="14" name="Straight Connector 13"/>
          <p:cNvCxnSpPr/>
          <p:nvPr/>
        </p:nvCxnSpPr>
        <p:spPr bwMode="auto">
          <a:xfrm rot="16200000" flipH="1">
            <a:off x="2799908" y="3423683"/>
            <a:ext cx="6858000" cy="10633"/>
          </a:xfrm>
          <a:prstGeom prst="line">
            <a:avLst/>
          </a:prstGeom>
          <a:solidFill>
            <a:schemeClr val="accent1"/>
          </a:solidFill>
          <a:ln w="127000" cap="flat" cmpd="sng" algn="ctr">
            <a:solidFill>
              <a:srgbClr val="C00000"/>
            </a:solidFill>
            <a:prstDash val="solid"/>
            <a:round/>
            <a:headEnd type="none" w="sm" len="sm"/>
            <a:tailEnd type="none" w="sm" len="sm"/>
          </a:ln>
          <a:effectLst/>
        </p:spPr>
      </p:cxnSp>
      <p:sp>
        <p:nvSpPr>
          <p:cNvPr id="15" name="TextBox 14"/>
          <p:cNvSpPr txBox="1"/>
          <p:nvPr/>
        </p:nvSpPr>
        <p:spPr>
          <a:xfrm>
            <a:off x="0" y="0"/>
            <a:ext cx="8235781" cy="523220"/>
          </a:xfrm>
          <a:prstGeom prst="rect">
            <a:avLst/>
          </a:prstGeom>
          <a:noFill/>
        </p:spPr>
        <p:txBody>
          <a:bodyPr wrap="square" rtlCol="0">
            <a:spAutoFit/>
          </a:bodyPr>
          <a:lstStyle/>
          <a:p>
            <a:pPr eaLnBrk="1" fontAlgn="auto" hangingPunct="1">
              <a:spcBef>
                <a:spcPts val="0"/>
              </a:spcBef>
              <a:spcAft>
                <a:spcPts val="0"/>
              </a:spcAft>
            </a:pPr>
            <a:r>
              <a:rPr lang="en-US" sz="1600" dirty="0" smtClean="0">
                <a:solidFill>
                  <a:schemeClr val="bg1"/>
                </a:solidFill>
                <a:latin typeface="Calibri"/>
              </a:rPr>
              <a:t>Aug 2010 </a:t>
            </a:r>
            <a:r>
              <a:rPr lang="en-US" sz="1800" dirty="0" smtClean="0">
                <a:solidFill>
                  <a:schemeClr val="bg1"/>
                </a:solidFill>
                <a:latin typeface="Calibri"/>
              </a:rPr>
              <a:t> </a:t>
            </a:r>
            <a:r>
              <a:rPr lang="en-US" sz="2800" dirty="0" smtClean="0">
                <a:solidFill>
                  <a:schemeClr val="bg1"/>
                </a:solidFill>
                <a:latin typeface="Calibri"/>
              </a:rPr>
              <a:t>Pakistan</a:t>
            </a:r>
            <a:r>
              <a:rPr lang="en-US" sz="2800" dirty="0" smtClean="0">
                <a:solidFill>
                  <a:prstClr val="black"/>
                </a:solidFill>
                <a:latin typeface="Calibri"/>
              </a:rPr>
              <a:t>		Russia			     </a:t>
            </a:r>
            <a:r>
              <a:rPr lang="en-US" sz="2800" dirty="0" smtClean="0">
                <a:solidFill>
                  <a:schemeClr val="bg1"/>
                </a:solidFill>
                <a:latin typeface="Calibri"/>
              </a:rPr>
              <a:t>China</a:t>
            </a:r>
            <a:endParaRPr lang="en-US" sz="2800" dirty="0">
              <a:solidFill>
                <a:schemeClr val="bg1"/>
              </a:solidFill>
              <a:latin typeface="Calibri"/>
            </a:endParaRP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err="1" smtClean="0">
                <a:latin typeface="Comic Sans MS" pitchFamily="66" charset="0"/>
              </a:rPr>
              <a:t>Snowmageddon</a:t>
            </a:r>
            <a:r>
              <a:rPr lang="en-US" dirty="0" smtClean="0">
                <a:latin typeface="Comic Sans MS" pitchFamily="66" charset="0"/>
              </a:rPr>
              <a:t> 2010</a:t>
            </a:r>
            <a:endParaRPr lang="en-US" dirty="0">
              <a:latin typeface="Comic Sans MS" pitchFamily="66" charset="0"/>
            </a:endParaRPr>
          </a:p>
        </p:txBody>
      </p:sp>
      <p:pic>
        <p:nvPicPr>
          <p:cNvPr id="1026" name="Picture 2"/>
          <p:cNvPicPr>
            <a:picLocks noGrp="1" noChangeAspect="1" noChangeArrowheads="1"/>
          </p:cNvPicPr>
          <p:nvPr>
            <p:ph idx="1"/>
          </p:nvPr>
        </p:nvPicPr>
        <p:blipFill>
          <a:blip r:embed="rId2" cstate="print"/>
          <a:srcRect l="11429" t="5714" r="17143" b="25714"/>
          <a:stretch>
            <a:fillRect/>
          </a:stretch>
        </p:blipFill>
        <p:spPr bwMode="auto">
          <a:xfrm>
            <a:off x="0" y="0"/>
            <a:ext cx="1905000" cy="1828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438400" y="4127500"/>
            <a:ext cx="3276600" cy="27305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 y="4191606"/>
            <a:ext cx="2590800" cy="2666394"/>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0" y="1752600"/>
            <a:ext cx="4762500" cy="2457450"/>
          </a:xfrm>
          <a:prstGeom prst="rect">
            <a:avLst/>
          </a:prstGeom>
          <a:noFill/>
          <a:ln w="9525">
            <a:noFill/>
            <a:miter lim="800000"/>
            <a:headEnd/>
            <a:tailEnd/>
          </a:ln>
        </p:spPr>
      </p:pic>
      <p:sp>
        <p:nvSpPr>
          <p:cNvPr id="10" name="TextBox 9"/>
          <p:cNvSpPr txBox="1"/>
          <p:nvPr/>
        </p:nvSpPr>
        <p:spPr>
          <a:xfrm>
            <a:off x="5105400" y="1600200"/>
            <a:ext cx="3886200" cy="1938992"/>
          </a:xfrm>
          <a:prstGeom prst="rect">
            <a:avLst/>
          </a:prstGeom>
          <a:noFill/>
        </p:spPr>
        <p:txBody>
          <a:bodyPr wrap="square" rtlCol="0">
            <a:spAutoFit/>
          </a:bodyPr>
          <a:lstStyle/>
          <a:p>
            <a:r>
              <a:rPr lang="en-US" sz="2400" dirty="0" smtClean="0">
                <a:solidFill>
                  <a:schemeClr val="bg1"/>
                </a:solidFill>
              </a:rPr>
              <a:t>Moisture from storm came from 2000 miles away: subtropical Atlantic where SSTs were  at record high levels!</a:t>
            </a:r>
            <a:endParaRPr lang="en-US" sz="2400" dirty="0">
              <a:solidFill>
                <a:schemeClr val="bg1"/>
              </a:solidFill>
            </a:endParaRPr>
          </a:p>
        </p:txBody>
      </p:sp>
      <p:pic>
        <p:nvPicPr>
          <p:cNvPr id="1032" name="Picture 8"/>
          <p:cNvPicPr>
            <a:picLocks noChangeAspect="1" noChangeArrowheads="1"/>
          </p:cNvPicPr>
          <p:nvPr/>
        </p:nvPicPr>
        <p:blipFill>
          <a:blip r:embed="rId6" cstate="print"/>
          <a:srcRect l="25929" t="4233" r="4690" b="7895"/>
          <a:stretch>
            <a:fillRect/>
          </a:stretch>
        </p:blipFill>
        <p:spPr bwMode="auto">
          <a:xfrm>
            <a:off x="5791200" y="4038600"/>
            <a:ext cx="3200400" cy="2819400"/>
          </a:xfrm>
          <a:prstGeom prst="rect">
            <a:avLst/>
          </a:prstGeom>
          <a:noFill/>
          <a:ln w="9525">
            <a:noFill/>
            <a:miter lim="800000"/>
            <a:headEnd/>
            <a:tailEnd/>
          </a:ln>
        </p:spPr>
      </p:pic>
      <p:sp>
        <p:nvSpPr>
          <p:cNvPr id="28" name="Arc 27"/>
          <p:cNvSpPr/>
          <p:nvPr/>
        </p:nvSpPr>
        <p:spPr bwMode="auto">
          <a:xfrm>
            <a:off x="4191000" y="4724400"/>
            <a:ext cx="1524000" cy="1676400"/>
          </a:xfrm>
          <a:prstGeom prst="arc">
            <a:avLst>
              <a:gd name="adj1" fmla="val 16200000"/>
              <a:gd name="adj2" fmla="val 607480"/>
            </a:avLst>
          </a:prstGeom>
          <a:noFill/>
          <a:ln w="63500" cap="flat" cmpd="sng" algn="ctr">
            <a:solidFill>
              <a:srgbClr val="FFFF00"/>
            </a:solidFill>
            <a:prstDash val="solid"/>
            <a:round/>
            <a:headEnd type="stealth"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1033" name="Picture 9"/>
          <p:cNvPicPr>
            <a:picLocks noChangeAspect="1" noChangeArrowheads="1"/>
          </p:cNvPicPr>
          <p:nvPr/>
        </p:nvPicPr>
        <p:blipFill>
          <a:blip r:embed="rId7" cstate="print"/>
          <a:srcRect/>
          <a:stretch>
            <a:fillRect/>
          </a:stretch>
        </p:blipFill>
        <p:spPr bwMode="auto">
          <a:xfrm>
            <a:off x="7924800" y="152400"/>
            <a:ext cx="1219200" cy="914400"/>
          </a:xfrm>
          <a:prstGeom prst="rect">
            <a:avLst/>
          </a:prstGeom>
          <a:noFill/>
          <a:ln w="9525">
            <a:noFill/>
            <a:miter lim="800000"/>
            <a:headEnd/>
            <a:tailEnd/>
          </a:ln>
        </p:spPr>
      </p:pic>
      <p:sp>
        <p:nvSpPr>
          <p:cNvPr id="30" name="Oval 29"/>
          <p:cNvSpPr/>
          <p:nvPr/>
        </p:nvSpPr>
        <p:spPr bwMode="auto">
          <a:xfrm>
            <a:off x="6400800" y="5715000"/>
            <a:ext cx="1447800" cy="9144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2" name="Straight Arrow Connector 31"/>
          <p:cNvCxnSpPr/>
          <p:nvPr/>
        </p:nvCxnSpPr>
        <p:spPr bwMode="auto">
          <a:xfrm rot="16200000" flipH="1">
            <a:off x="5829300" y="4533900"/>
            <a:ext cx="2133600" cy="2286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rgbClr val="0000FF"/>
            </a:gs>
            <a:gs pos="50000">
              <a:srgbClr val="002060"/>
            </a:gs>
            <a:gs pos="100000">
              <a:srgbClr val="002060"/>
            </a:gs>
            <a:gs pos="100000">
              <a:schemeClr val="accent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ffectLst>
            <a:outerShdw dist="35921" dir="2700000" algn="ctr" rotWithShape="0">
              <a:schemeClr val="bg1"/>
            </a:outerShdw>
          </a:effectLst>
        </p:spPr>
        <p:txBody>
          <a:bodyPr/>
          <a:lstStyle/>
          <a:p>
            <a:pPr eaLnBrk="1" hangingPunct="1">
              <a:defRPr/>
            </a:pPr>
            <a:r>
              <a:rPr lang="en-US" b="1" dirty="0" err="1" smtClean="0">
                <a:solidFill>
                  <a:srgbClr val="FF0000"/>
                </a:solidFill>
                <a:latin typeface="Comic Sans MS" pitchFamily="66" charset="0"/>
              </a:rPr>
              <a:t>Climategate</a:t>
            </a:r>
            <a:endParaRPr lang="en-US" dirty="0" smtClean="0">
              <a:solidFill>
                <a:srgbClr val="FFFF00"/>
              </a:solidFill>
              <a:latin typeface="Comic Sans MS" pitchFamily="66" charset="0"/>
            </a:endParaRPr>
          </a:p>
        </p:txBody>
      </p:sp>
      <p:sp>
        <p:nvSpPr>
          <p:cNvPr id="48131" name="Rectangle 3"/>
          <p:cNvSpPr>
            <a:spLocks noGrp="1" noChangeArrowheads="1"/>
          </p:cNvSpPr>
          <p:nvPr>
            <p:ph type="body" idx="1"/>
          </p:nvPr>
        </p:nvSpPr>
        <p:spPr>
          <a:xfrm>
            <a:off x="457200" y="1676400"/>
            <a:ext cx="8686800" cy="3962400"/>
          </a:xfrm>
          <a:effectLst>
            <a:outerShdw dist="35921" dir="2700000" algn="ctr" rotWithShape="0">
              <a:schemeClr val="tx1"/>
            </a:outerShdw>
          </a:effectLst>
        </p:spPr>
        <p:txBody>
          <a:bodyPr/>
          <a:lstStyle/>
          <a:p>
            <a:pPr eaLnBrk="1" hangingPunct="1">
              <a:lnSpc>
                <a:spcPct val="90000"/>
              </a:lnSpc>
              <a:buFontTx/>
              <a:buNone/>
              <a:defRPr/>
            </a:pPr>
            <a:r>
              <a:rPr lang="en-US" dirty="0" smtClean="0">
                <a:solidFill>
                  <a:schemeClr val="bg1"/>
                </a:solidFill>
                <a:latin typeface="Comic Sans MS" pitchFamily="66" charset="0"/>
              </a:rPr>
              <a:t>Refers to emails illegally hacked from Univ. East Anglia.</a:t>
            </a:r>
          </a:p>
          <a:p>
            <a:pPr eaLnBrk="1" hangingPunct="1">
              <a:lnSpc>
                <a:spcPct val="90000"/>
              </a:lnSpc>
              <a:buFontTx/>
              <a:buNone/>
              <a:defRPr/>
            </a:pPr>
            <a:r>
              <a:rPr lang="en-US" dirty="0" smtClean="0">
                <a:solidFill>
                  <a:schemeClr val="bg1"/>
                </a:solidFill>
                <a:latin typeface="Comic Sans MS" pitchFamily="66" charset="0"/>
              </a:rPr>
              <a:t>Many unfounded charges made, statements taken out of context, misused.</a:t>
            </a:r>
          </a:p>
          <a:p>
            <a:pPr eaLnBrk="1" hangingPunct="1">
              <a:lnSpc>
                <a:spcPct val="90000"/>
              </a:lnSpc>
              <a:buFontTx/>
              <a:buNone/>
              <a:defRPr/>
            </a:pPr>
            <a:r>
              <a:rPr lang="en-US" dirty="0" smtClean="0">
                <a:solidFill>
                  <a:schemeClr val="bg1"/>
                </a:solidFill>
                <a:latin typeface="Comic Sans MS" pitchFamily="66" charset="0"/>
              </a:rPr>
              <a:t>Some evidence of lack of openness in sharing data and violations of FOIA</a:t>
            </a:r>
          </a:p>
          <a:p>
            <a:pPr eaLnBrk="1" hangingPunct="1">
              <a:lnSpc>
                <a:spcPct val="90000"/>
              </a:lnSpc>
              <a:buFontTx/>
              <a:buNone/>
              <a:defRPr/>
            </a:pPr>
            <a:r>
              <a:rPr lang="en-US" dirty="0" smtClean="0">
                <a:solidFill>
                  <a:schemeClr val="bg1"/>
                </a:solidFill>
                <a:latin typeface="Comic Sans MS" pitchFamily="66" charset="0"/>
              </a:rPr>
              <a:t>But 5 investigations of alleged misconduct found otherwise: </a:t>
            </a:r>
            <a:r>
              <a:rPr lang="en-US" dirty="0" smtClean="0">
                <a:solidFill>
                  <a:srgbClr val="FFFF00"/>
                </a:solidFill>
                <a:latin typeface="Comic Sans MS" pitchFamily="66" charset="0"/>
              </a:rPr>
              <a:t>scientists would not make up stuff that could be disproven by others!   </a:t>
            </a:r>
            <a:r>
              <a:rPr lang="en-US" sz="2000" dirty="0" smtClean="0">
                <a:solidFill>
                  <a:srgbClr val="FFFF00"/>
                </a:solidFill>
                <a:latin typeface="Comic Sans MS" pitchFamily="66" charset="0"/>
              </a:rPr>
              <a:t>(</a:t>
            </a:r>
            <a:r>
              <a:rPr lang="en-US" sz="2000" dirty="0" err="1" smtClean="0">
                <a:solidFill>
                  <a:srgbClr val="FFFF00"/>
                </a:solidFill>
                <a:latin typeface="Comic Sans MS" pitchFamily="66" charset="0"/>
              </a:rPr>
              <a:t>Hasselmann</a:t>
            </a:r>
            <a:r>
              <a:rPr lang="en-US" sz="2000" dirty="0" smtClean="0">
                <a:solidFill>
                  <a:srgbClr val="FFFF00"/>
                </a:solidFill>
                <a:latin typeface="Comic Sans MS" pitchFamily="66" charset="0"/>
              </a:rPr>
              <a:t> 2010)</a:t>
            </a:r>
            <a:endParaRPr lang="en-US" dirty="0" smtClean="0">
              <a:solidFill>
                <a:srgbClr val="FFFF00"/>
              </a:solidFill>
              <a:latin typeface="Comic Sans MS" pitchFamily="66" charset="0"/>
            </a:endParaRPr>
          </a:p>
        </p:txBody>
      </p:sp>
      <p:sp>
        <p:nvSpPr>
          <p:cNvPr id="48133" name="Line 5"/>
          <p:cNvSpPr>
            <a:spLocks noChangeShapeType="1"/>
          </p:cNvSpPr>
          <p:nvPr/>
        </p:nvSpPr>
        <p:spPr bwMode="auto">
          <a:xfrm>
            <a:off x="0" y="14478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lopotDec2010.gif"/>
          <p:cNvPicPr>
            <a:picLocks noChangeAspect="1"/>
          </p:cNvPicPr>
          <p:nvPr/>
        </p:nvPicPr>
        <p:blipFill>
          <a:blip r:embed="rId2" cstate="print"/>
          <a:srcRect b="20359"/>
          <a:stretch>
            <a:fillRect/>
          </a:stretch>
        </p:blipFill>
        <p:spPr>
          <a:xfrm>
            <a:off x="4417423" y="4800600"/>
            <a:ext cx="4726577" cy="2026920"/>
          </a:xfrm>
          <a:prstGeom prst="rect">
            <a:avLst/>
          </a:prstGeom>
        </p:spPr>
      </p:pic>
      <p:pic>
        <p:nvPicPr>
          <p:cNvPr id="6" name="Picture 5" descr="queensland flood-kanga.jpg"/>
          <p:cNvPicPr>
            <a:picLocks noChangeAspect="1"/>
          </p:cNvPicPr>
          <p:nvPr/>
        </p:nvPicPr>
        <p:blipFill>
          <a:blip r:embed="rId3" cstate="print"/>
          <a:stretch>
            <a:fillRect/>
          </a:stretch>
        </p:blipFill>
        <p:spPr>
          <a:xfrm>
            <a:off x="2467610" y="0"/>
            <a:ext cx="1841500" cy="2209800"/>
          </a:xfrm>
          <a:prstGeom prst="rect">
            <a:avLst/>
          </a:prstGeom>
        </p:spPr>
      </p:pic>
      <p:pic>
        <p:nvPicPr>
          <p:cNvPr id="7" name="Picture 6" descr="Dec2010SST.gif"/>
          <p:cNvPicPr>
            <a:picLocks noChangeAspect="1"/>
          </p:cNvPicPr>
          <p:nvPr/>
        </p:nvPicPr>
        <p:blipFill>
          <a:blip r:embed="rId4" cstate="print"/>
          <a:srcRect t="5943" b="21371"/>
          <a:stretch>
            <a:fillRect/>
          </a:stretch>
        </p:blipFill>
        <p:spPr>
          <a:xfrm>
            <a:off x="4373880" y="2286000"/>
            <a:ext cx="4770120" cy="2514600"/>
          </a:xfrm>
          <a:prstGeom prst="rect">
            <a:avLst/>
          </a:prstGeom>
        </p:spPr>
      </p:pic>
      <p:sp>
        <p:nvSpPr>
          <p:cNvPr id="8" name="TextBox 7"/>
          <p:cNvSpPr txBox="1"/>
          <p:nvPr/>
        </p:nvSpPr>
        <p:spPr>
          <a:xfrm>
            <a:off x="0" y="0"/>
            <a:ext cx="1762021" cy="1477328"/>
          </a:xfrm>
          <a:prstGeom prst="rect">
            <a:avLst/>
          </a:prstGeom>
          <a:noFill/>
        </p:spPr>
        <p:txBody>
          <a:bodyPr wrap="none" rtlCol="0">
            <a:spAutoFit/>
          </a:bodyPr>
          <a:lstStyle/>
          <a:p>
            <a:r>
              <a:rPr lang="en-US" b="1" dirty="0" smtClean="0">
                <a:solidFill>
                  <a:schemeClr val="bg1"/>
                </a:solidFill>
              </a:rPr>
              <a:t>Flooding</a:t>
            </a:r>
          </a:p>
          <a:p>
            <a:r>
              <a:rPr lang="en-US" dirty="0" smtClean="0">
                <a:solidFill>
                  <a:schemeClr val="bg1"/>
                </a:solidFill>
              </a:rPr>
              <a:t>Queensland</a:t>
            </a:r>
          </a:p>
          <a:p>
            <a:r>
              <a:rPr lang="en-US" dirty="0" smtClean="0">
                <a:solidFill>
                  <a:schemeClr val="bg1"/>
                </a:solidFill>
              </a:rPr>
              <a:t>Early Jan 2011</a:t>
            </a:r>
          </a:p>
          <a:p>
            <a:endParaRPr lang="en-US" dirty="0" smtClean="0">
              <a:solidFill>
                <a:schemeClr val="bg1"/>
              </a:solidFill>
            </a:endParaRPr>
          </a:p>
          <a:p>
            <a:r>
              <a:rPr lang="en-US" dirty="0" smtClean="0">
                <a:solidFill>
                  <a:schemeClr val="bg1"/>
                </a:solidFill>
              </a:rPr>
              <a:t>La Niña</a:t>
            </a:r>
            <a:endParaRPr lang="en-US" dirty="0">
              <a:solidFill>
                <a:schemeClr val="bg1"/>
              </a:solidFill>
            </a:endParaRPr>
          </a:p>
        </p:txBody>
      </p:sp>
      <p:pic>
        <p:nvPicPr>
          <p:cNvPr id="9" name="Picture 8" descr="Flooding-in-Queensland.jpg"/>
          <p:cNvPicPr>
            <a:picLocks noChangeAspect="1"/>
          </p:cNvPicPr>
          <p:nvPr/>
        </p:nvPicPr>
        <p:blipFill>
          <a:blip r:embed="rId5" cstate="print"/>
          <a:stretch>
            <a:fillRect/>
          </a:stretch>
        </p:blipFill>
        <p:spPr>
          <a:xfrm>
            <a:off x="0" y="2222182"/>
            <a:ext cx="4328160" cy="2393387"/>
          </a:xfrm>
          <a:prstGeom prst="rect">
            <a:avLst/>
          </a:prstGeom>
        </p:spPr>
      </p:pic>
      <p:pic>
        <p:nvPicPr>
          <p:cNvPr id="10" name="Picture 9" descr="precipDec2010.gif"/>
          <p:cNvPicPr>
            <a:picLocks noChangeAspect="1"/>
          </p:cNvPicPr>
          <p:nvPr/>
        </p:nvPicPr>
        <p:blipFill>
          <a:blip r:embed="rId6" cstate="print"/>
          <a:srcRect t="3829" b="18914"/>
          <a:stretch>
            <a:fillRect/>
          </a:stretch>
        </p:blipFill>
        <p:spPr>
          <a:xfrm>
            <a:off x="0" y="4617721"/>
            <a:ext cx="4404360" cy="2240280"/>
          </a:xfrm>
          <a:prstGeom prst="rect">
            <a:avLst/>
          </a:prstGeom>
        </p:spPr>
      </p:pic>
      <p:pic>
        <p:nvPicPr>
          <p:cNvPr id="11" name="Picture 10" descr="Dec2010SST.gif"/>
          <p:cNvPicPr>
            <a:picLocks noChangeAspect="1"/>
          </p:cNvPicPr>
          <p:nvPr/>
        </p:nvPicPr>
        <p:blipFill>
          <a:blip r:embed="rId7" cstate="print"/>
          <a:srcRect t="1270" b="20000"/>
          <a:stretch>
            <a:fillRect/>
          </a:stretch>
        </p:blipFill>
        <p:spPr>
          <a:xfrm>
            <a:off x="4343400" y="0"/>
            <a:ext cx="4800600" cy="228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a:effectLst>
            <a:outerShdw blurRad="50800" dist="50800" dir="5400000" algn="ctr" rotWithShape="0">
              <a:schemeClr val="tx2"/>
            </a:outerShdw>
          </a:effectLst>
        </p:spPr>
        <p:txBody>
          <a:bodyPr/>
          <a:lstStyle/>
          <a:p>
            <a:r>
              <a:rPr lang="en-US" dirty="0" smtClean="0">
                <a:latin typeface="Comic Sans MS" pitchFamily="66" charset="0"/>
              </a:rPr>
              <a:t>What should be done?</a:t>
            </a:r>
            <a:endParaRPr lang="en-US" dirty="0">
              <a:latin typeface="Comic Sans MS" pitchFamily="66" charset="0"/>
            </a:endParaRPr>
          </a:p>
        </p:txBody>
      </p:sp>
      <p:sp>
        <p:nvSpPr>
          <p:cNvPr id="3" name="Content Placeholder 2"/>
          <p:cNvSpPr>
            <a:spLocks noGrp="1"/>
          </p:cNvSpPr>
          <p:nvPr>
            <p:ph idx="1"/>
          </p:nvPr>
        </p:nvSpPr>
        <p:spPr>
          <a:xfrm>
            <a:off x="609600" y="1371600"/>
            <a:ext cx="8153400" cy="4114800"/>
          </a:xfrm>
        </p:spPr>
        <p:txBody>
          <a:bodyPr/>
          <a:lstStyle/>
          <a:p>
            <a:r>
              <a:rPr lang="en-US" dirty="0" smtClean="0">
                <a:solidFill>
                  <a:schemeClr val="bg1"/>
                </a:solidFill>
                <a:latin typeface="Comic Sans MS" pitchFamily="66" charset="0"/>
              </a:rPr>
              <a:t>Build a </a:t>
            </a:r>
            <a:r>
              <a:rPr lang="en-US" b="1" dirty="0" smtClean="0">
                <a:solidFill>
                  <a:srgbClr val="FFFF00"/>
                </a:solidFill>
                <a:latin typeface="Comic Sans MS" pitchFamily="66" charset="0"/>
              </a:rPr>
              <a:t>climate information system and climate service </a:t>
            </a:r>
            <a:r>
              <a:rPr lang="en-US" dirty="0" smtClean="0">
                <a:solidFill>
                  <a:schemeClr val="bg1"/>
                </a:solidFill>
                <a:latin typeface="Comic Sans MS" pitchFamily="66" charset="0"/>
              </a:rPr>
              <a:t>(IPCC is not it)</a:t>
            </a:r>
          </a:p>
          <a:p>
            <a:r>
              <a:rPr lang="en-US" sz="2800" dirty="0" smtClean="0">
                <a:solidFill>
                  <a:schemeClr val="bg1"/>
                </a:solidFill>
                <a:latin typeface="Comic Sans MS" pitchFamily="66" charset="0"/>
              </a:rPr>
              <a:t>Use teachable moments</a:t>
            </a:r>
          </a:p>
          <a:p>
            <a:r>
              <a:rPr lang="en-US" sz="2800" dirty="0" smtClean="0">
                <a:solidFill>
                  <a:schemeClr val="bg1"/>
                </a:solidFill>
                <a:latin typeface="Comic Sans MS" pitchFamily="66" charset="0"/>
              </a:rPr>
              <a:t>Currently desired products and information are not readily available (e.g., on blocking and cold outbreaks in December)</a:t>
            </a:r>
          </a:p>
          <a:p>
            <a:r>
              <a:rPr lang="en-US" sz="2800" dirty="0" smtClean="0">
                <a:solidFill>
                  <a:schemeClr val="bg1"/>
                </a:solidFill>
                <a:latin typeface="Comic Sans MS" pitchFamily="66" charset="0"/>
              </a:rPr>
              <a:t>Continue to inform the public (and politicians)</a:t>
            </a:r>
          </a:p>
          <a:p>
            <a:r>
              <a:rPr lang="en-US" sz="2800" dirty="0" smtClean="0">
                <a:solidFill>
                  <a:schemeClr val="bg1"/>
                </a:solidFill>
                <a:latin typeface="Comic Sans MS" pitchFamily="66" charset="0"/>
              </a:rPr>
              <a:t>Sensible emission limits are overdue</a:t>
            </a:r>
          </a:p>
          <a:p>
            <a:r>
              <a:rPr lang="en-US" sz="2800" dirty="0" smtClean="0">
                <a:solidFill>
                  <a:schemeClr val="bg1"/>
                </a:solidFill>
                <a:latin typeface="Comic Sans MS" pitchFamily="66" charset="0"/>
              </a:rPr>
              <a:t>US leadership is essential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457200" y="152400"/>
            <a:ext cx="8229600" cy="1143000"/>
          </a:xfrm>
          <a:effectLst>
            <a:outerShdw dist="35921" dir="2700000" algn="ctr" rotWithShape="0">
              <a:srgbClr val="CC0000"/>
            </a:outerShdw>
          </a:effectLst>
        </p:spPr>
        <p:txBody>
          <a:bodyPr/>
          <a:lstStyle/>
          <a:p>
            <a:pPr eaLnBrk="1" hangingPunct="1">
              <a:defRPr/>
            </a:pPr>
            <a:r>
              <a:rPr lang="en-US" dirty="0" smtClean="0">
                <a:solidFill>
                  <a:srgbClr val="FFFF00"/>
                </a:solidFill>
                <a:latin typeface="Comic Sans MS" pitchFamily="66" charset="0"/>
              </a:rPr>
              <a:t>Climate Information Service</a:t>
            </a:r>
          </a:p>
        </p:txBody>
      </p:sp>
      <p:sp>
        <p:nvSpPr>
          <p:cNvPr id="11267" name="Text Box 6"/>
          <p:cNvSpPr txBox="1">
            <a:spLocks noChangeArrowheads="1"/>
          </p:cNvSpPr>
          <p:nvPr/>
        </p:nvSpPr>
        <p:spPr bwMode="auto">
          <a:xfrm>
            <a:off x="7289800" y="6594475"/>
            <a:ext cx="1752403" cy="338554"/>
          </a:xfrm>
          <a:prstGeom prst="rect">
            <a:avLst/>
          </a:prstGeom>
          <a:noFill/>
          <a:ln w="9525">
            <a:noFill/>
            <a:miter lim="800000"/>
            <a:headEnd/>
            <a:tailEnd/>
          </a:ln>
        </p:spPr>
        <p:txBody>
          <a:bodyPr wrap="none">
            <a:spAutoFit/>
          </a:bodyPr>
          <a:lstStyle/>
          <a:p>
            <a:r>
              <a:rPr lang="en-US" sz="1600" dirty="0">
                <a:solidFill>
                  <a:schemeClr val="bg1"/>
                </a:solidFill>
              </a:rPr>
              <a:t>Trenberth 2008</a:t>
            </a:r>
          </a:p>
        </p:txBody>
      </p:sp>
      <p:pic>
        <p:nvPicPr>
          <p:cNvPr id="11268" name="Picture 6" descr="ClimSrvArrows.png"/>
          <p:cNvPicPr>
            <a:picLocks noChangeAspect="1"/>
          </p:cNvPicPr>
          <p:nvPr/>
        </p:nvPicPr>
        <p:blipFill>
          <a:blip r:embed="rId2" cstate="print"/>
          <a:srcRect/>
          <a:stretch>
            <a:fillRect/>
          </a:stretch>
        </p:blipFill>
        <p:spPr bwMode="auto">
          <a:xfrm>
            <a:off x="381000" y="1447800"/>
            <a:ext cx="8551863" cy="51562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0000">
              <a:srgbClr val="0000FF"/>
            </a:gs>
            <a:gs pos="50000">
              <a:srgbClr val="002060"/>
            </a:gs>
            <a:gs pos="100000">
              <a:srgbClr val="002060"/>
            </a:gs>
            <a:gs pos="100000">
              <a:schemeClr val="accent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ffectLst>
            <a:outerShdw dist="35921" dir="2700000" algn="ctr" rotWithShape="0">
              <a:schemeClr val="tx1"/>
            </a:outerShdw>
          </a:effectLst>
        </p:spPr>
        <p:txBody>
          <a:bodyPr/>
          <a:lstStyle/>
          <a:p>
            <a:pPr eaLnBrk="1" hangingPunct="1">
              <a:defRPr/>
            </a:pPr>
            <a:r>
              <a:rPr lang="en-US" sz="4000" b="1" dirty="0" smtClean="0">
                <a:solidFill>
                  <a:srgbClr val="FF0000"/>
                </a:solidFill>
                <a:latin typeface="Comic Sans MS" pitchFamily="66" charset="0"/>
              </a:rPr>
              <a:t>Imperative</a:t>
            </a:r>
            <a:br>
              <a:rPr lang="en-US" sz="4000" b="1" dirty="0" smtClean="0">
                <a:solidFill>
                  <a:srgbClr val="FF0000"/>
                </a:solidFill>
                <a:latin typeface="Comic Sans MS" pitchFamily="66" charset="0"/>
              </a:rPr>
            </a:br>
            <a:r>
              <a:rPr lang="en-US" sz="4000" b="1" dirty="0" smtClean="0">
                <a:solidFill>
                  <a:srgbClr val="CC0000"/>
                </a:solidFill>
                <a:latin typeface="Comic Sans MS" pitchFamily="66" charset="0"/>
              </a:rPr>
              <a:t> </a:t>
            </a:r>
            <a:r>
              <a:rPr lang="en-US" dirty="0" smtClean="0">
                <a:solidFill>
                  <a:srgbClr val="FFFF00"/>
                </a:solidFill>
                <a:latin typeface="Comic Sans MS" pitchFamily="66" charset="0"/>
              </a:rPr>
              <a:t>A climate information system</a:t>
            </a:r>
          </a:p>
        </p:txBody>
      </p:sp>
      <p:sp>
        <p:nvSpPr>
          <p:cNvPr id="48131" name="Rectangle 3"/>
          <p:cNvSpPr>
            <a:spLocks noGrp="1" noChangeArrowheads="1"/>
          </p:cNvSpPr>
          <p:nvPr>
            <p:ph type="body" idx="1"/>
          </p:nvPr>
        </p:nvSpPr>
        <p:spPr>
          <a:xfrm>
            <a:off x="457200" y="1981200"/>
            <a:ext cx="8686800" cy="3962400"/>
          </a:xfrm>
          <a:effectLst>
            <a:outerShdw dist="35921" dir="2700000" algn="ctr" rotWithShape="0">
              <a:schemeClr val="tx1"/>
            </a:outerShdw>
          </a:effectLst>
        </p:spPr>
        <p:txBody>
          <a:bodyPr/>
          <a:lstStyle/>
          <a:p>
            <a:pPr eaLnBrk="1" hangingPunct="1">
              <a:lnSpc>
                <a:spcPct val="90000"/>
              </a:lnSpc>
              <a:defRPr/>
            </a:pPr>
            <a:r>
              <a:rPr lang="en-US" sz="2800" smtClean="0">
                <a:solidFill>
                  <a:schemeClr val="bg1"/>
                </a:solidFill>
                <a:latin typeface="Comic Sans MS" pitchFamily="66" charset="0"/>
              </a:rPr>
              <a:t>Observations: </a:t>
            </a:r>
            <a:r>
              <a:rPr lang="en-US" sz="2000" smtClean="0">
                <a:solidFill>
                  <a:schemeClr val="bg1"/>
                </a:solidFill>
                <a:latin typeface="Comic Sans MS" pitchFamily="66" charset="0"/>
              </a:rPr>
              <a:t>forcings,</a:t>
            </a:r>
            <a:r>
              <a:rPr lang="en-US" sz="2800" smtClean="0">
                <a:solidFill>
                  <a:schemeClr val="bg1"/>
                </a:solidFill>
                <a:latin typeface="Comic Sans MS" pitchFamily="66" charset="0"/>
              </a:rPr>
              <a:t> </a:t>
            </a:r>
            <a:r>
              <a:rPr lang="en-US" sz="2000" smtClean="0">
                <a:solidFill>
                  <a:schemeClr val="bg1"/>
                </a:solidFill>
                <a:latin typeface="Comic Sans MS" pitchFamily="66" charset="0"/>
              </a:rPr>
              <a:t>atmosphere, ocean, land</a:t>
            </a:r>
          </a:p>
          <a:p>
            <a:pPr eaLnBrk="1" hangingPunct="1">
              <a:lnSpc>
                <a:spcPct val="90000"/>
              </a:lnSpc>
              <a:defRPr/>
            </a:pPr>
            <a:r>
              <a:rPr lang="en-US" sz="2800" smtClean="0">
                <a:solidFill>
                  <a:schemeClr val="bg1"/>
                </a:solidFill>
                <a:latin typeface="Comic Sans MS" pitchFamily="66" charset="0"/>
              </a:rPr>
              <a:t>Analysis: </a:t>
            </a:r>
            <a:r>
              <a:rPr lang="en-US" sz="2400" smtClean="0">
                <a:solidFill>
                  <a:schemeClr val="bg1"/>
                </a:solidFill>
                <a:latin typeface="Comic Sans MS" pitchFamily="66" charset="0"/>
              </a:rPr>
              <a:t>comprehensive, integrated, products</a:t>
            </a:r>
          </a:p>
          <a:p>
            <a:pPr eaLnBrk="1" hangingPunct="1">
              <a:lnSpc>
                <a:spcPct val="90000"/>
              </a:lnSpc>
              <a:defRPr/>
            </a:pPr>
            <a:r>
              <a:rPr lang="en-US" sz="2800" smtClean="0">
                <a:solidFill>
                  <a:schemeClr val="bg1"/>
                </a:solidFill>
                <a:latin typeface="Comic Sans MS" pitchFamily="66" charset="0"/>
              </a:rPr>
              <a:t>Assimilation:</a:t>
            </a:r>
            <a:r>
              <a:rPr lang="en-US" sz="2400" smtClean="0">
                <a:solidFill>
                  <a:schemeClr val="bg1"/>
                </a:solidFill>
                <a:latin typeface="Comic Sans MS" pitchFamily="66" charset="0"/>
              </a:rPr>
              <a:t> model based, initialization</a:t>
            </a:r>
          </a:p>
          <a:p>
            <a:pPr eaLnBrk="1" hangingPunct="1">
              <a:lnSpc>
                <a:spcPct val="90000"/>
              </a:lnSpc>
              <a:defRPr/>
            </a:pPr>
            <a:r>
              <a:rPr lang="en-US" sz="2800" smtClean="0">
                <a:solidFill>
                  <a:schemeClr val="bg1"/>
                </a:solidFill>
                <a:latin typeface="Comic Sans MS" pitchFamily="66" charset="0"/>
              </a:rPr>
              <a:t>Attribution: </a:t>
            </a:r>
            <a:r>
              <a:rPr lang="en-US" sz="2400" smtClean="0">
                <a:solidFill>
                  <a:schemeClr val="bg1"/>
                </a:solidFill>
                <a:latin typeface="Comic Sans MS" pitchFamily="66" charset="0"/>
              </a:rPr>
              <a:t>understanding, causes</a:t>
            </a:r>
          </a:p>
          <a:p>
            <a:pPr eaLnBrk="1" hangingPunct="1">
              <a:lnSpc>
                <a:spcPct val="90000"/>
              </a:lnSpc>
              <a:defRPr/>
            </a:pPr>
            <a:r>
              <a:rPr lang="en-US" sz="2800" smtClean="0">
                <a:solidFill>
                  <a:schemeClr val="bg1"/>
                </a:solidFill>
                <a:latin typeface="Comic Sans MS" pitchFamily="66" charset="0"/>
              </a:rPr>
              <a:t>Assessment: </a:t>
            </a:r>
            <a:r>
              <a:rPr lang="en-US" sz="2400" smtClean="0">
                <a:solidFill>
                  <a:schemeClr val="bg1"/>
                </a:solidFill>
                <a:latin typeface="Comic Sans MS" pitchFamily="66" charset="0"/>
              </a:rPr>
              <a:t>global, regions, impacts, planning</a:t>
            </a:r>
          </a:p>
          <a:p>
            <a:pPr eaLnBrk="1" hangingPunct="1">
              <a:lnSpc>
                <a:spcPct val="90000"/>
              </a:lnSpc>
              <a:defRPr/>
            </a:pPr>
            <a:r>
              <a:rPr lang="en-US" sz="2800" smtClean="0">
                <a:solidFill>
                  <a:schemeClr val="bg1"/>
                </a:solidFill>
                <a:latin typeface="Comic Sans MS" pitchFamily="66" charset="0"/>
              </a:rPr>
              <a:t>Predictions: </a:t>
            </a:r>
            <a:r>
              <a:rPr lang="en-US" sz="2400" smtClean="0">
                <a:solidFill>
                  <a:schemeClr val="bg1"/>
                </a:solidFill>
                <a:latin typeface="Comic Sans MS" pitchFamily="66" charset="0"/>
              </a:rPr>
              <a:t>multiple time scales</a:t>
            </a:r>
          </a:p>
          <a:p>
            <a:pPr eaLnBrk="1" hangingPunct="1">
              <a:lnSpc>
                <a:spcPct val="90000"/>
              </a:lnSpc>
              <a:defRPr/>
            </a:pPr>
            <a:r>
              <a:rPr lang="en-US" sz="2800" smtClean="0">
                <a:solidFill>
                  <a:schemeClr val="bg1"/>
                </a:solidFill>
                <a:latin typeface="Comic Sans MS" pitchFamily="66" charset="0"/>
              </a:rPr>
              <a:t>Decision Making</a:t>
            </a:r>
            <a:r>
              <a:rPr lang="en-US" sz="2400" smtClean="0">
                <a:solidFill>
                  <a:schemeClr val="bg1"/>
                </a:solidFill>
                <a:latin typeface="Comic Sans MS" pitchFamily="66" charset="0"/>
              </a:rPr>
              <a:t>: impacts, adaptation</a:t>
            </a:r>
          </a:p>
          <a:p>
            <a:pPr eaLnBrk="1" hangingPunct="1">
              <a:lnSpc>
                <a:spcPct val="90000"/>
              </a:lnSpc>
              <a:buFontTx/>
              <a:buNone/>
              <a:defRPr/>
            </a:pPr>
            <a:endParaRPr lang="en-US" smtClean="0">
              <a:solidFill>
                <a:schemeClr val="bg1"/>
              </a:solidFill>
              <a:latin typeface="Comic Sans MS" pitchFamily="66" charset="0"/>
            </a:endParaRPr>
          </a:p>
        </p:txBody>
      </p:sp>
      <p:sp>
        <p:nvSpPr>
          <p:cNvPr id="48132" name="Text Box 4"/>
          <p:cNvSpPr txBox="1">
            <a:spLocks noChangeArrowheads="1"/>
          </p:cNvSpPr>
          <p:nvPr/>
        </p:nvSpPr>
        <p:spPr bwMode="auto">
          <a:xfrm>
            <a:off x="152400" y="6046788"/>
            <a:ext cx="8839200" cy="433387"/>
          </a:xfrm>
          <a:prstGeom prst="rect">
            <a:avLst/>
          </a:prstGeom>
          <a:noFill/>
          <a:ln w="9525">
            <a:noFill/>
            <a:miter lim="800000"/>
            <a:headEnd/>
            <a:tailEnd/>
          </a:ln>
          <a:effectLst>
            <a:outerShdw dist="35921" dir="2700000" algn="ctr" rotWithShape="0">
              <a:srgbClr val="CC0000"/>
            </a:outerShdw>
          </a:effectLst>
        </p:spPr>
        <p:txBody>
          <a:bodyPr>
            <a:spAutoFit/>
          </a:bodyPr>
          <a:lstStyle/>
          <a:p>
            <a:pPr>
              <a:lnSpc>
                <a:spcPct val="80000"/>
              </a:lnSpc>
              <a:spcBef>
                <a:spcPct val="20000"/>
              </a:spcBef>
              <a:defRPr/>
            </a:pPr>
            <a:r>
              <a:rPr lang="en-US" sz="2800" b="1">
                <a:solidFill>
                  <a:schemeClr val="bg1"/>
                </a:solidFill>
              </a:rPr>
              <a:t>An Integrated Earth System Information System</a:t>
            </a:r>
          </a:p>
        </p:txBody>
      </p:sp>
      <p:sp>
        <p:nvSpPr>
          <p:cNvPr id="48133" name="Line 5"/>
          <p:cNvSpPr>
            <a:spLocks noChangeShapeType="1"/>
          </p:cNvSpPr>
          <p:nvPr/>
        </p:nvSpPr>
        <p:spPr bwMode="auto">
          <a:xfrm>
            <a:off x="0" y="16764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horizont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In memory of </a:t>
            </a:r>
            <a:r>
              <a:rPr lang="en-US" dirty="0" smtClean="0">
                <a:solidFill>
                  <a:schemeClr val="bg1"/>
                </a:solidFill>
              </a:rPr>
              <a:t/>
            </a:r>
            <a:br>
              <a:rPr lang="en-US" dirty="0" smtClean="0">
                <a:solidFill>
                  <a:schemeClr val="bg1"/>
                </a:solidFill>
              </a:rPr>
            </a:br>
            <a:r>
              <a:rPr lang="en-US" dirty="0" smtClean="0">
                <a:solidFill>
                  <a:schemeClr val="bg1"/>
                </a:solidFill>
              </a:rPr>
              <a:t>Stephen H Schneider</a:t>
            </a:r>
            <a:endParaRPr lang="en-US" dirty="0">
              <a:solidFill>
                <a:schemeClr val="bg1"/>
              </a:solidFill>
            </a:endParaRPr>
          </a:p>
        </p:txBody>
      </p:sp>
      <p:pic>
        <p:nvPicPr>
          <p:cNvPr id="4" name="Content Placeholder 3" descr="SteveS.jpg"/>
          <p:cNvPicPr>
            <a:picLocks noGrp="1" noChangeAspect="1"/>
          </p:cNvPicPr>
          <p:nvPr>
            <p:ph idx="1"/>
          </p:nvPr>
        </p:nvPicPr>
        <p:blipFill>
          <a:blip r:embed="rId2" cstate="print"/>
          <a:stretch>
            <a:fillRect/>
          </a:stretch>
        </p:blipFill>
        <p:spPr>
          <a:xfrm>
            <a:off x="3657600" y="2082800"/>
            <a:ext cx="2438400" cy="3708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162800" y="304800"/>
            <a:ext cx="1504950" cy="790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245475" cy="5201424"/>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b="1" dirty="0" smtClean="0">
                <a:solidFill>
                  <a:srgbClr val="FF0000"/>
                </a:solidFill>
                <a:latin typeface="Comic Sans MS" pitchFamily="66" charset="0"/>
              </a:rPr>
              <a:t>In late 2009:</a:t>
            </a:r>
            <a:endParaRPr lang="en-US" sz="2400" b="1" dirty="0">
              <a:solidFill>
                <a:srgbClr val="FF0000"/>
              </a:solidFill>
              <a:latin typeface="Comic Sans MS" pitchFamily="66" charset="0"/>
            </a:endParaRPr>
          </a:p>
          <a:p>
            <a:pPr marL="231775" indent="-231775" eaLnBrk="0" fontAlgn="base" hangingPunct="0">
              <a:spcBef>
                <a:spcPct val="0"/>
              </a:spcBef>
              <a:spcAft>
                <a:spcPct val="0"/>
              </a:spcAft>
              <a:buFont typeface="Arial" pitchFamily="34" charset="0"/>
              <a:buChar char="•"/>
            </a:pPr>
            <a:r>
              <a:rPr lang="en-US" sz="2200" b="1" dirty="0" smtClean="0">
                <a:solidFill>
                  <a:srgbClr val="FFFFFF"/>
                </a:solidFill>
                <a:cs typeface="Calibri" pitchFamily="34" charset="0"/>
              </a:rPr>
              <a:t>Many emails were stolen from the University of East Anglia server involving Phil Jones.  </a:t>
            </a:r>
          </a:p>
          <a:p>
            <a:pPr marL="231775" indent="-231775" eaLnBrk="0" fontAlgn="base" hangingPunct="0">
              <a:spcBef>
                <a:spcPct val="0"/>
              </a:spcBef>
              <a:spcAft>
                <a:spcPct val="0"/>
              </a:spcAft>
              <a:buFont typeface="Arial" pitchFamily="34" charset="0"/>
              <a:buChar char="•"/>
            </a:pPr>
            <a:r>
              <a:rPr lang="en-US" sz="2200" b="1" dirty="0" smtClean="0">
                <a:solidFill>
                  <a:srgbClr val="FFFFFF"/>
                </a:solidFill>
                <a:cs typeface="Calibri" pitchFamily="34" charset="0"/>
              </a:rPr>
              <a:t>Phil Jones and I were Coordinating Lead Authors on Chapter 3 of IPCC and so over 100 of the emails involved me.</a:t>
            </a:r>
          </a:p>
          <a:p>
            <a:pPr marL="231775" indent="-231775" eaLnBrk="0" fontAlgn="base" hangingPunct="0">
              <a:spcBef>
                <a:spcPct val="0"/>
              </a:spcBef>
              <a:spcAft>
                <a:spcPct val="0"/>
              </a:spcAft>
              <a:buFont typeface="Arial" pitchFamily="34" charset="0"/>
              <a:buChar char="•"/>
            </a:pPr>
            <a:r>
              <a:rPr lang="en-US" sz="2200" b="1" dirty="0" smtClean="0">
                <a:solidFill>
                  <a:srgbClr val="FFFFFF"/>
                </a:solidFill>
                <a:cs typeface="Calibri" pitchFamily="34" charset="0"/>
              </a:rPr>
              <a:t>Now known as “</a:t>
            </a:r>
            <a:r>
              <a:rPr lang="en-US" sz="2200" b="1" dirty="0" err="1" smtClean="0">
                <a:solidFill>
                  <a:srgbClr val="FFFF00"/>
                </a:solidFill>
                <a:cs typeface="Calibri" pitchFamily="34" charset="0"/>
              </a:rPr>
              <a:t>climategate</a:t>
            </a:r>
            <a:r>
              <a:rPr lang="en-US" sz="2200" b="1" dirty="0" smtClean="0">
                <a:solidFill>
                  <a:srgbClr val="FFFFFF"/>
                </a:solidFill>
                <a:cs typeface="Calibri" pitchFamily="34" charset="0"/>
              </a:rPr>
              <a:t>” but really more like “</a:t>
            </a:r>
            <a:r>
              <a:rPr lang="en-US" sz="2200" b="1" dirty="0" err="1" smtClean="0">
                <a:solidFill>
                  <a:srgbClr val="FFFF00"/>
                </a:solidFill>
                <a:cs typeface="Calibri" pitchFamily="34" charset="0"/>
              </a:rPr>
              <a:t>swiftboating</a:t>
            </a:r>
            <a:r>
              <a:rPr lang="en-US" sz="2200" b="1" dirty="0" smtClean="0">
                <a:solidFill>
                  <a:srgbClr val="FFFFFF"/>
                </a:solidFill>
                <a:cs typeface="Calibri" pitchFamily="34" charset="0"/>
              </a:rPr>
              <a:t>”, these emails have been used to damn the IPCC and many of us.  There were several things in the emails that were obviously not for public consumption and violations of the freedom of information act were revealed.</a:t>
            </a:r>
          </a:p>
          <a:p>
            <a:pPr marL="231775" indent="-231775" eaLnBrk="0" fontAlgn="base" hangingPunct="0">
              <a:spcBef>
                <a:spcPct val="0"/>
              </a:spcBef>
              <a:spcAft>
                <a:spcPct val="0"/>
              </a:spcAft>
              <a:buFont typeface="Arial" pitchFamily="34" charset="0"/>
              <a:buChar char="•"/>
            </a:pPr>
            <a:r>
              <a:rPr lang="en-US" sz="2200" b="1" dirty="0" smtClean="0">
                <a:solidFill>
                  <a:srgbClr val="FFFFFF"/>
                </a:solidFill>
                <a:cs typeface="Calibri" pitchFamily="34" charset="0"/>
              </a:rPr>
              <a:t>None of mine were embarrassing to me at all, but one was highly misused and went viral.</a:t>
            </a:r>
          </a:p>
          <a:p>
            <a:pPr marL="231775" indent="-231775" eaLnBrk="0" fontAlgn="base" hangingPunct="0">
              <a:spcBef>
                <a:spcPct val="0"/>
              </a:spcBef>
              <a:spcAft>
                <a:spcPct val="0"/>
              </a:spcAft>
              <a:buFont typeface="Arial" pitchFamily="34" charset="0"/>
              <a:buChar char="•"/>
            </a:pPr>
            <a:r>
              <a:rPr lang="en-US" sz="2200" b="1" dirty="0" smtClean="0">
                <a:solidFill>
                  <a:srgbClr val="FFFFFF"/>
                </a:solidFill>
                <a:cs typeface="Calibri" pitchFamily="34" charset="0"/>
              </a:rPr>
              <a:t>Scientists were revealed as “human”.</a:t>
            </a:r>
            <a:endParaRPr lang="en-US" sz="2200" dirty="0">
              <a:solidFill>
                <a:srgbClr val="FFFFFF"/>
              </a:solidFill>
              <a:cs typeface="Calibri" pitchFamily="34" charset="0"/>
            </a:endParaRPr>
          </a:p>
        </p:txBody>
      </p:sp>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p:cNvSpPr>
          <p:nvPr/>
        </p:nvSpPr>
        <p:spPr bwMode="auto">
          <a:xfrm>
            <a:off x="822325" y="549275"/>
            <a:ext cx="6448425" cy="495300"/>
          </a:xfrm>
          <a:prstGeom prst="rect">
            <a:avLst/>
          </a:prstGeom>
        </p:spPr>
        <p:txBody>
          <a:bodyPr wrap="none" fromWordArt="1">
            <a:prstTxWarp prst="textPlain">
              <a:avLst>
                <a:gd name="adj" fmla="val 50000"/>
              </a:avLst>
            </a:prstTxWarp>
          </a:bodyPr>
          <a:lstStyle/>
          <a:p>
            <a:pPr algn="ctr"/>
            <a:r>
              <a:rPr lang="en-US" sz="28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 Scientific Assessment 2007</a:t>
            </a:r>
          </a:p>
        </p:txBody>
      </p:sp>
      <p:sp>
        <p:nvSpPr>
          <p:cNvPr id="72707" name="Text Box 3"/>
          <p:cNvSpPr txBox="1">
            <a:spLocks noChangeArrowheads="1"/>
          </p:cNvSpPr>
          <p:nvPr/>
        </p:nvSpPr>
        <p:spPr bwMode="auto">
          <a:xfrm>
            <a:off x="762000" y="1308100"/>
            <a:ext cx="8229600" cy="4647426"/>
          </a:xfrm>
          <a:prstGeom prst="rect">
            <a:avLst/>
          </a:prstGeom>
          <a:noFill/>
          <a:ln w="9525">
            <a:noFill/>
            <a:miter lim="800000"/>
            <a:headEnd/>
            <a:tailEnd/>
          </a:ln>
          <a:effectLst/>
        </p:spPr>
        <p:txBody>
          <a:bodyPr wrap="square">
            <a:spAutoFit/>
          </a:bodyPr>
          <a:lstStyle/>
          <a:p>
            <a:pPr eaLnBrk="0" hangingPunct="0"/>
            <a:r>
              <a:rPr lang="en-US" b="1" dirty="0">
                <a:solidFill>
                  <a:schemeClr val="bg1"/>
                </a:solidFill>
                <a:latin typeface="Comic Sans MS" pitchFamily="66" charset="0"/>
              </a:rPr>
              <a:t>AR4</a:t>
            </a:r>
          </a:p>
          <a:p>
            <a:pPr eaLnBrk="0" hangingPunct="0"/>
            <a:r>
              <a:rPr lang="en-US" b="1" dirty="0">
                <a:solidFill>
                  <a:schemeClr val="bg1"/>
                </a:solidFill>
                <a:latin typeface="Comic Sans MS" pitchFamily="66" charset="0"/>
              </a:rPr>
              <a:t>WG I: 11 Chapters</a:t>
            </a:r>
          </a:p>
          <a:p>
            <a:pPr eaLnBrk="0" hangingPunct="0"/>
            <a:r>
              <a:rPr lang="en-US" b="1" dirty="0">
                <a:solidFill>
                  <a:schemeClr val="bg1"/>
                </a:solidFill>
                <a:latin typeface="Comic Sans MS" pitchFamily="66" charset="0"/>
              </a:rPr>
              <a:t>996 pages (</a:t>
            </a:r>
            <a:r>
              <a:rPr lang="en-US" dirty="0" err="1">
                <a:solidFill>
                  <a:schemeClr val="bg1"/>
                </a:solidFill>
                <a:latin typeface="Comic Sans MS" pitchFamily="66" charset="0"/>
              </a:rPr>
              <a:t>vs</a:t>
            </a:r>
            <a:r>
              <a:rPr lang="en-US" b="1" dirty="0">
                <a:solidFill>
                  <a:schemeClr val="bg1"/>
                </a:solidFill>
                <a:latin typeface="Comic Sans MS" pitchFamily="66" charset="0"/>
              </a:rPr>
              <a:t> </a:t>
            </a:r>
            <a:r>
              <a:rPr lang="en-US" dirty="0">
                <a:solidFill>
                  <a:schemeClr val="bg1"/>
                </a:solidFill>
                <a:latin typeface="Comic Sans MS" pitchFamily="66" charset="0"/>
              </a:rPr>
              <a:t>TAR 882</a:t>
            </a:r>
            <a:r>
              <a:rPr lang="en-US" b="1" dirty="0">
                <a:solidFill>
                  <a:schemeClr val="bg1"/>
                </a:solidFill>
                <a:latin typeface="Comic Sans MS" pitchFamily="66" charset="0"/>
              </a:rPr>
              <a:t>)</a:t>
            </a:r>
          </a:p>
          <a:p>
            <a:pPr eaLnBrk="0" hangingPunct="0"/>
            <a:endParaRPr lang="en-US" b="1" dirty="0">
              <a:solidFill>
                <a:schemeClr val="bg1"/>
              </a:solidFill>
              <a:latin typeface="Comic Sans MS" pitchFamily="66" charset="0"/>
            </a:endParaRPr>
          </a:p>
          <a:p>
            <a:pPr eaLnBrk="0" hangingPunct="0"/>
            <a:r>
              <a:rPr lang="en-US" sz="2000" b="1" dirty="0">
                <a:solidFill>
                  <a:schemeClr val="bg1"/>
                </a:solidFill>
                <a:latin typeface="Comic Sans MS" pitchFamily="66" charset="0"/>
              </a:rPr>
              <a:t>140  lead authors</a:t>
            </a:r>
          </a:p>
          <a:p>
            <a:pPr eaLnBrk="0" hangingPunct="0"/>
            <a:r>
              <a:rPr lang="en-US" sz="2000" b="1" dirty="0">
                <a:solidFill>
                  <a:schemeClr val="bg1"/>
                </a:solidFill>
                <a:latin typeface="Comic Sans MS" pitchFamily="66" charset="0"/>
              </a:rPr>
              <a:t>Hundreds contributors (66 Chapter 3)</a:t>
            </a:r>
          </a:p>
          <a:p>
            <a:pPr eaLnBrk="0" hangingPunct="0"/>
            <a:r>
              <a:rPr lang="en-US" sz="2000" b="1" dirty="0">
                <a:solidFill>
                  <a:schemeClr val="bg1"/>
                </a:solidFill>
                <a:latin typeface="Comic Sans MS" pitchFamily="66" charset="0"/>
              </a:rPr>
              <a:t>2 or 3 Review editors for each chapter (26)</a:t>
            </a:r>
          </a:p>
          <a:p>
            <a:pPr eaLnBrk="0" hangingPunct="0"/>
            <a:r>
              <a:rPr lang="en-US" sz="2000" b="1" dirty="0">
                <a:solidFill>
                  <a:schemeClr val="bg1"/>
                </a:solidFill>
                <a:latin typeface="Comic Sans MS" pitchFamily="66" charset="0"/>
              </a:rPr>
              <a:t>Over 700  reviewers.</a:t>
            </a:r>
          </a:p>
          <a:p>
            <a:pPr eaLnBrk="0" hangingPunct="0"/>
            <a:endParaRPr lang="en-US" sz="1800" b="1" dirty="0">
              <a:solidFill>
                <a:srgbClr val="FF0000"/>
              </a:solidFill>
              <a:latin typeface="Comic Sans MS" pitchFamily="66" charset="0"/>
            </a:endParaRPr>
          </a:p>
          <a:p>
            <a:pPr eaLnBrk="0" hangingPunct="0"/>
            <a:endParaRPr lang="en-US" sz="1800" b="1" dirty="0">
              <a:solidFill>
                <a:srgbClr val="FF0000"/>
              </a:solidFill>
              <a:latin typeface="Comic Sans MS" pitchFamily="66" charset="0"/>
            </a:endParaRPr>
          </a:p>
          <a:p>
            <a:pPr eaLnBrk="0" hangingPunct="0"/>
            <a:r>
              <a:rPr lang="en-US" b="1" dirty="0">
                <a:solidFill>
                  <a:srgbClr val="FF0000"/>
                </a:solidFill>
                <a:latin typeface="Comic Sans MS" pitchFamily="66" charset="0"/>
              </a:rPr>
              <a:t>Chapter 3: 2 CLAs, 10 LAs, 66 CAs</a:t>
            </a:r>
          </a:p>
          <a:p>
            <a:pPr eaLnBrk="0" hangingPunct="0"/>
            <a:r>
              <a:rPr lang="en-US" b="1" dirty="0">
                <a:solidFill>
                  <a:srgbClr val="FF0000"/>
                </a:solidFill>
                <a:latin typeface="Comic Sans MS" pitchFamily="66" charset="0"/>
              </a:rPr>
              <a:t>47 figures (126 panels), 8 Tables, 863 references, </a:t>
            </a:r>
          </a:p>
          <a:p>
            <a:pPr eaLnBrk="0" hangingPunct="0"/>
            <a:r>
              <a:rPr lang="en-US" b="1" dirty="0">
                <a:solidFill>
                  <a:srgbClr val="FF0000"/>
                </a:solidFill>
                <a:latin typeface="Comic Sans MS" pitchFamily="66" charset="0"/>
              </a:rPr>
              <a:t>102 pp.</a:t>
            </a:r>
            <a:r>
              <a:rPr lang="en-US" sz="1800" b="1" dirty="0">
                <a:solidFill>
                  <a:srgbClr val="FF0000"/>
                </a:solidFill>
                <a:latin typeface="Comic Sans MS" pitchFamily="66" charset="0"/>
              </a:rPr>
              <a:t> plus supplementary material</a:t>
            </a:r>
          </a:p>
          <a:p>
            <a:pPr eaLnBrk="0" hangingPunct="0"/>
            <a:r>
              <a:rPr lang="en-US" sz="1800" b="1" dirty="0" smtClean="0">
                <a:solidFill>
                  <a:srgbClr val="FF0000"/>
                </a:solidFill>
                <a:latin typeface="Comic Sans MS" pitchFamily="66" charset="0"/>
              </a:rPr>
              <a:t>2231/ </a:t>
            </a:r>
            <a:r>
              <a:rPr lang="en-US" b="1" dirty="0" smtClean="0">
                <a:solidFill>
                  <a:srgbClr val="FF0000"/>
                </a:solidFill>
                <a:latin typeface="Comic Sans MS" pitchFamily="66" charset="0"/>
              </a:rPr>
              <a:t>1270 </a:t>
            </a:r>
            <a:r>
              <a:rPr lang="en-US" sz="1800" b="1" dirty="0" smtClean="0">
                <a:solidFill>
                  <a:srgbClr val="FF0000"/>
                </a:solidFill>
                <a:latin typeface="Comic Sans MS" pitchFamily="66" charset="0"/>
              </a:rPr>
              <a:t>comments </a:t>
            </a:r>
            <a:r>
              <a:rPr lang="en-US" sz="1800" b="1" dirty="0">
                <a:solidFill>
                  <a:srgbClr val="FF0000"/>
                </a:solidFill>
                <a:latin typeface="Comic Sans MS" pitchFamily="66" charset="0"/>
              </a:rPr>
              <a:t>in </a:t>
            </a:r>
            <a:r>
              <a:rPr lang="en-US" sz="1800" b="1" dirty="0" smtClean="0">
                <a:solidFill>
                  <a:srgbClr val="FF0000"/>
                </a:solidFill>
                <a:latin typeface="Comic Sans MS" pitchFamily="66" charset="0"/>
              </a:rPr>
              <a:t>scientific</a:t>
            </a:r>
            <a:r>
              <a:rPr lang="en-US" b="1" dirty="0" smtClean="0">
                <a:solidFill>
                  <a:srgbClr val="FF0000"/>
                </a:solidFill>
                <a:latin typeface="Comic Sans MS" pitchFamily="66" charset="0"/>
              </a:rPr>
              <a:t>/governmental </a:t>
            </a:r>
            <a:r>
              <a:rPr lang="en-US" sz="1800" b="1" dirty="0" smtClean="0">
                <a:solidFill>
                  <a:srgbClr val="FF0000"/>
                </a:solidFill>
                <a:latin typeface="Comic Sans MS" pitchFamily="66" charset="0"/>
              </a:rPr>
              <a:t>review</a:t>
            </a:r>
            <a:endParaRPr lang="en-US" sz="1800" b="1" dirty="0">
              <a:solidFill>
                <a:srgbClr val="FF0000"/>
              </a:solidFill>
              <a:latin typeface="Comic Sans MS" pitchFamily="66" charset="0"/>
            </a:endParaRPr>
          </a:p>
          <a:p>
            <a:pPr eaLnBrk="0" hangingPunct="0"/>
            <a:r>
              <a:rPr lang="en-US" b="1" dirty="0" smtClean="0">
                <a:solidFill>
                  <a:srgbClr val="FF0000"/>
                </a:solidFill>
                <a:latin typeface="Comic Sans MS" pitchFamily="66" charset="0"/>
              </a:rPr>
              <a:t>3501 total comments: all responded to in </a:t>
            </a:r>
            <a:r>
              <a:rPr lang="en-US" b="1" dirty="0" err="1" smtClean="0">
                <a:solidFill>
                  <a:srgbClr val="FF0000"/>
                </a:solidFill>
                <a:latin typeface="Comic Sans MS" pitchFamily="66" charset="0"/>
              </a:rPr>
              <a:t>xls</a:t>
            </a:r>
            <a:r>
              <a:rPr lang="en-US" b="1" dirty="0" smtClean="0">
                <a:solidFill>
                  <a:srgbClr val="FF0000"/>
                </a:solidFill>
                <a:latin typeface="Comic Sans MS" pitchFamily="66" charset="0"/>
              </a:rPr>
              <a:t> spread sheet (available publically)</a:t>
            </a:r>
            <a:endParaRPr lang="en-US" sz="1800" b="1" dirty="0">
              <a:solidFill>
                <a:srgbClr val="FF0000"/>
              </a:solidFill>
              <a:latin typeface="Comic Sans MS" pitchFamily="66" charset="0"/>
            </a:endParaRPr>
          </a:p>
        </p:txBody>
      </p:sp>
      <p:pic>
        <p:nvPicPr>
          <p:cNvPr id="72708" name="Picture 4"/>
          <p:cNvPicPr>
            <a:picLocks noChangeAspect="1" noChangeArrowheads="1"/>
          </p:cNvPicPr>
          <p:nvPr/>
        </p:nvPicPr>
        <p:blipFill>
          <a:blip r:embed="rId2" cstate="print"/>
          <a:srcRect/>
          <a:stretch>
            <a:fillRect/>
          </a:stretch>
        </p:blipFill>
        <p:spPr bwMode="auto">
          <a:xfrm>
            <a:off x="1524000" y="6705600"/>
            <a:ext cx="6705600" cy="152400"/>
          </a:xfrm>
          <a:prstGeom prst="rect">
            <a:avLst/>
          </a:prstGeom>
          <a:noFill/>
          <a:ln w="9525">
            <a:noFill/>
            <a:miter lim="800000"/>
            <a:headEnd/>
            <a:tailEnd/>
          </a:ln>
          <a:effectLst/>
        </p:spPr>
      </p:pic>
      <p:pic>
        <p:nvPicPr>
          <p:cNvPr id="5" name="Picture 13" descr="Ch3c"/>
          <p:cNvPicPr>
            <a:picLocks noChangeAspect="1" noChangeArrowheads="1"/>
          </p:cNvPicPr>
          <p:nvPr/>
        </p:nvPicPr>
        <p:blipFill>
          <a:blip r:embed="rId3" cstate="print">
            <a:lum bright="6000"/>
          </a:blip>
          <a:srcRect t="496" b="7443"/>
          <a:stretch>
            <a:fillRect/>
          </a:stretch>
        </p:blipFill>
        <p:spPr>
          <a:xfrm>
            <a:off x="6858000" y="3505200"/>
            <a:ext cx="1901451" cy="1501775"/>
          </a:xfrm>
          <a:prstGeom prst="rect">
            <a:avLst/>
          </a:prstGeom>
          <a:noFill/>
          <a:ln/>
        </p:spPr>
      </p:pic>
      <p:grpSp>
        <p:nvGrpSpPr>
          <p:cNvPr id="8" name="Group 7"/>
          <p:cNvGrpSpPr/>
          <p:nvPr/>
        </p:nvGrpSpPr>
        <p:grpSpPr>
          <a:xfrm>
            <a:off x="7315200" y="3575304"/>
            <a:ext cx="649224" cy="356616"/>
            <a:chOff x="7315200" y="3575304"/>
            <a:chExt cx="649224" cy="356616"/>
          </a:xfrm>
        </p:grpSpPr>
        <p:sp>
          <p:nvSpPr>
            <p:cNvPr id="6" name="Oval 5"/>
            <p:cNvSpPr/>
            <p:nvPr/>
          </p:nvSpPr>
          <p:spPr bwMode="auto">
            <a:xfrm>
              <a:off x="7315200" y="3703320"/>
              <a:ext cx="228600" cy="228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Oval 6"/>
            <p:cNvSpPr/>
            <p:nvPr/>
          </p:nvSpPr>
          <p:spPr bwMode="auto">
            <a:xfrm>
              <a:off x="7735824" y="3575304"/>
              <a:ext cx="228600" cy="228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WordArt 2"/>
          <p:cNvSpPr>
            <a:spLocks noChangeArrowheads="1" noChangeShapeType="1" noTextEdit="1"/>
          </p:cNvSpPr>
          <p:nvPr/>
        </p:nvSpPr>
        <p:spPr bwMode="auto">
          <a:xfrm>
            <a:off x="7696200" y="304800"/>
            <a:ext cx="971550" cy="38099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IPCC</a:t>
            </a:r>
          </a:p>
        </p:txBody>
      </p:sp>
      <p:sp>
        <p:nvSpPr>
          <p:cNvPr id="805891" name="Text Box 3"/>
          <p:cNvSpPr txBox="1">
            <a:spLocks noChangeArrowheads="1"/>
          </p:cNvSpPr>
          <p:nvPr/>
        </p:nvSpPr>
        <p:spPr bwMode="auto">
          <a:xfrm>
            <a:off x="304800" y="685800"/>
            <a:ext cx="8245475" cy="600164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pPr>
            <a:r>
              <a:rPr lang="en-US" sz="2400" dirty="0" smtClean="0">
                <a:solidFill>
                  <a:schemeClr val="bg1"/>
                </a:solidFill>
                <a:latin typeface="Comic Sans MS" pitchFamily="66" charset="0"/>
              </a:rPr>
              <a:t>In late 2009 (coinciding with Copenhagen) to 2010, malicious attacks occurred on many who participated in the IPCC report, and the IPCC did </a:t>
            </a:r>
            <a:r>
              <a:rPr lang="en-US" sz="2400" b="1" dirty="0" smtClean="0">
                <a:solidFill>
                  <a:schemeClr val="bg1"/>
                </a:solidFill>
                <a:latin typeface="Comic Sans MS" pitchFamily="66" charset="0"/>
              </a:rPr>
              <a:t>not</a:t>
            </a:r>
            <a:r>
              <a:rPr lang="en-US" sz="2400" dirty="0" smtClean="0">
                <a:solidFill>
                  <a:schemeClr val="bg1"/>
                </a:solidFill>
                <a:latin typeface="Comic Sans MS" pitchFamily="66" charset="0"/>
              </a:rPr>
              <a:t> handle them well by defending its processes.</a:t>
            </a:r>
          </a:p>
          <a:p>
            <a:pPr eaLnBrk="0" fontAlgn="base" hangingPunct="0">
              <a:spcBef>
                <a:spcPct val="0"/>
              </a:spcBef>
              <a:spcAft>
                <a:spcPct val="0"/>
              </a:spcAft>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dirty="0" smtClean="0">
                <a:solidFill>
                  <a:schemeClr val="bg1"/>
                </a:solidFill>
                <a:latin typeface="Comic Sans MS" pitchFamily="66" charset="0"/>
              </a:rPr>
              <a:t>The report itself has been scrutinized along with all of the comments and responses to the comments.</a:t>
            </a:r>
          </a:p>
          <a:p>
            <a:pPr eaLnBrk="0" fontAlgn="base" hangingPunct="0">
              <a:spcBef>
                <a:spcPct val="0"/>
              </a:spcBef>
              <a:spcAft>
                <a:spcPct val="0"/>
              </a:spcAft>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dirty="0" smtClean="0">
                <a:solidFill>
                  <a:schemeClr val="bg1"/>
                </a:solidFill>
                <a:latin typeface="Comic Sans MS" pitchFamily="66" charset="0"/>
              </a:rPr>
              <a:t>Two minor errors have been found: both in WG II, none in WG I.</a:t>
            </a:r>
          </a:p>
          <a:p>
            <a:pPr lvl="1" eaLnBrk="0" hangingPunct="0">
              <a:buFontTx/>
              <a:buChar char="-"/>
            </a:pPr>
            <a:r>
              <a:rPr lang="en-US" sz="2400" dirty="0" smtClean="0">
                <a:solidFill>
                  <a:schemeClr val="bg1"/>
                </a:solidFill>
                <a:latin typeface="Comic Sans MS" pitchFamily="66" charset="0"/>
              </a:rPr>
              <a:t>Himalayan glaciers melt (correct in WG I)</a:t>
            </a:r>
          </a:p>
          <a:p>
            <a:pPr lvl="1" eaLnBrk="0" hangingPunct="0">
              <a:buFontTx/>
              <a:buChar char="-"/>
            </a:pPr>
            <a:r>
              <a:rPr lang="en-US" sz="2400" dirty="0" smtClean="0">
                <a:solidFill>
                  <a:schemeClr val="bg1"/>
                </a:solidFill>
                <a:latin typeface="Comic Sans MS" pitchFamily="66" charset="0"/>
              </a:rPr>
              <a:t>Area of Netherlands below sea level</a:t>
            </a:r>
          </a:p>
          <a:p>
            <a:pPr eaLnBrk="0" fontAlgn="base" hangingPunct="0">
              <a:spcBef>
                <a:spcPct val="0"/>
              </a:spcBef>
              <a:spcAft>
                <a:spcPct val="0"/>
              </a:spcAft>
              <a:buFontTx/>
              <a:buChar char="-"/>
            </a:pPr>
            <a:endParaRPr lang="en-US" sz="2400" dirty="0" smtClean="0">
              <a:solidFill>
                <a:schemeClr val="bg1"/>
              </a:solidFill>
              <a:latin typeface="Comic Sans MS" pitchFamily="66" charset="0"/>
            </a:endParaRPr>
          </a:p>
          <a:p>
            <a:pPr eaLnBrk="0" fontAlgn="base" hangingPunct="0">
              <a:spcBef>
                <a:spcPct val="0"/>
              </a:spcBef>
              <a:spcAft>
                <a:spcPct val="0"/>
              </a:spcAft>
            </a:pPr>
            <a:r>
              <a:rPr lang="en-US" sz="2400" b="1" dirty="0" smtClean="0">
                <a:solidFill>
                  <a:srgbClr val="FFFF00"/>
                </a:solidFill>
                <a:latin typeface="Comic Sans MS" pitchFamily="66" charset="0"/>
              </a:rPr>
              <a:t>None of all the attacks have in any way changed the science or the conclusions with regard to the climate change threats.</a:t>
            </a:r>
          </a:p>
        </p:txBody>
      </p:sp>
      <p:sp>
        <p:nvSpPr>
          <p:cNvPr id="4" name="TextBox 3"/>
          <p:cNvSpPr txBox="1"/>
          <p:nvPr/>
        </p:nvSpPr>
        <p:spPr>
          <a:xfrm>
            <a:off x="2286000" y="152400"/>
            <a:ext cx="3324949" cy="584775"/>
          </a:xfrm>
          <a:prstGeom prst="rect">
            <a:avLst/>
          </a:prstGeom>
          <a:noFill/>
          <a:effectLst>
            <a:outerShdw blurRad="50800" dist="50800" dir="5400000" algn="ctr" rotWithShape="0">
              <a:schemeClr val="tx2"/>
            </a:outerShdw>
          </a:effectLst>
        </p:spPr>
        <p:txBody>
          <a:bodyPr wrap="none" rtlCol="0">
            <a:spAutoFit/>
          </a:bodyPr>
          <a:lstStyle/>
          <a:p>
            <a:r>
              <a:rPr lang="en-US" sz="3200" dirty="0" smtClean="0">
                <a:solidFill>
                  <a:srgbClr val="FF0000"/>
                </a:solidFill>
              </a:rPr>
              <a:t>Attacks on IPCC</a:t>
            </a:r>
            <a:endParaRPr lang="en-US" sz="3200" dirty="0">
              <a:solidFill>
                <a:srgbClr val="FF0000"/>
              </a:solidFill>
            </a:endParaRP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781800" cy="2362200"/>
          </a:xfrm>
        </p:spPr>
        <p:txBody>
          <a:bodyPr/>
          <a:lstStyle/>
          <a:p>
            <a:r>
              <a:rPr lang="en-US" sz="2800" dirty="0" smtClean="0">
                <a:solidFill>
                  <a:srgbClr val="FFC000"/>
                </a:solidFill>
                <a:latin typeface="Comic Sans MS" pitchFamily="66" charset="0"/>
              </a:rPr>
              <a:t>“</a:t>
            </a:r>
            <a:r>
              <a:rPr lang="en-US" sz="2800" i="1" dirty="0" smtClean="0">
                <a:solidFill>
                  <a:srgbClr val="FFC000"/>
                </a:solidFill>
                <a:latin typeface="Comic Sans MS" pitchFamily="66" charset="0"/>
              </a:rPr>
              <a:t>I can’t see either of these papers being in the next IPCC report. Kevin and I will keep them out somehow – even if we have to redefine what the peer-review literature is!” </a:t>
            </a:r>
            <a:br>
              <a:rPr lang="en-US" sz="2800" i="1" dirty="0" smtClean="0">
                <a:solidFill>
                  <a:srgbClr val="FFC000"/>
                </a:solidFill>
                <a:latin typeface="Comic Sans MS" pitchFamily="66" charset="0"/>
              </a:rPr>
            </a:br>
            <a:r>
              <a:rPr lang="en-US" sz="2000" dirty="0" smtClean="0">
                <a:solidFill>
                  <a:schemeClr val="bg1"/>
                </a:solidFill>
                <a:latin typeface="Comic Sans MS" pitchFamily="66" charset="0"/>
              </a:rPr>
              <a:t>hacked email from Phil Jones (not </a:t>
            </a:r>
            <a:r>
              <a:rPr lang="en-US" sz="2000" dirty="0" err="1" smtClean="0">
                <a:solidFill>
                  <a:schemeClr val="bg1"/>
                </a:solidFill>
                <a:latin typeface="Comic Sans MS" pitchFamily="66" charset="0"/>
              </a:rPr>
              <a:t>cc’d</a:t>
            </a:r>
            <a:r>
              <a:rPr lang="en-US" sz="2000" dirty="0" smtClean="0">
                <a:solidFill>
                  <a:schemeClr val="bg1"/>
                </a:solidFill>
                <a:latin typeface="Comic Sans MS" pitchFamily="66" charset="0"/>
              </a:rPr>
              <a:t> to me). </a:t>
            </a:r>
            <a:r>
              <a:rPr lang="en-US" sz="2800" i="1" dirty="0" smtClean="0">
                <a:solidFill>
                  <a:srgbClr val="FFC000"/>
                </a:solidFill>
                <a:latin typeface="Comic Sans MS" pitchFamily="66" charset="0"/>
              </a:rPr>
              <a:t/>
            </a:r>
            <a:br>
              <a:rPr lang="en-US" sz="2800" i="1" dirty="0" smtClean="0">
                <a:solidFill>
                  <a:srgbClr val="FFC000"/>
                </a:solidFill>
                <a:latin typeface="Comic Sans MS" pitchFamily="66" charset="0"/>
              </a:rPr>
            </a:br>
            <a:endParaRPr lang="en-US" sz="2800" dirty="0">
              <a:solidFill>
                <a:srgbClr val="FFC000"/>
              </a:solidFill>
            </a:endParaRPr>
          </a:p>
        </p:txBody>
      </p:sp>
      <p:sp>
        <p:nvSpPr>
          <p:cNvPr id="3" name="Content Placeholder 2"/>
          <p:cNvSpPr>
            <a:spLocks noGrp="1"/>
          </p:cNvSpPr>
          <p:nvPr>
            <p:ph idx="1"/>
          </p:nvPr>
        </p:nvSpPr>
        <p:spPr>
          <a:xfrm>
            <a:off x="304800" y="2743200"/>
            <a:ext cx="8610600" cy="4114800"/>
          </a:xfrm>
        </p:spPr>
        <p:txBody>
          <a:bodyPr/>
          <a:lstStyle/>
          <a:p>
            <a:r>
              <a:rPr lang="en-US" dirty="0" smtClean="0">
                <a:solidFill>
                  <a:schemeClr val="tx1"/>
                </a:solidFill>
                <a:latin typeface="+mn-lt"/>
                <a:ea typeface="+mn-ea"/>
                <a:cs typeface="+mn-cs"/>
              </a:rPr>
              <a:t> </a:t>
            </a:r>
            <a:r>
              <a:rPr lang="en-US" sz="2400" dirty="0" smtClean="0">
                <a:solidFill>
                  <a:schemeClr val="bg1"/>
                </a:solidFill>
                <a:latin typeface="Comic Sans MS" pitchFamily="66" charset="0"/>
              </a:rPr>
              <a:t>Several emails document the detailed procedures used in IPCC AR4 for Chapter 3 (for which I and Phil Jones were CLAs). </a:t>
            </a:r>
          </a:p>
          <a:p>
            <a:r>
              <a:rPr lang="en-US" sz="2400" dirty="0" smtClean="0">
                <a:solidFill>
                  <a:schemeClr val="bg1"/>
                </a:solidFill>
                <a:latin typeface="Comic Sans MS" pitchFamily="66" charset="0"/>
              </a:rPr>
              <a:t>AR4 was the first time Jones was on the writing team of an IPCC Assessment. The comment was naïve and sent before he understood the process and before any lead author meetings were held. It was not sanctioned by me. Both of the papers referred to were in fact cited and fully discussed in the IPCC. </a:t>
            </a:r>
          </a:p>
          <a:p>
            <a:r>
              <a:rPr lang="en-US" sz="2400" dirty="0" smtClean="0">
                <a:solidFill>
                  <a:schemeClr val="bg1"/>
                </a:solidFill>
                <a:latin typeface="Comic Sans MS" pitchFamily="66" charset="0"/>
              </a:rPr>
              <a:t>Both papers had erroneous claims.</a:t>
            </a:r>
            <a:endParaRPr lang="en-US" dirty="0">
              <a:solidFill>
                <a:schemeClr val="bg1"/>
              </a:solidFill>
              <a:latin typeface="Comic Sans MS" pitchFamily="66" charset="0"/>
            </a:endParaRPr>
          </a:p>
        </p:txBody>
      </p:sp>
      <p:pic>
        <p:nvPicPr>
          <p:cNvPr id="25602" name="Picture 2"/>
          <p:cNvPicPr>
            <a:picLocks noChangeAspect="1" noChangeArrowheads="1"/>
          </p:cNvPicPr>
          <p:nvPr/>
        </p:nvPicPr>
        <p:blipFill>
          <a:blip r:embed="rId2" cstate="print"/>
          <a:srcRect/>
          <a:stretch>
            <a:fillRect/>
          </a:stretch>
        </p:blipFill>
        <p:spPr bwMode="auto">
          <a:xfrm>
            <a:off x="7162800" y="0"/>
            <a:ext cx="1809750" cy="25336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228600" y="228600"/>
            <a:ext cx="8915400" cy="176971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eaLnBrk="0" hangingPunct="0">
              <a:defRPr/>
            </a:pPr>
            <a:r>
              <a:rPr lang="en-US" sz="2800" dirty="0">
                <a:solidFill>
                  <a:schemeClr val="bg1"/>
                </a:solidFill>
                <a:cs typeface="+mn-cs"/>
              </a:rPr>
              <a:t>One cherry-picked email quote of mine </a:t>
            </a:r>
            <a:r>
              <a:rPr lang="en-US" sz="2800" dirty="0" smtClean="0">
                <a:solidFill>
                  <a:schemeClr val="bg1"/>
                </a:solidFill>
              </a:rPr>
              <a:t>went</a:t>
            </a:r>
            <a:r>
              <a:rPr lang="en-US" sz="2800" dirty="0" smtClean="0">
                <a:solidFill>
                  <a:schemeClr val="bg1"/>
                </a:solidFill>
                <a:cs typeface="+mn-cs"/>
              </a:rPr>
              <a:t> </a:t>
            </a:r>
            <a:r>
              <a:rPr lang="en-US" sz="2800" dirty="0">
                <a:solidFill>
                  <a:schemeClr val="bg1"/>
                </a:solidFill>
                <a:cs typeface="+mn-cs"/>
              </a:rPr>
              <a:t>viral: </a:t>
            </a:r>
            <a:r>
              <a:rPr lang="en-US" sz="2400" b="1" dirty="0">
                <a:solidFill>
                  <a:srgbClr val="FFFFFF"/>
                </a:solidFill>
                <a:cs typeface="+mn-cs"/>
              </a:rPr>
              <a:t>over 110,000 stories </a:t>
            </a:r>
            <a:endParaRPr lang="en-US" sz="2800" dirty="0">
              <a:solidFill>
                <a:schemeClr val="bg1"/>
              </a:solidFill>
              <a:cs typeface="+mn-cs"/>
            </a:endParaRPr>
          </a:p>
          <a:p>
            <a:pPr eaLnBrk="0" hangingPunct="0">
              <a:defRPr/>
            </a:pPr>
            <a:r>
              <a:rPr lang="en-US" sz="2800" i="1" dirty="0">
                <a:solidFill>
                  <a:srgbClr val="FFFF00"/>
                </a:solidFill>
                <a:cs typeface="+mn-cs"/>
              </a:rPr>
              <a:t>"</a:t>
            </a:r>
            <a:r>
              <a:rPr lang="en-US" sz="2500" i="1" dirty="0">
                <a:solidFill>
                  <a:srgbClr val="FFFF00"/>
                </a:solidFill>
                <a:cs typeface="+mn-cs"/>
              </a:rPr>
              <a:t>The fact is that we can't account for the lack of warming at the moment and it is a travesty that we can't."</a:t>
            </a:r>
            <a:r>
              <a:rPr lang="en-US" sz="2500" dirty="0">
                <a:solidFill>
                  <a:srgbClr val="FFFF00"/>
                </a:solidFill>
                <a:cs typeface="+mn-cs"/>
              </a:rPr>
              <a:t> </a:t>
            </a:r>
          </a:p>
        </p:txBody>
      </p:sp>
      <p:pic>
        <p:nvPicPr>
          <p:cNvPr id="3075" name="Picture 3"/>
          <p:cNvPicPr>
            <a:picLocks noChangeAspect="1" noChangeArrowheads="1"/>
          </p:cNvPicPr>
          <p:nvPr/>
        </p:nvPicPr>
        <p:blipFill>
          <a:blip r:embed="rId2" cstate="print"/>
          <a:srcRect t="3763"/>
          <a:stretch>
            <a:fillRect/>
          </a:stretch>
        </p:blipFill>
        <p:spPr bwMode="auto">
          <a:xfrm>
            <a:off x="4225925" y="2971800"/>
            <a:ext cx="4841875" cy="3429000"/>
          </a:xfrm>
          <a:prstGeom prst="rect">
            <a:avLst/>
          </a:prstGeom>
          <a:noFill/>
          <a:ln w="9525">
            <a:noFill/>
            <a:miter lim="800000"/>
            <a:headEnd/>
            <a:tailEnd/>
          </a:ln>
        </p:spPr>
      </p:pic>
      <p:sp>
        <p:nvSpPr>
          <p:cNvPr id="4" name="TextBox 3"/>
          <p:cNvSpPr txBox="1"/>
          <p:nvPr/>
        </p:nvSpPr>
        <p:spPr>
          <a:xfrm>
            <a:off x="304800" y="1981200"/>
            <a:ext cx="3810000" cy="4524315"/>
          </a:xfrm>
          <a:prstGeom prst="rect">
            <a:avLst/>
          </a:prstGeom>
          <a:noFill/>
        </p:spPr>
        <p:txBody>
          <a:bodyPr wrap="square" rtlCol="0">
            <a:spAutoFit/>
          </a:bodyPr>
          <a:lstStyle/>
          <a:p>
            <a:pPr indent="231775" eaLnBrk="0" hangingPunct="0">
              <a:buFont typeface="Arial" pitchFamily="34" charset="0"/>
              <a:buChar char="•"/>
              <a:defRPr/>
            </a:pPr>
            <a:r>
              <a:rPr lang="en-US" dirty="0" smtClean="0">
                <a:solidFill>
                  <a:schemeClr val="bg1"/>
                </a:solidFill>
              </a:rPr>
              <a:t>It stems from a paper I published bemoaning our inability to effectively monitor the energy flows associated with short-term climate variability. </a:t>
            </a:r>
          </a:p>
          <a:p>
            <a:pPr indent="231775" eaLnBrk="0" hangingPunct="0">
              <a:buFont typeface="Arial" pitchFamily="34" charset="0"/>
              <a:buChar char="•"/>
              <a:defRPr/>
            </a:pPr>
            <a:r>
              <a:rPr lang="en-US" dirty="0" smtClean="0">
                <a:solidFill>
                  <a:srgbClr val="FFFF00"/>
                </a:solidFill>
              </a:rPr>
              <a:t>It </a:t>
            </a:r>
            <a:r>
              <a:rPr lang="en-US" dirty="0">
                <a:solidFill>
                  <a:srgbClr val="FFFF00"/>
                </a:solidFill>
              </a:rPr>
              <a:t>is quite clear from the paper that I was not questioning the link between anthropogenic greenhouse gas emissions and warming, or even suggesting that recent temperatures are unusual in the context of short-term natural variability</a:t>
            </a:r>
            <a:r>
              <a:rPr lang="en-US" dirty="0" smtClean="0">
                <a:solidFill>
                  <a:srgbClr val="FFFF00"/>
                </a:solidFill>
              </a:rPr>
              <a:t>.</a:t>
            </a:r>
            <a:endParaRPr lang="en-US" dirty="0">
              <a:solidFill>
                <a:srgbClr val="FFFF00"/>
              </a:solidFill>
            </a:endParaRPr>
          </a:p>
          <a:p>
            <a:pPr indent="231775" eaLnBrk="0" hangingPunct="0">
              <a:buFont typeface="Arial" pitchFamily="34" charset="0"/>
              <a:buChar char="•"/>
              <a:defRPr/>
            </a:pPr>
            <a:endParaRPr lang="en-US" dirty="0">
              <a:solidFill>
                <a:srgbClr val="FFFF00"/>
              </a:solidFill>
            </a:endParaRPr>
          </a:p>
          <a:p>
            <a:pPr indent="231775" eaLnBrk="0" hangingPunct="0">
              <a:buFont typeface="Arial" pitchFamily="34" charset="0"/>
              <a:buChar char="•"/>
              <a:defRPr/>
            </a:pPr>
            <a:r>
              <a:rPr lang="en-US" dirty="0" smtClean="0">
                <a:solidFill>
                  <a:srgbClr val="FFFF00"/>
                </a:solidFill>
              </a:rPr>
              <a:t>Now </a:t>
            </a:r>
            <a:r>
              <a:rPr lang="en-US" dirty="0">
                <a:solidFill>
                  <a:srgbClr val="FFFF00"/>
                </a:solidFill>
              </a:rPr>
              <a:t>written up in </a:t>
            </a:r>
            <a:r>
              <a:rPr lang="en-US" i="1" dirty="0" smtClean="0">
                <a:solidFill>
                  <a:srgbClr val="FFFF00"/>
                </a:solidFill>
              </a:rPr>
              <a:t>Science</a:t>
            </a:r>
            <a:r>
              <a:rPr lang="en-US" dirty="0">
                <a:solidFill>
                  <a:srgbClr val="FFFF00"/>
                </a:solidFill>
              </a:rPr>
              <a:t>, </a:t>
            </a:r>
            <a:r>
              <a:rPr lang="en-US" b="1" dirty="0">
                <a:solidFill>
                  <a:srgbClr val="FFFF00"/>
                </a:solidFill>
              </a:rPr>
              <a:t>16</a:t>
            </a:r>
            <a:r>
              <a:rPr lang="en-US" dirty="0">
                <a:solidFill>
                  <a:srgbClr val="FFFF00"/>
                </a:solidFill>
              </a:rPr>
              <a:t> Apr 2010 </a:t>
            </a:r>
            <a:r>
              <a:rPr lang="en-US" dirty="0" smtClean="0">
                <a:solidFill>
                  <a:srgbClr val="FFFF00"/>
                </a:solidFill>
              </a:rPr>
              <a:t> pp </a:t>
            </a:r>
            <a:r>
              <a:rPr lang="en-US" dirty="0">
                <a:solidFill>
                  <a:srgbClr val="FFFF00"/>
                </a:solidFill>
              </a:rPr>
              <a:t>316-317.</a:t>
            </a: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0"/>
            <a:ext cx="4343400" cy="609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228600"/>
            <a:ext cx="4305300" cy="6096000"/>
          </a:xfrm>
          <a:prstGeom prst="rect">
            <a:avLst/>
          </a:prstGeom>
          <a:noFill/>
          <a:ln w="9525">
            <a:noFill/>
            <a:miter lim="800000"/>
            <a:headEnd/>
            <a:tailEnd/>
          </a:ln>
        </p:spPr>
      </p:pic>
      <p:sp>
        <p:nvSpPr>
          <p:cNvPr id="5" name="TextBox 4"/>
          <p:cNvSpPr txBox="1"/>
          <p:nvPr/>
        </p:nvSpPr>
        <p:spPr>
          <a:xfrm>
            <a:off x="1371600" y="6477000"/>
            <a:ext cx="6898042" cy="338554"/>
          </a:xfrm>
          <a:prstGeom prst="rect">
            <a:avLst/>
          </a:prstGeom>
          <a:noFill/>
        </p:spPr>
        <p:txBody>
          <a:bodyPr wrap="none" rtlCol="0">
            <a:spAutoFit/>
          </a:bodyPr>
          <a:lstStyle/>
          <a:p>
            <a:r>
              <a:rPr lang="en-US" sz="1600" dirty="0" smtClean="0">
                <a:hlinkClick r:id="rId4"/>
              </a:rPr>
              <a:t>http://darryl-cunningham.blogspot.com/2010/12/climate-change.html</a:t>
            </a:r>
            <a:r>
              <a:rPr lang="en-US" sz="1600" dirty="0" smtClean="0"/>
              <a:t> </a:t>
            </a:r>
            <a:endParaRPr lang="en-US" sz="1600" dirty="0"/>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a:effectLst>
            <a:outerShdw blurRad="50800" dist="50800" dir="5400000" algn="ctr" rotWithShape="0">
              <a:schemeClr val="tx1"/>
            </a:outerShdw>
          </a:effectLst>
        </p:spPr>
        <p:txBody>
          <a:bodyPr/>
          <a:lstStyle/>
          <a:p>
            <a:r>
              <a:rPr lang="en-US" sz="4000" dirty="0" smtClean="0">
                <a:latin typeface="Comic Sans MS" pitchFamily="66" charset="0"/>
              </a:rPr>
              <a:t>The deniers</a:t>
            </a:r>
            <a:endParaRPr lang="en-US" sz="4000" dirty="0">
              <a:latin typeface="Comic Sans MS" pitchFamily="66" charset="0"/>
            </a:endParaRPr>
          </a:p>
        </p:txBody>
      </p:sp>
      <p:sp>
        <p:nvSpPr>
          <p:cNvPr id="3" name="Content Placeholder 2"/>
          <p:cNvSpPr>
            <a:spLocks noGrp="1"/>
          </p:cNvSpPr>
          <p:nvPr>
            <p:ph idx="1"/>
          </p:nvPr>
        </p:nvSpPr>
        <p:spPr>
          <a:xfrm>
            <a:off x="457200" y="1371600"/>
            <a:ext cx="8458200" cy="4495800"/>
          </a:xfrm>
        </p:spPr>
        <p:txBody>
          <a:bodyPr/>
          <a:lstStyle/>
          <a:p>
            <a:r>
              <a:rPr lang="en-US" sz="2800" dirty="0" smtClean="0">
                <a:solidFill>
                  <a:schemeClr val="bg1"/>
                </a:solidFill>
                <a:latin typeface="Comic Sans MS" pitchFamily="66" charset="0"/>
              </a:rPr>
              <a:t>Create </a:t>
            </a:r>
            <a:r>
              <a:rPr lang="en-US" sz="2800" dirty="0" err="1" smtClean="0">
                <a:solidFill>
                  <a:schemeClr val="bg1"/>
                </a:solidFill>
                <a:latin typeface="Comic Sans MS" pitchFamily="66" charset="0"/>
              </a:rPr>
              <a:t>dis</a:t>
            </a:r>
            <a:r>
              <a:rPr lang="en-US" sz="2800" dirty="0" smtClean="0">
                <a:solidFill>
                  <a:schemeClr val="bg1"/>
                </a:solidFill>
                <a:latin typeface="Comic Sans MS" pitchFamily="66" charset="0"/>
              </a:rPr>
              <a:t>-information and try to convey uncertainties about the science.</a:t>
            </a:r>
          </a:p>
          <a:p>
            <a:r>
              <a:rPr lang="en-US" sz="2800" dirty="0" smtClean="0">
                <a:solidFill>
                  <a:schemeClr val="bg1"/>
                </a:solidFill>
                <a:latin typeface="Comic Sans MS" pitchFamily="66" charset="0"/>
              </a:rPr>
              <a:t>Should not be debated on the science: </a:t>
            </a:r>
          </a:p>
          <a:p>
            <a:pPr lvl="1"/>
            <a:r>
              <a:rPr lang="en-US" sz="2400" dirty="0" smtClean="0">
                <a:solidFill>
                  <a:schemeClr val="bg1"/>
                </a:solidFill>
                <a:latin typeface="Comic Sans MS" pitchFamily="66" charset="0"/>
              </a:rPr>
              <a:t>too often they tell lies and make statements with unwarranted certainty that are impossible to deal with in a debate.</a:t>
            </a:r>
          </a:p>
          <a:p>
            <a:pPr lvl="1"/>
            <a:r>
              <a:rPr lang="en-US" sz="2400" dirty="0" smtClean="0">
                <a:solidFill>
                  <a:schemeClr val="bg1"/>
                </a:solidFill>
                <a:latin typeface="Comic Sans MS" pitchFamily="66" charset="0"/>
              </a:rPr>
              <a:t>do not give them a platform!</a:t>
            </a:r>
          </a:p>
          <a:p>
            <a:r>
              <a:rPr lang="en-US" sz="2800" dirty="0" smtClean="0">
                <a:solidFill>
                  <a:schemeClr val="bg1"/>
                </a:solidFill>
                <a:latin typeface="Comic Sans MS" pitchFamily="66" charset="0"/>
              </a:rPr>
              <a:t>Science is evidence and physically based.</a:t>
            </a:r>
          </a:p>
          <a:p>
            <a:r>
              <a:rPr lang="en-US" sz="2800" dirty="0" smtClean="0">
                <a:solidFill>
                  <a:schemeClr val="bg1"/>
                </a:solidFill>
                <a:latin typeface="Comic Sans MS" pitchFamily="66" charset="0"/>
              </a:rPr>
              <a:t>What is debatable is what to do about the findings!</a:t>
            </a:r>
            <a:endParaRPr lang="en-US" sz="2800" dirty="0">
              <a:solidFill>
                <a:schemeClr val="bg1"/>
              </a:solidFill>
              <a:latin typeface="Comic Sans MS" pitchFamily="66" charset="0"/>
            </a:endParaRPr>
          </a:p>
        </p:txBody>
      </p:sp>
      <p:grpSp>
        <p:nvGrpSpPr>
          <p:cNvPr id="6" name="Group 5"/>
          <p:cNvGrpSpPr/>
          <p:nvPr/>
        </p:nvGrpSpPr>
        <p:grpSpPr>
          <a:xfrm>
            <a:off x="2590800" y="1295400"/>
            <a:ext cx="6096000" cy="5398532"/>
            <a:chOff x="2590800" y="1295400"/>
            <a:chExt cx="6096000" cy="5398532"/>
          </a:xfrm>
        </p:grpSpPr>
        <p:sp>
          <p:nvSpPr>
            <p:cNvPr id="4" name="Cloud Callout 3"/>
            <p:cNvSpPr/>
            <p:nvPr/>
          </p:nvSpPr>
          <p:spPr bwMode="auto">
            <a:xfrm>
              <a:off x="4572000" y="1295400"/>
              <a:ext cx="4114800" cy="2362200"/>
            </a:xfrm>
            <a:prstGeom prst="cloudCallout">
              <a:avLst>
                <a:gd name="adj1" fmla="val -63390"/>
                <a:gd name="adj2" fmla="val 8767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rPr>
                <a:t>You are entitled to your own opinion, but not your own facts!</a:t>
              </a:r>
            </a:p>
          </p:txBody>
        </p:sp>
        <p:sp>
          <p:nvSpPr>
            <p:cNvPr id="5" name="TextBox 4"/>
            <p:cNvSpPr txBox="1"/>
            <p:nvPr/>
          </p:nvSpPr>
          <p:spPr>
            <a:xfrm>
              <a:off x="2590800" y="6324600"/>
              <a:ext cx="2803973" cy="369332"/>
            </a:xfrm>
            <a:prstGeom prst="rect">
              <a:avLst/>
            </a:prstGeom>
            <a:noFill/>
          </p:spPr>
          <p:txBody>
            <a:bodyPr wrap="none" rtlCol="0">
              <a:spAutoFit/>
            </a:bodyPr>
            <a:lstStyle/>
            <a:p>
              <a:r>
                <a:rPr lang="en-US" dirty="0" smtClean="0">
                  <a:solidFill>
                    <a:srgbClr val="FFFF00"/>
                  </a:solidFill>
                </a:rPr>
                <a:t>Daniel Patrick </a:t>
              </a:r>
              <a:r>
                <a:rPr lang="en-US" dirty="0" err="1" smtClean="0">
                  <a:solidFill>
                    <a:srgbClr val="FFFF00"/>
                  </a:solidFill>
                </a:rPr>
                <a:t>Moynahan</a:t>
              </a:r>
              <a:endParaRPr lang="en-US" dirty="0">
                <a:solidFill>
                  <a:srgbClr val="FFFF00"/>
                </a:solidFill>
              </a:endParaRPr>
            </a:p>
          </p:txBody>
        </p:sp>
      </p:grpSp>
      <p:sp>
        <p:nvSpPr>
          <p:cNvPr id="7" name="Rounded Rectangular Callout 6"/>
          <p:cNvSpPr/>
          <p:nvPr/>
        </p:nvSpPr>
        <p:spPr bwMode="auto">
          <a:xfrm>
            <a:off x="3962400" y="3657600"/>
            <a:ext cx="4876800" cy="2514600"/>
          </a:xfrm>
          <a:prstGeom prst="wedgeRoundRectCallout">
            <a:avLst>
              <a:gd name="adj1" fmla="val -30690"/>
              <a:gd name="adj2" fmla="val -157580"/>
              <a:gd name="adj3" fmla="val 16667"/>
            </a:avLst>
          </a:prstGeom>
          <a:solidFill>
            <a:srgbClr val="FFFF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rPr>
              <a:t>The deniers don’t like being called “deniers”: as I have &gt;100 emails after posting my paper!</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There is a distinction between deniers and skeptics.</a:t>
            </a:r>
            <a:endParaRPr kumimoji="0" lang="en-US" sz="2400" b="0" i="0" u="none" strike="noStrike" cap="none" normalizeH="0" baseline="0" dirty="0" smtClean="0">
              <a:ln>
                <a:noFill/>
              </a:ln>
              <a:solidFill>
                <a:schemeClr val="tx1"/>
              </a:solidFill>
              <a:effectLst/>
              <a:latin typeface="Comic Sans MS" pitchFamily="66"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TotalTime>
  <Words>1541</Words>
  <Application>Microsoft Office PowerPoint</Application>
  <PresentationFormat>On-screen Show (4:3)</PresentationFormat>
  <Paragraphs>152</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1_Default Design</vt:lpstr>
      <vt:lpstr>Communicating climate change:  Some lessons from climategate</vt:lpstr>
      <vt:lpstr>Climategate</vt:lpstr>
      <vt:lpstr>Slide 3</vt:lpstr>
      <vt:lpstr>Slide 4</vt:lpstr>
      <vt:lpstr>Slide 5</vt:lpstr>
      <vt:lpstr>“I can’t see either of these papers being in the next IPCC report. Kevin and I will keep them out somehow – even if we have to redefine what the peer-review literature is!”  hacked email from Phil Jones (not cc’d to me).  </vt:lpstr>
      <vt:lpstr>Slide 7</vt:lpstr>
      <vt:lpstr>Slide 8</vt:lpstr>
      <vt:lpstr>The deniers</vt:lpstr>
      <vt:lpstr>The media</vt:lpstr>
      <vt:lpstr>Slide 11</vt:lpstr>
      <vt:lpstr>Slide 12</vt:lpstr>
      <vt:lpstr>Slide 13</vt:lpstr>
      <vt:lpstr>Slide 14</vt:lpstr>
      <vt:lpstr>Slide 15</vt:lpstr>
      <vt:lpstr>Slide 16</vt:lpstr>
      <vt:lpstr>Slide 17</vt:lpstr>
      <vt:lpstr>Slide 18</vt:lpstr>
      <vt:lpstr>Snowmageddon 2010</vt:lpstr>
      <vt:lpstr>Slide 20</vt:lpstr>
      <vt:lpstr>What should be done?</vt:lpstr>
      <vt:lpstr>Climate Information Service</vt:lpstr>
      <vt:lpstr>Imperative  A climate information system</vt:lpstr>
      <vt:lpstr>In memory of  Stephen H Schneider</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Trenberth</dc:creator>
  <cp:lastModifiedBy>lbutler</cp:lastModifiedBy>
  <cp:revision>158</cp:revision>
  <dcterms:created xsi:type="dcterms:W3CDTF">2008-02-18T21:06:07Z</dcterms:created>
  <dcterms:modified xsi:type="dcterms:W3CDTF">2011-02-10T18:44:26Z</dcterms:modified>
</cp:coreProperties>
</file>