
<file path=[Content_Types].xml><?xml version="1.0" encoding="utf-8"?>
<Types xmlns="http://schemas.openxmlformats.org/package/2006/content-types">
  <Default Extension="jpg" ContentType="image/jpeg"/>
  <Default Extension="jpeg" ContentType="image/jpeg"/>
  <Default Extension="xml" ContentType="application/xml"/>
  <Default Extension="bin" ContentType="application/vnd.openxmlformats-officedocument.oleObject"/>
  <Default Extension="mp4" ContentType="video/mp4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png" ContentType="image/png"/>
  <Default Extension="gif" ContentType="image/gif"/>
  <Default Extension="wmf" ContentType="image/x-w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9" r:id="rId1"/>
    <p:sldMasterId id="2147483762" r:id="rId2"/>
    <p:sldMasterId id="2147483766" r:id="rId3"/>
    <p:sldMasterId id="2147483772" r:id="rId4"/>
    <p:sldMasterId id="2147483824" r:id="rId5"/>
    <p:sldMasterId id="2147483843" r:id="rId6"/>
    <p:sldMasterId id="2147483848" r:id="rId7"/>
    <p:sldMasterId id="2147483853" r:id="rId8"/>
    <p:sldMasterId id="2147483859" r:id="rId9"/>
  </p:sldMasterIdLst>
  <p:notesMasterIdLst>
    <p:notesMasterId r:id="rId82"/>
  </p:notesMasterIdLst>
  <p:handoutMasterIdLst>
    <p:handoutMasterId r:id="rId83"/>
  </p:handoutMasterIdLst>
  <p:sldIdLst>
    <p:sldId id="1236" r:id="rId10"/>
    <p:sldId id="1133" r:id="rId11"/>
    <p:sldId id="1313" r:id="rId12"/>
    <p:sldId id="954" r:id="rId13"/>
    <p:sldId id="1238" r:id="rId14"/>
    <p:sldId id="1319" r:id="rId15"/>
    <p:sldId id="1324" r:id="rId16"/>
    <p:sldId id="1124" r:id="rId17"/>
    <p:sldId id="1271" r:id="rId18"/>
    <p:sldId id="1314" r:id="rId19"/>
    <p:sldId id="1272" r:id="rId20"/>
    <p:sldId id="1276" r:id="rId21"/>
    <p:sldId id="1116" r:id="rId22"/>
    <p:sldId id="1279" r:id="rId23"/>
    <p:sldId id="1325" r:id="rId24"/>
    <p:sldId id="1315" r:id="rId25"/>
    <p:sldId id="1318" r:id="rId26"/>
    <p:sldId id="1284" r:id="rId27"/>
    <p:sldId id="1240" r:id="rId28"/>
    <p:sldId id="1303" r:id="rId29"/>
    <p:sldId id="998" r:id="rId30"/>
    <p:sldId id="1003" r:id="rId31"/>
    <p:sldId id="1312" r:id="rId32"/>
    <p:sldId id="1000" r:id="rId33"/>
    <p:sldId id="1025" r:id="rId34"/>
    <p:sldId id="1241" r:id="rId35"/>
    <p:sldId id="1242" r:id="rId36"/>
    <p:sldId id="1026" r:id="rId37"/>
    <p:sldId id="1304" r:id="rId38"/>
    <p:sldId id="1080" r:id="rId39"/>
    <p:sldId id="1130" r:id="rId40"/>
    <p:sldId id="1072" r:id="rId41"/>
    <p:sldId id="1301" r:id="rId42"/>
    <p:sldId id="1305" r:id="rId43"/>
    <p:sldId id="1245" r:id="rId44"/>
    <p:sldId id="1243" r:id="rId45"/>
    <p:sldId id="1202" r:id="rId46"/>
    <p:sldId id="1246" r:id="rId47"/>
    <p:sldId id="1247" r:id="rId48"/>
    <p:sldId id="1248" r:id="rId49"/>
    <p:sldId id="1288" r:id="rId50"/>
    <p:sldId id="1289" r:id="rId51"/>
    <p:sldId id="1295" r:id="rId52"/>
    <p:sldId id="1321" r:id="rId53"/>
    <p:sldId id="1125" r:id="rId54"/>
    <p:sldId id="1306" r:id="rId55"/>
    <p:sldId id="1307" r:id="rId56"/>
    <p:sldId id="1308" r:id="rId57"/>
    <p:sldId id="1218" r:id="rId58"/>
    <p:sldId id="1222" r:id="rId59"/>
    <p:sldId id="1228" r:id="rId60"/>
    <p:sldId id="1231" r:id="rId61"/>
    <p:sldId id="1320" r:id="rId62"/>
    <p:sldId id="1224" r:id="rId63"/>
    <p:sldId id="1310" r:id="rId64"/>
    <p:sldId id="1300" r:id="rId65"/>
    <p:sldId id="1283" r:id="rId66"/>
    <p:sldId id="1235" r:id="rId67"/>
    <p:sldId id="1249" r:id="rId68"/>
    <p:sldId id="1250" r:id="rId69"/>
    <p:sldId id="1254" r:id="rId70"/>
    <p:sldId id="1256" r:id="rId71"/>
    <p:sldId id="1259" r:id="rId72"/>
    <p:sldId id="1260" r:id="rId73"/>
    <p:sldId id="1261" r:id="rId74"/>
    <p:sldId id="1141" r:id="rId75"/>
    <p:sldId id="1263" r:id="rId76"/>
    <p:sldId id="1265" r:id="rId77"/>
    <p:sldId id="1013" r:id="rId78"/>
    <p:sldId id="1322" r:id="rId79"/>
    <p:sldId id="1186" r:id="rId80"/>
    <p:sldId id="1323" r:id="rId81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757575"/>
    <a:srgbClr val="0000AC"/>
    <a:srgbClr val="FF423F"/>
    <a:srgbClr val="FF5860"/>
    <a:srgbClr val="FF7F89"/>
    <a:srgbClr val="FF3541"/>
    <a:srgbClr val="C449CC"/>
    <a:srgbClr val="549FFF"/>
    <a:srgbClr val="FFC483"/>
    <a:srgbClr val="C6BD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78" autoAdjust="0"/>
    <p:restoredTop sz="95055" autoAdjust="0"/>
  </p:normalViewPr>
  <p:slideViewPr>
    <p:cSldViewPr snapToGrid="0">
      <p:cViewPr varScale="1">
        <p:scale>
          <a:sx n="88" d="100"/>
          <a:sy n="88" d="100"/>
        </p:scale>
        <p:origin x="10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17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73" Type="http://schemas.openxmlformats.org/officeDocument/2006/relationships/slide" Target="slides/slide64.xml"/><Relationship Id="rId74" Type="http://schemas.openxmlformats.org/officeDocument/2006/relationships/slide" Target="slides/slide65.xml"/><Relationship Id="rId75" Type="http://schemas.openxmlformats.org/officeDocument/2006/relationships/slide" Target="slides/slide66.xml"/><Relationship Id="rId76" Type="http://schemas.openxmlformats.org/officeDocument/2006/relationships/slide" Target="slides/slide67.xml"/><Relationship Id="rId77" Type="http://schemas.openxmlformats.org/officeDocument/2006/relationships/slide" Target="slides/slide68.xml"/><Relationship Id="rId78" Type="http://schemas.openxmlformats.org/officeDocument/2006/relationships/slide" Target="slides/slide69.xml"/><Relationship Id="rId79" Type="http://schemas.openxmlformats.org/officeDocument/2006/relationships/slide" Target="slides/slide7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80" Type="http://schemas.openxmlformats.org/officeDocument/2006/relationships/slide" Target="slides/slide71.xml"/><Relationship Id="rId81" Type="http://schemas.openxmlformats.org/officeDocument/2006/relationships/slide" Target="slides/slide72.xml"/><Relationship Id="rId82" Type="http://schemas.openxmlformats.org/officeDocument/2006/relationships/notesMaster" Target="notesMasters/notesMaster1.xml"/><Relationship Id="rId83" Type="http://schemas.openxmlformats.org/officeDocument/2006/relationships/handoutMaster" Target="handoutMasters/handoutMaster1.xml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-1588"/>
            <a:ext cx="30273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6975"/>
            <a:ext cx="30273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16975"/>
            <a:ext cx="30273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fld id="{D75F1CE3-95A9-4DAF-8E93-45D19110B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24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-1588"/>
            <a:ext cx="30273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6975"/>
            <a:ext cx="30273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16975"/>
            <a:ext cx="30273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fld id="{502DC7DA-D02C-47CE-B485-57768C271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10075"/>
            <a:ext cx="51181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76" tIns="47680" rIns="93776" bIns="47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6087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30377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6513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97000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6213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ather.gov/media/unr/soo/pw/pw_Top50.pdf" TargetMode="External"/><Relationship Id="rId4" Type="http://schemas.openxmlformats.org/officeDocument/2006/relationships/hyperlink" Target="http://weather.uwyo.edu/cgi-bin/sounding?region=naconf&amp;TYPE=TEXT:LIST&amp;YEAR=2016&amp;MONTH=10&amp;FROM=0800&amp;TO=0812&amp;STNM=72206" TargetMode="External"/><Relationship Id="rId5" Type="http://schemas.openxmlformats.org/officeDocument/2006/relationships/hyperlink" Target="NULL" TargetMode="External"/><Relationship Id="rId6" Type="http://schemas.openxmlformats.org/officeDocument/2006/relationships/hyperlink" Target="http://weather.uwyo.edu/cgi-bin/sounding?region=naconf&amp;TYPE=TEXT:LIST&amp;YEAR=2016&amp;MONTH=10&amp;FROM=0900&amp;TO=0900&amp;STNM=72305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youtu.be</a:t>
            </a:r>
            <a:r>
              <a:rPr lang="en-US" dirty="0" smtClean="0"/>
              <a:t>/7P00xhSYYpA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DC7DA-D02C-47CE-B485-57768C271B6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84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www.washingtonpost.com</a:t>
            </a:r>
            <a:r>
              <a:rPr lang="en-US" dirty="0" smtClean="0"/>
              <a:t>/blogs/capital-weather-gang/</a:t>
            </a:r>
            <a:r>
              <a:rPr lang="en-US" dirty="0" err="1" smtClean="0"/>
              <a:t>wp</a:t>
            </a:r>
            <a:r>
              <a:rPr lang="en-US" dirty="0" smtClean="0"/>
              <a:t>/2015/08/10/central-and-eastern-</a:t>
            </a:r>
            <a:r>
              <a:rPr lang="en-US" dirty="0" err="1" smtClean="0"/>
              <a:t>europe</a:t>
            </a:r>
            <a:r>
              <a:rPr lang="en-US" dirty="0" smtClean="0"/>
              <a:t>-simmering-in-historic-heat-wave/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thinkprogress.org</a:t>
            </a:r>
            <a:r>
              <a:rPr lang="en-US" dirty="0" smtClean="0"/>
              <a:t>/climate/2015/08/10/3689813/heat-wave-middle-east/</a:t>
            </a:r>
          </a:p>
          <a:p>
            <a:r>
              <a:rPr lang="en-US" dirty="0" smtClean="0"/>
              <a:t>The Rocky Fire burning about 200 miles northeast of San Francisco grew on Tuesday to 69,600 acres, and was 20% contained as of Wednesday morning.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DC7DA-D02C-47CE-B485-57768C271B6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82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www.washingtonpost.com</a:t>
            </a:r>
            <a:r>
              <a:rPr lang="en-US" dirty="0" smtClean="0"/>
              <a:t>/blogs/capital-weather-gang/</a:t>
            </a:r>
            <a:r>
              <a:rPr lang="en-US" dirty="0" err="1" smtClean="0"/>
              <a:t>wp</a:t>
            </a:r>
            <a:r>
              <a:rPr lang="en-US" dirty="0" smtClean="0"/>
              <a:t>/2015/08/10/central-and-eastern-</a:t>
            </a:r>
            <a:r>
              <a:rPr lang="en-US" dirty="0" err="1" smtClean="0"/>
              <a:t>europe</a:t>
            </a:r>
            <a:r>
              <a:rPr lang="en-US" dirty="0" smtClean="0"/>
              <a:t>-simmering-in-historic-heat-wave/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thinkprogress.org</a:t>
            </a:r>
            <a:r>
              <a:rPr lang="en-US" dirty="0" smtClean="0"/>
              <a:t>/climate/2015/08/10/3689813/heat-wave-middle-east/</a:t>
            </a:r>
          </a:p>
          <a:p>
            <a:r>
              <a:rPr lang="en-US" dirty="0" smtClean="0"/>
              <a:t>The Rocky Fire burning about 200 miles northeast of San Francisco grew on Tuesday to 69,600 acres, and was 20% contained as of Wednesday morning.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DC7DA-D02C-47CE-B485-57768C271B6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46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mashable.com</a:t>
            </a:r>
            <a:r>
              <a:rPr lang="en-US" smtClean="0"/>
              <a:t>/2015/10/22/hurricanes-typhoons-2015-photos/#73Tz3EqPFmqM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DC7DA-D02C-47CE-B485-57768C271B6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94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Oct 9 2016:</a:t>
            </a:r>
          </a:p>
          <a:p>
            <a:r>
              <a:rPr lang="en-US" dirty="0" smtClean="0"/>
              <a:t>At least two sites had </a:t>
            </a:r>
            <a:r>
              <a:rPr lang="en-US" dirty="0" smtClean="0">
                <a:hlinkClick r:id="rId3"/>
              </a:rPr>
              <a:t>record amounts of precipitable water</a:t>
            </a:r>
            <a:r>
              <a:rPr lang="en-US" dirty="0" smtClean="0"/>
              <a:t> (the total amount of liquid water that would cover the ground over a given location if all the moisture in a column of air above was condensed). These readings are taken with </a:t>
            </a:r>
            <a:r>
              <a:rPr lang="en-US" dirty="0" err="1" smtClean="0"/>
              <a:t>radiosonde</a:t>
            </a:r>
            <a:r>
              <a:rPr lang="en-US" dirty="0" smtClean="0"/>
              <a:t> soundings (balloon-borne instrument packages) that have been conducted regularly since 1948.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Jacksonville, FL: 2.85”</a:t>
            </a:r>
            <a:r>
              <a:rPr lang="en-US" dirty="0" smtClean="0"/>
              <a:t> at </a:t>
            </a:r>
            <a:r>
              <a:rPr lang="en-US" dirty="0" smtClean="0">
                <a:hlinkClick r:id="rId4"/>
              </a:rPr>
              <a:t>8 pm EDT Friday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Previous record: 2.82” on July 20, 1983</a:t>
            </a:r>
            <a:r>
              <a:rPr lang="en-US" baseline="0" dirty="0" smtClean="0"/>
              <a:t>        </a:t>
            </a:r>
            <a:r>
              <a:rPr lang="en-US" dirty="0" smtClean="0"/>
              <a:t> 72 mm</a:t>
            </a:r>
            <a:br>
              <a:rPr lang="en-US" dirty="0" smtClean="0"/>
            </a:br>
            <a:r>
              <a:rPr lang="en-US" b="1" dirty="0" smtClean="0"/>
              <a:t>Charleston, SC: 2.93”</a:t>
            </a:r>
            <a:r>
              <a:rPr lang="en-US" dirty="0" smtClean="0"/>
              <a:t> at </a:t>
            </a:r>
            <a:r>
              <a:rPr lang="en-US" dirty="0" smtClean="0">
                <a:hlinkClick r:id="rId5" invalidUrl="https://www.wunderground.com/blog/JeffMasters/&lt;a"/>
              </a:rPr>
              <a:t>2 am EDT Saturday</a:t>
            </a:r>
            <a:r>
              <a:rPr lang="en-US" dirty="0" smtClean="0"/>
              <a:t> (special sounding)</a:t>
            </a:r>
            <a:r>
              <a:rPr lang="en-US" baseline="0" dirty="0" smtClean="0"/>
              <a:t>   </a:t>
            </a:r>
            <a:r>
              <a:rPr lang="en-US" dirty="0" smtClean="0"/>
              <a:t> 74.4 mm  Previous record: 2.70” on August 15, 2010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October record (and 3rd highest in any month]: </a:t>
            </a:r>
            <a:r>
              <a:rPr lang="en-US" b="1" dirty="0" smtClean="0"/>
              <a:t>Newport/Cape Hatteras, NC: 2.85”</a:t>
            </a:r>
            <a:r>
              <a:rPr lang="en-US" dirty="0" smtClean="0"/>
              <a:t> at </a:t>
            </a:r>
            <a:r>
              <a:rPr lang="en-US" dirty="0" smtClean="0">
                <a:hlinkClick r:id="rId6"/>
              </a:rPr>
              <a:t>8 pm EDT Saturday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DC7DA-D02C-47CE-B485-57768C271B6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94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finance.yahoo.com</a:t>
            </a:r>
            <a:r>
              <a:rPr lang="en-US" smtClean="0"/>
              <a:t>/news/louisianas-flooding-cost-lot-000000791.html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DC7DA-D02C-47CE-B485-57768C271B6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3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“…to love God, you have to love your fellow human beings, and you have to love and care for the rest of creation,” Vincent Miller, who holds a chair in Catholic theology and culture at the University of Dayton, a Catholic college in Ohio.  NY Times Jun 18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DC7DA-D02C-47CE-B485-57768C271B6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149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The Clean Energy Incentive Program (CEIP) will reward states that make early investments in renewable energy and energy efficiency measures to comply with the rule in 2020 and 2021.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This is a big deal: the CEIP will encourage the widespread development and use of wind, solar, and other zero-carbon sources of power, which are essential to long-term clean energy and climate strategies.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Think of the CEIP as a matching-fund program that states can voluntarily use to incentivize early investment in renewables as well as energy efficiency projects in low-income communities.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The plan is flexible – reflecting the different needs of different states. 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• The plan will put Americans to work making the US electricity system less dirty and our homes and businesses more efficient. In fact, the Clean Power Plan is projected to </a:t>
            </a:r>
            <a:r>
              <a:rPr lang="en-US" sz="1200" b="0" i="1" u="sng" strike="noStrike" kern="1200" baseline="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reduce individuals’ electric bills by about $7 per month by 2030. 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• It will keep the US – and our businesses – at the forefront of a global movement to produce and consume energy in a better, more sustainable way. 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DC7DA-D02C-47CE-B485-57768C271B6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7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DC7DA-D02C-47CE-B485-57768C271B6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39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09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99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FEC3C-980E-0440-8A4A-80FFA7BD1B03}" type="slidenum">
              <a:rPr lang="en-US">
                <a:solidFill>
                  <a:srgbClr val="FF99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72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99F66-9B4D-2448-9FCB-8A007DA5E00D}" type="datetimeFigureOut">
              <a:rPr lang="en-US">
                <a:solidFill>
                  <a:srgbClr val="FF99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pPr>
                <a:defRPr/>
              </a:pPr>
              <a:t>4/26/17</a:t>
            </a:fld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18404-F7D2-ED49-9849-D9F8D4634B89}" type="slidenum">
              <a:rPr lang="en-US">
                <a:solidFill>
                  <a:srgbClr val="FF99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01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FF9900"/>
              </a:solidFill>
              <a:cs typeface="ＭＳ Ｐゴシック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FF9900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</a:defRPr>
            </a:lvl1pPr>
          </a:lstStyle>
          <a:p>
            <a:pPr>
              <a:defRPr/>
            </a:pPr>
            <a:fld id="{F4088623-3536-214D-AD8E-0154ABC29749}" type="slidenum">
              <a:rPr lang="en-US">
                <a:solidFill>
                  <a:srgbClr val="FF9900"/>
                </a:solidFill>
                <a:cs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990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17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0F26D-E62C-A245-8631-13317C9A7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87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234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11963" y="6491288"/>
            <a:ext cx="2133600" cy="365125"/>
          </a:xfrm>
          <a:prstGeom prst="rect">
            <a:avLst/>
          </a:prstGeom>
        </p:spPr>
        <p:txBody>
          <a:bodyPr/>
          <a:lstStyle>
            <a:lvl1pPr algn="r" eaLnBrk="1" hangingPunct="1">
              <a:defRPr sz="18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C5ABB05-8181-EA4F-A59F-9477CF6717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832255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D4A2564-D867-F442-A012-A9E6692C6E7C}" type="datetimeFigureOut">
              <a:rPr lang="en-US"/>
              <a:pPr>
                <a:defRPr/>
              </a:pPr>
              <a:t>4/26/17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ACBD336-78E9-1846-B7CD-991B4D1B3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21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2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CDCD99A-301C-A247-AF2F-3958847143A8}" type="datetimeFigureOut">
              <a:rPr lang="en-US"/>
              <a:pPr>
                <a:defRPr/>
              </a:pPr>
              <a:t>4/26/17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55FDB06-B9D1-9A41-B2CB-EBDA626A8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81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0F26D-E62C-A245-8631-13317C9A7F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87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0F26D-E62C-A245-8631-13317C9A7F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87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967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09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990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0F26D-E62C-A245-8631-13317C9A7FDC}" type="slidenum">
              <a:rPr lang="en-US">
                <a:solidFill>
                  <a:srgbClr val="FF99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987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FEC3C-980E-0440-8A4A-80FFA7BD1B03}" type="slidenum">
              <a:rPr lang="en-US">
                <a:solidFill>
                  <a:srgbClr val="FF99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72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99F66-9B4D-2448-9FCB-8A007DA5E00D}" type="datetimeFigureOut">
              <a:rPr lang="en-US">
                <a:solidFill>
                  <a:srgbClr val="FF99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pPr>
                <a:defRPr/>
              </a:pPr>
              <a:t>4/26/17</a:t>
            </a:fld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18404-F7D2-ED49-9849-D9F8D4634B89}" type="slidenum">
              <a:rPr lang="en-US">
                <a:solidFill>
                  <a:srgbClr val="FF99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018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FF9900"/>
              </a:solidFill>
              <a:cs typeface="ＭＳ Ｐゴシック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FF9900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charset="0"/>
                <a:ea typeface="ＭＳ Ｐゴシック" charset="0"/>
              </a:defRPr>
            </a:lvl1pPr>
          </a:lstStyle>
          <a:p>
            <a:pPr>
              <a:defRPr/>
            </a:pPr>
            <a:fld id="{F4088623-3536-214D-AD8E-0154ABC29749}" type="slidenum">
              <a:rPr lang="en-US">
                <a:solidFill>
                  <a:srgbClr val="FF9900"/>
                </a:solidFill>
                <a:cs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990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172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 flipV="1">
            <a:off x="17860" y="690051"/>
            <a:ext cx="9108281" cy="1"/>
          </a:xfrm>
          <a:prstGeom prst="line">
            <a:avLst/>
          </a:prstGeom>
          <a:ln w="50800">
            <a:solidFill>
              <a:srgbClr val="025495"/>
            </a:solidFill>
          </a:ln>
        </p:spPr>
        <p:txBody>
          <a:bodyPr lIns="0" tIns="0" rIns="0" bIns="0"/>
          <a:lstStyle/>
          <a:p>
            <a:pPr defTabSz="321457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>
              <a:solidFill>
                <a:srgbClr val="FF9900"/>
              </a:solidFill>
              <a:latin typeface="Times New Roman"/>
              <a:ea typeface="ＭＳ Ｐゴシック" charset="0"/>
              <a:cs typeface="ＭＳ Ｐゴシック" charset="0"/>
              <a:sym typeface="Helvetica"/>
            </a:endParaRPr>
          </a:p>
        </p:txBody>
      </p:sp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51885" y="81404"/>
            <a:ext cx="9040231" cy="545907"/>
          </a:xfrm>
          <a:prstGeom prst="rect">
            <a:avLst/>
          </a:prstGeom>
        </p:spPr>
        <p:txBody>
          <a:bodyPr lIns="35717" tIns="35717" rIns="35717" bIns="35717" anchor="b">
            <a:noAutofit/>
          </a:bodyPr>
          <a:lstStyle>
            <a:lvl1pPr defTabSz="642915">
              <a:defRPr sz="3000">
                <a:solidFill>
                  <a:srgbClr val="0254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025495"/>
                </a:solidFill>
              </a:rPr>
              <a:t>Title Text</a:t>
            </a:r>
          </a:p>
        </p:txBody>
      </p:sp>
      <p:pic>
        <p:nvPicPr>
          <p:cNvPr id="38" name="pasted-image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51107"/>
            <a:ext cx="9144000" cy="624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0F26D-E62C-A245-8631-13317C9A7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8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967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3.xml"/><Relationship Id="rId3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theme" Target="../theme/theme4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theme" Target="../theme/theme5.xml"/><Relationship Id="rId7" Type="http://schemas.openxmlformats.org/officeDocument/2006/relationships/image" Target="../media/image3.jpeg"/><Relationship Id="rId8" Type="http://schemas.openxmlformats.org/officeDocument/2006/relationships/image" Target="../media/image4.png"/><Relationship Id="rId9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6.xml"/><Relationship Id="rId3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theme" Target="../theme/theme7.xml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theme" Target="../theme/theme8.xml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theme" Target="../theme/theme9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7412" name="Picture 7" descr="NCAR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0" y="6403975"/>
            <a:ext cx="6667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60" r:id="rId2"/>
    <p:sldLayoutId id="2147483761" r:id="rId3"/>
    <p:sldLayoutId id="2147483771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5" r:id="rId2"/>
    <p:sldLayoutId id="2147483847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2" name="Picture 7" descr="NCAR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0" y="6403975"/>
            <a:ext cx="6667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7028" name="Picture 7" descr="NCAR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0" y="6403975"/>
            <a:ext cx="6667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7" r:id="rId4"/>
    <p:sldLayoutId id="2147483778" r:id="rId5"/>
    <p:sldLayoutId id="2147483779" r:id="rId6"/>
    <p:sldLayoutId id="2147483858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10" descr="C:\Users\jhurrell\Documents\NCAR\powerpoint\logos\nsf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6454775"/>
            <a:ext cx="381001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9175" y="6464300"/>
            <a:ext cx="4714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0" y="6399213"/>
            <a:ext cx="9144000" cy="1587"/>
          </a:xfrm>
          <a:prstGeom prst="line">
            <a:avLst/>
          </a:prstGeom>
          <a:ln>
            <a:solidFill>
              <a:srgbClr val="2675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040" name="Picture 7" descr="Horizontal_Program_Sub-Brand(SC).jp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588" y="6475413"/>
            <a:ext cx="3444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34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2" name="Picture 7" descr="NCAR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0" y="6403975"/>
            <a:ext cx="6667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7412" name="Picture 7" descr="NCAR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0" y="6403975"/>
            <a:ext cx="6667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1" r:id="rId2"/>
    <p:sldLayoutId id="2147483852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7412" name="Picture 7" descr="NCAR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0" y="6403975"/>
            <a:ext cx="6667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20" Type="http://schemas.openxmlformats.org/officeDocument/2006/relationships/image" Target="../media/image27.png"/><Relationship Id="rId21" Type="http://schemas.openxmlformats.org/officeDocument/2006/relationships/image" Target="../media/image28.jpeg"/><Relationship Id="rId22" Type="http://schemas.openxmlformats.org/officeDocument/2006/relationships/image" Target="../media/image29.jpeg"/><Relationship Id="rId23" Type="http://schemas.openxmlformats.org/officeDocument/2006/relationships/image" Target="../media/image30.gif"/><Relationship Id="rId24" Type="http://schemas.openxmlformats.org/officeDocument/2006/relationships/image" Target="../media/image31.jpeg"/><Relationship Id="rId25" Type="http://schemas.openxmlformats.org/officeDocument/2006/relationships/image" Target="../media/image32.jpeg"/><Relationship Id="rId26" Type="http://schemas.openxmlformats.org/officeDocument/2006/relationships/image" Target="../media/image33.png"/><Relationship Id="rId27" Type="http://schemas.openxmlformats.org/officeDocument/2006/relationships/image" Target="../media/image34.jpeg"/><Relationship Id="rId10" Type="http://schemas.openxmlformats.org/officeDocument/2006/relationships/image" Target="../media/image17.png"/><Relationship Id="rId11" Type="http://schemas.openxmlformats.org/officeDocument/2006/relationships/image" Target="../media/image18.jpeg"/><Relationship Id="rId12" Type="http://schemas.openxmlformats.org/officeDocument/2006/relationships/image" Target="../media/image19.jpeg"/><Relationship Id="rId13" Type="http://schemas.openxmlformats.org/officeDocument/2006/relationships/image" Target="../media/image20.jpeg"/><Relationship Id="rId14" Type="http://schemas.openxmlformats.org/officeDocument/2006/relationships/image" Target="../media/image21.png"/><Relationship Id="rId15" Type="http://schemas.openxmlformats.org/officeDocument/2006/relationships/image" Target="../media/image22.jpeg"/><Relationship Id="rId16" Type="http://schemas.openxmlformats.org/officeDocument/2006/relationships/image" Target="../media/image23.jpeg"/><Relationship Id="rId17" Type="http://schemas.openxmlformats.org/officeDocument/2006/relationships/image" Target="../media/image24.jpeg"/><Relationship Id="rId18" Type="http://schemas.openxmlformats.org/officeDocument/2006/relationships/image" Target="../media/image25.jpeg"/><Relationship Id="rId19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8.wmf"/><Relationship Id="rId5" Type="http://schemas.openxmlformats.org/officeDocument/2006/relationships/image" Target="../media/image49.png"/><Relationship Id="rId6" Type="http://schemas.openxmlformats.org/officeDocument/2006/relationships/image" Target="../media/image50.jpeg"/><Relationship Id="rId7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jpeg"/><Relationship Id="rId12" Type="http://schemas.openxmlformats.org/officeDocument/2006/relationships/image" Target="../media/image68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8" Type="http://schemas.openxmlformats.org/officeDocument/2006/relationships/image" Target="../media/image64.jpeg"/><Relationship Id="rId9" Type="http://schemas.openxmlformats.org/officeDocument/2006/relationships/image" Target="../media/image65.jpeg"/><Relationship Id="rId10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wmf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hyperlink" Target="../Movies/EIS/Glacier%20time%20Lapses/AK-03%202009-05-18%20keynoteA.mov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jpeg"/><Relationship Id="rId3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jpeg"/><Relationship Id="rId3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jpeg"/><Relationship Id="rId3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89.jpeg"/><Relationship Id="rId5" Type="http://schemas.microsoft.com/office/2007/relationships/hdphoto" Target="../media/hdphoto3.wdp"/><Relationship Id="rId6" Type="http://schemas.openxmlformats.org/officeDocument/2006/relationships/image" Target="../media/image90.jpeg"/><Relationship Id="rId7" Type="http://schemas.openxmlformats.org/officeDocument/2006/relationships/image" Target="../media/image91.gif"/><Relationship Id="rId8" Type="http://schemas.openxmlformats.org/officeDocument/2006/relationships/image" Target="../media/image92.jpeg"/><Relationship Id="rId9" Type="http://schemas.openxmlformats.org/officeDocument/2006/relationships/image" Target="../media/image93.gi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2.jpeg"/><Relationship Id="rId3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4.jpeg"/><Relationship Id="rId3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jpeg"/><Relationship Id="rId5" Type="http://schemas.openxmlformats.org/officeDocument/2006/relationships/image" Target="../media/image110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14.jpeg"/><Relationship Id="rId5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6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jpe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3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jpe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jpeg"/><Relationship Id="rId8" Type="http://schemas.openxmlformats.org/officeDocument/2006/relationships/image" Target="../media/image129.jpeg"/><Relationship Id="rId9" Type="http://schemas.openxmlformats.org/officeDocument/2006/relationships/image" Target="../media/image130.jpg"/><Relationship Id="rId10" Type="http://schemas.openxmlformats.org/officeDocument/2006/relationships/image" Target="../media/image131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8.gif"/><Relationship Id="rId12" Type="http://schemas.openxmlformats.org/officeDocument/2006/relationships/image" Target="../media/image139.jpeg"/><Relationship Id="rId13" Type="http://schemas.openxmlformats.org/officeDocument/2006/relationships/image" Target="../media/image140.jpe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32.jpeg"/><Relationship Id="rId6" Type="http://schemas.openxmlformats.org/officeDocument/2006/relationships/image" Target="../media/image133.jpeg"/><Relationship Id="rId7" Type="http://schemas.openxmlformats.org/officeDocument/2006/relationships/image" Target="../media/image134.png"/><Relationship Id="rId8" Type="http://schemas.openxmlformats.org/officeDocument/2006/relationships/image" Target="../media/image135.png"/><Relationship Id="rId9" Type="http://schemas.openxmlformats.org/officeDocument/2006/relationships/image" Target="../media/image136.jpeg"/><Relationship Id="rId10" Type="http://schemas.openxmlformats.org/officeDocument/2006/relationships/image" Target="../media/image137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4" Type="http://schemas.openxmlformats.org/officeDocument/2006/relationships/image" Target="../media/image143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4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45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4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gif"/><Relationship Id="rId4" Type="http://schemas.openxmlformats.org/officeDocument/2006/relationships/image" Target="../media/image147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4" Type="http://schemas.openxmlformats.org/officeDocument/2006/relationships/image" Target="../media/image150.jpeg"/><Relationship Id="rId5" Type="http://schemas.openxmlformats.org/officeDocument/2006/relationships/image" Target="../media/image151.jpe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4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4" Type="http://schemas.openxmlformats.org/officeDocument/2006/relationships/image" Target="../media/image153.jpe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5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5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59.png"/><Relationship Id="rId3" Type="http://schemas.openxmlformats.org/officeDocument/2006/relationships/image" Target="../media/image1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image" Target="../media/image163.png"/><Relationship Id="rId6" Type="http://schemas.openxmlformats.org/officeDocument/2006/relationships/image" Target="../media/image164.png"/><Relationship Id="rId7" Type="http://schemas.openxmlformats.org/officeDocument/2006/relationships/image" Target="../media/image165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6.jpg"/><Relationship Id="rId3" Type="http://schemas.openxmlformats.org/officeDocument/2006/relationships/image" Target="../media/image167.jpeg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6.png"/><Relationship Id="rId12" Type="http://schemas.openxmlformats.org/officeDocument/2006/relationships/image" Target="../media/image177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8.jpeg"/><Relationship Id="rId4" Type="http://schemas.openxmlformats.org/officeDocument/2006/relationships/image" Target="../media/image169.jpeg"/><Relationship Id="rId5" Type="http://schemas.openxmlformats.org/officeDocument/2006/relationships/image" Target="../media/image170.jpeg"/><Relationship Id="rId6" Type="http://schemas.openxmlformats.org/officeDocument/2006/relationships/image" Target="../media/image171.jpeg"/><Relationship Id="rId7" Type="http://schemas.openxmlformats.org/officeDocument/2006/relationships/image" Target="../media/image172.jpeg"/><Relationship Id="rId8" Type="http://schemas.openxmlformats.org/officeDocument/2006/relationships/image" Target="../media/image173.jpeg"/><Relationship Id="rId9" Type="http://schemas.openxmlformats.org/officeDocument/2006/relationships/image" Target="../media/image174.jpeg"/><Relationship Id="rId10" Type="http://schemas.openxmlformats.org/officeDocument/2006/relationships/image" Target="../media/image17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4" Type="http://schemas.openxmlformats.org/officeDocument/2006/relationships/image" Target="../media/image180.jpeg"/><Relationship Id="rId5" Type="http://schemas.openxmlformats.org/officeDocument/2006/relationships/image" Target="../media/image181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7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6" Type="http://schemas.openxmlformats.org/officeDocument/2006/relationships/image" Target="../media/image186.png"/><Relationship Id="rId7" Type="http://schemas.openxmlformats.org/officeDocument/2006/relationships/image" Target="../media/image187.png"/><Relationship Id="rId8" Type="http://schemas.openxmlformats.org/officeDocument/2006/relationships/image" Target="../media/image18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9.jpeg"/><Relationship Id="rId3" Type="http://schemas.microsoft.com/office/2007/relationships/hdphoto" Target="../media/hdphoto4.wdp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what-north-america-can-expect-from-el-nino-51959" TargetMode="External"/><Relationship Id="rId4" Type="http://schemas.openxmlformats.org/officeDocument/2006/relationships/oleObject" Target="../embeddings/oleObject2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191.png"/><Relationship Id="rId7" Type="http://schemas.openxmlformats.org/officeDocument/2006/relationships/hyperlink" Target="mailto:trenbert@ucar.edu" TargetMode="External"/><Relationship Id="rId8" Type="http://schemas.openxmlformats.org/officeDocument/2006/relationships/hyperlink" Target="http://www.cgd.ucar.edu/staff/trenbert/" TargetMode="External"/><Relationship Id="rId9" Type="http://schemas.openxmlformats.org/officeDocument/2006/relationships/hyperlink" Target="https://theconversation.com/the-hottest-year-on-record-signals-that-global-warming-is-alive-and-well-53480" TargetMode="External"/><Relationship Id="rId10" Type="http://schemas.openxmlformats.org/officeDocument/2006/relationships/hyperlink" Target="http://theconversation.com/yes-we-can-do-sound-climate-science-even-though-its-projecting-the-future-75763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MuirGlacierAlask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5597361"/>
            <a:ext cx="3643955" cy="1260639"/>
          </a:xfrm>
          <a:prstGeom prst="rect">
            <a:avLst/>
          </a:prstGeom>
          <a:noFill/>
        </p:spPr>
      </p:pic>
      <p:pic>
        <p:nvPicPr>
          <p:cNvPr id="5" name="Picture 4" descr="npseaice_ssi_2012239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8885" y="1479478"/>
            <a:ext cx="1992785" cy="1375623"/>
          </a:xfrm>
          <a:prstGeom prst="rect">
            <a:avLst/>
          </a:prstGeom>
        </p:spPr>
      </p:pic>
      <p:pic>
        <p:nvPicPr>
          <p:cNvPr id="6" name="Picture 5" descr="sl_ns_global_20_3_1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545" y="2868520"/>
            <a:ext cx="1968125" cy="1311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667" y="5486400"/>
            <a:ext cx="2064003" cy="1371600"/>
          </a:xfrm>
          <a:prstGeom prst="rect">
            <a:avLst/>
          </a:prstGeom>
        </p:spPr>
      </p:pic>
      <p:pic>
        <p:nvPicPr>
          <p:cNvPr id="8" name="Picture 7" descr="hos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528" y="5572703"/>
            <a:ext cx="2034283" cy="1285297"/>
          </a:xfrm>
          <a:prstGeom prst="rect">
            <a:avLst/>
          </a:prstGeom>
          <a:noFill/>
        </p:spPr>
      </p:pic>
      <p:pic>
        <p:nvPicPr>
          <p:cNvPr id="9" name="Picture 2" descr="crackedearth"/>
          <p:cNvPicPr>
            <a:picLocks noChangeAspect="1" noChangeArrowheads="1"/>
          </p:cNvPicPr>
          <p:nvPr/>
        </p:nvPicPr>
        <p:blipFill>
          <a:blip r:embed="rId7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0280" y="5572702"/>
            <a:ext cx="1380231" cy="1285297"/>
          </a:xfrm>
          <a:prstGeom prst="rect">
            <a:avLst/>
          </a:prstGeom>
          <a:noFill/>
        </p:spPr>
      </p:pic>
      <p:pic>
        <p:nvPicPr>
          <p:cNvPr id="10" name="Picture 4" descr="wea0017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4621" y="-1"/>
            <a:ext cx="2029379" cy="1430163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1" name="Picture 5" descr="FLkralupy"/>
          <p:cNvPicPr>
            <a:picLocks noChangeAspect="1" noChangeArrowheads="1"/>
          </p:cNvPicPr>
          <p:nvPr/>
        </p:nvPicPr>
        <p:blipFill>
          <a:blip r:embed="rId9" cstate="email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4871" y="4213431"/>
            <a:ext cx="1996801" cy="1285297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cxnSp>
        <p:nvCxnSpPr>
          <p:cNvPr id="13" name="Straight Connector 12"/>
          <p:cNvCxnSpPr>
            <a:endCxn id="11" idx="1"/>
          </p:cNvCxnSpPr>
          <p:nvPr/>
        </p:nvCxnSpPr>
        <p:spPr bwMode="auto">
          <a:xfrm>
            <a:off x="7089567" y="0"/>
            <a:ext cx="45304" cy="48560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7114226" y="-36987"/>
            <a:ext cx="12331" cy="557270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Picture 22" descr="Tco2_record_2014F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522" y="3602759"/>
            <a:ext cx="1867345" cy="1019435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4634" y="0"/>
            <a:ext cx="1800757" cy="14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 descr="http://www.zmescience.com/wp-content/uploads/2011/03/coal-plant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39181"/>
            <a:ext cx="1922980" cy="132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3282" y="0"/>
            <a:ext cx="1785883" cy="139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3847" y="1401060"/>
            <a:ext cx="1681855" cy="108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 descr="TobogganGlacierAl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0606" y="2244205"/>
            <a:ext cx="1752511" cy="2351801"/>
          </a:xfrm>
          <a:prstGeom prst="rect">
            <a:avLst/>
          </a:prstGeom>
          <a:solidFill>
            <a:srgbClr val="FF4949"/>
          </a:solidFill>
        </p:spPr>
      </p:pic>
      <p:pic>
        <p:nvPicPr>
          <p:cNvPr id="33" name="Picture 32" descr="Church_UKflood_Jan-Feb14.jpeg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924709" cy="1230246"/>
          </a:xfrm>
          <a:prstGeom prst="rect">
            <a:avLst/>
          </a:prstGeom>
        </p:spPr>
      </p:pic>
      <p:pic>
        <p:nvPicPr>
          <p:cNvPr id="35" name="Picture 34" descr="Christchurch-New-Zealand-March-2014-640x360.jp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177" y="1361780"/>
            <a:ext cx="1942539" cy="1297188"/>
          </a:xfrm>
          <a:prstGeom prst="rect">
            <a:avLst/>
          </a:prstGeom>
        </p:spPr>
      </p:pic>
      <p:pic>
        <p:nvPicPr>
          <p:cNvPr id="36" name="Picture 35" descr="Bosnia19May.jpg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0605" y="-1"/>
            <a:ext cx="1645217" cy="1387969"/>
          </a:xfrm>
          <a:prstGeom prst="rect">
            <a:avLst/>
          </a:prstGeom>
        </p:spPr>
      </p:pic>
      <p:pic>
        <p:nvPicPr>
          <p:cNvPr id="38" name="Picture 37" descr="Midwest_June14_1.jp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5098"/>
            <a:ext cx="1924708" cy="10826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793" y="4397213"/>
            <a:ext cx="1707823" cy="1151384"/>
          </a:xfrm>
          <a:prstGeom prst="rect">
            <a:avLst/>
          </a:prstGeom>
        </p:spPr>
      </p:pic>
      <p:pic>
        <p:nvPicPr>
          <p:cNvPr id="41" name="Picture 40" descr="Srinagar2_Kashmir.jpg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733" y="1321951"/>
            <a:ext cx="1713982" cy="1179009"/>
          </a:xfrm>
          <a:prstGeom prst="rect">
            <a:avLst/>
          </a:prstGeom>
        </p:spPr>
      </p:pic>
      <p:pic>
        <p:nvPicPr>
          <p:cNvPr id="43" name="Picture 42" descr="bangladesh_tmo_2014_241.jpg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517440"/>
            <a:ext cx="1937800" cy="1213308"/>
          </a:xfrm>
          <a:prstGeom prst="rect">
            <a:avLst/>
          </a:prstGeom>
        </p:spPr>
      </p:pic>
      <p:pic>
        <p:nvPicPr>
          <p:cNvPr id="44" name="Picture 43" descr="Haiyan-animated-1383861614.gif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667" y="2449543"/>
            <a:ext cx="1805538" cy="1203692"/>
          </a:xfrm>
          <a:prstGeom prst="rect">
            <a:avLst/>
          </a:prstGeom>
        </p:spPr>
      </p:pic>
      <p:pic>
        <p:nvPicPr>
          <p:cNvPr id="45" name="Picture 44" descr="boulderflood2.jpg.CROP.original-original.jpg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17566"/>
            <a:ext cx="1924708" cy="1230051"/>
          </a:xfrm>
          <a:prstGeom prst="rect">
            <a:avLst/>
          </a:prstGeom>
        </p:spPr>
      </p:pic>
      <p:pic>
        <p:nvPicPr>
          <p:cNvPr id="46" name="Picture 45" descr="Austr bushfire 13 Jan,13.jpg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966" y="2566430"/>
            <a:ext cx="1924824" cy="1283216"/>
          </a:xfrm>
          <a:prstGeom prst="rect">
            <a:avLst/>
          </a:prstGeom>
        </p:spPr>
      </p:pic>
      <p:pic>
        <p:nvPicPr>
          <p:cNvPr id="48" name="Picture 47" descr="aviso_trend_1993_2013_v3.png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339" y="4622193"/>
            <a:ext cx="1667586" cy="1007303"/>
          </a:xfrm>
          <a:prstGeom prst="rect">
            <a:avLst/>
          </a:prstGeom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3016" y="3823457"/>
            <a:ext cx="1867171" cy="174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itle 1"/>
          <p:cNvSpPr txBox="1">
            <a:spLocks/>
          </p:cNvSpPr>
          <p:nvPr/>
        </p:nvSpPr>
        <p:spPr bwMode="auto">
          <a:xfrm rot="19957581">
            <a:off x="-51947" y="2613075"/>
            <a:ext cx="9196629" cy="161503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1000">
                <a:schemeClr val="tx1">
                  <a:lumMod val="65000"/>
                  <a:lumOff val="35000"/>
                </a:schemeClr>
              </a:gs>
              <a:gs pos="86000">
                <a:schemeClr val="bg1">
                  <a:lumMod val="6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r>
              <a:rPr lang="en-US" sz="44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  <a:cs typeface="Arial Black"/>
              </a:rPr>
              <a:t>Fifty shades of </a:t>
            </a:r>
            <a:br>
              <a:rPr lang="en-US" sz="44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  <a:cs typeface="Arial Black"/>
              </a:rPr>
            </a:br>
            <a:endParaRPr lang="en-US" sz="4400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957581">
            <a:off x="420" y="2617927"/>
            <a:ext cx="9196629" cy="1615032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51000">
                <a:schemeClr val="tx1">
                  <a:lumMod val="65000"/>
                  <a:lumOff val="35000"/>
                </a:schemeClr>
              </a:gs>
              <a:gs pos="86000">
                <a:schemeClr val="bg1">
                  <a:lumMod val="65000"/>
                </a:scheme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US" sz="44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  <a:cs typeface="Arial Black"/>
              </a:rPr>
              <a:t>Fifty shades of </a:t>
            </a:r>
            <a:br>
              <a:rPr lang="en-US" sz="44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  <a:cs typeface="Arial Black"/>
              </a:rPr>
            </a:br>
            <a:r>
              <a:rPr lang="en-US" sz="44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  <a:cs typeface="Arial Black"/>
              </a:rPr>
              <a:t>climate change</a:t>
            </a:r>
            <a:endParaRPr lang="en-US" sz="4400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 rot="19936499">
            <a:off x="756728" y="3992295"/>
            <a:ext cx="9189667" cy="178510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98000">
                <a:schemeClr val="bg1">
                  <a:lumMod val="75000"/>
                </a:schemeClr>
              </a:gs>
              <a:gs pos="49000">
                <a:schemeClr val="bg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565150" indent="-565150" algn="ctr">
              <a:defRPr/>
            </a:pPr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  <a:cs typeface="Arial Black"/>
              </a:rPr>
              <a:t>Kevin </a:t>
            </a:r>
            <a:r>
              <a:rPr lang="en-US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  <a:cs typeface="Arial Black"/>
              </a:rPr>
              <a:t>E. </a:t>
            </a:r>
            <a:r>
              <a:rPr lang="en-US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  <a:cs typeface="Arial Black"/>
              </a:rPr>
              <a:t>Trenberth</a:t>
            </a:r>
            <a:endParaRPr lang="en-US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/>
              <a:cs typeface="Arial Black"/>
            </a:endParaRPr>
          </a:p>
          <a:p>
            <a:pPr marL="565150" indent="-565150" algn="ctr">
              <a:defRPr/>
            </a:pP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  <a:cs typeface="Arial Black"/>
              </a:rPr>
              <a:t>NCAR</a:t>
            </a:r>
          </a:p>
          <a:p>
            <a:pPr marL="565150" indent="-565150" algn="ctr">
              <a:defRPr/>
            </a:pPr>
            <a:endParaRPr lang="en-US" sz="3200" dirty="0">
              <a:solidFill>
                <a:srgbClr val="CC0000"/>
              </a:solidFill>
              <a:cs typeface="+mn-cs"/>
            </a:endParaRPr>
          </a:p>
          <a:p>
            <a:pPr marL="565150" indent="-565150">
              <a:defRPr/>
            </a:pPr>
            <a:endParaRPr lang="en-US" sz="1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03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6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6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6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6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6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6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6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35" presetID="6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6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0"/>
                            </p:stCondLst>
                            <p:childTnLst>
                              <p:par>
                                <p:cTn id="41" presetID="6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6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5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000"/>
                            </p:stCondLst>
                            <p:childTnLst>
                              <p:par>
                                <p:cTn id="52" presetID="23" presetClass="entr" presetSubtype="16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400"/>
                            </p:stCondLst>
                            <p:childTnLst>
                              <p:par>
                                <p:cTn id="57" presetID="34" presetClass="emph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15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65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15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 animBg="1"/>
      <p:bldP spid="2" grpId="1" animBg="1"/>
      <p:bldP spid="32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66800" y="1676400"/>
            <a:ext cx="7391400" cy="457200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  <a:spcBef>
                <a:spcPct val="10000"/>
              </a:spcBef>
              <a:buClr>
                <a:srgbClr val="FF6600"/>
              </a:buClr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FF6600"/>
                </a:solidFill>
                <a:latin typeface="Myriad Pro"/>
                <a:cs typeface="Myriad Pro"/>
              </a:rPr>
              <a:t>El Niño: </a:t>
            </a:r>
            <a:r>
              <a:rPr lang="en-US" sz="2400" b="1" dirty="0" smtClean="0">
                <a:solidFill>
                  <a:srgbClr val="81FCFF"/>
                </a:solidFill>
                <a:latin typeface="Myriad Pro"/>
                <a:cs typeface="Myriad Pro"/>
              </a:rPr>
              <a:t>Warming of sea surface waters in the 	central and eastern tropical Pacific Ocean.</a:t>
            </a:r>
          </a:p>
          <a:p>
            <a:pPr>
              <a:lnSpc>
                <a:spcPct val="105000"/>
              </a:lnSpc>
              <a:spcBef>
                <a:spcPct val="10000"/>
              </a:spcBef>
              <a:buClr>
                <a:srgbClr val="FF6600"/>
              </a:buClr>
              <a:buFont typeface="Wingdings" charset="2"/>
              <a:buChar char="Ø"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Myriad Pro"/>
                <a:cs typeface="Myriad Pro"/>
              </a:rPr>
              <a:t>El Niño: the ocean part: </a:t>
            </a:r>
          </a:p>
          <a:p>
            <a:pPr>
              <a:lnSpc>
                <a:spcPct val="105000"/>
              </a:lnSpc>
              <a:spcBef>
                <a:spcPct val="10000"/>
              </a:spcBef>
              <a:buClr>
                <a:srgbClr val="FF6600"/>
              </a:buClr>
              <a:buFont typeface="Wingdings" charset="2"/>
              <a:buChar char="Ø"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Myriad Pro"/>
                <a:cs typeface="Myriad Pro"/>
              </a:rPr>
              <a:t>La Niña: is the cold ocean phase: </a:t>
            </a:r>
          </a:p>
          <a:p>
            <a:pPr>
              <a:lnSpc>
                <a:spcPct val="105000"/>
              </a:lnSpc>
              <a:spcBef>
                <a:spcPct val="10000"/>
              </a:spcBef>
              <a:buClr>
                <a:srgbClr val="FF6600"/>
              </a:buClr>
              <a:buFont typeface="Wingdings" charset="2"/>
              <a:buChar char="Ø"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Myriad Pro"/>
                <a:cs typeface="Myriad Pro"/>
              </a:rPr>
              <a:t>	Cool sea temperatures in tropical Pacific</a:t>
            </a:r>
          </a:p>
          <a:p>
            <a:pPr>
              <a:lnSpc>
                <a:spcPct val="105000"/>
              </a:lnSpc>
              <a:spcBef>
                <a:spcPct val="10000"/>
              </a:spcBef>
              <a:buClr>
                <a:srgbClr val="FF6600"/>
              </a:buClr>
              <a:buFont typeface="Wingdings" charset="2"/>
              <a:buChar char="Ø"/>
              <a:defRPr/>
            </a:pPr>
            <a:endParaRPr lang="en-US" sz="2400" b="1" dirty="0" smtClean="0">
              <a:solidFill>
                <a:srgbClr val="FFFF00"/>
              </a:solidFill>
              <a:latin typeface="Myriad Pro"/>
              <a:cs typeface="Myriad Pro"/>
            </a:endParaRPr>
          </a:p>
          <a:p>
            <a:pPr>
              <a:lnSpc>
                <a:spcPct val="105000"/>
              </a:lnSpc>
              <a:spcBef>
                <a:spcPct val="10000"/>
              </a:spcBef>
              <a:buClr>
                <a:srgbClr val="FF6600"/>
              </a:buClr>
              <a:buFont typeface="Wingdings" charset="2"/>
              <a:buChar char="Ø"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Myriad Pro"/>
                <a:cs typeface="Myriad Pro"/>
              </a:rPr>
              <a:t>EN events occur about every 3-7 years</a:t>
            </a:r>
          </a:p>
          <a:p>
            <a:pPr>
              <a:lnSpc>
                <a:spcPct val="105000"/>
              </a:lnSpc>
              <a:spcBef>
                <a:spcPct val="10000"/>
              </a:spcBef>
              <a:buClr>
                <a:srgbClr val="FF6600"/>
              </a:buClr>
              <a:buFont typeface="Wingdings" charset="2"/>
              <a:buChar char="Ø"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Myriad Pro"/>
                <a:cs typeface="Myriad Pro"/>
              </a:rPr>
              <a:t>Arise from ocean-atmosphere interactions in tropical Pacific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21012" y="304800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What is El Niño?</a:t>
            </a:r>
          </a:p>
        </p:txBody>
      </p:sp>
    </p:spTree>
    <p:extLst>
      <p:ext uri="{BB962C8B-B14F-4D97-AF65-F5344CB8AC3E}">
        <p14:creationId xmlns:p14="http://schemas.microsoft.com/office/powerpoint/2010/main" val="91354619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5334000" cy="1143000"/>
          </a:xfrm>
        </p:spPr>
        <p:txBody>
          <a:bodyPr lIns="92075" tIns="46038" rIns="92075" bIns="46038"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rgbClr val="FF66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Myriad Pro"/>
                <a:ea typeface="+mj-ea"/>
                <a:cs typeface="Myriad Pro"/>
              </a:rPr>
              <a:t>Changes affect the whole Food Chain</a:t>
            </a:r>
          </a:p>
        </p:txBody>
      </p:sp>
      <p:graphicFrame>
        <p:nvGraphicFramePr>
          <p:cNvPr id="114690" name="Object 3"/>
          <p:cNvGraphicFramePr>
            <a:graphicFrameLocks noGrp="1"/>
          </p:cNvGraphicFramePr>
          <p:nvPr>
            <p:ph type="dgm" idx="1"/>
          </p:nvPr>
        </p:nvGraphicFramePr>
        <p:xfrm>
          <a:off x="3810000" y="1752600"/>
          <a:ext cx="2133600" cy="369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MS Organization Chart 2.0" r:id="rId3" imgW="2143760" imgH="4124960" progId="OrgPlusWOPX.4">
                  <p:embed followColorScheme="full"/>
                </p:oleObj>
              </mc:Choice>
              <mc:Fallback>
                <p:oleObj name="MS Organization Chart 2.0" r:id="rId3" imgW="2143760" imgH="4124960" progId="OrgPlusWOPX.4">
                  <p:embed followColorScheme="full"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752600"/>
                        <a:ext cx="2133600" cy="369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4" name="Picture 4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5413" y="2555875"/>
            <a:ext cx="1677987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475" y="4113213"/>
            <a:ext cx="1787525" cy="119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0966" name="Picture 6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275" y="1903413"/>
            <a:ext cx="2619375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3" y="166688"/>
            <a:ext cx="3444875" cy="3563937"/>
          </a:xfr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FFFFFF"/>
                </a:solidFill>
                <a:latin typeface="Myriad Pro"/>
                <a:ea typeface="+mj-ea"/>
                <a:cs typeface="Myriad Pro"/>
              </a:rPr>
              <a:t>The biggest source of </a:t>
            </a:r>
            <a:r>
              <a:rPr lang="en-US" i="1" dirty="0" smtClean="0">
                <a:solidFill>
                  <a:srgbClr val="FFFF00"/>
                </a:solidFill>
                <a:latin typeface="Myriad Pro"/>
                <a:ea typeface="+mj-ea"/>
                <a:cs typeface="Myriad Pro"/>
              </a:rPr>
              <a:t>drought </a:t>
            </a:r>
            <a:r>
              <a:rPr lang="en-US" sz="2800" i="1" dirty="0" smtClean="0">
                <a:solidFill>
                  <a:srgbClr val="FFFFFF"/>
                </a:solidFill>
                <a:latin typeface="Myriad Pro"/>
                <a:ea typeface="+mj-ea"/>
                <a:cs typeface="Myriad Pro"/>
              </a:rPr>
              <a:t>and </a:t>
            </a:r>
            <a:r>
              <a:rPr lang="en-US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yriad Pro"/>
                <a:ea typeface="+mj-ea"/>
                <a:cs typeface="Myriad Pro"/>
              </a:rPr>
              <a:t>floods</a:t>
            </a:r>
            <a:r>
              <a:rPr lang="en-US" i="1" dirty="0" smtClean="0">
                <a:solidFill>
                  <a:srgbClr val="FFFFFF"/>
                </a:solidFill>
                <a:latin typeface="Myriad Pro"/>
                <a:ea typeface="+mj-ea"/>
                <a:cs typeface="Myriad Pro"/>
              </a:rPr>
              <a:t> </a:t>
            </a:r>
            <a:r>
              <a:rPr lang="en-US" sz="3200" i="1" dirty="0" smtClean="0">
                <a:solidFill>
                  <a:srgbClr val="FFFFFF"/>
                </a:solidFill>
                <a:latin typeface="Myriad Pro"/>
                <a:ea typeface="+mj-ea"/>
                <a:cs typeface="Myriad Pro"/>
              </a:rPr>
              <a:t>around the world is </a:t>
            </a:r>
            <a:br>
              <a:rPr lang="en-US" sz="3200" i="1" dirty="0" smtClean="0">
                <a:solidFill>
                  <a:srgbClr val="FFFFFF"/>
                </a:solidFill>
                <a:latin typeface="Myriad Pro"/>
                <a:ea typeface="+mj-ea"/>
                <a:cs typeface="Myriad Pro"/>
              </a:rPr>
            </a:br>
            <a:r>
              <a:rPr lang="en-US" i="1" dirty="0" smtClean="0"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ea typeface="+mj-ea"/>
                <a:cs typeface="Myriad Pro"/>
              </a:rPr>
              <a:t>El Niño</a:t>
            </a:r>
            <a:endParaRPr lang="en-US" i="1" dirty="0">
              <a:solidFill>
                <a:srgbClr val="FF66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Myriad Pro"/>
              <a:ea typeface="+mj-ea"/>
              <a:cs typeface="Myriad Pro"/>
            </a:endParaRPr>
          </a:p>
        </p:txBody>
      </p:sp>
      <p:pic>
        <p:nvPicPr>
          <p:cNvPr id="289794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2525" y="230188"/>
            <a:ext cx="5305425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5" name="TextBox 3"/>
          <p:cNvSpPr txBox="1">
            <a:spLocks noChangeArrowheads="1"/>
          </p:cNvSpPr>
          <p:nvPr/>
        </p:nvSpPr>
        <p:spPr bwMode="auto">
          <a:xfrm>
            <a:off x="238125" y="3843338"/>
            <a:ext cx="33337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FF"/>
                </a:solidFill>
                <a:cs typeface="Arial" charset="0"/>
              </a:rPr>
              <a:t>During El Nino, drought besets: Australia, Indonesia, India, the Philippines, Brazil, parts of east and south Africa, the western Pacific basin islands (incl. Hawaii), Central America, and parts of the U.S. </a:t>
            </a: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304800"/>
            <a:ext cx="579357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El Niño  </a:t>
            </a:r>
            <a:r>
              <a:rPr lang="en-US" sz="4000" b="1" i="1" dirty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e</a:t>
            </a:r>
            <a:r>
              <a:rPr lang="en-US" sz="4000" b="1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vents </a:t>
            </a:r>
            <a:r>
              <a:rPr lang="en-US" sz="4000" b="1" i="1" dirty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since 1950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76600" y="5287963"/>
            <a:ext cx="35782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El </a:t>
            </a:r>
            <a:r>
              <a:rPr lang="en-US" dirty="0" err="1">
                <a:solidFill>
                  <a:schemeClr val="bg1"/>
                </a:solidFill>
              </a:rPr>
              <a:t>Niños</a:t>
            </a:r>
            <a:r>
              <a:rPr lang="en-US" dirty="0">
                <a:solidFill>
                  <a:schemeClr val="bg1"/>
                </a:solidFill>
              </a:rPr>
              <a:t> are </a:t>
            </a:r>
            <a:r>
              <a:rPr lang="en-US" dirty="0">
                <a:solidFill>
                  <a:srgbClr val="FF0000"/>
                </a:solidFill>
              </a:rPr>
              <a:t>red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La </a:t>
            </a:r>
            <a:r>
              <a:rPr lang="en-US" dirty="0" err="1">
                <a:solidFill>
                  <a:schemeClr val="bg1"/>
                </a:solidFill>
              </a:rPr>
              <a:t>Niñas</a:t>
            </a:r>
            <a:r>
              <a:rPr lang="en-US" dirty="0">
                <a:solidFill>
                  <a:schemeClr val="bg1"/>
                </a:solidFill>
              </a:rPr>
              <a:t> are </a:t>
            </a:r>
            <a:r>
              <a:rPr lang="en-US" dirty="0">
                <a:solidFill>
                  <a:srgbClr val="4495FF"/>
                </a:solidFill>
              </a:rPr>
              <a:t>blue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They follow in sequence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Every year or two</a:t>
            </a:r>
          </a:p>
        </p:txBody>
      </p:sp>
      <p:pic>
        <p:nvPicPr>
          <p:cNvPr id="2" name="Picture 1" descr="oni.monthly.smoo_stro_updat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67" y="1185334"/>
            <a:ext cx="8939679" cy="3977245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 descr="comic_achterbah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72136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800" y="457200"/>
            <a:ext cx="287771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ea typeface="ＭＳ Ｐゴシック" charset="0"/>
                <a:cs typeface="Myriad Pro"/>
              </a:rPr>
              <a:t>ENSO Cycles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71" t="2499" r="6471" b="53333"/>
          <a:stretch>
            <a:fillRect/>
          </a:stretch>
        </p:blipFill>
        <p:spPr bwMode="auto">
          <a:xfrm>
            <a:off x="838200" y="381000"/>
            <a:ext cx="7772400" cy="56848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0" y="563880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  <a:latin typeface="Myriad Pro"/>
                <a:ea typeface="ＭＳ Ｐゴシック" charset="0"/>
                <a:cs typeface="Myriad Pro"/>
              </a:rPr>
              <a:t>ᴼC</a:t>
            </a:r>
            <a:endParaRPr lang="en-US" dirty="0">
              <a:solidFill>
                <a:srgbClr val="FF9900"/>
              </a:solidFill>
              <a:latin typeface="Myriad Pro"/>
              <a:ea typeface="ＭＳ Ｐゴシック" charset="0"/>
              <a:cs typeface="Myriad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6396335"/>
            <a:ext cx="216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3.5 ºC = 6.3ºF</a:t>
            </a:r>
            <a:endParaRPr lang="en-US" dirty="0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812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99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NOAA</a:t>
            </a:r>
            <a:endParaRPr lang="en-US" sz="1600" dirty="0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3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78" y="1181970"/>
            <a:ext cx="6096000" cy="3883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4527" y="128085"/>
            <a:ext cx="63033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101600" dir="5400000" algn="ctr" rotWithShape="0">
                    <a:schemeClr val="tx1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2017 El Niño?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101600" dir="5400000" algn="ctr" rotWithShape="0">
                    <a:schemeClr val="tx1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Flooding in Chile and Peru in March 2017</a:t>
            </a:r>
            <a:endParaRPr lang="en-US" sz="2800" dirty="0">
              <a:solidFill>
                <a:schemeClr val="bg1"/>
              </a:solidFill>
              <a:effectLst>
                <a:outerShdw blurRad="50800" dist="101600" dir="5400000" algn="ctr" rotWithShape="0">
                  <a:schemeClr val="tx1"/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16769" y="1181970"/>
            <a:ext cx="3927231" cy="3899957"/>
            <a:chOff x="5216769" y="1463322"/>
            <a:chExt cx="3927231" cy="38999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0178" y="1463322"/>
              <a:ext cx="2923822" cy="3899957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 bwMode="auto">
            <a:xfrm>
              <a:off x="5451231" y="3404898"/>
              <a:ext cx="1207477" cy="106159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Rectangle 7"/>
            <p:cNvSpPr/>
            <p:nvPr/>
          </p:nvSpPr>
          <p:spPr bwMode="auto">
            <a:xfrm>
              <a:off x="5216769" y="3212123"/>
              <a:ext cx="293077" cy="398585"/>
            </a:xfrm>
            <a:prstGeom prst="rect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1170" y="5073802"/>
            <a:ext cx="4782310" cy="178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3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086" y="663329"/>
            <a:ext cx="4697914" cy="2642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754" y="3294182"/>
            <a:ext cx="2360246" cy="1770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507" y="3294182"/>
            <a:ext cx="2360247" cy="1770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507" y="5064367"/>
            <a:ext cx="2407139" cy="1805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200" y="5064367"/>
            <a:ext cx="2360246" cy="17701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45165" y="38780"/>
            <a:ext cx="6423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Chile: 27 Feb </a:t>
            </a:r>
            <a:r>
              <a:rPr lang="en-US" sz="2000" smtClean="0">
                <a:solidFill>
                  <a:schemeClr val="bg1"/>
                </a:solidFill>
              </a:rPr>
              <a:t>2017                    </a:t>
            </a:r>
            <a:r>
              <a:rPr lang="en-US" sz="2000" dirty="0" smtClean="0">
                <a:solidFill>
                  <a:schemeClr val="bg1"/>
                </a:solidFill>
              </a:rPr>
              <a:t>Peru: 19 March 2017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Colombia, 1-2 April, 2017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3" y="663328"/>
            <a:ext cx="4422640" cy="26308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3" y="3294181"/>
            <a:ext cx="2654152" cy="17701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64366"/>
            <a:ext cx="2654153" cy="17701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2430" y="3305902"/>
            <a:ext cx="1780210" cy="1746739"/>
          </a:xfrm>
          <a:prstGeom prst="rect">
            <a:avLst/>
          </a:prstGeom>
        </p:spPr>
      </p:pic>
      <p:pic>
        <p:nvPicPr>
          <p:cNvPr id="5122" name="Picture 2" descr="mage result for chile floods 2017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54738" y="5052641"/>
            <a:ext cx="2145323" cy="178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 bwMode="auto">
          <a:xfrm>
            <a:off x="6307015" y="1266092"/>
            <a:ext cx="633047" cy="9144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377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3" name="Picture 1" descr="ninocarto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7061200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533400"/>
            <a:ext cx="5096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ea typeface="ＭＳ Ｐゴシック" charset="0"/>
                <a:cs typeface="Myriad Pro"/>
              </a:rPr>
              <a:t>El Niño made me do it!</a:t>
            </a:r>
            <a:endParaRPr lang="en-US" sz="4000" b="1" i="1" dirty="0">
              <a:solidFill>
                <a:srgbClr val="FF66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Myriad Pro"/>
              <a:ea typeface="ＭＳ Ｐゴシック" charset="0"/>
              <a:cs typeface="Myriad Pr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2988"/>
          </a:xfrm>
          <a:effectLst>
            <a:outerShdw dist="35921" dir="2700000" algn="ctr" rotWithShape="0">
              <a:srgbClr val="CC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Global warming means more heat:</a:t>
            </a:r>
            <a:b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Where does the heat go?</a:t>
            </a:r>
            <a:endParaRPr lang="en-US" sz="5400" dirty="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37338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Warms land and atmosphere</a:t>
            </a:r>
          </a:p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Heat storage in the ocean (raises sea level)</a:t>
            </a:r>
          </a:p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Melts land ice (raises sea level)</a:t>
            </a:r>
          </a:p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Melts sea ice and warms melted water</a:t>
            </a:r>
          </a:p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Evaporates moisture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 rain storms,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cloud 	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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possibly reflection of sun’s rays to 		    space</a:t>
            </a:r>
          </a:p>
          <a:p>
            <a:pPr indent="228600" eaLnBrk="1" hangingPunct="1">
              <a:buNone/>
              <a:defRPr/>
            </a:pPr>
            <a:endParaRPr lang="en-US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Oval Callout 3"/>
          <p:cNvSpPr/>
          <p:nvPr/>
        </p:nvSpPr>
        <p:spPr bwMode="auto">
          <a:xfrm>
            <a:off x="6400800" y="1600200"/>
            <a:ext cx="1828800" cy="914400"/>
          </a:xfrm>
          <a:prstGeom prst="wedgeEllipseCallout">
            <a:avLst>
              <a:gd name="adj1" fmla="val -102462"/>
              <a:gd name="adj2" fmla="val 72704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&gt;90%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586" y="343042"/>
            <a:ext cx="8097614" cy="2087343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venir Heavy Oblique"/>
                <a:cs typeface="Avenir Heavy Oblique"/>
              </a:rPr>
              <a:t>Global warming is alive and well</a:t>
            </a:r>
            <a:br>
              <a:rPr lang="en-US" sz="4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venir Heavy Oblique"/>
                <a:cs typeface="Avenir Heavy Oblique"/>
              </a:rPr>
            </a:b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venir Heavy Oblique"/>
                <a:cs typeface="Avenir Heavy Oblique"/>
              </a:rPr>
              <a:t>Not that this is a good thing!</a:t>
            </a:r>
            <a:b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venir Heavy Oblique"/>
                <a:cs typeface="Avenir Heavy Oblique"/>
              </a:rPr>
            </a:b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venir Heavy Oblique"/>
                <a:cs typeface="Avenir Heavy Oblique"/>
              </a:rPr>
              <a:t/>
            </a:r>
            <a:b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venir Heavy Oblique"/>
                <a:cs typeface="Avenir Heavy Oblique"/>
              </a:rPr>
            </a:b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venir Heavy Oblique"/>
                <a:cs typeface="Avenir Heavy Oblique"/>
              </a:rPr>
              <a:t>Kevin E Trenberth</a:t>
            </a:r>
            <a:b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venir Heavy Oblique"/>
                <a:cs typeface="Avenir Heavy Oblique"/>
              </a:rPr>
            </a:b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venir Heavy Oblique"/>
                <a:cs typeface="Avenir Heavy Oblique"/>
              </a:rPr>
              <a:t>NCAR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Avenir Heavy Oblique"/>
              <a:cs typeface="Avenir Heavy Obliq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0003" y="2529230"/>
            <a:ext cx="4863997" cy="4422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0145"/>
            <a:ext cx="4311359" cy="43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4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818" name="Picture 2" descr="crackedearth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5943600" y="3962400"/>
            <a:ext cx="2476500" cy="2617788"/>
          </a:xfrm>
          <a:prstGeom prst="rect">
            <a:avLst/>
          </a:prstGeom>
          <a:noFill/>
        </p:spPr>
      </p:pic>
      <p:pic>
        <p:nvPicPr>
          <p:cNvPr id="930819" name="Picture 3" descr="swe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7675" y="1311275"/>
            <a:ext cx="1143000" cy="892175"/>
          </a:xfrm>
          <a:prstGeom prst="rect">
            <a:avLst/>
          </a:prstGeom>
          <a:solidFill>
            <a:srgbClr val="FFDDBB"/>
          </a:solidFill>
          <a:ln w="9525">
            <a:noFill/>
            <a:miter lim="800000"/>
            <a:headEnd/>
            <a:tailEnd/>
          </a:ln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1143000" y="1447800"/>
            <a:ext cx="7289175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600" b="1">
                <a:solidFill>
                  <a:srgbClr val="CC0000"/>
                </a:solidFill>
                <a:latin typeface="Myriad Pro" charset="0"/>
                <a:ea typeface="Myriad Pro" charset="0"/>
                <a:cs typeface="Myriad Pro" charset="0"/>
              </a:rPr>
              <a:t>Human body: sweats </a:t>
            </a:r>
          </a:p>
          <a:p>
            <a:pPr eaLnBrk="0" hangingPunct="0"/>
            <a:endParaRPr lang="en-US" sz="2600" b="1" dirty="0">
              <a:solidFill>
                <a:srgbClr val="CC0000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eaLnBrk="0" hangingPunct="0"/>
            <a:r>
              <a:rPr lang="en-US" sz="2600" b="1" dirty="0">
                <a:solidFill>
                  <a:srgbClr val="CC0000"/>
                </a:solidFill>
                <a:latin typeface="Myriad Pro" charset="0"/>
                <a:ea typeface="Myriad Pro" charset="0"/>
                <a:cs typeface="Myriad Pro" charset="0"/>
              </a:rPr>
              <a:t>Homes: Evaporative coolers (swamp coolers)</a:t>
            </a:r>
          </a:p>
          <a:p>
            <a:pPr eaLnBrk="0" hangingPunct="0"/>
            <a:endParaRPr lang="en-US" sz="2600" b="1" dirty="0">
              <a:solidFill>
                <a:srgbClr val="CC0000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eaLnBrk="0" hangingPunct="0"/>
            <a:r>
              <a:rPr lang="en-US" sz="2600" b="1" dirty="0">
                <a:solidFill>
                  <a:srgbClr val="CC0000"/>
                </a:solidFill>
                <a:latin typeface="Myriad Pro" charset="0"/>
                <a:ea typeface="Myriad Pro" charset="0"/>
                <a:cs typeface="Myriad Pro" charset="0"/>
              </a:rPr>
              <a:t>Planet Earth: Evaporation (if moisture available)</a:t>
            </a:r>
          </a:p>
        </p:txBody>
      </p:sp>
      <p:sp>
        <p:nvSpPr>
          <p:cNvPr id="930821" name="WordArt 5"/>
          <p:cNvSpPr>
            <a:spLocks noChangeArrowheads="1" noChangeShapeType="1" noTextEdit="1"/>
          </p:cNvSpPr>
          <p:nvPr/>
        </p:nvSpPr>
        <p:spPr bwMode="auto">
          <a:xfrm>
            <a:off x="2457450" y="230188"/>
            <a:ext cx="4724400" cy="828675"/>
          </a:xfrm>
          <a:prstGeom prst="rect">
            <a:avLst/>
          </a:prstGeom>
          <a:effectLst>
            <a:outerShdw blurRad="25400" dist="63500" dir="5400000" algn="ctr" rotWithShape="0">
              <a:schemeClr val="tx1"/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5400" i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FFFF"/>
                  </a:outerShdw>
                </a:effectLst>
                <a:latin typeface="Impact"/>
              </a:rPr>
              <a:t>Controlling  Heat</a:t>
            </a:r>
          </a:p>
        </p:txBody>
      </p:sp>
      <p:sp>
        <p:nvSpPr>
          <p:cNvPr id="930822" name="Text Box 6"/>
          <p:cNvSpPr txBox="1">
            <a:spLocks noChangeArrowheads="1"/>
          </p:cNvSpPr>
          <p:nvPr/>
        </p:nvSpPr>
        <p:spPr bwMode="auto">
          <a:xfrm>
            <a:off x="380999" y="3807025"/>
            <a:ext cx="565166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FF"/>
                </a:solidFill>
                <a:latin typeface="Myriad Pro" charset="0"/>
                <a:ea typeface="Myriad Pro" charset="0"/>
                <a:cs typeface="Myriad Pro" charset="0"/>
              </a:rPr>
              <a:t>e.g., When sun comes out after showers, </a:t>
            </a:r>
          </a:p>
          <a:p>
            <a:pPr eaLnBrk="0" hangingPunct="0"/>
            <a:endParaRPr lang="en-US" b="1" dirty="0">
              <a:solidFill>
                <a:srgbClr val="FFFFFF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eaLnBrk="0" hangingPunct="0"/>
            <a:endParaRPr lang="en-US" b="1" dirty="0">
              <a:solidFill>
                <a:srgbClr val="FFFFFF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eaLnBrk="0" hangingPunct="0"/>
            <a:endParaRPr lang="en-US" b="1" dirty="0">
              <a:solidFill>
                <a:srgbClr val="FFFFFF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eaLnBrk="0" hangingPunct="0"/>
            <a:r>
              <a:rPr lang="en-US" b="1" dirty="0">
                <a:solidFill>
                  <a:srgbClr val="FFFFFF"/>
                </a:solidFill>
                <a:latin typeface="Myriad Pro" charset="0"/>
                <a:ea typeface="Myriad Pro" charset="0"/>
                <a:cs typeface="Myriad Pro" charset="0"/>
              </a:rPr>
              <a:t>the first thing that happens is that the puddles dry up: </a:t>
            </a:r>
            <a:endParaRPr lang="en-US" b="1" dirty="0" smtClean="0">
              <a:solidFill>
                <a:srgbClr val="FFFFFF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 eaLnBrk="0" hangingPunct="0"/>
            <a:r>
              <a:rPr lang="en-US" b="1" dirty="0" smtClean="0">
                <a:solidFill>
                  <a:srgbClr val="FFFFFF"/>
                </a:solidFill>
                <a:latin typeface="Myriad Pro" charset="0"/>
                <a:ea typeface="Myriad Pro" charset="0"/>
                <a:cs typeface="Myriad Pro" charset="0"/>
              </a:rPr>
              <a:t>before the temperature </a:t>
            </a:r>
            <a:r>
              <a:rPr lang="en-US" b="1" dirty="0">
                <a:solidFill>
                  <a:srgbClr val="FFFFFF"/>
                </a:solidFill>
                <a:latin typeface="Myriad Pro" charset="0"/>
                <a:ea typeface="Myriad Pro" charset="0"/>
                <a:cs typeface="Myriad Pro" charset="0"/>
              </a:rPr>
              <a:t>increases.</a:t>
            </a:r>
          </a:p>
        </p:txBody>
      </p:sp>
      <p:pic>
        <p:nvPicPr>
          <p:cNvPr id="930823" name="Picture 7" descr="SO01038_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289425"/>
            <a:ext cx="1038225" cy="1044575"/>
          </a:xfrm>
          <a:prstGeom prst="rect">
            <a:avLst/>
          </a:prstGeom>
          <a:noFill/>
        </p:spPr>
      </p:pic>
      <p:sp>
        <p:nvSpPr>
          <p:cNvPr id="930824" name="Line 8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70746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0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0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93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93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82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Text Box 2"/>
          <p:cNvSpPr txBox="1">
            <a:spLocks noChangeArrowheads="1"/>
          </p:cNvSpPr>
          <p:nvPr/>
        </p:nvSpPr>
        <p:spPr bwMode="auto">
          <a:xfrm>
            <a:off x="587375" y="76200"/>
            <a:ext cx="7794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Evidence for reality of climate change</a:t>
            </a:r>
          </a:p>
        </p:txBody>
      </p:sp>
      <p:sp>
        <p:nvSpPr>
          <p:cNvPr id="943107" name="Text Box 3"/>
          <p:cNvSpPr txBox="1">
            <a:spLocks noChangeArrowheads="1"/>
          </p:cNvSpPr>
          <p:nvPr/>
        </p:nvSpPr>
        <p:spPr bwMode="auto">
          <a:xfrm>
            <a:off x="0" y="762000"/>
            <a:ext cx="2525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Glaciers melting</a:t>
            </a:r>
          </a:p>
        </p:txBody>
      </p:sp>
      <p:sp>
        <p:nvSpPr>
          <p:cNvPr id="943108" name="Text Box 4"/>
          <p:cNvSpPr txBox="1">
            <a:spLocks noChangeArrowheads="1"/>
          </p:cNvSpPr>
          <p:nvPr/>
        </p:nvSpPr>
        <p:spPr bwMode="auto">
          <a:xfrm>
            <a:off x="5257800" y="5715000"/>
            <a:ext cx="30686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1900                2003</a:t>
            </a:r>
          </a:p>
          <a:p>
            <a:r>
              <a:rPr lang="en-US" sz="2000">
                <a:solidFill>
                  <a:schemeClr val="bg1"/>
                </a:solidFill>
              </a:rPr>
              <a:t>  Alpine glacier, Austria</a:t>
            </a:r>
          </a:p>
        </p:txBody>
      </p:sp>
      <p:pic>
        <p:nvPicPr>
          <p:cNvPr id="943109" name="Picture 5" descr="TobogganGlacier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57400"/>
            <a:ext cx="2505075" cy="3857625"/>
          </a:xfrm>
          <a:prstGeom prst="rect">
            <a:avLst/>
          </a:prstGeom>
          <a:solidFill>
            <a:srgbClr val="FF4949"/>
          </a:solidFill>
        </p:spPr>
      </p:pic>
      <p:sp>
        <p:nvSpPr>
          <p:cNvPr id="943110" name="Text Box 6"/>
          <p:cNvSpPr txBox="1">
            <a:spLocks noChangeArrowheads="1"/>
          </p:cNvSpPr>
          <p:nvPr/>
        </p:nvSpPr>
        <p:spPr bwMode="auto">
          <a:xfrm>
            <a:off x="2743200" y="3352800"/>
            <a:ext cx="13081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1909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Toboggan</a:t>
            </a:r>
          </a:p>
          <a:p>
            <a:r>
              <a:rPr lang="en-US" sz="2000" dirty="0">
                <a:solidFill>
                  <a:srgbClr val="FFFF00"/>
                </a:solidFill>
              </a:rPr>
              <a:t>Glacier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Alaska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2000</a:t>
            </a:r>
          </a:p>
        </p:txBody>
      </p:sp>
      <p:sp>
        <p:nvSpPr>
          <p:cNvPr id="943111" name="Line 7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43112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3810000"/>
            <a:ext cx="497205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3113" name="Picture 9" descr="MuirGlacierAlask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963" y="1143000"/>
            <a:ext cx="5786437" cy="2001838"/>
          </a:xfrm>
          <a:prstGeom prst="rect">
            <a:avLst/>
          </a:prstGeom>
          <a:noFill/>
        </p:spPr>
      </p:pic>
      <p:sp>
        <p:nvSpPr>
          <p:cNvPr id="943114" name="Text Box 10"/>
          <p:cNvSpPr txBox="1">
            <a:spLocks noChangeArrowheads="1"/>
          </p:cNvSpPr>
          <p:nvPr/>
        </p:nvSpPr>
        <p:spPr bwMode="auto">
          <a:xfrm>
            <a:off x="5715000" y="3184525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Muir Glacier,  Alaska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28600" y="5997575"/>
            <a:ext cx="4114800" cy="860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Increased </a:t>
            </a:r>
            <a:r>
              <a:rPr lang="en-US" b="1" dirty="0">
                <a:solidFill>
                  <a:schemeClr val="bg1"/>
                </a:solidFill>
                <a:hlinkClick r:id="rId5" action="ppaction://hlinkfile"/>
              </a:rPr>
              <a:t>Glacier</a:t>
            </a:r>
            <a:r>
              <a:rPr lang="en-US" b="1" dirty="0">
                <a:solidFill>
                  <a:schemeClr val="bg1"/>
                </a:solidFill>
              </a:rPr>
              <a:t> retreat since the early 1990s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n-US" sz="2500">
                <a:solidFill>
                  <a:srgbClr val="FFFF00"/>
                </a:solidFill>
                <a:latin typeface="Comic Sans MS" pitchFamily="66" charset="0"/>
              </a:rPr>
              <a:t>Snow cover and Arctic sea ice are decreasing</a:t>
            </a:r>
          </a:p>
        </p:txBody>
      </p:sp>
      <p:sp>
        <p:nvSpPr>
          <p:cNvPr id="944131" name="Line 3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44134" name="Text Box 6"/>
          <p:cNvSpPr txBox="1">
            <a:spLocks noChangeArrowheads="1"/>
          </p:cNvSpPr>
          <p:nvPr/>
        </p:nvSpPr>
        <p:spPr bwMode="auto">
          <a:xfrm>
            <a:off x="5562600" y="1066800"/>
            <a:ext cx="3581400" cy="26776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Arctic sea ice 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area decreased by </a:t>
            </a:r>
            <a:r>
              <a:rPr lang="en-US" b="1" dirty="0" smtClean="0">
                <a:solidFill>
                  <a:schemeClr val="bg1"/>
                </a:solidFill>
              </a:rPr>
              <a:t>40% in summer</a:t>
            </a:r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2012 lowest on record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npseaice_ssi_201223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5" t="13333" r="5556" b="8333"/>
          <a:stretch>
            <a:fillRect/>
          </a:stretch>
        </p:blipFill>
        <p:spPr>
          <a:xfrm>
            <a:off x="228600" y="3769042"/>
            <a:ext cx="5257800" cy="30889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96000" y="5181600"/>
            <a:ext cx="270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Late August 2012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5143" y="727640"/>
            <a:ext cx="29424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pic>
        <p:nvPicPr>
          <p:cNvPr id="5" name="Picture 4" descr="sea_ice_2016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77" y="784579"/>
            <a:ext cx="5348111" cy="3053643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HC_change_v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81417"/>
            <a:ext cx="9144000" cy="5676583"/>
          </a:xfrm>
          <a:prstGeom prst="rect">
            <a:avLst/>
          </a:prstGeom>
          <a:noFill/>
          <a:ln>
            <a:noFill/>
          </a:ln>
        </p:spPr>
      </p:pic>
      <p:sp>
        <p:nvSpPr>
          <p:cNvPr id="930821" name="WordArt 5"/>
          <p:cNvSpPr>
            <a:spLocks noChangeArrowheads="1" noChangeShapeType="1" noTextEdit="1"/>
          </p:cNvSpPr>
          <p:nvPr/>
        </p:nvSpPr>
        <p:spPr bwMode="auto">
          <a:xfrm>
            <a:off x="1544052" y="228600"/>
            <a:ext cx="5567948" cy="7071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i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0800" dir="2700000" algn="ctr" rotWithShape="0">
                    <a:schemeClr val="tx1"/>
                  </a:outerShdw>
                </a:effectLst>
                <a:latin typeface="Impact"/>
              </a:rPr>
              <a:t>Ocean Heat Content </a:t>
            </a:r>
            <a:endParaRPr lang="en-US" sz="5400" i="1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50800" dir="2700000" algn="ctr" rotWithShape="0">
                  <a:schemeClr val="tx1"/>
                </a:outerShdw>
              </a:effectLst>
              <a:latin typeface="Impact"/>
            </a:endParaRPr>
          </a:p>
        </p:txBody>
      </p:sp>
      <p:sp>
        <p:nvSpPr>
          <p:cNvPr id="930824" name="Line 8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2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726" y="590646"/>
            <a:ext cx="2922987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Sea Level Rise</a:t>
            </a:r>
            <a:endParaRPr lang="en-US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EPA_Trends_in_Global_Average_Absolute_Sea_Leve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24" y="75841"/>
            <a:ext cx="5876424" cy="485234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864589" y="2527148"/>
            <a:ext cx="7141047" cy="4330852"/>
            <a:chOff x="1864589" y="2527148"/>
            <a:chExt cx="7141047" cy="43308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4589" y="2527148"/>
              <a:ext cx="6769100" cy="4330852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0" name="Group 9"/>
            <p:cNvGrpSpPr/>
            <p:nvPr/>
          </p:nvGrpSpPr>
          <p:grpSpPr>
            <a:xfrm>
              <a:off x="8543971" y="2993571"/>
              <a:ext cx="461665" cy="3120572"/>
              <a:chOff x="8543971" y="2993571"/>
              <a:chExt cx="461665" cy="3120572"/>
            </a:xfrm>
          </p:grpSpPr>
          <p:sp>
            <p:nvSpPr>
              <p:cNvPr id="5" name="TextBox 4"/>
              <p:cNvSpPr txBox="1"/>
              <p:nvPr/>
            </p:nvSpPr>
            <p:spPr>
              <a:xfrm rot="16200000">
                <a:off x="8091714" y="4608286"/>
                <a:ext cx="13661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</a:rPr>
                  <a:t>3 inches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" name="Straight Arrow Connector 6"/>
              <p:cNvCxnSpPr/>
              <p:nvPr/>
            </p:nvCxnSpPr>
            <p:spPr bwMode="auto">
              <a:xfrm>
                <a:off x="8926286" y="2993571"/>
                <a:ext cx="0" cy="3120572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tri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783153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sz="3700" dirty="0" smtClean="0">
                <a:latin typeface="Comic Sans MS" pitchFamily="66" charset="0"/>
              </a:rPr>
              <a:t>Warmer air holds more moisture</a:t>
            </a:r>
            <a:endParaRPr lang="en-US" sz="3700" dirty="0">
              <a:latin typeface="Comic Sans MS" pitchFamily="66" charset="0"/>
            </a:endParaRPr>
          </a:p>
        </p:txBody>
      </p:sp>
      <p:pic>
        <p:nvPicPr>
          <p:cNvPr id="70658" name="Picture 2" descr="http://www.montyenglish.co.uk/montyblog/wp-content/uploads/2012/05/rain-cloud-clip-ar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143000"/>
            <a:ext cx="2066925" cy="175567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9200" y="1219200"/>
            <a:ext cx="2795958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eaLnBrk="0" hangingPunct="0"/>
            <a:r>
              <a:rPr lang="en-US" sz="4000" b="1" dirty="0" smtClean="0">
                <a:solidFill>
                  <a:srgbClr val="FFFFFF"/>
                </a:solidFill>
                <a:cs typeface="+mn-cs"/>
              </a:rPr>
              <a:t>4% per °F</a:t>
            </a:r>
            <a:endParaRPr lang="en-US" sz="4000" b="1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057400"/>
            <a:ext cx="3193828" cy="39703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  <a:sym typeface="Symbol"/>
              </a:rPr>
              <a:t>Global warming</a:t>
            </a:r>
            <a:r>
              <a:rPr lang="en-US" sz="2800" b="1" dirty="0" smtClean="0">
                <a:solidFill>
                  <a:srgbClr val="FF0000"/>
                </a:solidFill>
                <a:cs typeface="+mn-cs"/>
                <a:sym typeface="Symbol"/>
              </a:rPr>
              <a:t>=</a:t>
            </a:r>
          </a:p>
          <a:p>
            <a:pPr eaLnBrk="0" hangingPunct="0"/>
            <a:endParaRPr lang="en-US" sz="2800" b="1" dirty="0" smtClean="0">
              <a:solidFill>
                <a:srgbClr val="FFFFFF"/>
              </a:solidFill>
              <a:cs typeface="+mn-cs"/>
              <a:sym typeface="Symbol"/>
            </a:endParaRP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More heat	</a:t>
            </a: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			</a:t>
            </a: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More drying</a:t>
            </a: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	</a:t>
            </a:r>
            <a:endParaRPr lang="en-US" sz="2800" b="1" dirty="0">
              <a:solidFill>
                <a:srgbClr val="FFFFFF"/>
              </a:solidFill>
              <a:cs typeface="+mn-cs"/>
              <a:sym typeface="Symbol"/>
            </a:endParaRPr>
          </a:p>
          <a:p>
            <a:pPr eaLnBrk="0" hangingPunct="0"/>
            <a:r>
              <a:rPr lang="en-US" sz="2800" b="1" dirty="0">
                <a:solidFill>
                  <a:srgbClr val="FFFFFF"/>
                </a:solidFill>
                <a:cs typeface="+mn-cs"/>
                <a:sym typeface="Symbol"/>
              </a:rPr>
              <a:t>More </a:t>
            </a:r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evaporation</a:t>
            </a: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	</a:t>
            </a:r>
            <a:endParaRPr lang="en-US" sz="2800" b="1" dirty="0">
              <a:solidFill>
                <a:srgbClr val="FFFFFF"/>
              </a:solidFill>
              <a:cs typeface="+mn-cs"/>
              <a:sym typeface="Symbol"/>
            </a:endParaRP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More moisture</a:t>
            </a:r>
            <a:endParaRPr lang="en-US" sz="2800" b="1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70662" name="Picture 6" descr="http://4.bp.blogspot.com/-uIqa6awZj3Q/T_e4uCeHQFI/AAAAAAAABNQ/LbV093iDLCg/s1600/us-drou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000500"/>
            <a:ext cx="3962400" cy="2857500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2412866" y="2189593"/>
            <a:ext cx="6303106" cy="2576812"/>
            <a:chOff x="4719254" y="2189593"/>
            <a:chExt cx="3996718" cy="2576812"/>
          </a:xfrm>
        </p:grpSpPr>
        <p:sp>
          <p:nvSpPr>
            <p:cNvPr id="9" name="Circular Arrow 8"/>
            <p:cNvSpPr/>
            <p:nvPr/>
          </p:nvSpPr>
          <p:spPr bwMode="auto">
            <a:xfrm rot="1436243">
              <a:off x="4719254" y="3547205"/>
              <a:ext cx="2874719" cy="1219200"/>
            </a:xfrm>
            <a:prstGeom prst="circularArrow">
              <a:avLst>
                <a:gd name="adj1" fmla="val 7562"/>
                <a:gd name="adj2" fmla="val 1079800"/>
                <a:gd name="adj3" fmla="val 20784740"/>
                <a:gd name="adj4" fmla="val 11777051"/>
                <a:gd name="adj5" fmla="val 1350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" name="Circular Arrow 9"/>
            <p:cNvSpPr/>
            <p:nvPr/>
          </p:nvSpPr>
          <p:spPr bwMode="auto">
            <a:xfrm rot="10306452" flipH="1">
              <a:off x="5180302" y="2189593"/>
              <a:ext cx="2394345" cy="1219200"/>
            </a:xfrm>
            <a:prstGeom prst="circularArrow">
              <a:avLst>
                <a:gd name="adj1" fmla="val 7517"/>
                <a:gd name="adj2" fmla="val 1162860"/>
                <a:gd name="adj3" fmla="val 20635143"/>
                <a:gd name="adj4" fmla="val 11404551"/>
                <a:gd name="adj5" fmla="val 1392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53200" y="3048000"/>
              <a:ext cx="2162772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rgbClr val="FFFFFF"/>
                  </a:solidFill>
                  <a:cs typeface="+mn-cs"/>
                </a:rPr>
                <a:t>More rain</a:t>
              </a:r>
            </a:p>
            <a:p>
              <a:pPr eaLnBrk="0" hangingPunct="0"/>
              <a:endParaRPr lang="en-US" sz="1000" dirty="0" smtClean="0">
                <a:solidFill>
                  <a:srgbClr val="FFFFFF"/>
                </a:solidFill>
                <a:cs typeface="+mn-cs"/>
              </a:endParaRPr>
            </a:p>
            <a:p>
              <a:pPr eaLnBrk="0" hangingPunct="0"/>
              <a:r>
                <a:rPr lang="en-US" dirty="0" smtClean="0">
                  <a:solidFill>
                    <a:srgbClr val="FFFFFF"/>
                  </a:solidFill>
                  <a:cs typeface="+mn-cs"/>
                </a:rPr>
                <a:t>More drought</a:t>
              </a:r>
              <a:endParaRPr lang="en-US" dirty="0">
                <a:solidFill>
                  <a:srgbClr val="FFFFFF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44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0000FF"/>
            </a:gs>
            <a:gs pos="100000">
              <a:schemeClr val="accent2">
                <a:lumMod val="50000"/>
              </a:schemeClr>
            </a:gs>
            <a:gs pos="77000">
              <a:schemeClr val="accent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 bwMode="auto">
          <a:xfrm>
            <a:off x="6125764" y="4911066"/>
            <a:ext cx="2005080" cy="1253366"/>
          </a:xfrm>
          <a:prstGeom prst="cloud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561" y="467923"/>
            <a:ext cx="5115854" cy="3921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Take a parcel of air:</a:t>
            </a:r>
          </a:p>
          <a:p>
            <a:pPr eaLnBrk="0" hangingPunct="0">
              <a:lnSpc>
                <a:spcPct val="120000"/>
              </a:lnSpc>
            </a:pPr>
            <a:endParaRPr lang="en-US" sz="2800" dirty="0" smtClean="0">
              <a:solidFill>
                <a:srgbClr val="FFFFFF"/>
              </a:solidFill>
            </a:endParaRPr>
          </a:p>
          <a:p>
            <a:pPr eaLnBrk="0" hangingPunct="0"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</a:rPr>
              <a:t>When it rises </a:t>
            </a:r>
          </a:p>
          <a:p>
            <a:pPr eaLnBrk="0" hangingPunct="0"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</a:rPr>
              <a:t>(for whatever reason), </a:t>
            </a:r>
          </a:p>
          <a:p>
            <a:pPr eaLnBrk="0" hangingPunct="0"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</a:rPr>
              <a:t>i</a:t>
            </a:r>
            <a:r>
              <a:rPr lang="en-US" dirty="0" smtClean="0">
                <a:solidFill>
                  <a:srgbClr val="FFFFFF"/>
                </a:solidFill>
              </a:rPr>
              <a:t>t expands and cools, </a:t>
            </a:r>
          </a:p>
          <a:p>
            <a:pPr eaLnBrk="0" hangingPunct="0"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</a:rPr>
              <a:t>and any moisture in it condenses </a:t>
            </a:r>
          </a:p>
          <a:p>
            <a:pPr eaLnBrk="0" hangingPunct="0"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</a:rPr>
              <a:t>and forms a cloud,</a:t>
            </a:r>
          </a:p>
          <a:p>
            <a:pPr eaLnBrk="0" hangingPunct="0"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</a:rPr>
              <a:t>a</a:t>
            </a:r>
            <a:r>
              <a:rPr lang="en-US" dirty="0" smtClean="0">
                <a:solidFill>
                  <a:srgbClr val="FFFFFF"/>
                </a:solidFill>
              </a:rPr>
              <a:t>nd then it rains the moisture out.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loud 4"/>
          <p:cNvSpPr/>
          <p:nvPr/>
        </p:nvSpPr>
        <p:spPr bwMode="auto">
          <a:xfrm>
            <a:off x="6098785" y="4891305"/>
            <a:ext cx="2005080" cy="1253366"/>
          </a:xfrm>
          <a:prstGeom prst="cloud">
            <a:avLst/>
          </a:prstGeom>
          <a:gradFill flip="none" rotWithShape="1">
            <a:gsLst>
              <a:gs pos="0">
                <a:schemeClr val="accent3">
                  <a:lumMod val="85000"/>
                </a:schemeClr>
              </a:gs>
              <a:gs pos="100000">
                <a:srgbClr val="000000"/>
              </a:gs>
              <a:gs pos="43000">
                <a:schemeClr val="accent3">
                  <a:lumMod val="8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6" name="Picture 5" descr="1327341659_lightning_caught_on_camer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252" y="0"/>
            <a:ext cx="3562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9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5839 L 0.00017 -0.47313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2073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5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Users\trenbert\Desktop\ppt\Gifs\dancin-in-the-rain-31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625"/>
            <a:ext cx="9144000" cy="69677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rm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754" y="1523633"/>
            <a:ext cx="5652261" cy="3765819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36563" y="90615"/>
            <a:ext cx="8504237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12700" dist="38100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457200" indent="-341313" eaLnBrk="0" hangingPunct="0">
              <a:defRPr/>
            </a:pPr>
            <a:r>
              <a:rPr lang="en-US" sz="3200" b="1" dirty="0" smtClean="0">
                <a:solidFill>
                  <a:srgbClr val="FC0128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Most </a:t>
            </a:r>
            <a:r>
              <a:rPr lang="en-US" sz="3200" b="1" dirty="0">
                <a:solidFill>
                  <a:srgbClr val="FC0128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precipitation comes from moisture convergence by weather </a:t>
            </a:r>
            <a:r>
              <a:rPr lang="en-US" sz="3200" b="1" dirty="0" smtClean="0">
                <a:solidFill>
                  <a:srgbClr val="FC0128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systems</a:t>
            </a:r>
            <a:endParaRPr lang="en-US" sz="3200" b="1" dirty="0">
              <a:solidFill>
                <a:srgbClr val="FC0128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098" y="2039815"/>
            <a:ext cx="2433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FF"/>
                </a:solidFill>
                <a:cs typeface="+mn-cs"/>
              </a:rPr>
              <a:t>Low level winds bring in moisture from afar</a:t>
            </a:r>
          </a:p>
          <a:p>
            <a:pPr eaLnBrk="0" hangingPunct="0"/>
            <a:endParaRPr lang="en-US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8993" y="6022428"/>
            <a:ext cx="7168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FF0000"/>
                </a:solidFill>
                <a:cs typeface="+mn-cs"/>
              </a:rPr>
              <a:t>More moisture means heavier rains</a:t>
            </a:r>
            <a:endParaRPr lang="en-US" sz="3200" b="1" dirty="0">
              <a:solidFill>
                <a:srgbClr val="FF0000"/>
              </a:solidFill>
              <a:cs typeface="+mn-cs"/>
            </a:endParaRPr>
          </a:p>
        </p:txBody>
      </p:sp>
      <p:cxnSp>
        <p:nvCxnSpPr>
          <p:cNvPr id="6" name="Curved Connector 5"/>
          <p:cNvCxnSpPr/>
          <p:nvPr/>
        </p:nvCxnSpPr>
        <p:spPr bwMode="auto">
          <a:xfrm flipV="1">
            <a:off x="3200400" y="4038600"/>
            <a:ext cx="2057400" cy="685800"/>
          </a:xfrm>
          <a:prstGeom prst="curvedConnector3">
            <a:avLst>
              <a:gd name="adj1" fmla="val 99383"/>
            </a:avLst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Curved Connector 12"/>
          <p:cNvCxnSpPr/>
          <p:nvPr/>
        </p:nvCxnSpPr>
        <p:spPr bwMode="auto">
          <a:xfrm rot="10800000">
            <a:off x="6096000" y="4114800"/>
            <a:ext cx="1981200" cy="838200"/>
          </a:xfrm>
          <a:prstGeom prst="curvedConnector3">
            <a:avLst>
              <a:gd name="adj1" fmla="val 99933"/>
            </a:avLst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7288"/>
            <a:ext cx="9144000" cy="5659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550"/>
            <a:ext cx="7772400" cy="91795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dirty="0" smtClean="0"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Mountains and climate change</a:t>
            </a:r>
            <a:endParaRPr lang="en-US" dirty="0">
              <a:effectLst>
                <a:outerShdw blurRad="50800" dist="101600" dir="2700000" algn="tl" rotWithShape="0">
                  <a:srgbClr val="000000"/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55097"/>
            <a:ext cx="9025196" cy="550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Aft>
                <a:spcPts val="400"/>
              </a:spcAft>
              <a:buFont typeface="Arial"/>
              <a:buChar char="•"/>
            </a:pP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101600" dir="2700000" algn="tl" rotWithShape="0">
                    <a:schemeClr val="tx1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Continental climate: strong seasons continue</a:t>
            </a:r>
          </a:p>
          <a:p>
            <a:pPr marL="342900" indent="-342900" eaLnBrk="0" hangingPunct="0">
              <a:spcAft>
                <a:spcPts val="400"/>
              </a:spcAft>
              <a:buFont typeface="Arial"/>
              <a:buChar char="•"/>
            </a:pPr>
            <a:r>
              <a:rPr lang="en-US" sz="2700" b="1" dirty="0">
                <a:solidFill>
                  <a:srgbClr val="FF0000"/>
                </a:solidFill>
                <a:effectLst>
                  <a:outerShdw blurRad="38100" dist="101600" dir="2700000" algn="tl" rotWithShape="0">
                    <a:schemeClr val="tx1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Snow falls if temperature below about 35°F</a:t>
            </a:r>
          </a:p>
          <a:p>
            <a:pPr marL="800100" lvl="1" indent="-342900" eaLnBrk="0" hangingPunct="0">
              <a:spcAft>
                <a:spcPts val="400"/>
              </a:spcAft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101600" dir="2700000" algn="tl" rotWithShape="0">
                    <a:schemeClr val="tx1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Greatest amounts 28-32°F</a:t>
            </a:r>
          </a:p>
          <a:p>
            <a:pPr marL="800100" lvl="1" indent="-342900" eaLnBrk="0" hangingPunct="0">
              <a:spcAft>
                <a:spcPts val="400"/>
              </a:spcAft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101600" dir="2700000" algn="tl" rotWithShape="0">
                    <a:schemeClr val="tx1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“Too cold to snow”: freeze dried air</a:t>
            </a:r>
          </a:p>
          <a:p>
            <a:pPr marL="342900" indent="-342900" eaLnBrk="0" hangingPunct="0">
              <a:spcAft>
                <a:spcPts val="400"/>
              </a:spcAft>
              <a:buFont typeface="Arial"/>
              <a:buChar char="•"/>
            </a:pPr>
            <a:r>
              <a:rPr lang="en-US" sz="2700" b="1" dirty="0">
                <a:solidFill>
                  <a:srgbClr val="FF0000"/>
                </a:solidFill>
                <a:effectLst>
                  <a:outerShdw blurRad="38100" dist="101600" dir="2700000" algn="tl" rotWithShape="0">
                    <a:schemeClr val="tx1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So more snow is a result of a warming climate </a:t>
            </a:r>
            <a:endParaRPr lang="en-US" sz="2700" b="1" dirty="0" smtClean="0">
              <a:solidFill>
                <a:srgbClr val="FF0000"/>
              </a:solidFill>
              <a:effectLst>
                <a:outerShdw blurRad="38100" dist="101600" dir="2700000" algn="tl" rotWithShape="0">
                  <a:schemeClr val="tx1"/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  <a:p>
            <a:pPr marL="800100" lvl="1" indent="-342900" eaLnBrk="0" hangingPunct="0">
              <a:spcAft>
                <a:spcPts val="400"/>
              </a:spcAft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101600" dir="2700000" algn="tl" rotWithShape="0">
                    <a:schemeClr val="tx1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unless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101600" dir="2700000" algn="tl" rotWithShape="0">
                    <a:schemeClr val="tx1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it is so warm it turns to rain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01600" dir="2700000" algn="tl" rotWithShape="0">
                    <a:schemeClr val="tx1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.</a:t>
            </a:r>
          </a:p>
          <a:p>
            <a:pPr marL="342900" indent="-342900" eaLnBrk="0" hangingPunct="0">
              <a:spcAft>
                <a:spcPts val="400"/>
              </a:spcAft>
              <a:buFont typeface="Arial"/>
              <a:buChar char="•"/>
            </a:pP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101600" dir="2700000" algn="tl" rotWithShape="0">
                    <a:schemeClr val="tx1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Glaciers retreat: amplifies changes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01600" dir="2700000" algn="tl" rotWithShape="0">
                    <a:schemeClr val="tx1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(snow feedback)</a:t>
            </a:r>
            <a:endParaRPr lang="en-US" sz="2700" b="1" dirty="0" smtClean="0">
              <a:solidFill>
                <a:srgbClr val="FF0000"/>
              </a:solidFill>
              <a:effectLst>
                <a:outerShdw blurRad="38100" dist="101600" dir="2700000" algn="tl" rotWithShape="0">
                  <a:schemeClr val="tx1"/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  <a:p>
            <a:pPr marL="342900" indent="-342900" eaLnBrk="0" hangingPunct="0">
              <a:spcAft>
                <a:spcPts val="400"/>
              </a:spcAft>
              <a:buFont typeface="Arial"/>
              <a:buChar char="•"/>
            </a:pP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101600" dir="2700000" algn="tl" rotWithShape="0">
                    <a:schemeClr val="tx1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More snow in mid-winter</a:t>
            </a:r>
          </a:p>
          <a:p>
            <a:pPr marL="342900" indent="-342900" eaLnBrk="0" hangingPunct="0">
              <a:spcAft>
                <a:spcPts val="400"/>
              </a:spcAft>
              <a:buFont typeface="Arial"/>
              <a:buChar char="•"/>
            </a:pP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101600" dir="2700000" algn="tl" rotWithShape="0">
                    <a:schemeClr val="tx1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Snow melt sooner, runoff earlier: Less snowpack</a:t>
            </a:r>
          </a:p>
          <a:p>
            <a:pPr marL="342900" indent="-342900" eaLnBrk="0" hangingPunct="0">
              <a:spcAft>
                <a:spcPts val="400"/>
              </a:spcAft>
              <a:buFont typeface="Arial"/>
              <a:buChar char="•"/>
            </a:pP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101600" dir="2700000" algn="tl" rotWithShape="0">
                    <a:schemeClr val="tx1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Prospects for less water in summer</a:t>
            </a:r>
          </a:p>
          <a:p>
            <a:pPr marL="342900" indent="-342900" eaLnBrk="0" hangingPunct="0">
              <a:spcAft>
                <a:spcPts val="400"/>
              </a:spcAft>
              <a:buFont typeface="Arial"/>
              <a:buChar char="•"/>
            </a:pP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101600" dir="2700000" algn="tl" rotWithShape="0">
                    <a:schemeClr val="tx1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Greater risk of drought, heat waves, wild fires</a:t>
            </a:r>
          </a:p>
          <a:p>
            <a:pPr marL="342900" indent="-342900" eaLnBrk="0" hangingPunct="0">
              <a:spcAft>
                <a:spcPts val="400"/>
              </a:spcAft>
              <a:buFont typeface="Arial"/>
              <a:buChar char="•"/>
            </a:pP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101600" dir="2700000" algn="tl" rotWithShape="0">
                    <a:schemeClr val="tx1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Expansion of pests (Like bark beetle)</a:t>
            </a:r>
            <a:endParaRPr lang="en-US" sz="2700" b="1" dirty="0">
              <a:solidFill>
                <a:srgbClr val="FF0000"/>
              </a:solidFill>
              <a:effectLst>
                <a:outerShdw blurRad="38100" dist="101600" dir="2700000" algn="tl" rotWithShape="0">
                  <a:schemeClr val="tx1"/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5800" y="6488668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600" dirty="0" err="1" smtClean="0">
                <a:solidFill>
                  <a:srgbClr val="3333CC">
                    <a:lumMod val="60000"/>
                    <a:lumOff val="40000"/>
                  </a:srgbClr>
                </a:solidFill>
                <a:cs typeface="+mn-cs"/>
              </a:rPr>
              <a:t>Imgpot.com</a:t>
            </a:r>
            <a:endParaRPr lang="en-US" sz="1600" dirty="0">
              <a:solidFill>
                <a:srgbClr val="3333CC">
                  <a:lumMod val="60000"/>
                  <a:lumOff val="4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29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effectLst>
            <a:outerShdw dist="35921" dir="2700000" algn="ctr" rotWithShape="0">
              <a:srgbClr val="FF0000"/>
            </a:outerShdw>
          </a:effectLst>
        </p:spPr>
        <p:txBody>
          <a:bodyPr/>
          <a:lstStyle/>
          <a:p>
            <a:r>
              <a:rPr lang="en-US" sz="4000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Running a fever:</a:t>
            </a:r>
            <a:br>
              <a:rPr lang="en-US" sz="4000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</a:b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Seeing 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the doctor</a:t>
            </a:r>
            <a:endParaRPr lang="en-US" sz="4000" b="0" dirty="0">
              <a:solidFill>
                <a:srgbClr val="FFFF00"/>
              </a:solidFill>
              <a:effectLst>
                <a:outerShdw blurRad="50800" dist="50800" dir="5400000" algn="ctr" rotWithShape="0">
                  <a:srgbClr val="FF0000"/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991236" name="Picture 4" descr="sickEart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7247" y="274731"/>
            <a:ext cx="1371600" cy="1109663"/>
          </a:xfrm>
          <a:prstGeom prst="rect">
            <a:avLst/>
          </a:prstGeom>
          <a:noFill/>
        </p:spPr>
      </p:pic>
      <p:pic>
        <p:nvPicPr>
          <p:cNvPr id="991237" name="Picture 5" descr="EarthTe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775" y="4572000"/>
            <a:ext cx="2181225" cy="2286000"/>
          </a:xfrm>
          <a:prstGeom prst="rect">
            <a:avLst/>
          </a:prstGeom>
          <a:noFill/>
        </p:spPr>
      </p:pic>
      <p:sp>
        <p:nvSpPr>
          <p:cNvPr id="991238" name="Line 6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0987" y="1779494"/>
            <a:ext cx="7772400" cy="4114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yriad Pro Semibold" charset="0"/>
                <a:ea typeface="Myriad Pro Semibold" charset="0"/>
                <a:cs typeface="Myriad Pro Semibold" charset="0"/>
              </a:rPr>
              <a:t>Symptoms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yriad Pro Semibold" charset="0"/>
                <a:ea typeface="Myriad Pro Semibold" charset="0"/>
                <a:cs typeface="Myriad Pro Semibold" charset="0"/>
              </a:rPr>
              <a:t>: the planet’s temperature and carbon dioxide are increasing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yriad Pro Semibold" charset="0"/>
                <a:ea typeface="Myriad Pro Semibold" charset="0"/>
                <a:cs typeface="Myriad Pro Semibold" charset="0"/>
              </a:rPr>
              <a:t>Diagnosis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yriad Pro Semibold" charset="0"/>
                <a:ea typeface="Myriad Pro Semibold" charset="0"/>
                <a:cs typeface="Myriad Pro Semibold" charset="0"/>
              </a:rPr>
              <a:t>: human activities are causal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yriad Pro Semibold" charset="0"/>
                <a:ea typeface="Myriad Pro Semibold" charset="0"/>
                <a:cs typeface="Myriad Pro Semibold" charset="0"/>
              </a:rPr>
              <a:t>Prognosis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yriad Pro Semibold" charset="0"/>
                <a:ea typeface="Myriad Pro Semibold" charset="0"/>
                <a:cs typeface="Myriad Pro Semibold" charset="0"/>
              </a:rPr>
              <a:t>: the outlook is for more warming at rates that can be disruptive and will cause strife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yriad Pro Semibold" charset="0"/>
                <a:ea typeface="Myriad Pro Semibold" charset="0"/>
                <a:cs typeface="Myriad Pro Semibold" charset="0"/>
              </a:rPr>
              <a:t>Treatment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yriad Pro Semibold" charset="0"/>
                <a:ea typeface="Myriad Pro Semibold" charset="0"/>
                <a:cs typeface="Myriad Pro Semibold" charset="0"/>
              </a:rPr>
              <a:t>: mitigation (reduce     emissions) and adaptation (plan              for consequences)</a:t>
            </a:r>
            <a:endParaRPr lang="en-US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Myriad Pro Semibold" charset="0"/>
              <a:ea typeface="Myriad Pro Semibold" charset="0"/>
              <a:cs typeface="Myriad Pro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9900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Senator James Inhofe</a:t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</a:b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stunt on snow and climate change in Senate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" name="Picture 2" descr="Inhofe snowballFeb15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170" y="1925966"/>
            <a:ext cx="6912328" cy="4166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4812" y="6246964"/>
            <a:ext cx="153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26 Feb 2015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2810" y="145749"/>
            <a:ext cx="3821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about all the snow?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64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772400" cy="996576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Jonas: East coast snow storm</a:t>
            </a:r>
            <a:b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</a:br>
            <a: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        </a:t>
            </a:r>
            <a:r>
              <a:rPr lang="en-US" sz="24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Jan 22-23 2016</a:t>
            </a:r>
            <a:endParaRPr lang="en-US" sz="24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Myriad Pro"/>
              <a:cs typeface="Myriad Pro"/>
            </a:endParaRPr>
          </a:p>
        </p:txBody>
      </p:sp>
      <p:pic>
        <p:nvPicPr>
          <p:cNvPr id="4" name="Picture 3" descr="IMG_3114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0600"/>
            <a:ext cx="2973049" cy="3962400"/>
          </a:xfrm>
          <a:prstGeom prst="rect">
            <a:avLst/>
          </a:prstGeom>
        </p:spPr>
      </p:pic>
      <p:pic>
        <p:nvPicPr>
          <p:cNvPr id="5" name="Picture 4" descr="IMG_3104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6" name="Picture 5" descr="snow_BrooklynJan16MoeenaDas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4528671"/>
            <a:ext cx="2362200" cy="2362200"/>
          </a:xfrm>
          <a:prstGeom prst="rect">
            <a:avLst/>
          </a:prstGeom>
        </p:spPr>
      </p:pic>
      <p:pic>
        <p:nvPicPr>
          <p:cNvPr id="8" name="Picture 7" descr="Ecoast_StormJan22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331" y="609600"/>
            <a:ext cx="3706210" cy="3200400"/>
          </a:xfrm>
          <a:prstGeom prst="rect">
            <a:avLst/>
          </a:prstGeom>
        </p:spPr>
      </p:pic>
      <p:pic>
        <p:nvPicPr>
          <p:cNvPr id="9" name="Picture 8" descr="stormfri-goes-12216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3733800"/>
            <a:ext cx="3789082" cy="3157568"/>
          </a:xfrm>
          <a:prstGeom prst="rect">
            <a:avLst/>
          </a:prstGeom>
        </p:spPr>
      </p:pic>
      <p:pic>
        <p:nvPicPr>
          <p:cNvPr id="10" name="Picture 9" descr="panda.gi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061450"/>
            <a:ext cx="2679700" cy="251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2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_cover_trend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149" y="988412"/>
            <a:ext cx="7501254" cy="4978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8083" y="6488668"/>
            <a:ext cx="229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800" dirty="0" smtClean="0">
                <a:solidFill>
                  <a:srgbClr val="3333CC">
                    <a:lumMod val="60000"/>
                    <a:lumOff val="40000"/>
                  </a:srgbClr>
                </a:solidFill>
                <a:cs typeface="+mn-cs"/>
              </a:rPr>
              <a:t>27 Jan 2015 NOAA</a:t>
            </a:r>
            <a:endParaRPr lang="en-US" sz="1800" dirty="0">
              <a:solidFill>
                <a:srgbClr val="3333CC">
                  <a:lumMod val="60000"/>
                  <a:lumOff val="40000"/>
                </a:srgbClr>
              </a:solidFill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2345" y="258909"/>
            <a:ext cx="82720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Northern Hemisphere snow cover extent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Picture 7" descr="snow_cover_trends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616" y="5905584"/>
            <a:ext cx="7530787" cy="55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28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US_precip_2016_annua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" y="3594462"/>
            <a:ext cx="6285239" cy="3155918"/>
          </a:xfrm>
          <a:prstGeom prst="rect">
            <a:avLst/>
          </a:prstGeom>
        </p:spPr>
      </p:pic>
      <p:pic>
        <p:nvPicPr>
          <p:cNvPr id="8" name="Picture 7" descr="US_T__2016_annua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6753"/>
            <a:ext cx="6306764" cy="31346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91004" y="156118"/>
            <a:ext cx="275299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US  48 contiguous States</a:t>
            </a:r>
          </a:p>
          <a:p>
            <a:pPr eaLnBrk="0" hangingPunct="0"/>
            <a:r>
              <a:rPr lang="en-US" dirty="0" smtClean="0">
                <a:solidFill>
                  <a:srgbClr val="FFFFFF"/>
                </a:solidFill>
              </a:rPr>
              <a:t>Temperature: annual</a:t>
            </a:r>
          </a:p>
          <a:p>
            <a:pPr eaLnBrk="0" hangingPunct="0"/>
            <a:endParaRPr lang="en-US" dirty="0" smtClean="0">
              <a:solidFill>
                <a:srgbClr val="FFFFFF"/>
              </a:solidFill>
            </a:endParaRPr>
          </a:p>
          <a:p>
            <a:pPr eaLnBrk="0" hangingPunct="0"/>
            <a:r>
              <a:rPr lang="en-US" dirty="0" smtClean="0">
                <a:solidFill>
                  <a:srgbClr val="FFFFFF"/>
                </a:solidFill>
              </a:rPr>
              <a:t>Precipitation:</a:t>
            </a:r>
          </a:p>
          <a:p>
            <a:pPr eaLnBrk="0" hangingPunct="0"/>
            <a:r>
              <a:rPr lang="en-US" dirty="0" smtClean="0">
                <a:solidFill>
                  <a:srgbClr val="FFFFFF"/>
                </a:solidFill>
              </a:rPr>
              <a:t>Annual</a:t>
            </a:r>
          </a:p>
          <a:p>
            <a:pPr eaLnBrk="0" hangingPunct="0"/>
            <a:endParaRPr lang="en-US" dirty="0" smtClean="0">
              <a:solidFill>
                <a:srgbClr val="FFFFFF"/>
              </a:solidFill>
            </a:endParaRPr>
          </a:p>
          <a:p>
            <a:pPr eaLnBrk="0" hangingPunct="0"/>
            <a:r>
              <a:rPr lang="en-US" dirty="0" smtClean="0">
                <a:solidFill>
                  <a:srgbClr val="FFFFFF"/>
                </a:solidFill>
              </a:rPr>
              <a:t>Thru 2016</a:t>
            </a:r>
          </a:p>
          <a:p>
            <a:pPr eaLnBrk="0" hangingPunct="0"/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" y="426720"/>
            <a:ext cx="1226292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FF0000"/>
                </a:solidFill>
              </a:rPr>
              <a:t>Temp</a:t>
            </a:r>
          </a:p>
          <a:p>
            <a:pPr eaLnBrk="0" hangingPunct="0"/>
            <a:endParaRPr lang="en-US" sz="2800" b="1" dirty="0" smtClean="0">
              <a:solidFill>
                <a:srgbClr val="FF0000"/>
              </a:solidFill>
            </a:endParaRPr>
          </a:p>
          <a:p>
            <a:pPr eaLnBrk="0" hangingPunct="0"/>
            <a:endParaRPr lang="en-US" sz="2800" b="1" dirty="0" smtClean="0">
              <a:solidFill>
                <a:srgbClr val="FF0000"/>
              </a:solidFill>
            </a:endParaRPr>
          </a:p>
          <a:p>
            <a:pPr eaLnBrk="0" hangingPunct="0"/>
            <a:endParaRPr lang="en-US" sz="2800" b="1" dirty="0" smtClean="0">
              <a:solidFill>
                <a:srgbClr val="FF0000"/>
              </a:solidFill>
            </a:endParaRPr>
          </a:p>
          <a:p>
            <a:pPr eaLnBrk="0" hangingPunct="0"/>
            <a:endParaRPr lang="en-US" sz="2800" b="1" dirty="0" smtClean="0">
              <a:solidFill>
                <a:srgbClr val="FF0000"/>
              </a:solidFill>
            </a:endParaRPr>
          </a:p>
          <a:p>
            <a:pPr eaLnBrk="0" hangingPunct="0"/>
            <a:endParaRPr lang="en-US" sz="2800" b="1" dirty="0" smtClean="0">
              <a:solidFill>
                <a:srgbClr val="FF0000"/>
              </a:solidFill>
            </a:endParaRPr>
          </a:p>
          <a:p>
            <a:pPr eaLnBrk="0" hangingPunct="0"/>
            <a:endParaRPr lang="en-US" sz="2800" b="1" dirty="0">
              <a:solidFill>
                <a:srgbClr val="FF0000"/>
              </a:solidFill>
            </a:endParaRPr>
          </a:p>
          <a:p>
            <a:pPr eaLnBrk="0" hangingPunct="0"/>
            <a:r>
              <a:rPr lang="en-US" sz="2800" b="1" dirty="0" err="1" smtClean="0">
                <a:solidFill>
                  <a:srgbClr val="FF0000"/>
                </a:solidFill>
              </a:rPr>
              <a:t>Precip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6" name="Elbow Connector 15"/>
          <p:cNvCxnSpPr/>
          <p:nvPr/>
        </p:nvCxnSpPr>
        <p:spPr bwMode="auto">
          <a:xfrm flipV="1">
            <a:off x="381000" y="4993506"/>
            <a:ext cx="5549080" cy="471370"/>
          </a:xfrm>
          <a:prstGeom prst="bentConnector3">
            <a:avLst>
              <a:gd name="adj1" fmla="val 61637"/>
            </a:avLst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686456" y="860425"/>
            <a:ext cx="6653992" cy="5978525"/>
            <a:chOff x="1206" y="110"/>
            <a:chExt cx="4225" cy="3766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206" y="110"/>
              <a:ext cx="624" cy="3696"/>
            </a:xfrm>
            <a:prstGeom prst="ellips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4224" y="3120"/>
              <a:ext cx="1207" cy="7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0000FF"/>
                  </a:solidFill>
                </a:rPr>
                <a:t>1930s:</a:t>
              </a:r>
            </a:p>
            <a:p>
              <a:pPr eaLnBrk="0" hangingPunct="0"/>
              <a:r>
                <a:rPr lang="en-US" dirty="0">
                  <a:solidFill>
                    <a:srgbClr val="0000FF"/>
                  </a:solidFill>
                </a:rPr>
                <a:t>Hot and </a:t>
              </a:r>
              <a:r>
                <a:rPr lang="en-US" dirty="0" smtClean="0">
                  <a:solidFill>
                    <a:srgbClr val="0000FF"/>
                  </a:solidFill>
                </a:rPr>
                <a:t>dry</a:t>
              </a:r>
            </a:p>
            <a:p>
              <a:pPr eaLnBrk="0" hangingPunct="0"/>
              <a:r>
                <a:rPr lang="en-US" dirty="0" smtClean="0">
                  <a:solidFill>
                    <a:srgbClr val="0000FF"/>
                  </a:solidFill>
                </a:rPr>
                <a:t>“Dust Bowl”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733800" y="4038600"/>
            <a:ext cx="4508500" cy="1752600"/>
            <a:chOff x="2688" y="576"/>
            <a:chExt cx="2840" cy="672"/>
          </a:xfrm>
        </p:grpSpPr>
        <p:sp>
          <p:nvSpPr>
            <p:cNvPr id="15" name="Oval 6"/>
            <p:cNvSpPr>
              <a:spLocks noChangeArrowheads="1"/>
            </p:cNvSpPr>
            <p:nvPr/>
          </p:nvSpPr>
          <p:spPr bwMode="auto">
            <a:xfrm>
              <a:off x="2688" y="576"/>
              <a:ext cx="1488" cy="672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4262" y="653"/>
              <a:ext cx="1266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FF3300"/>
                  </a:solidFill>
                </a:rPr>
                <a:t>Much wetter</a:t>
              </a:r>
            </a:p>
          </p:txBody>
        </p:sp>
      </p:grpSp>
      <p:grpSp>
        <p:nvGrpSpPr>
          <p:cNvPr id="4" name="Group 20"/>
          <p:cNvGrpSpPr/>
          <p:nvPr/>
        </p:nvGrpSpPr>
        <p:grpSpPr>
          <a:xfrm>
            <a:off x="5498028" y="609600"/>
            <a:ext cx="3188772" cy="5867400"/>
            <a:chOff x="5498028" y="838200"/>
            <a:chExt cx="3188772" cy="5867400"/>
          </a:xfrm>
        </p:grpSpPr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5498028" y="838200"/>
              <a:ext cx="434236" cy="58674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6400800" y="4876800"/>
              <a:ext cx="2286000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rgbClr val="0000FF"/>
                  </a:solidFill>
                </a:rPr>
                <a:t>2012:</a:t>
              </a:r>
              <a:endParaRPr lang="en-US" dirty="0">
                <a:solidFill>
                  <a:srgbClr val="0000FF"/>
                </a:solidFill>
              </a:endParaRPr>
            </a:p>
            <a:p>
              <a:pPr eaLnBrk="0" hangingPunct="0"/>
              <a:r>
                <a:rPr lang="en-US" dirty="0" smtClean="0">
                  <a:solidFill>
                    <a:srgbClr val="0000FF"/>
                  </a:solidFill>
                </a:rPr>
                <a:t>V hot </a:t>
              </a:r>
              <a:r>
                <a:rPr lang="en-US" dirty="0">
                  <a:solidFill>
                    <a:srgbClr val="0000FF"/>
                  </a:solidFill>
                </a:rPr>
                <a:t>and dry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202862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35684"/>
            <a:ext cx="5725836" cy="3328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53500" cy="368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5836" y="4170075"/>
            <a:ext cx="34181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1981-2015 vs 1901-60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Or 1925-1960 Alaska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% diff in top 20% of daily precipitation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2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" y="257710"/>
            <a:ext cx="82296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Attribution of climate change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308241" y="1469148"/>
            <a:ext cx="3624927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With climate models, scientists can play 	“God”.</a:t>
            </a:r>
          </a:p>
          <a:p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We can run models with and without human influences and see what the difference is.</a:t>
            </a:r>
          </a:p>
          <a:p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Global surface temperature</a:t>
            </a:r>
          </a:p>
          <a:p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r>
              <a:rPr lang="en-US" sz="1800" dirty="0" smtClean="0">
                <a:solidFill>
                  <a:srgbClr val="FFFFFF"/>
                </a:solidFill>
                <a:latin typeface="Comic Sans MS"/>
                <a:cs typeface="Comic Sans MS"/>
              </a:rPr>
              <a:t>		IPCC 2013</a:t>
            </a:r>
            <a:endParaRPr lang="en-US" sz="18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339" y="1351404"/>
            <a:ext cx="5251661" cy="5506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9109" y="4216513"/>
            <a:ext cx="5251661" cy="268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7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  <a:solidFill>
            <a:schemeClr val="accent1"/>
          </a:solidFill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Changes in extremes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7772400" cy="4114800"/>
          </a:xfr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Comic Sans MS" pitchFamily="66" charset="0"/>
              </a:rPr>
              <a:t>atter most for society and human health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endParaRPr lang="en-US" sz="1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With a warming climate: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More high temperatures, heat waves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Wild fires and other consequences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Fewer cold extremes.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More extremes in hydrological cycle: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More intense precipitation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Longer dry spells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Increased risk of flooding and drought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More intense storms, hurricanes, tornadoes</a:t>
            </a:r>
          </a:p>
        </p:txBody>
      </p:sp>
      <p:pic>
        <p:nvPicPr>
          <p:cNvPr id="16388" name="Picture 4" descr="wea0017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1828800"/>
            <a:ext cx="2133600" cy="141287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6389" name="Picture 5" descr="FLkralupy"/>
          <p:cNvPicPr>
            <a:picLocks noChangeAspect="1" noChangeArrowheads="1"/>
          </p:cNvPicPr>
          <p:nvPr/>
        </p:nvPicPr>
        <p:blipFill>
          <a:blip r:embed="rId3" cstate="email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0889" y="4114800"/>
            <a:ext cx="2209800" cy="14224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 bwMode="auto">
          <a:xfrm rot="5400000">
            <a:off x="3754013" y="4704188"/>
            <a:ext cx="4442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" name="Right Arrow 8"/>
          <p:cNvSpPr/>
          <p:nvPr/>
        </p:nvSpPr>
        <p:spPr bwMode="auto">
          <a:xfrm rot="5400000">
            <a:off x="3792112" y="5961488"/>
            <a:ext cx="3680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6172200"/>
            <a:ext cx="78474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challenges for a water manager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972" y="373118"/>
            <a:ext cx="7772400" cy="7620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Extremes matter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261" y="1125117"/>
            <a:ext cx="8437953" cy="307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Extremes may or may not be rare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They often break records: values outside of previous experience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Things break (thresholds crossed)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High impact events, high costs, loss of life and limb.</a:t>
            </a:r>
          </a:p>
          <a:p>
            <a:pPr marL="346075" indent="-346075">
              <a:buFont typeface="Wingdings" pitchFamily="2" charset="2"/>
              <a:buChar char="§"/>
            </a:pPr>
            <a:endParaRPr lang="en-US" sz="1400" dirty="0" smtClean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grpSp>
        <p:nvGrpSpPr>
          <p:cNvPr id="4" name="Group 8"/>
          <p:cNvGrpSpPr/>
          <p:nvPr/>
        </p:nvGrpSpPr>
        <p:grpSpPr>
          <a:xfrm>
            <a:off x="167640" y="5026557"/>
            <a:ext cx="8808721" cy="1831443"/>
            <a:chOff x="685799" y="5026557"/>
            <a:chExt cx="8808721" cy="1831443"/>
          </a:xfrm>
        </p:grpSpPr>
        <p:pic>
          <p:nvPicPr>
            <p:cNvPr id="20482" name="Picture 2" descr="http://cinemaelectronica.files.wordpress.com/2010/02/dead-camel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9920" y="5026557"/>
              <a:ext cx="2514600" cy="1831443"/>
            </a:xfrm>
            <a:prstGeom prst="rect">
              <a:avLst/>
            </a:prstGeom>
            <a:noFill/>
          </p:spPr>
        </p:pic>
        <p:pic>
          <p:nvPicPr>
            <p:cNvPr id="20484" name="Picture 4" descr="http://justifiedbythescriptures.files.wordpress.com/2011/01/3-1257235324-the-straw-that-almost-broke-the-camel-s-back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99" y="5107345"/>
              <a:ext cx="2270761" cy="1750655"/>
            </a:xfrm>
            <a:prstGeom prst="rect">
              <a:avLst/>
            </a:prstGeom>
            <a:noFill/>
          </p:spPr>
        </p:pic>
        <p:sp>
          <p:nvSpPr>
            <p:cNvPr id="7" name="Flowchart: Terminator 6"/>
            <p:cNvSpPr/>
            <p:nvPr/>
          </p:nvSpPr>
          <p:spPr bwMode="auto">
            <a:xfrm>
              <a:off x="3489960" y="5044440"/>
              <a:ext cx="2743200" cy="1813560"/>
            </a:xfrm>
            <a:prstGeom prst="flowChartTerminator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The straw that breaks the camel’s back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835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Some recent extremes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0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002786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FFFFFF"/>
                </a:solidFill>
              </a:rPr>
              <a:t>U.S. Temperatures: 2012 Hottest year on record</a:t>
            </a:r>
          </a:p>
        </p:txBody>
      </p:sp>
      <p:pic>
        <p:nvPicPr>
          <p:cNvPr id="7" name="Picture 6" descr="13646_461712990543442_1498623811_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697089"/>
            <a:ext cx="8375904" cy="51703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027003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FF00"/>
                </a:solidFill>
              </a:rPr>
              <a:t>362 all time record Highs</a:t>
            </a:r>
            <a:r>
              <a:rPr lang="en-US" dirty="0" smtClean="0">
                <a:solidFill>
                  <a:srgbClr val="FFFFFF"/>
                </a:solidFill>
              </a:rPr>
              <a:t>; 3,527 monthly weather records </a:t>
            </a:r>
          </a:p>
          <a:p>
            <a:pPr eaLnBrk="0" hangingPunct="0"/>
            <a:r>
              <a:rPr lang="en-US" dirty="0" smtClean="0">
                <a:solidFill>
                  <a:srgbClr val="FFFFFF"/>
                </a:solidFill>
              </a:rPr>
              <a:t>  </a:t>
            </a:r>
            <a:r>
              <a:rPr lang="en-US" dirty="0" smtClean="0">
                <a:solidFill>
                  <a:srgbClr val="FFFF00"/>
                </a:solidFill>
              </a:rPr>
              <a:t>0   record lows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153400" cy="160020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Climate change is 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happening: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44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44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It is due to humans</a:t>
            </a:r>
            <a:br>
              <a:rPr lang="en-US" sz="44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endParaRPr lang="en-US" sz="44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2" y="1905002"/>
            <a:ext cx="80772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97% of scientists agree.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The </a:t>
            </a:r>
            <a:r>
              <a:rPr lang="en-US" sz="3200" dirty="0">
                <a:solidFill>
                  <a:schemeClr val="bg1"/>
                </a:solidFill>
              </a:rPr>
              <a:t>data are of mixed quality and length, but together </a:t>
            </a:r>
            <a:r>
              <a:rPr lang="en-US" sz="3200" dirty="0" smtClean="0">
                <a:solidFill>
                  <a:schemeClr val="bg1"/>
                </a:solidFill>
              </a:rPr>
              <a:t>they tell </a:t>
            </a:r>
            <a:r>
              <a:rPr lang="en-US" sz="3200" dirty="0">
                <a:solidFill>
                  <a:schemeClr val="bg1"/>
                </a:solidFill>
              </a:rPr>
              <a:t>a compelling story leaving no doubt about the human role in climate change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257800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What we do about this problem involves value systems and politics!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xmlns:p14="http://schemas.microsoft.com/office/powerpoint/2010/main"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a.abcnews.com/images/US/ap_wildfires_colorado_wy_120628_w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239863"/>
            <a:ext cx="4876804" cy="2743203"/>
          </a:xfrm>
          <a:prstGeom prst="rect">
            <a:avLst/>
          </a:prstGeom>
          <a:noFill/>
        </p:spPr>
      </p:pic>
      <p:pic>
        <p:nvPicPr>
          <p:cNvPr id="57348" name="Picture 4" descr="http://a.abcnews.com/images/US/ap_colorado_wildfires_update2_lpl_120629_w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60556"/>
            <a:ext cx="4973233" cy="27974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52787" y="6027003"/>
            <a:ext cx="2821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Waldo Canyon fire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346 homes…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3336" y="232475"/>
            <a:ext cx="6083717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Colorado on Fire:  June 2012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029" y="1267325"/>
            <a:ext cx="4305972" cy="252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 bwMode="auto">
          <a:xfrm>
            <a:off x="6338807" y="3239146"/>
            <a:ext cx="433952" cy="263471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6554" y="3788927"/>
            <a:ext cx="4075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Flagstaff fire: above NCAR, circled.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High Park fire 259 houses, 1 death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57351" name="Picture 7" descr="http://wildfiretoday.com/wp-content/uploads/2012/03/1517_header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4926" y="4448044"/>
            <a:ext cx="4219074" cy="24099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13274"/>
          </a:xfrm>
        </p:spPr>
        <p:txBody>
          <a:bodyPr/>
          <a:lstStyle/>
          <a:p>
            <a:r>
              <a:rPr lang="en-US" sz="4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alibri"/>
                <a:cs typeface="Calibri"/>
              </a:rPr>
              <a:t>Boulder Flooding  September 2013</a:t>
            </a:r>
            <a:endParaRPr lang="en-US" sz="40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3" name="Picture 2" descr="boulderflood2.jpg.CROP.original-orig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6" y="987834"/>
            <a:ext cx="9185274" cy="587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8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30912__flood_02_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353" y="0"/>
            <a:ext cx="4606646" cy="3339819"/>
          </a:xfrm>
          <a:prstGeom prst="rect">
            <a:avLst/>
          </a:prstGeom>
        </p:spPr>
      </p:pic>
      <p:pic>
        <p:nvPicPr>
          <p:cNvPr id="4" name="Picture 3" descr="3c2f5dc1cb44321e3d0f6a706700b18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767" y="3354040"/>
            <a:ext cx="4842233" cy="3505575"/>
          </a:xfrm>
          <a:prstGeom prst="rect">
            <a:avLst/>
          </a:prstGeom>
        </p:spPr>
      </p:pic>
      <p:pic>
        <p:nvPicPr>
          <p:cNvPr id="5" name="Picture 4" descr="3afd8343caff311e3d0f6a706700dab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840"/>
            <a:ext cx="4869427" cy="3342659"/>
          </a:xfrm>
          <a:prstGeom prst="rect">
            <a:avLst/>
          </a:prstGeom>
        </p:spPr>
      </p:pic>
      <p:pic>
        <p:nvPicPr>
          <p:cNvPr id="3" name="Picture 2" descr="flooding_in_boulder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4040"/>
            <a:ext cx="4671945" cy="35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9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654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Composite satellite imagery</a:t>
            </a:r>
            <a:endParaRPr lang="en-US" sz="2800" dirty="0"/>
          </a:p>
        </p:txBody>
      </p:sp>
      <p:pic>
        <p:nvPicPr>
          <p:cNvPr id="3" name="Picture 2" descr="2013-09-12-moistur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6654"/>
            <a:ext cx="9144000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1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305" y="31336"/>
            <a:ext cx="8229600" cy="6671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alibri"/>
                <a:cs typeface="Calibri"/>
              </a:rPr>
              <a:t>15 Sept 2013</a:t>
            </a:r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4" name="Picture 3" descr="Fig.5_IngridManuel_tmo_2013_sep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4918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454" y="4798052"/>
            <a:ext cx="2978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Very high SSTs, 30°C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triped Right Arrow 4"/>
          <p:cNvSpPr/>
          <p:nvPr/>
        </p:nvSpPr>
        <p:spPr bwMode="auto">
          <a:xfrm>
            <a:off x="2194873" y="5268449"/>
            <a:ext cx="1285569" cy="297919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1093" y="6329253"/>
            <a:ext cx="3211135" cy="461665"/>
          </a:xfrm>
          <a:prstGeom prst="rect">
            <a:avLst/>
          </a:prstGeom>
          <a:noFill/>
          <a:effectLst>
            <a:outerShdw blurRad="38100" dist="63500" dir="2700000" algn="ctr" rotWithShape="0">
              <a:srgbClr val="002060"/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123 </a:t>
            </a:r>
            <a:r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lives lost, &gt;4.2B$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2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2015-16 events</a:t>
            </a:r>
            <a:endParaRPr lang="en-US" sz="4400" i="1" dirty="0">
              <a:solidFill>
                <a:srgbClr val="FF66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2286000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What have we seen from the combination of El Niño and climate change?</a:t>
            </a:r>
            <a:endParaRPr lang="en-US" sz="2800" dirty="0">
              <a:solidFill>
                <a:srgbClr val="FFFFFF"/>
              </a:solidFill>
              <a:latin typeface="Myriad Pro"/>
              <a:ea typeface="ＭＳ Ｐゴシック" charset="0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95154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0209" y="2567837"/>
            <a:ext cx="4303059" cy="2137833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2000" dirty="0">
                <a:latin typeface="Comic Sans MS"/>
                <a:cs typeface="Comic Sans MS"/>
              </a:rPr>
              <a:t/>
            </a:r>
            <a:br>
              <a:rPr lang="en-US" sz="2000" dirty="0">
                <a:latin typeface="Comic Sans MS"/>
                <a:cs typeface="Comic Sans MS"/>
              </a:rPr>
            </a:br>
            <a:r>
              <a:rPr lang="en-US" sz="2000" dirty="0" smtClean="0">
                <a:latin typeface="Comic Sans MS"/>
                <a:cs typeface="Comic Sans MS"/>
              </a:rPr>
              <a:t>Fort McMurray, Alberta CA</a:t>
            </a:r>
            <a:br>
              <a:rPr lang="en-US" sz="2000" dirty="0" smtClean="0">
                <a:latin typeface="Comic Sans MS"/>
                <a:cs typeface="Comic Sans MS"/>
              </a:rPr>
            </a:br>
            <a:r>
              <a:rPr lang="en-US" sz="2000" dirty="0" smtClean="0">
                <a:latin typeface="Comic Sans MS"/>
                <a:cs typeface="Comic Sans MS"/>
              </a:rPr>
              <a:t>May 2016</a:t>
            </a:r>
            <a:br>
              <a:rPr lang="en-US" sz="2000" dirty="0" smtClean="0">
                <a:latin typeface="Comic Sans MS"/>
                <a:cs typeface="Comic Sans MS"/>
              </a:rPr>
            </a:br>
            <a:r>
              <a:rPr lang="en-US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Following 8 month long drought</a:t>
            </a:r>
            <a:br>
              <a:rPr lang="en-US" sz="2000" dirty="0" smtClean="0">
                <a:solidFill>
                  <a:srgbClr val="FFFFFF"/>
                </a:solidFill>
                <a:latin typeface="Comic Sans MS"/>
                <a:cs typeface="Comic Sans MS"/>
              </a:rPr>
            </a:br>
            <a:r>
              <a:rPr lang="en-US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/>
            </a:r>
            <a:br>
              <a:rPr lang="en-US" sz="2000" dirty="0" smtClean="0">
                <a:solidFill>
                  <a:srgbClr val="FFFFFF"/>
                </a:solidFill>
                <a:latin typeface="Comic Sans MS"/>
                <a:cs typeface="Comic Sans MS"/>
              </a:rPr>
            </a:br>
            <a:r>
              <a:rPr lang="en-US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Drought in South Africa</a:t>
            </a:r>
            <a:br>
              <a:rPr lang="en-US" sz="2000" dirty="0" smtClean="0">
                <a:latin typeface="Comic Sans MS"/>
                <a:cs typeface="Comic Sans MS"/>
              </a:rPr>
            </a:br>
            <a:r>
              <a:rPr lang="en-US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Jan 2016</a:t>
            </a:r>
            <a:br>
              <a:rPr lang="en-US" sz="2000" dirty="0" smtClean="0">
                <a:solidFill>
                  <a:srgbClr val="FFFFFF"/>
                </a:solidFill>
                <a:latin typeface="Comic Sans MS"/>
                <a:cs typeface="Comic Sans MS"/>
              </a:rPr>
            </a:br>
            <a:r>
              <a:rPr lang="en-US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worst on record</a:t>
            </a:r>
            <a:br>
              <a:rPr lang="en-US" sz="2000" dirty="0" smtClean="0">
                <a:solidFill>
                  <a:srgbClr val="FFFFFF"/>
                </a:solidFill>
                <a:latin typeface="Comic Sans MS"/>
                <a:cs typeface="Comic Sans MS"/>
              </a:rPr>
            </a:br>
            <a:r>
              <a:rPr lang="en-US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/>
            </a:r>
            <a:br>
              <a:rPr lang="en-US" sz="2000" dirty="0" smtClean="0">
                <a:solidFill>
                  <a:srgbClr val="FFFFFF"/>
                </a:solidFill>
                <a:latin typeface="Comic Sans MS"/>
                <a:cs typeface="Comic Sans MS"/>
              </a:rPr>
            </a:br>
            <a:endParaRPr lang="en-US" sz="18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773568" y="-12006"/>
            <a:ext cx="3363997" cy="3259560"/>
            <a:chOff x="5780003" y="0"/>
            <a:chExt cx="3363997" cy="32595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6266" y="0"/>
              <a:ext cx="2947734" cy="168442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0003" y="1618173"/>
              <a:ext cx="3331918" cy="1641387"/>
            </a:xfrm>
            <a:prstGeom prst="rect">
              <a:avLst/>
            </a:prstGeom>
          </p:spPr>
        </p:pic>
      </p:grpSp>
      <p:sp>
        <p:nvSpPr>
          <p:cNvPr id="11" name="Title 1"/>
          <p:cNvSpPr txBox="1">
            <a:spLocks/>
          </p:cNvSpPr>
          <p:nvPr/>
        </p:nvSpPr>
        <p:spPr bwMode="auto">
          <a:xfrm>
            <a:off x="-103497" y="378880"/>
            <a:ext cx="4303059" cy="20887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r>
              <a:rPr lang="en-US" sz="2000" kern="0" dirty="0" smtClean="0">
                <a:latin typeface="Comic Sans MS"/>
                <a:cs typeface="Comic Sans MS"/>
              </a:rPr>
              <a:t>Wildfires galore: summer 2015</a:t>
            </a:r>
            <a:br>
              <a:rPr lang="en-US" sz="2000" kern="0" dirty="0" smtClean="0">
                <a:latin typeface="Comic Sans MS"/>
                <a:cs typeface="Comic Sans MS"/>
              </a:rPr>
            </a:br>
            <a:r>
              <a:rPr lang="en-US" sz="2000" kern="0" dirty="0" smtClean="0">
                <a:latin typeface="Comic Sans MS"/>
                <a:cs typeface="Comic Sans MS"/>
              </a:rPr>
              <a:t>Western US</a:t>
            </a:r>
            <a:br>
              <a:rPr lang="en-US" sz="2000" kern="0" dirty="0" smtClean="0">
                <a:latin typeface="Comic Sans MS"/>
                <a:cs typeface="Comic Sans MS"/>
              </a:rPr>
            </a:br>
            <a:r>
              <a:rPr lang="en-US" sz="2000" kern="0" dirty="0" smtClean="0">
                <a:solidFill>
                  <a:srgbClr val="FFFFFF"/>
                </a:solidFill>
                <a:latin typeface="Comic Sans MS"/>
                <a:cs typeface="Comic Sans MS"/>
              </a:rPr>
              <a:t>Alaska, Canada, Washington, Oregon, California</a:t>
            </a:r>
            <a:br>
              <a:rPr lang="en-US" sz="2000" kern="0" dirty="0" smtClean="0">
                <a:solidFill>
                  <a:srgbClr val="FFFFFF"/>
                </a:solidFill>
                <a:latin typeface="Comic Sans MS"/>
                <a:cs typeface="Comic Sans MS"/>
              </a:rPr>
            </a:br>
            <a:r>
              <a:rPr lang="en-US" sz="2000" kern="0" dirty="0" smtClean="0">
                <a:solidFill>
                  <a:srgbClr val="FFFFFF"/>
                </a:solidFill>
                <a:latin typeface="Comic Sans MS"/>
                <a:cs typeface="Comic Sans MS"/>
              </a:rPr>
              <a:t/>
            </a:r>
            <a:br>
              <a:rPr lang="en-US" sz="2000" kern="0" dirty="0" smtClean="0">
                <a:solidFill>
                  <a:srgbClr val="FFFFFF"/>
                </a:solidFill>
                <a:latin typeface="Comic Sans MS"/>
                <a:cs typeface="Comic Sans MS"/>
              </a:rPr>
            </a:br>
            <a:r>
              <a:rPr lang="en-US" sz="2000" kern="0" dirty="0" smtClean="0">
                <a:latin typeface="Comic Sans MS"/>
                <a:cs typeface="Comic Sans MS"/>
              </a:rPr>
              <a:t>Widespread drought in Indonesia</a:t>
            </a:r>
            <a:r>
              <a:rPr lang="en-US" sz="2000" kern="0" dirty="0" smtClean="0">
                <a:solidFill>
                  <a:srgbClr val="FFFFFF"/>
                </a:solidFill>
                <a:latin typeface="Comic Sans MS"/>
                <a:cs typeface="Comic Sans MS"/>
              </a:rPr>
              <a:t/>
            </a:r>
            <a:br>
              <a:rPr lang="en-US" sz="2000" kern="0" dirty="0" smtClean="0">
                <a:solidFill>
                  <a:srgbClr val="FFFFFF"/>
                </a:solidFill>
                <a:latin typeface="Comic Sans MS"/>
                <a:cs typeface="Comic Sans MS"/>
              </a:rPr>
            </a:br>
            <a:r>
              <a:rPr lang="en-US" sz="2000" kern="0" dirty="0" smtClean="0">
                <a:solidFill>
                  <a:srgbClr val="FFFFFF"/>
                </a:solidFill>
                <a:latin typeface="Comic Sans MS"/>
                <a:cs typeface="Comic Sans MS"/>
              </a:rPr>
              <a:t>wildfires in Borneo, Oct 2015</a:t>
            </a:r>
            <a:r>
              <a:rPr lang="en-US" sz="2000" kern="0" dirty="0" smtClean="0">
                <a:latin typeface="Comic Sans MS"/>
                <a:cs typeface="Comic Sans MS"/>
              </a:rPr>
              <a:t/>
            </a:r>
            <a:br>
              <a:rPr lang="en-US" sz="2000" kern="0" dirty="0" smtClean="0">
                <a:latin typeface="Comic Sans MS"/>
                <a:cs typeface="Comic Sans MS"/>
              </a:rPr>
            </a:br>
            <a:r>
              <a:rPr lang="en-US" sz="2000" kern="0" dirty="0" smtClean="0">
                <a:latin typeface="Comic Sans MS"/>
                <a:cs typeface="Comic Sans MS"/>
              </a:rPr>
              <a:t/>
            </a:r>
            <a:br>
              <a:rPr lang="en-US" sz="2000" kern="0" dirty="0" smtClean="0">
                <a:latin typeface="Comic Sans MS"/>
                <a:cs typeface="Comic Sans MS"/>
              </a:rPr>
            </a:br>
            <a:endParaRPr lang="en-US" sz="1800" kern="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988968" y="3242618"/>
            <a:ext cx="5168430" cy="1871785"/>
            <a:chOff x="3975570" y="3217134"/>
            <a:chExt cx="5168430" cy="1871785"/>
          </a:xfrm>
        </p:grpSpPr>
        <p:pic>
          <p:nvPicPr>
            <p:cNvPr id="19" name="Picture 18" descr="5_4_16_FortMcMurrayFire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3228" y="3217134"/>
              <a:ext cx="3020772" cy="180270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5570" y="3345661"/>
              <a:ext cx="2374430" cy="174325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988968" y="5080000"/>
            <a:ext cx="5155032" cy="1778000"/>
            <a:chOff x="3988968" y="5080000"/>
            <a:chExt cx="5155032" cy="17780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88968" y="5080798"/>
              <a:ext cx="2891682" cy="1776517"/>
            </a:xfrm>
            <a:prstGeom prst="rect">
              <a:avLst/>
            </a:prstGeom>
          </p:spPr>
        </p:pic>
        <p:pic>
          <p:nvPicPr>
            <p:cNvPr id="9" name="Picture 8" descr="Oz_heat Feb17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002" y="5080000"/>
              <a:ext cx="2668998" cy="1778000"/>
            </a:xfrm>
            <a:prstGeom prst="rect">
              <a:avLst/>
            </a:prstGeom>
          </p:spPr>
        </p:pic>
      </p:grpSp>
      <p:sp>
        <p:nvSpPr>
          <p:cNvPr id="12" name="Title 1"/>
          <p:cNvSpPr txBox="1">
            <a:spLocks/>
          </p:cNvSpPr>
          <p:nvPr/>
        </p:nvSpPr>
        <p:spPr bwMode="auto">
          <a:xfrm>
            <a:off x="-223849" y="4855246"/>
            <a:ext cx="4303059" cy="13827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r>
              <a:rPr lang="en-US" sz="2000" kern="0" dirty="0" smtClean="0">
                <a:latin typeface="Comic Sans MS"/>
                <a:cs typeface="Comic Sans MS"/>
              </a:rPr>
              <a:t/>
            </a:r>
            <a:br>
              <a:rPr lang="en-US" sz="2000" kern="0" dirty="0" smtClean="0">
                <a:latin typeface="Comic Sans MS"/>
                <a:cs typeface="Comic Sans MS"/>
              </a:rPr>
            </a:br>
            <a:r>
              <a:rPr lang="en-US" sz="2000" kern="0" dirty="0" smtClean="0">
                <a:solidFill>
                  <a:srgbClr val="FFFFFF"/>
                </a:solidFill>
                <a:latin typeface="Comic Sans MS"/>
                <a:cs typeface="Comic Sans MS"/>
              </a:rPr>
              <a:t/>
            </a:r>
            <a:br>
              <a:rPr lang="en-US" sz="2000" kern="0" dirty="0" smtClean="0">
                <a:solidFill>
                  <a:srgbClr val="FFFFFF"/>
                </a:solidFill>
                <a:latin typeface="Comic Sans MS"/>
                <a:cs typeface="Comic Sans MS"/>
              </a:rPr>
            </a:br>
            <a:r>
              <a:rPr lang="en-US" sz="2000" kern="0" dirty="0" smtClean="0">
                <a:latin typeface="Comic Sans MS"/>
                <a:cs typeface="Comic Sans MS"/>
              </a:rPr>
              <a:t>Record heat with wildfires</a:t>
            </a:r>
            <a:r>
              <a:rPr lang="en-US" sz="1800" kern="0" dirty="0" smtClean="0">
                <a:latin typeface="Comic Sans MS"/>
                <a:cs typeface="Comic Sans MS"/>
              </a:rPr>
              <a:t>     10-12 February 2017</a:t>
            </a:r>
            <a:br>
              <a:rPr lang="en-US" sz="1800" kern="0" dirty="0" smtClean="0">
                <a:latin typeface="Comic Sans MS"/>
                <a:cs typeface="Comic Sans MS"/>
              </a:rPr>
            </a:br>
            <a:r>
              <a:rPr lang="en-US" sz="1800" kern="0" dirty="0" smtClean="0">
                <a:latin typeface="Comic Sans MS"/>
                <a:cs typeface="Comic Sans MS"/>
              </a:rPr>
              <a:t>New South Wales, Australia </a:t>
            </a:r>
            <a:r>
              <a:rPr lang="en-US" sz="1800" kern="0" dirty="0" smtClean="0">
                <a:solidFill>
                  <a:srgbClr val="FFFFFF"/>
                </a:solidFill>
                <a:latin typeface="Comic Sans MS"/>
                <a:cs typeface="Comic Sans MS"/>
              </a:rPr>
              <a:t/>
            </a:r>
            <a:br>
              <a:rPr lang="en-US" sz="1800" kern="0" dirty="0" smtClean="0">
                <a:solidFill>
                  <a:srgbClr val="FFFFFF"/>
                </a:solidFill>
                <a:latin typeface="Comic Sans MS"/>
                <a:cs typeface="Comic Sans MS"/>
              </a:rPr>
            </a:br>
            <a:r>
              <a:rPr lang="en-US" sz="1800" kern="0" dirty="0" smtClean="0">
                <a:solidFill>
                  <a:srgbClr val="FFFFFF"/>
                </a:solidFill>
                <a:latin typeface="Comic Sans MS"/>
                <a:cs typeface="Comic Sans MS"/>
              </a:rPr>
              <a:t>87 wild fires</a:t>
            </a:r>
            <a:br>
              <a:rPr lang="en-US" sz="1800" kern="0" dirty="0" smtClean="0">
                <a:solidFill>
                  <a:srgbClr val="FFFFFF"/>
                </a:solidFill>
                <a:latin typeface="Comic Sans MS"/>
                <a:cs typeface="Comic Sans MS"/>
              </a:rPr>
            </a:br>
            <a:r>
              <a:rPr lang="en-US" sz="1800" kern="0" dirty="0" smtClean="0">
                <a:solidFill>
                  <a:srgbClr val="FFFFFF"/>
                </a:solidFill>
                <a:latin typeface="Comic Sans MS"/>
                <a:cs typeface="Comic Sans MS"/>
              </a:rPr>
              <a:t>Whole State 44.0°C (111.2°F)</a:t>
            </a:r>
            <a:br>
              <a:rPr lang="en-US" sz="1800" kern="0" dirty="0" smtClean="0">
                <a:solidFill>
                  <a:srgbClr val="FFFFFF"/>
                </a:solidFill>
                <a:latin typeface="Comic Sans MS"/>
                <a:cs typeface="Comic Sans MS"/>
              </a:rPr>
            </a:br>
            <a:r>
              <a:rPr lang="en-US" sz="1600" kern="0" dirty="0" smtClean="0">
                <a:solidFill>
                  <a:srgbClr val="FFFFFF"/>
                </a:solidFill>
                <a:latin typeface="Comic Sans MS"/>
                <a:cs typeface="Comic Sans MS"/>
              </a:rPr>
              <a:t>White Cliffs: Minimum T 34.2°C (93.6°F)</a:t>
            </a:r>
            <a:endParaRPr lang="en-US" sz="1800" kern="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73119" y="1191010"/>
            <a:ext cx="169950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California, April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Borneo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8456" y="4699903"/>
            <a:ext cx="117341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S Africa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     Africa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58720" y="4555968"/>
            <a:ext cx="184056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Fort McMurray</a:t>
            </a:r>
          </a:p>
          <a:p>
            <a:endParaRPr lang="en-US" sz="1800" dirty="0">
              <a:solidFill>
                <a:srgbClr val="FFFFFF"/>
              </a:solidFill>
            </a:endParaRPr>
          </a:p>
          <a:p>
            <a:endParaRPr lang="en-US" sz="1800" dirty="0">
              <a:solidFill>
                <a:srgbClr val="FFFFFF"/>
              </a:solidFill>
            </a:endParaRPr>
          </a:p>
          <a:p>
            <a:endParaRPr lang="en-US" sz="1800" dirty="0">
              <a:solidFill>
                <a:srgbClr val="FFFFFF"/>
              </a:solidFill>
            </a:endParaRPr>
          </a:p>
          <a:p>
            <a:endParaRPr lang="en-US" sz="1800" dirty="0">
              <a:solidFill>
                <a:srgbClr val="FFFFFF"/>
              </a:solidFill>
            </a:endParaRPr>
          </a:p>
          <a:p>
            <a:endParaRPr lang="en-US" sz="1800" dirty="0">
              <a:solidFill>
                <a:srgbClr val="FFFFFF"/>
              </a:solidFill>
            </a:endParaRPr>
          </a:p>
          <a:p>
            <a:endParaRPr lang="en-US" sz="1800" dirty="0">
              <a:solidFill>
                <a:srgbClr val="FFFFFF"/>
              </a:solidFill>
            </a:endParaRPr>
          </a:p>
          <a:p>
            <a:r>
              <a:rPr lang="en-US" sz="1800" dirty="0">
                <a:solidFill>
                  <a:srgbClr val="FFFFFF"/>
                </a:solidFill>
              </a:rPr>
              <a:t>       NSW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5210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0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176" y="852183"/>
            <a:ext cx="3041847" cy="1646180"/>
          </a:xfrm>
          <a:prstGeom prst="rect">
            <a:avLst/>
          </a:prstGeom>
        </p:spPr>
      </p:pic>
      <p:pic>
        <p:nvPicPr>
          <p:cNvPr id="14" name="Picture 13" descr="la-flood-aug1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576" y="2505413"/>
            <a:ext cx="3033623" cy="1705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56" y="432693"/>
            <a:ext cx="5264774" cy="6324771"/>
          </a:xfrm>
          <a:effectLst>
            <a:outerShdw blurRad="50800" dist="38100" dir="2700000">
              <a:srgbClr val="000000"/>
            </a:outerShdw>
          </a:effectLst>
        </p:spPr>
        <p:txBody>
          <a:bodyPr/>
          <a:lstStyle/>
          <a:p>
            <a:pPr algn="l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Floods all around the world</a:t>
            </a:r>
            <a:r>
              <a:rPr lang="en-US" sz="24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24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4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24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South Carolina, Oct 2015</a:t>
            </a:r>
            <a:b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20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Chennai, India, Nov-Dec 2015</a:t>
            </a:r>
            <a:b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20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Missouri, Nov-Dec 2015</a:t>
            </a:r>
            <a:r>
              <a:rPr lang="en-US" sz="20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20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 err="1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Ascunción</a:t>
            </a:r>
            <a:r>
              <a:rPr lang="en-US" sz="20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, Paraguay </a:t>
            </a:r>
            <a: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Dec 2015</a:t>
            </a:r>
            <a:b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20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Houston, April 2016</a:t>
            </a:r>
            <a:b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20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Louisiana, Aug. 2016</a:t>
            </a:r>
            <a:b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20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California, J-F 2017</a:t>
            </a:r>
            <a:b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20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ENSO related as to where.</a:t>
            </a:r>
            <a:br>
              <a:rPr lang="en-US" sz="2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Global warming to amounts</a:t>
            </a:r>
            <a:r>
              <a:rPr lang="en-US" sz="20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20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endParaRPr lang="en-US" sz="20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842" y="26402"/>
            <a:ext cx="2951158" cy="1736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4159" y="1763066"/>
            <a:ext cx="2929841" cy="1703055"/>
          </a:xfrm>
          <a:prstGeom prst="rect">
            <a:avLst/>
          </a:prstGeom>
        </p:spPr>
      </p:pic>
      <p:pic>
        <p:nvPicPr>
          <p:cNvPr id="11" name="Picture 10" descr="Missouri_29 Dec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7407" y="3445811"/>
            <a:ext cx="2506593" cy="167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scuncion_ParaguayDec29_15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075" y="5126645"/>
            <a:ext cx="2502925" cy="16697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73889" y="1402914"/>
            <a:ext cx="1149473" cy="526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S Carolina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endParaRPr lang="en-US" sz="1600" dirty="0">
              <a:solidFill>
                <a:srgbClr val="FFFF00"/>
              </a:solidFill>
            </a:endParaRP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endParaRPr lang="en-US" sz="1600" dirty="0">
              <a:solidFill>
                <a:srgbClr val="FFFF00"/>
              </a:solidFill>
            </a:endParaRP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Chennai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endParaRPr lang="en-US" sz="1600" dirty="0">
              <a:solidFill>
                <a:srgbClr val="FFFF00"/>
              </a:solidFill>
            </a:endParaRP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endParaRPr lang="en-US" sz="1600" dirty="0">
              <a:solidFill>
                <a:srgbClr val="FFFF00"/>
              </a:solidFill>
            </a:endParaRP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Missouri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endParaRPr lang="en-US" sz="1600" dirty="0">
              <a:solidFill>
                <a:srgbClr val="FFFF00"/>
              </a:solidFill>
            </a:endParaRP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Paraguay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90649" y="2135044"/>
            <a:ext cx="10445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Houston</a:t>
            </a:r>
            <a:endParaRPr lang="en-US" sz="1600" dirty="0">
              <a:solidFill>
                <a:srgbClr val="FFFF00"/>
              </a:solidFill>
            </a:endParaRP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endParaRPr lang="en-US" sz="1600" dirty="0">
              <a:solidFill>
                <a:srgbClr val="FFFF00"/>
              </a:solidFill>
            </a:endParaRP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endParaRPr lang="en-US" sz="1600" dirty="0">
              <a:solidFill>
                <a:srgbClr val="FFFF00"/>
              </a:solidFill>
            </a:endParaRPr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Louisiana</a:t>
            </a:r>
          </a:p>
        </p:txBody>
      </p:sp>
      <p:pic>
        <p:nvPicPr>
          <p:cNvPr id="16" name="Picture 15" descr="california-floods-rain-snow-weather-drought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937" y="4211052"/>
            <a:ext cx="3446080" cy="1938420"/>
          </a:xfrm>
          <a:prstGeom prst="rect">
            <a:avLst/>
          </a:prstGeom>
        </p:spPr>
      </p:pic>
      <p:pic>
        <p:nvPicPr>
          <p:cNvPr id="17" name="Picture 16" descr="california-floods-rain-snow-weather-drought.jpg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0711" y="4225165"/>
            <a:ext cx="2003661" cy="19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930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92359" cy="1143000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>
                <a:effectLst>
                  <a:outerShdw blurRad="50800" dist="508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Summer 2015: Hurricanes galore:</a:t>
            </a:r>
            <a:br>
              <a:rPr lang="en-US" dirty="0" smtClean="0">
                <a:effectLst>
                  <a:outerShdw blurRad="50800" dist="508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800" dirty="0" smtClean="0">
                <a:effectLst>
                  <a:outerShdw blurRad="50800" dist="508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El Niño + global warming</a:t>
            </a:r>
            <a:endParaRPr lang="en-US" sz="2800" dirty="0">
              <a:effectLst>
                <a:outerShdw blurRad="50800" dist="508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4" name="Picture 3" descr="threestormsnight_vir_201524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1871"/>
            <a:ext cx="3646984" cy="1784619"/>
          </a:xfrm>
          <a:prstGeom prst="rect">
            <a:avLst/>
          </a:prstGeom>
        </p:spPr>
      </p:pic>
      <p:pic>
        <p:nvPicPr>
          <p:cNvPr id="5" name="Picture 4" descr="typhoons_Goni_2015_Aug25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86055"/>
            <a:ext cx="2679441" cy="1786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354" y="5079543"/>
            <a:ext cx="3163921" cy="17784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1366" y="6273224"/>
            <a:ext cx="3250926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Widespread flooding in Japan 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(Sept 10):  TS </a:t>
            </a:r>
            <a:r>
              <a:rPr lang="en-US" sz="1600" b="1" dirty="0" err="1" smtClean="0">
                <a:solidFill>
                  <a:srgbClr val="FFFF00"/>
                </a:solidFill>
              </a:rPr>
              <a:t>Etau</a:t>
            </a:r>
            <a:r>
              <a:rPr lang="en-US" sz="1600" b="1" dirty="0" smtClean="0">
                <a:solidFill>
                  <a:srgbClr val="FFFF00"/>
                </a:solidFill>
              </a:rPr>
              <a:t>, </a:t>
            </a:r>
            <a:r>
              <a:rPr lang="en-US" sz="1600" b="1" dirty="0" err="1" smtClean="0">
                <a:solidFill>
                  <a:srgbClr val="FFFF00"/>
                </a:solidFill>
              </a:rPr>
              <a:t>Joso</a:t>
            </a:r>
            <a:r>
              <a:rPr lang="en-US" sz="1600" b="1" dirty="0" smtClean="0">
                <a:solidFill>
                  <a:srgbClr val="FFFF00"/>
                </a:solidFill>
              </a:rPr>
              <a:t>, 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3209" y="1168530"/>
            <a:ext cx="1953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Philippines, China, </a:t>
            </a:r>
          </a:p>
          <a:p>
            <a:r>
              <a:rPr lang="en-US" sz="2000" dirty="0" smtClean="0">
                <a:solidFill>
                  <a:srgbClr val="FFFFFF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Taiwan, </a:t>
            </a:r>
          </a:p>
          <a:p>
            <a:r>
              <a:rPr lang="en-US" sz="2000" dirty="0" smtClean="0">
                <a:solidFill>
                  <a:srgbClr val="FFFFFF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Japan, …</a:t>
            </a:r>
            <a:endParaRPr lang="en-US" sz="2000" dirty="0">
              <a:solidFill>
                <a:srgbClr val="FFFFFF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pic>
        <p:nvPicPr>
          <p:cNvPr id="13" name="TV_Tokyo_sept10_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109609"/>
            <a:ext cx="2203036" cy="22030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767801"/>
            <a:ext cx="1834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FF00"/>
                </a:solidFill>
              </a:rPr>
              <a:t>Goni</a:t>
            </a:r>
            <a:r>
              <a:rPr lang="en-US" sz="1400" dirty="0" smtClean="0">
                <a:solidFill>
                  <a:srgbClr val="FFFF00"/>
                </a:solidFill>
              </a:rPr>
              <a:t>, </a:t>
            </a:r>
            <a:r>
              <a:rPr lang="en-US" sz="1400" dirty="0" err="1" smtClean="0">
                <a:solidFill>
                  <a:srgbClr val="FFFF00"/>
                </a:solidFill>
              </a:rPr>
              <a:t>Atsani</a:t>
            </a:r>
            <a:r>
              <a:rPr lang="en-US" sz="1400" dirty="0" smtClean="0">
                <a:solidFill>
                  <a:srgbClr val="FFFF00"/>
                </a:solidFill>
              </a:rPr>
              <a:t> 25 Aug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12" name="Picture 11" descr="SCCZEN_210216SPLWINSTon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876" y="1172974"/>
            <a:ext cx="2959124" cy="1474789"/>
          </a:xfrm>
          <a:prstGeom prst="rect">
            <a:avLst/>
          </a:prstGeom>
        </p:spPr>
      </p:pic>
      <p:pic>
        <p:nvPicPr>
          <p:cNvPr id="14" name="Picture 13" descr="Winston_20160220_0630Z.gi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762" y="2638991"/>
            <a:ext cx="2798238" cy="19967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12689" y="1907111"/>
            <a:ext cx="2931311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Cyclone Winston: Fiji 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21-22 February 2016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16" name="Picture 15" descr="matthew_sat.gi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048" y="2658824"/>
            <a:ext cx="3631079" cy="24207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16866" y="4402019"/>
            <a:ext cx="3594967" cy="67710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Hurricane Matthew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Haiti, Carolinas October 2016</a:t>
            </a:r>
            <a:endParaRPr lang="en-US" sz="1800" b="1" dirty="0">
              <a:solidFill>
                <a:srgbClr val="FFFF00"/>
              </a:solidFill>
            </a:endParaRPr>
          </a:p>
        </p:txBody>
      </p:sp>
      <p:pic>
        <p:nvPicPr>
          <p:cNvPr id="18" name="Picture 17" descr="Matthew_91914681_hurricane_BBC_Haiti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113" y="1344016"/>
            <a:ext cx="2046727" cy="1338244"/>
          </a:xfrm>
          <a:prstGeom prst="rect">
            <a:avLst/>
          </a:prstGeom>
        </p:spPr>
      </p:pic>
      <p:pic>
        <p:nvPicPr>
          <p:cNvPr id="19" name="Picture 18" descr="Matthew_North-Carolina.9.jpg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2973" y="5462641"/>
            <a:ext cx="2301027" cy="13953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05784" y="2243876"/>
            <a:ext cx="777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Haiti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49853" y="5128859"/>
            <a:ext cx="1417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N Carolina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32223" y="0"/>
            <a:ext cx="13117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ea typeface="+mj-ea"/>
                <a:cs typeface="Comic Sans MS"/>
              </a:rPr>
              <a:t>a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ea typeface="+mj-ea"/>
                <a:cs typeface="Comic Sans MS"/>
              </a:rPr>
              <a:t>nd</a:t>
            </a:r>
          </a:p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ea typeface="+mj-ea"/>
                <a:cs typeface="Comic Sans MS"/>
              </a:rPr>
              <a:t>2016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ea typeface="+mj-ea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092694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101600"/>
            <a:ext cx="7772400" cy="901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Louisiana flooding: mid August 2016</a:t>
            </a:r>
            <a:endParaRPr lang="en-US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244" y="5363330"/>
            <a:ext cx="4547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More than 100,000 ask for Federal aid.  60K houses damaged.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&gt;31 inches rain in some spots.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Worst since Sandy.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0" name="Picture 9" descr="bu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843" y="1078710"/>
            <a:ext cx="4077845" cy="3058384"/>
          </a:xfrm>
          <a:prstGeom prst="rect">
            <a:avLst/>
          </a:prstGeom>
        </p:spPr>
      </p:pic>
      <p:pic>
        <p:nvPicPr>
          <p:cNvPr id="11" name="Picture 10" descr="AP_louisiana_flooding_3_jt_160814_4x3_99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2114" y="4096366"/>
            <a:ext cx="4100917" cy="2761633"/>
          </a:xfrm>
          <a:prstGeom prst="rect">
            <a:avLst/>
          </a:prstGeom>
        </p:spPr>
      </p:pic>
      <p:pic>
        <p:nvPicPr>
          <p:cNvPr id="3" name="Picture 2" descr="la-rain-1000-yea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7745"/>
            <a:ext cx="5198076" cy="40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1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pitchFamily="66" charset="0"/>
              </a:rPr>
              <a:t>What Is Causing Warming?</a:t>
            </a: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430213" y="6045200"/>
            <a:ext cx="8305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Emissions of carbon dioxide pollution</a:t>
            </a: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2" y="1181101"/>
            <a:ext cx="3689351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ttp://www.zmescience.com/wp-content/uploads/2011/03/coal-plan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4" y="1212850"/>
            <a:ext cx="4244975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103" y="3148015"/>
            <a:ext cx="3711575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thew_tmo_20162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4112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1643" y="160996"/>
            <a:ext cx="6289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Hurricane Matthew, October 2016</a:t>
            </a:r>
            <a:endParaRPr lang="en-US" sz="28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471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iti_lescayes_oli_201628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5257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8650" y="117846"/>
            <a:ext cx="3529482" cy="46166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Haiti, Before and after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7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Matthew_SSTanom_20160926-1002_6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65" y="0"/>
            <a:ext cx="8353495" cy="6467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98999" y="0"/>
            <a:ext cx="72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SSTs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407" y="6468453"/>
            <a:ext cx="5518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Also 1981-2010 is 1° F above pre-1970 normal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07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tthew_sa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971" y="649470"/>
            <a:ext cx="5617029" cy="4989286"/>
          </a:xfrm>
          <a:prstGeom prst="rect">
            <a:avLst/>
          </a:prstGeom>
        </p:spPr>
      </p:pic>
      <p:pic>
        <p:nvPicPr>
          <p:cNvPr id="2" name="Picture 1" descr="00z4Oct_sfcpr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4185"/>
            <a:ext cx="4762500" cy="5238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81327" y="5997067"/>
            <a:ext cx="1616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Oct 2016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5798410"/>
            <a:ext cx="5204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Record high total column water vapor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Charleston SC Oct 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: 74 mm  (2.93”)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Jacksonville FL Oct 7: 72 mm  (2.82”)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Striped Right Arrow 5"/>
          <p:cNvSpPr/>
          <p:nvPr/>
        </p:nvSpPr>
        <p:spPr bwMode="auto">
          <a:xfrm rot="10800000">
            <a:off x="1684194" y="3520463"/>
            <a:ext cx="1504730" cy="400366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06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1643" y="160996"/>
            <a:ext cx="72713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Hurricane Matthew, October 2016</a:t>
            </a:r>
          </a:p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		Florida, North/South Carolina</a:t>
            </a:r>
            <a:endParaRPr lang="en-US" sz="28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3" descr="MatthewRoadWashesOuthighwayA1A_FlaglerBeachFL,Oct8,1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317" y="1466857"/>
            <a:ext cx="4714684" cy="2772716"/>
          </a:xfrm>
          <a:prstGeom prst="rect">
            <a:avLst/>
          </a:prstGeom>
        </p:spPr>
      </p:pic>
      <p:pic>
        <p:nvPicPr>
          <p:cNvPr id="6" name="Picture 5" descr="Matthew_KinstonNC_12Oc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21684"/>
            <a:ext cx="4437364" cy="2636316"/>
          </a:xfrm>
          <a:prstGeom prst="rect">
            <a:avLst/>
          </a:prstGeom>
        </p:spPr>
      </p:pic>
      <p:pic>
        <p:nvPicPr>
          <p:cNvPr id="8" name="Picture 7" descr="LumbertonSun_Oct9_16_CharlotteObserve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367" y="4220644"/>
            <a:ext cx="4688633" cy="2637356"/>
          </a:xfrm>
          <a:prstGeom prst="rect">
            <a:avLst/>
          </a:prstGeom>
        </p:spPr>
      </p:pic>
      <p:pic>
        <p:nvPicPr>
          <p:cNvPr id="2" name="Picture 1" descr="Matthew_NicholsSC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9572"/>
            <a:ext cx="4483621" cy="3096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85099" y="3756583"/>
            <a:ext cx="2658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Flagler Beach, FL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162752"/>
            <a:ext cx="2872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Nichols, S Carolina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0846" y="6457750"/>
            <a:ext cx="2894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Kinston, N Carolina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15718" y="6396335"/>
            <a:ext cx="2328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Lumberton, NC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7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p_hurricanematthew_october201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9131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7513" y="170223"/>
            <a:ext cx="3430897" cy="830997"/>
          </a:xfrm>
          <a:prstGeom prst="rect">
            <a:avLst/>
          </a:prstGeom>
          <a:noFill/>
          <a:effectLst>
            <a:outerShdw blurRad="25400" dist="76200" dir="270000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Rainfall from Matthew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Oct 6-8 2016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 descr="Matthew_KinstonNC_12Oc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636" y="1568096"/>
            <a:ext cx="4437364" cy="2636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9908" y="3742747"/>
            <a:ext cx="2894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Kinston, N Carolina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LumbertonSun_Oct9_16_CharlotteObserve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636" y="4220644"/>
            <a:ext cx="4437364" cy="2637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5718" y="6396335"/>
            <a:ext cx="2328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Lumberton, NC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165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755" y="0"/>
            <a:ext cx="72903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U.S. billion $ disasters: last 20 years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7-01-30 at 10.04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8500"/>
            <a:ext cx="9144000" cy="5448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2053" y="6209244"/>
            <a:ext cx="2266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$42B per year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143000"/>
            <a:ext cx="7467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ea typeface="ＭＳ Ｐゴシック" charset="0"/>
                <a:cs typeface="Myriad Pro"/>
              </a:rPr>
              <a:t>El Niño’s occur naturally:</a:t>
            </a:r>
          </a:p>
          <a:p>
            <a:r>
              <a:rPr lang="en-US" sz="2800" b="1" i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With better understanding of El Ni</a:t>
            </a:r>
            <a:r>
              <a:rPr lang="en-US" sz="2800" b="1" i="1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ñ</a:t>
            </a:r>
            <a:r>
              <a:rPr lang="en-US" sz="2800" b="1" i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o we can predict the risks and facilitate planning, and turn it to our advantage.</a:t>
            </a:r>
          </a:p>
          <a:p>
            <a:endParaRPr lang="en-US" sz="2800" b="1" i="1" dirty="0">
              <a:solidFill>
                <a:srgbClr val="FFFFFF"/>
              </a:solidFill>
              <a:latin typeface="Myriad Pro"/>
              <a:ea typeface="ＭＳ Ｐゴシック" charset="0"/>
              <a:cs typeface="Myriad Pro"/>
            </a:endParaRPr>
          </a:p>
          <a:p>
            <a:r>
              <a:rPr lang="en-US" sz="3200" b="1" i="1" dirty="0" smtClean="0"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Myriad Pro"/>
                <a:ea typeface="ＭＳ Ｐゴシック" charset="0"/>
                <a:cs typeface="Myriad Pro"/>
              </a:rPr>
              <a:t>Global climate change is human made:</a:t>
            </a:r>
          </a:p>
          <a:p>
            <a:r>
              <a:rPr lang="en-US" sz="2800" b="1" i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We need to act to slow the rates of change </a:t>
            </a:r>
          </a:p>
          <a:p>
            <a:r>
              <a:rPr lang="en-US" sz="2800" b="1" i="1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a</a:t>
            </a:r>
            <a:r>
              <a:rPr lang="en-US" sz="2800" b="1" i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nd plan for the consequences.</a:t>
            </a:r>
          </a:p>
          <a:p>
            <a:endParaRPr lang="en-US" sz="2800" b="1" i="1" dirty="0">
              <a:solidFill>
                <a:srgbClr val="FF6600"/>
              </a:solidFill>
              <a:latin typeface="Myriad Pro"/>
              <a:ea typeface="ＭＳ Ｐゴシック" charset="0"/>
              <a:cs typeface="Myriad Pro"/>
            </a:endParaRPr>
          </a:p>
          <a:p>
            <a:endParaRPr lang="en-US" sz="2800" b="1" i="1" dirty="0">
              <a:solidFill>
                <a:srgbClr val="FF6600"/>
              </a:solidFill>
              <a:latin typeface="Myriad Pro"/>
              <a:ea typeface="ＭＳ Ｐゴシック" charset="0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91650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1" y="0"/>
            <a:ext cx="7772400" cy="1752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r>
              <a:rPr lang="en-US" sz="400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We have many facts</a:t>
            </a:r>
            <a:br>
              <a:rPr lang="en-US" sz="400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400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and physical understanding.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276600"/>
            <a:ext cx="8305800" cy="2886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</a:rPr>
              <a:t>T</a:t>
            </a:r>
            <a:r>
              <a:rPr lang="en-US" sz="3200" dirty="0" smtClean="0">
                <a:solidFill>
                  <a:schemeClr val="bg1"/>
                </a:solidFill>
              </a:rPr>
              <a:t>he </a:t>
            </a:r>
            <a:r>
              <a:rPr lang="en-US" sz="3200" dirty="0">
                <a:solidFill>
                  <a:schemeClr val="bg1"/>
                </a:solidFill>
              </a:rPr>
              <a:t>role of scientists is to lay out the facts and the prospects and consequences</a:t>
            </a:r>
            <a:r>
              <a:rPr lang="en-US" sz="3200" dirty="0" smtClean="0">
                <a:solidFill>
                  <a:schemeClr val="bg1"/>
                </a:solidFill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but </a:t>
            </a:r>
            <a:r>
              <a:rPr lang="en-US" sz="3200" dirty="0">
                <a:solidFill>
                  <a:schemeClr val="bg1"/>
                </a:solidFill>
              </a:rPr>
              <a:t>the decision on what to do is not ours: </a:t>
            </a:r>
            <a:endParaRPr lang="en-US" sz="32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FFFF00"/>
                </a:solidFill>
              </a:rPr>
              <a:t>that involves everyone and politics.</a:t>
            </a: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82880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The facts are not enough…</a:t>
            </a:r>
            <a:endParaRPr lang="en-US" sz="40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131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722" y="2080467"/>
            <a:ext cx="2334135" cy="2037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622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Risky Business!</a:t>
            </a:r>
            <a:endParaRPr lang="en-US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0" y="4755510"/>
            <a:ext cx="7971865" cy="1999476"/>
          </a:xfrm>
          <a:prstGeom prst="wedgeRoundRectCallout">
            <a:avLst>
              <a:gd name="adj1" fmla="val -4315"/>
              <a:gd name="adj2" fmla="val -113822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rgbClr val="000000"/>
                </a:solidFill>
              </a:rPr>
              <a:t>“…if we act now the U.S. can still avoid most of the worst impacts and significantly reduce the odds of costly climate outcomes – but only if we start changing our business and public policy practices today.”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1918653" y="4350211"/>
            <a:ext cx="6999027" cy="1337487"/>
          </a:xfrm>
          <a:prstGeom prst="wedgeRoundRectCallout">
            <a:avLst>
              <a:gd name="adj1" fmla="val -20146"/>
              <a:gd name="adj2" fmla="val -98574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“…taking a caution approach, waiting for more information, a business-as-usual approach, is actually radical risk taking.”  (Paulson)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035" y="1227911"/>
            <a:ext cx="8370599" cy="193899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 report; “</a:t>
            </a:r>
            <a:r>
              <a:rPr lang="en-US" dirty="0" smtClean="0">
                <a:solidFill>
                  <a:srgbClr val="FF6600"/>
                </a:solidFill>
              </a:rPr>
              <a:t>Risky Business: The Economic Risks of Climate Change in the United States</a:t>
            </a:r>
            <a:r>
              <a:rPr lang="en-US" dirty="0" smtClean="0">
                <a:solidFill>
                  <a:srgbClr val="FFFFFF"/>
                </a:solidFill>
              </a:rPr>
              <a:t>”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co-chaired by   Henry Paulson      and Michael Bloomberg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July 2014 				</a:t>
            </a:r>
            <a:r>
              <a:rPr lang="en-US" sz="1800" dirty="0" err="1" smtClean="0">
                <a:solidFill>
                  <a:srgbClr val="FFFFFF"/>
                </a:solidFill>
              </a:rPr>
              <a:t>riskybusiness.org</a:t>
            </a:r>
            <a:endParaRPr lang="en-US" sz="1800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55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135" y="574634"/>
            <a:ext cx="8558212" cy="5211806"/>
          </a:xfrm>
          <a:prstGeom prst="rect">
            <a:avLst/>
          </a:prstGeom>
        </p:spPr>
      </p:pic>
      <p:sp>
        <p:nvSpPr>
          <p:cNvPr id="966659" name="Text Box 3"/>
          <p:cNvSpPr txBox="1">
            <a:spLocks noChangeArrowheads="1"/>
          </p:cNvSpPr>
          <p:nvPr/>
        </p:nvSpPr>
        <p:spPr bwMode="auto">
          <a:xfrm>
            <a:off x="914400" y="5988050"/>
            <a:ext cx="7254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Data from Climate Monitoring and Diagnostics Lab., NOAA. Data prior to 1974 from C. Keeling, Scripps Inst. Oceanogr.</a:t>
            </a:r>
          </a:p>
        </p:txBody>
      </p:sp>
      <p:sp>
        <p:nvSpPr>
          <p:cNvPr id="966660" name="Text Box 4"/>
          <p:cNvSpPr txBox="1">
            <a:spLocks noChangeArrowheads="1"/>
          </p:cNvSpPr>
          <p:nvPr/>
        </p:nvSpPr>
        <p:spPr bwMode="auto">
          <a:xfrm>
            <a:off x="914400" y="28685"/>
            <a:ext cx="7373938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Changing atmospheric composition: CO</a:t>
            </a:r>
            <a:r>
              <a:rPr lang="en-US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  <a:p>
            <a:pPr algn="ctr"/>
            <a:endParaRPr lang="en-US" sz="3200" b="1" baseline="-25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en-US" sz="32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en-US" sz="32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sz="32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Mauna </a:t>
            </a:r>
            <a:r>
              <a:rPr lang="en-US" sz="32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Loa, </a:t>
            </a:r>
            <a:r>
              <a:rPr lang="en-US" sz="32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Hawaii       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966661" name="Line 5"/>
          <p:cNvSpPr>
            <a:spLocks noChangeShapeType="1"/>
          </p:cNvSpPr>
          <p:nvPr/>
        </p:nvSpPr>
        <p:spPr bwMode="auto">
          <a:xfrm flipV="1">
            <a:off x="1752600" y="3124200"/>
            <a:ext cx="6553200" cy="1981200"/>
          </a:xfrm>
          <a:prstGeom prst="line">
            <a:avLst/>
          </a:prstGeom>
          <a:noFill/>
          <a:ln w="57150">
            <a:solidFill>
              <a:srgbClr val="FF7F89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66662" name="Line 6"/>
          <p:cNvSpPr>
            <a:spLocks noChangeShapeType="1"/>
          </p:cNvSpPr>
          <p:nvPr/>
        </p:nvSpPr>
        <p:spPr bwMode="auto">
          <a:xfrm flipV="1">
            <a:off x="3352800" y="2362200"/>
            <a:ext cx="5029200" cy="2209800"/>
          </a:xfrm>
          <a:prstGeom prst="line">
            <a:avLst/>
          </a:prstGeom>
          <a:noFill/>
          <a:ln w="57150">
            <a:solidFill>
              <a:srgbClr val="FF586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66663" name="Line 7"/>
          <p:cNvSpPr>
            <a:spLocks noChangeShapeType="1"/>
          </p:cNvSpPr>
          <p:nvPr/>
        </p:nvSpPr>
        <p:spPr bwMode="auto">
          <a:xfrm flipV="1">
            <a:off x="4800600" y="1728716"/>
            <a:ext cx="3810000" cy="2133600"/>
          </a:xfrm>
          <a:prstGeom prst="line">
            <a:avLst/>
          </a:prstGeom>
          <a:noFill/>
          <a:ln w="57150">
            <a:solidFill>
              <a:srgbClr val="FF423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66664" name="Line 8"/>
          <p:cNvSpPr>
            <a:spLocks noChangeShapeType="1"/>
          </p:cNvSpPr>
          <p:nvPr/>
        </p:nvSpPr>
        <p:spPr bwMode="auto">
          <a:xfrm flipV="1">
            <a:off x="6581776" y="1218912"/>
            <a:ext cx="2362200" cy="1676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66665" name="Text Box 9"/>
          <p:cNvSpPr txBox="1">
            <a:spLocks noChangeArrowheads="1"/>
          </p:cNvSpPr>
          <p:nvPr/>
        </p:nvSpPr>
        <p:spPr bwMode="auto">
          <a:xfrm>
            <a:off x="5165725" y="4103688"/>
            <a:ext cx="2660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charset="0"/>
              </a:rPr>
              <a:t>Rate increasing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6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6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6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6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6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61" grpId="0" animBg="1"/>
      <p:bldP spid="966662" grpId="0" animBg="1"/>
      <p:bldP spid="966663" grpId="0" animBg="1"/>
      <p:bldP spid="966664" grpId="0" animBg="1"/>
      <p:bldP spid="96666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7216"/>
            <a:ext cx="5012817" cy="345884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3783259" y="743048"/>
            <a:ext cx="5201980" cy="1810337"/>
          </a:xfrm>
          <a:prstGeom prst="wedgeRoundRectCallout">
            <a:avLst>
              <a:gd name="adj1" fmla="val -62132"/>
              <a:gd name="adj2" fmla="val 154291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rgbClr val="000000"/>
                </a:solidFill>
              </a:rPr>
              <a:t>“The longer we wait to adapt to and mitigate climate change, the more devastating the economic impacts will be.” (Bloomberg)</a:t>
            </a:r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4918236" y="3107294"/>
            <a:ext cx="4121048" cy="2215636"/>
          </a:xfrm>
          <a:prstGeom prst="wedgeRoundRectCallout">
            <a:avLst>
              <a:gd name="adj1" fmla="val -83128"/>
              <a:gd name="adj2" fmla="val 10671"/>
              <a:gd name="adj3" fmla="val 16667"/>
            </a:avLst>
          </a:prstGeom>
          <a:solidFill>
            <a:srgbClr val="FFEBE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rgbClr val="000000"/>
                </a:solidFill>
              </a:rPr>
              <a:t>e.g. between $66 and $106 billion of existing coastal property in the US will be below sea level by 2050.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96220"/>
            <a:ext cx="7772400" cy="1143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Risky Business!</a:t>
            </a:r>
            <a:endParaRPr lang="en-US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5593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809" y="226282"/>
            <a:ext cx="86868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Pope’s encyclical on climate change: </a:t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800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Laudato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 Si’,” or “Praise Be to You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”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endParaRPr lang="en-US" sz="2000" i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578" y="1316075"/>
            <a:ext cx="857384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“</a:t>
            </a:r>
            <a:r>
              <a:rPr lang="en-US" sz="2000" dirty="0">
                <a:solidFill>
                  <a:srgbClr val="FFFFFF"/>
                </a:solidFill>
              </a:rPr>
              <a:t>Climate change is a global problem with grave implications: environmental, social, economic, political and for the distribution of </a:t>
            </a:r>
            <a:r>
              <a:rPr lang="en-US" sz="2000" dirty="0" smtClean="0">
                <a:solidFill>
                  <a:srgbClr val="FFFFFF"/>
                </a:solidFill>
              </a:rPr>
              <a:t>goods.   It </a:t>
            </a:r>
            <a:r>
              <a:rPr lang="en-US" sz="2000" dirty="0">
                <a:solidFill>
                  <a:srgbClr val="FFFFFF"/>
                </a:solidFill>
              </a:rPr>
              <a:t>represents one of the </a:t>
            </a:r>
            <a:r>
              <a:rPr lang="en-US" sz="2000" b="1" dirty="0">
                <a:solidFill>
                  <a:srgbClr val="FFFFFF"/>
                </a:solidFill>
              </a:rPr>
              <a:t>principal challenges</a:t>
            </a:r>
            <a:r>
              <a:rPr lang="en-US" sz="2000" dirty="0">
                <a:solidFill>
                  <a:srgbClr val="FFFFFF"/>
                </a:solidFill>
              </a:rPr>
              <a:t> facing humanity in our day.</a:t>
            </a:r>
            <a:r>
              <a:rPr lang="en-US" sz="2000" dirty="0" smtClean="0">
                <a:solidFill>
                  <a:srgbClr val="FFFFFF"/>
                </a:solidFill>
              </a:rPr>
              <a:t>”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Critique of consumerism; irresponsible development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Plea for swift and unified global action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Most vulnerable are the poorest peoples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43608" y="6414165"/>
            <a:ext cx="155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Jun 18, 2015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6" y="3709884"/>
            <a:ext cx="5534977" cy="30707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98072" y="3859706"/>
            <a:ext cx="30992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Critical of those who deny climate change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To love God, you </a:t>
            </a:r>
            <a:r>
              <a:rPr lang="en-US" sz="2000" dirty="0">
                <a:solidFill>
                  <a:srgbClr val="FFFFFF"/>
                </a:solidFill>
              </a:rPr>
              <a:t>have to love and care for the rest of </a:t>
            </a:r>
            <a:r>
              <a:rPr lang="en-US" sz="2000" dirty="0" smtClean="0">
                <a:solidFill>
                  <a:srgbClr val="FFFFFF"/>
                </a:solidFill>
              </a:rPr>
              <a:t>creation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Call to action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All is not lost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4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915400" cy="11430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We need a price on carbon emissions!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447800"/>
            <a:ext cx="78486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As we have seen, there are major costs: $billions, to climate change via droughts and wildfires, and floods.    </a:t>
            </a:r>
            <a:r>
              <a:rPr lang="en-US" sz="2000" dirty="0" smtClean="0">
                <a:solidFill>
                  <a:srgbClr val="FFFF00"/>
                </a:solidFill>
              </a:rPr>
              <a:t>[Lives lost, crop loss, crop insurance, wild fire losses, costs of fighting fires, property damage, dislocation, disease, etc]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C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costs are not borne by those who cause the problem.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Explicit and implicit subsidies for fossil fuels do not make the playing field level for renewable energy.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The U.S. is a major part of the problem.</a:t>
            </a:r>
            <a:endParaRPr lang="en-US" sz="28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34" y="151785"/>
            <a:ext cx="6446298" cy="88199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Centers of Action?</a:t>
            </a:r>
            <a:endParaRPr lang="en-US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42988" y="1199111"/>
            <a:ext cx="6379020" cy="54204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UN efforts toward agreement in Paris 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(Dec 2015)</a:t>
            </a:r>
            <a:endParaRPr lang="en-US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  <a:p>
            <a:pPr marL="914400" lvl="1" indent="-514350"/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UNFCCC</a:t>
            </a:r>
            <a:r>
              <a:rPr lang="en-US" sz="24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Conference of the Parties</a:t>
            </a:r>
          </a:p>
          <a:p>
            <a:pPr marL="914400" lvl="1" indent="-514350"/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Kyoto Protocol 1997-2012</a:t>
            </a:r>
          </a:p>
          <a:p>
            <a:pPr marL="914400" lvl="1" indent="-514350"/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December binding agreements?</a:t>
            </a:r>
          </a:p>
          <a:p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Developing countries </a:t>
            </a:r>
          </a:p>
          <a:p>
            <a:pPr marL="914400" lvl="1" indent="-514350"/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Obligations</a:t>
            </a:r>
          </a:p>
          <a:p>
            <a:pPr marL="914400" lvl="1" indent="-514350"/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Financial aid</a:t>
            </a:r>
          </a:p>
          <a:p>
            <a:pPr marL="914400" lvl="1" indent="-514350"/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Enforcement</a:t>
            </a:r>
          </a:p>
          <a:p>
            <a:pPr marL="914400" lvl="1" indent="-514350"/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Global targets</a:t>
            </a:r>
          </a:p>
          <a:p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pic>
        <p:nvPicPr>
          <p:cNvPr id="4" name="Content Placeholder 7" descr="eiffel-tower-imag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9236" y="1"/>
            <a:ext cx="2404764" cy="382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34" y="151785"/>
            <a:ext cx="7772400" cy="88199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Centers of Action?</a:t>
            </a:r>
            <a:endParaRPr lang="en-US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42988" y="1199111"/>
            <a:ext cx="7501254" cy="54204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Clr>
                <a:srgbClr val="FFFF00"/>
              </a:buClr>
              <a:buFont typeface="+mj-lt"/>
              <a:buAutoNum type="arabicPeriod" startAt="2"/>
            </a:pPr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Congress</a:t>
            </a:r>
          </a:p>
          <a:p>
            <a:pPr marL="914400" lvl="1" indent="-514350">
              <a:buClr>
                <a:srgbClr val="FFFF00"/>
              </a:buClr>
            </a:pPr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Rejected Kyoto</a:t>
            </a:r>
          </a:p>
          <a:p>
            <a:pPr marL="914400" lvl="1" indent="-514350">
              <a:buClr>
                <a:srgbClr val="FFFF00"/>
              </a:buClr>
            </a:pPr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Keystone pipeline</a:t>
            </a:r>
          </a:p>
          <a:p>
            <a:pPr marL="914400" lvl="1" indent="-514350">
              <a:buClr>
                <a:srgbClr val="FFFF00"/>
              </a:buClr>
            </a:pPr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Carbon tax -no</a:t>
            </a:r>
          </a:p>
          <a:p>
            <a:pPr marL="914400" lvl="1" indent="-514350">
              <a:buClr>
                <a:srgbClr val="FFFF00"/>
              </a:buClr>
            </a:pPr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Gas tax -no</a:t>
            </a:r>
          </a:p>
          <a:p>
            <a:pPr marL="914400" lvl="1" indent="-514350">
              <a:buClr>
                <a:srgbClr val="FFFF00"/>
              </a:buClr>
            </a:pPr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Energy efficiency and infrastructure?</a:t>
            </a:r>
          </a:p>
          <a:p>
            <a:pPr marL="914400" lvl="1" indent="-514350">
              <a:buClr>
                <a:srgbClr val="FFFF00"/>
              </a:buClr>
            </a:pPr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Wind tax credit renewal?   </a:t>
            </a:r>
          </a:p>
          <a:p>
            <a:pPr marL="914400" lvl="1" indent="-514350">
              <a:buClr>
                <a:srgbClr val="FFFF00"/>
              </a:buClr>
            </a:pPr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Solar tax credit extension?  </a:t>
            </a:r>
          </a:p>
          <a:p>
            <a:pPr marL="514350" indent="-514350">
              <a:buClr>
                <a:srgbClr val="FFFF00"/>
              </a:buClr>
              <a:buFont typeface="+mj-lt"/>
              <a:buAutoNum type="arabicPeriod" startAt="2"/>
            </a:pPr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EPA and the Federal Courts</a:t>
            </a:r>
          </a:p>
          <a:p>
            <a:pPr marL="514350" indent="-514350">
              <a:buClr>
                <a:srgbClr val="FFFF00"/>
              </a:buClr>
              <a:buFont typeface="+mj-lt"/>
              <a:buAutoNum type="arabicPeriod" startAt="2"/>
            </a:pPr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The States and Regions</a:t>
            </a:r>
          </a:p>
          <a:p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Placeholder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55474" y="974706"/>
            <a:ext cx="3488526" cy="2313403"/>
          </a:xfrm>
          <a:prstGeom prst="roundRect">
            <a:avLst>
              <a:gd name="adj" fmla="val 7476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61774">
            <a:off x="794389" y="1669897"/>
            <a:ext cx="4737731" cy="296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8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130" y="151785"/>
            <a:ext cx="5966437" cy="36510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Centers of Action?</a:t>
            </a:r>
            <a:endParaRPr lang="en-US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03874" y="637917"/>
            <a:ext cx="6379020" cy="577149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EPA</a:t>
            </a:r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en-US" sz="2600" dirty="0" smtClean="0">
                <a:solidFill>
                  <a:srgbClr val="FFFFFF"/>
                </a:solidFill>
                <a:latin typeface="Comic Sans MS"/>
                <a:cs typeface="Comic Sans MS"/>
              </a:rPr>
              <a:t>and the Federal Courts</a:t>
            </a:r>
            <a:endParaRPr lang="en-US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marL="914400" lvl="1" indent="-514350"/>
            <a:r>
              <a:rPr lang="en-US" sz="2400" b="1" dirty="0" smtClean="0">
                <a:solidFill>
                  <a:srgbClr val="00CC99">
                    <a:lumMod val="40000"/>
                    <a:lumOff val="60000"/>
                  </a:srgbClr>
                </a:solidFill>
                <a:latin typeface="Comic Sans MS"/>
                <a:cs typeface="Comic Sans MS"/>
              </a:rPr>
              <a:t>Clean Power </a:t>
            </a:r>
            <a:r>
              <a:rPr lang="en-US" sz="2400" b="1" dirty="0">
                <a:solidFill>
                  <a:srgbClr val="00CC99">
                    <a:lumMod val="40000"/>
                    <a:lumOff val="60000"/>
                  </a:srgbClr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 smtClean="0">
                <a:solidFill>
                  <a:srgbClr val="00CC99">
                    <a:lumMod val="40000"/>
                    <a:lumOff val="60000"/>
                  </a:srgbClr>
                </a:solidFill>
                <a:latin typeface="Comic Sans MS"/>
                <a:cs typeface="Comic Sans MS"/>
              </a:rPr>
              <a:t>lan</a:t>
            </a:r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: by 2030 clean power</a:t>
            </a:r>
          </a:p>
          <a:p>
            <a:pPr marL="914400" lvl="1" indent="-514350"/>
            <a:r>
              <a:rPr lang="en-US" sz="1500" dirty="0" smtClean="0">
                <a:solidFill>
                  <a:srgbClr val="FFFFFF"/>
                </a:solidFill>
                <a:latin typeface="Comic Sans MS"/>
                <a:cs typeface="Comic Sans MS"/>
              </a:rPr>
              <a:t>32% lower emissions relative to 2005</a:t>
            </a:r>
          </a:p>
          <a:p>
            <a:pPr marL="914400" lvl="1" indent="-514350"/>
            <a:r>
              <a:rPr lang="en-US" sz="2200" dirty="0" smtClean="0">
                <a:solidFill>
                  <a:srgbClr val="FFFFFF"/>
                </a:solidFill>
                <a:latin typeface="Comic Sans MS"/>
                <a:cs typeface="Comic Sans MS"/>
              </a:rPr>
              <a:t>Endangerment finding upheld</a:t>
            </a:r>
          </a:p>
          <a:p>
            <a:pPr marL="914400" lvl="1" indent="-514350"/>
            <a:r>
              <a:rPr lang="en-US" sz="2200" dirty="0" smtClean="0">
                <a:solidFill>
                  <a:srgbClr val="FFFFFF"/>
                </a:solidFill>
                <a:latin typeface="Comic Sans MS"/>
                <a:cs typeface="Comic Sans MS"/>
              </a:rPr>
              <a:t>Plan released Aug 3, 2015</a:t>
            </a:r>
          </a:p>
          <a:p>
            <a:pPr marL="1314450" lvl="2" indent="-514350"/>
            <a:r>
              <a:rPr lang="en-US" sz="1500" dirty="0" smtClean="0">
                <a:solidFill>
                  <a:srgbClr val="FFFFFF"/>
                </a:solidFill>
                <a:latin typeface="Comic Sans MS"/>
                <a:cs typeface="Comic Sans MS"/>
              </a:rPr>
              <a:t>Proposal June 2014</a:t>
            </a:r>
          </a:p>
          <a:p>
            <a:pPr marL="1314450" lvl="2" indent="-514350"/>
            <a:r>
              <a:rPr lang="en-US" sz="1500" dirty="0" smtClean="0">
                <a:solidFill>
                  <a:srgbClr val="FFFFFF"/>
                </a:solidFill>
                <a:latin typeface="Comic Sans MS"/>
                <a:cs typeface="Comic Sans MS"/>
              </a:rPr>
              <a:t>3.8 million comments</a:t>
            </a:r>
          </a:p>
          <a:p>
            <a:pPr marL="1314450" lvl="2" indent="-514350"/>
            <a:r>
              <a:rPr lang="en-US" sz="1500" dirty="0" smtClean="0">
                <a:solidFill>
                  <a:srgbClr val="FFFFFF"/>
                </a:solidFill>
                <a:latin typeface="Comic Sans MS"/>
                <a:cs typeface="Comic Sans MS"/>
              </a:rPr>
              <a:t>Court review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Implemented by the States</a:t>
            </a:r>
          </a:p>
          <a:p>
            <a:pPr marL="914400" lvl="1" indent="-514350"/>
            <a:r>
              <a:rPr lang="en-US" sz="2200" dirty="0" smtClean="0">
                <a:solidFill>
                  <a:srgbClr val="FFFFFF"/>
                </a:solidFill>
                <a:latin typeface="Comic Sans MS"/>
                <a:cs typeface="Comic Sans MS"/>
              </a:rPr>
              <a:t>Carbon </a:t>
            </a:r>
            <a:r>
              <a:rPr lang="en-US" sz="2200" dirty="0">
                <a:solidFill>
                  <a:srgbClr val="FFFFFF"/>
                </a:solidFill>
                <a:latin typeface="Comic Sans MS"/>
                <a:cs typeface="Comic Sans MS"/>
              </a:rPr>
              <a:t>targets for each</a:t>
            </a:r>
          </a:p>
          <a:p>
            <a:pPr marL="914400" lvl="1" indent="-514350"/>
            <a:r>
              <a:rPr lang="en-US" sz="2200" dirty="0">
                <a:solidFill>
                  <a:srgbClr val="FFFFFF"/>
                </a:solidFill>
                <a:latin typeface="Comic Sans MS"/>
                <a:cs typeface="Comic Sans MS"/>
              </a:rPr>
              <a:t>Building blocks, flexibility</a:t>
            </a:r>
          </a:p>
          <a:p>
            <a:pPr marL="914400" lvl="1" indent="-514350"/>
            <a:r>
              <a:rPr lang="en-US" sz="2200" dirty="0">
                <a:solidFill>
                  <a:srgbClr val="FFFFFF"/>
                </a:solidFill>
                <a:latin typeface="Comic Sans MS"/>
                <a:cs typeface="Comic Sans MS"/>
              </a:rPr>
              <a:t>More efficient coal plants</a:t>
            </a:r>
          </a:p>
          <a:p>
            <a:pPr marL="914400" lvl="1" indent="-514350"/>
            <a:r>
              <a:rPr lang="en-US" sz="2200" dirty="0">
                <a:solidFill>
                  <a:srgbClr val="FFFFFF"/>
                </a:solidFill>
                <a:latin typeface="Comic Sans MS"/>
                <a:cs typeface="Comic Sans MS"/>
              </a:rPr>
              <a:t>Effective use of gas plants</a:t>
            </a:r>
          </a:p>
          <a:p>
            <a:pPr marL="914400" lvl="1" indent="-514350"/>
            <a:r>
              <a:rPr lang="en-US" sz="2200" dirty="0">
                <a:solidFill>
                  <a:srgbClr val="FFFFFF"/>
                </a:solidFill>
                <a:latin typeface="Comic Sans MS"/>
                <a:cs typeface="Comic Sans MS"/>
              </a:rPr>
              <a:t>Renewables,  nuclear</a:t>
            </a:r>
          </a:p>
          <a:p>
            <a:pPr marL="914400" lvl="1" indent="-514350"/>
            <a:r>
              <a:rPr lang="en-US" sz="2200" dirty="0">
                <a:solidFill>
                  <a:srgbClr val="FFFFFF"/>
                </a:solidFill>
                <a:latin typeface="Comic Sans MS"/>
                <a:cs typeface="Comic Sans MS"/>
              </a:rPr>
              <a:t>Efficiency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Leadership in some States</a:t>
            </a:r>
          </a:p>
          <a:p>
            <a:pPr marL="914400" lvl="1" indent="-514350"/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And some cities</a:t>
            </a:r>
          </a:p>
          <a:p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55752"/>
            <a:ext cx="9144000" cy="731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5451" y="5539648"/>
            <a:ext cx="2668549" cy="944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914" y="461789"/>
            <a:ext cx="2444086" cy="1120206"/>
          </a:xfrm>
          <a:prstGeom prst="rect">
            <a:avLst/>
          </a:prstGeom>
        </p:spPr>
      </p:pic>
      <p:pic>
        <p:nvPicPr>
          <p:cNvPr id="5" name="Picture 4" descr="Screen Shot 2015-08-24 at 4.22.35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486" y="1766251"/>
            <a:ext cx="2643513" cy="1161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272" y="3336178"/>
            <a:ext cx="2369343" cy="19963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9904526">
            <a:off x="495235" y="2935170"/>
            <a:ext cx="5805662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 Jeopardy!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865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is-climate-agreement-key-poi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690651" cy="6851226"/>
          </a:xfrm>
          <a:prstGeom prst="rect">
            <a:avLst/>
          </a:prstGeom>
        </p:spPr>
      </p:pic>
      <p:pic>
        <p:nvPicPr>
          <p:cNvPr id="3" name="Picture 2" descr="635855161816386484-ap-france-climate-countdow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279" y="1611567"/>
            <a:ext cx="2505721" cy="22652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2292" y="604120"/>
            <a:ext cx="203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Dec 12,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26940" y="5357295"/>
            <a:ext cx="219006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Will everyone follow through?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29779" y="3852333"/>
            <a:ext cx="2314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Ratified Oct 2016</a:t>
            </a:r>
          </a:p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Went into effect Nov 4, 2016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5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32619" y="0"/>
            <a:ext cx="5746994" cy="834571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charset="0"/>
              </a:rPr>
              <a:t>Many things you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charset="0"/>
              </a:rPr>
              <a:t>can do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charset="0"/>
              </a:rPr>
              <a:t>:</a:t>
            </a:r>
          </a:p>
        </p:txBody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314" y="748317"/>
            <a:ext cx="7772400" cy="4319588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Use energy efficient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light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bulbs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Walk, bicycle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Drive less, and drive fuel efficient vehicles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Do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not over-heat or over-cool: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Set thermostat to 76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  <a:sym typeface="Symbol" charset="0"/>
              </a:rPr>
              <a:t>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F in summer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Set to 66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  <a:sym typeface="Symbol" charset="0"/>
              </a:rPr>
              <a:t>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F in winter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Wear a sweater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Insulate your house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etc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: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Use biofuels (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?) 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Comic Sans MS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Use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a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clothesline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Vote!</a:t>
            </a:r>
          </a:p>
        </p:txBody>
      </p:sp>
      <p:pic>
        <p:nvPicPr>
          <p:cNvPr id="758789" name="Picture 5" descr="LibertyLB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9588" y="0"/>
            <a:ext cx="1154411" cy="2008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riu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0046" y="4347798"/>
            <a:ext cx="2513954" cy="117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iketowork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3775" y="2013608"/>
            <a:ext cx="1170225" cy="23098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thermosta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7209" y="5541209"/>
            <a:ext cx="1316791" cy="1316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weater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9111" y="5535142"/>
            <a:ext cx="1322858" cy="13228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atticIns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464" y="5473806"/>
            <a:ext cx="2083805" cy="13841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TIME1101080407_40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3334" y="5612190"/>
            <a:ext cx="1104204" cy="12458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LibertyLB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2117" y="107577"/>
            <a:ext cx="3469341" cy="60360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087" y="5684200"/>
            <a:ext cx="2152837" cy="1205030"/>
          </a:xfrm>
          <a:prstGeom prst="rect">
            <a:avLst/>
          </a:prstGeom>
        </p:spPr>
      </p:pic>
      <p:pic>
        <p:nvPicPr>
          <p:cNvPr id="14" name="Picture 6" descr="vote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99" y="5654154"/>
            <a:ext cx="1203846" cy="120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0780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5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5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5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5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5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5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5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5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75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58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758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787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4000">
              <a:solidFill>
                <a:srgbClr val="FFFFFF"/>
              </a:solidFill>
            </a:endParaRPr>
          </a:p>
          <a:p>
            <a:pPr algn="ctr"/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796675" name="Rectangle 3"/>
          <p:cNvSpPr>
            <a:spLocks noGrp="1" noChangeArrowheads="1"/>
          </p:cNvSpPr>
          <p:nvPr>
            <p:ph type="title"/>
          </p:nvPr>
        </p:nvSpPr>
        <p:spPr>
          <a:xfrm>
            <a:off x="198700" y="313884"/>
            <a:ext cx="5542123" cy="114300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mic Sans MS" charset="0"/>
              </a:rPr>
              <a:t>Many things you can do:</a:t>
            </a:r>
          </a:p>
        </p:txBody>
      </p:sp>
      <p:sp>
        <p:nvSpPr>
          <p:cNvPr id="7966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7772400" cy="4114800"/>
          </a:xfrm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charset="0"/>
              </a:rPr>
              <a:t>Use renewable energy</a:t>
            </a:r>
          </a:p>
          <a:p>
            <a:r>
              <a:rPr lang="en-US">
                <a:solidFill>
                  <a:schemeClr val="bg1"/>
                </a:solidFill>
                <a:latin typeface="Comic Sans MS" charset="0"/>
              </a:rPr>
              <a:t>Reduce coal fired power (unless carbon capture and storage employed)</a:t>
            </a:r>
          </a:p>
        </p:txBody>
      </p:sp>
      <p:pic>
        <p:nvPicPr>
          <p:cNvPr id="796677" name="Picture 5" descr="2007-04_PalatkaGenStatfromWest-web4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686300"/>
            <a:ext cx="3276600" cy="2171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6678" name="Picture 6" descr="CoalFiredPower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71925"/>
            <a:ext cx="2143125" cy="2886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6679" name="Group 7"/>
          <p:cNvGrpSpPr>
            <a:grpSpLocks/>
          </p:cNvGrpSpPr>
          <p:nvPr/>
        </p:nvGrpSpPr>
        <p:grpSpPr bwMode="auto">
          <a:xfrm>
            <a:off x="0" y="3962400"/>
            <a:ext cx="2133600" cy="2895600"/>
            <a:chOff x="0" y="2496"/>
            <a:chExt cx="1344" cy="1824"/>
          </a:xfrm>
        </p:grpSpPr>
        <p:sp>
          <p:nvSpPr>
            <p:cNvPr id="796680" name="Line 8"/>
            <p:cNvSpPr>
              <a:spLocks noChangeShapeType="1"/>
            </p:cNvSpPr>
            <p:nvPr/>
          </p:nvSpPr>
          <p:spPr bwMode="auto">
            <a:xfrm>
              <a:off x="0" y="2496"/>
              <a:ext cx="1344" cy="18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681" name="Line 9"/>
            <p:cNvSpPr>
              <a:spLocks noChangeShapeType="1"/>
            </p:cNvSpPr>
            <p:nvPr/>
          </p:nvSpPr>
          <p:spPr bwMode="auto">
            <a:xfrm flipH="1">
              <a:off x="0" y="2496"/>
              <a:ext cx="1344" cy="18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6682" name="Group 10"/>
          <p:cNvGrpSpPr>
            <a:grpSpLocks/>
          </p:cNvGrpSpPr>
          <p:nvPr/>
        </p:nvGrpSpPr>
        <p:grpSpPr bwMode="auto">
          <a:xfrm rot="5400000">
            <a:off x="6438900" y="4076700"/>
            <a:ext cx="2133600" cy="3276600"/>
            <a:chOff x="0" y="2496"/>
            <a:chExt cx="1344" cy="1824"/>
          </a:xfrm>
        </p:grpSpPr>
        <p:sp>
          <p:nvSpPr>
            <p:cNvPr id="796683" name="Line 11"/>
            <p:cNvSpPr>
              <a:spLocks noChangeShapeType="1"/>
            </p:cNvSpPr>
            <p:nvPr/>
          </p:nvSpPr>
          <p:spPr bwMode="auto">
            <a:xfrm>
              <a:off x="0" y="2496"/>
              <a:ext cx="1344" cy="18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684" name="Line 12"/>
            <p:cNvSpPr>
              <a:spLocks noChangeShapeType="1"/>
            </p:cNvSpPr>
            <p:nvPr/>
          </p:nvSpPr>
          <p:spPr bwMode="auto">
            <a:xfrm flipH="1">
              <a:off x="0" y="2496"/>
              <a:ext cx="1344" cy="18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3" name="Picture 6" descr="IMG_0511"/>
          <p:cNvPicPr>
            <a:picLocks noChangeAspect="1" noChangeArrowheads="1"/>
          </p:cNvPicPr>
          <p:nvPr/>
        </p:nvPicPr>
        <p:blipFill>
          <a:blip r:embed="rId4" cstate="email">
            <a:lum bright="-2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517" y="917066"/>
            <a:ext cx="3143952" cy="17443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IMG144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9819">
            <a:off x="6730949" y="940552"/>
            <a:ext cx="2417925" cy="13409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71591" y="139160"/>
            <a:ext cx="1927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My house: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Solar panels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349" y="4080911"/>
            <a:ext cx="1954845" cy="27770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6368"/>
            <a:ext cx="6493203" cy="3339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341" y="0"/>
            <a:ext cx="8390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September 2014: </a:t>
            </a:r>
            <a:r>
              <a:rPr lang="en-US" dirty="0" smtClean="0">
                <a:solidFill>
                  <a:srgbClr val="FFFF00"/>
                </a:solidFill>
              </a:rPr>
              <a:t>New York City.  </a:t>
            </a:r>
            <a:r>
              <a:rPr lang="en-US" dirty="0" smtClean="0">
                <a:solidFill>
                  <a:schemeClr val="bg1"/>
                </a:solidFill>
              </a:rPr>
              <a:t>Some 400,000 	marched for climate justice.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933" y="485142"/>
            <a:ext cx="2665068" cy="3992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0567"/>
            <a:ext cx="1955096" cy="2817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275" y="4409096"/>
            <a:ext cx="1628725" cy="2448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778" y="4044713"/>
            <a:ext cx="3678612" cy="2442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734" y="5940968"/>
            <a:ext cx="1669681" cy="9170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55097" y="6488668"/>
            <a:ext cx="1963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 smtClean="0">
                <a:solidFill>
                  <a:schemeClr val="bg1"/>
                </a:solidFill>
              </a:rPr>
              <a:t>Photos</a:t>
            </a:r>
            <a:r>
              <a:rPr lang="en-US" sz="1400" smtClean="0">
                <a:solidFill>
                  <a:schemeClr val="bg1"/>
                </a:solidFill>
              </a:rPr>
              <a:t>: Gary </a:t>
            </a:r>
            <a:r>
              <a:rPr lang="en-US" sz="1400" dirty="0" err="1" smtClean="0">
                <a:solidFill>
                  <a:schemeClr val="bg1"/>
                </a:solidFill>
              </a:rPr>
              <a:t>Braasch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 rot="19904526">
            <a:off x="495235" y="2181118"/>
            <a:ext cx="5805662" cy="243143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March for science</a:t>
            </a:r>
          </a:p>
          <a:p>
            <a:pPr algn="ctr"/>
            <a:r>
              <a:rPr lang="en-US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April 22, 2017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19904526">
            <a:off x="2212959" y="3262268"/>
            <a:ext cx="5805662" cy="243143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March for climate </a:t>
            </a:r>
          </a:p>
          <a:p>
            <a:pPr algn="ctr"/>
            <a:r>
              <a:rPr lang="en-US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April 29, 2017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014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_record_2016 NOAA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42"/>
          <a:stretch/>
        </p:blipFill>
        <p:spPr>
          <a:xfrm>
            <a:off x="292100" y="1365071"/>
            <a:ext cx="8026400" cy="4791456"/>
          </a:xfrm>
          <a:prstGeom prst="rect">
            <a:avLst/>
          </a:prstGeom>
        </p:spPr>
      </p:pic>
      <p:sp>
        <p:nvSpPr>
          <p:cNvPr id="96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11125"/>
            <a:ext cx="82296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i="1" dirty="0">
                <a:solidFill>
                  <a:srgbClr val="FF6600"/>
                </a:solidFill>
                <a:effectLst>
                  <a:outerShdw blurRad="50800" dist="76200" dir="2700000">
                    <a:srgbClr val="000000"/>
                  </a:outerShdw>
                </a:effectLst>
                <a:latin typeface="Myriad Pro"/>
                <a:cs typeface="Myriad Pro"/>
              </a:rPr>
              <a:t>Global </a:t>
            </a:r>
            <a:r>
              <a:rPr lang="en-US" sz="3200" i="1" dirty="0" smtClean="0">
                <a:solidFill>
                  <a:srgbClr val="FF6600"/>
                </a:solidFill>
                <a:effectLst>
                  <a:outerShdw blurRad="50800" dist="76200" dir="2700000">
                    <a:srgbClr val="000000"/>
                  </a:outerShdw>
                </a:effectLst>
                <a:latin typeface="Myriad Pro"/>
                <a:cs typeface="Myriad Pro"/>
              </a:rPr>
              <a:t>temperature </a:t>
            </a:r>
            <a:r>
              <a:rPr lang="en-US" sz="3200" i="1" dirty="0">
                <a:solidFill>
                  <a:srgbClr val="FF6600"/>
                </a:solidFill>
                <a:effectLst>
                  <a:outerShdw blurRad="50800" dist="76200" dir="2700000">
                    <a:srgbClr val="000000"/>
                  </a:outerShdw>
                </a:effectLst>
                <a:latin typeface="Myriad Pro"/>
                <a:cs typeface="Myriad Pro"/>
              </a:rPr>
              <a:t>and carbon </a:t>
            </a:r>
            <a:r>
              <a:rPr lang="en-US" sz="3200" i="1" dirty="0" smtClean="0">
                <a:solidFill>
                  <a:srgbClr val="FF6600"/>
                </a:solidFill>
                <a:effectLst>
                  <a:outerShdw blurRad="50800" dist="76200" dir="2700000">
                    <a:srgbClr val="000000"/>
                  </a:outerShdw>
                </a:effectLst>
                <a:latin typeface="Myriad Pro"/>
                <a:cs typeface="Myriad Pro"/>
              </a:rPr>
              <a:t>dioxide: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76200" dir="2700000">
                    <a:srgbClr val="000000"/>
                  </a:outerShdw>
                </a:effectLst>
                <a:latin typeface="Myriad Pro"/>
                <a:cs typeface="Myriad Pro"/>
              </a:rPr>
              <a:t>anomalies through 2016 </a:t>
            </a:r>
            <a:endParaRPr lang="en-US" sz="2000" dirty="0">
              <a:solidFill>
                <a:srgbClr val="FFFF00"/>
              </a:solidFill>
              <a:effectLst>
                <a:outerShdw blurRad="50800" dist="76200" dir="2700000">
                  <a:srgbClr val="000000"/>
                </a:outerShdw>
              </a:effectLst>
              <a:latin typeface="Myriad Pro"/>
              <a:cs typeface="Myriad Pro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583114" y="6314440"/>
            <a:ext cx="38938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Base period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1900-99; data from NOAA </a:t>
            </a:r>
            <a:endParaRPr lang="en-US" sz="16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9" name="Picture 8" descr="T_record_2016 NOAA_F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26"/>
          <a:stretch/>
        </p:blipFill>
        <p:spPr>
          <a:xfrm>
            <a:off x="307975" y="1362075"/>
            <a:ext cx="8010525" cy="4791456"/>
          </a:xfrm>
          <a:prstGeom prst="rect">
            <a:avLst/>
          </a:prstGeom>
        </p:spPr>
      </p:pic>
      <p:pic>
        <p:nvPicPr>
          <p:cNvPr id="10" name="Picture 9" descr="co2_T_record_2016 NOAA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21" y="1362075"/>
            <a:ext cx="8833104" cy="47914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10014" y="1208265"/>
            <a:ext cx="5536705" cy="2970022"/>
            <a:chOff x="2510014" y="1221065"/>
            <a:chExt cx="5536705" cy="2943876"/>
          </a:xfrm>
        </p:grpSpPr>
        <p:sp>
          <p:nvSpPr>
            <p:cNvPr id="3" name="Rectangle 2"/>
            <p:cNvSpPr/>
            <p:nvPr/>
          </p:nvSpPr>
          <p:spPr bwMode="auto">
            <a:xfrm>
              <a:off x="8001000" y="1238861"/>
              <a:ext cx="45719" cy="292608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" name="Rounded Rectangular Callout 3"/>
            <p:cNvSpPr/>
            <p:nvPr/>
          </p:nvSpPr>
          <p:spPr bwMode="auto">
            <a:xfrm>
              <a:off x="2510014" y="1221065"/>
              <a:ext cx="4219223" cy="776111"/>
            </a:xfrm>
            <a:prstGeom prst="wedgeRoundRectCallout">
              <a:avLst>
                <a:gd name="adj1" fmla="val 79877"/>
                <a:gd name="adj2" fmla="val -41959"/>
                <a:gd name="adj3" fmla="val 16667"/>
              </a:avLst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Sept 2015-Aug 2016: warmest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12 months on record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7185" y="2364994"/>
            <a:ext cx="779290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49FFF"/>
                </a:solidFill>
                <a:latin typeface="Myriad Pro"/>
                <a:cs typeface="Myriad Pro"/>
              </a:rPr>
              <a:t> 1°F-</a:t>
            </a:r>
          </a:p>
          <a:p>
            <a:endParaRPr lang="en-US" sz="2000" dirty="0" smtClean="0">
              <a:solidFill>
                <a:srgbClr val="549FFF"/>
              </a:solidFill>
              <a:latin typeface="Myriad Pro"/>
              <a:cs typeface="Myriad Pro"/>
            </a:endParaRPr>
          </a:p>
          <a:p>
            <a:endParaRPr lang="en-US" dirty="0" smtClean="0">
              <a:solidFill>
                <a:srgbClr val="549FFF"/>
              </a:solidFill>
              <a:latin typeface="Myriad Pro"/>
              <a:cs typeface="Myriad Pro"/>
            </a:endParaRPr>
          </a:p>
          <a:p>
            <a:endParaRPr lang="en-US" dirty="0">
              <a:solidFill>
                <a:srgbClr val="549FFF"/>
              </a:solidFill>
              <a:latin typeface="Myriad Pro"/>
              <a:cs typeface="Myriad Pro"/>
            </a:endParaRPr>
          </a:p>
          <a:p>
            <a:endParaRPr lang="en-US" dirty="0" smtClean="0">
              <a:solidFill>
                <a:srgbClr val="549FFF"/>
              </a:solidFill>
              <a:latin typeface="Myriad Pro"/>
              <a:cs typeface="Myriad Pro"/>
            </a:endParaRPr>
          </a:p>
          <a:p>
            <a:endParaRPr lang="en-US" dirty="0">
              <a:solidFill>
                <a:srgbClr val="549FFF"/>
              </a:solidFill>
              <a:latin typeface="Myriad Pro"/>
              <a:cs typeface="Myriad Pro"/>
            </a:endParaRPr>
          </a:p>
          <a:p>
            <a:endParaRPr lang="en-US" sz="1600" dirty="0" smtClean="0">
              <a:solidFill>
                <a:srgbClr val="549FFF"/>
              </a:solidFill>
              <a:latin typeface="Myriad Pro"/>
              <a:cs typeface="Myriad Pro"/>
            </a:endParaRPr>
          </a:p>
          <a:p>
            <a:endParaRPr lang="en-US" dirty="0">
              <a:solidFill>
                <a:srgbClr val="549FFF"/>
              </a:solidFill>
              <a:latin typeface="Myriad Pro"/>
              <a:cs typeface="Myriad Pro"/>
            </a:endParaRPr>
          </a:p>
          <a:p>
            <a:endParaRPr lang="en-US" dirty="0" smtClean="0">
              <a:solidFill>
                <a:srgbClr val="549FFF"/>
              </a:solidFill>
              <a:latin typeface="Myriad Pro"/>
              <a:cs typeface="Myriad Pro"/>
            </a:endParaRPr>
          </a:p>
          <a:p>
            <a:r>
              <a:rPr lang="en-US" dirty="0" smtClean="0">
                <a:solidFill>
                  <a:srgbClr val="549FFF"/>
                </a:solidFill>
                <a:latin typeface="Myriad Pro"/>
                <a:cs typeface="Myriad Pro"/>
              </a:rPr>
              <a:t>-1°F-</a:t>
            </a:r>
            <a:endParaRPr lang="en-US" dirty="0">
              <a:solidFill>
                <a:srgbClr val="549FFF"/>
              </a:solidFill>
              <a:latin typeface="Myriad Pro"/>
              <a:cs typeface="Myriad Pro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385809" y="3432748"/>
            <a:ext cx="1750850" cy="2367544"/>
            <a:chOff x="6385809" y="3432748"/>
            <a:chExt cx="1750850" cy="2367544"/>
          </a:xfrm>
        </p:grpSpPr>
        <p:cxnSp>
          <p:nvCxnSpPr>
            <p:cNvPr id="6" name="Straight Connector 5"/>
            <p:cNvCxnSpPr/>
            <p:nvPr/>
          </p:nvCxnSpPr>
          <p:spPr bwMode="auto">
            <a:xfrm flipH="1">
              <a:off x="6385809" y="3432748"/>
              <a:ext cx="1750850" cy="1499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flipV="1">
              <a:off x="6417040" y="3465228"/>
              <a:ext cx="1249" cy="233506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ysDash"/>
              <a:round/>
              <a:headEnd type="arrow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60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76024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4844" y="112508"/>
            <a:ext cx="1920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April 22, 2017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Denver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35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3400"/>
            <a:ext cx="891540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5240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99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" name="Object 4">
            <a:hlinkClick r:id="rId3"/>
          </p:cNvPr>
          <p:cNvGraphicFramePr>
            <a:graphicFrameLocks noChangeAspect="1"/>
          </p:cNvGraphicFramePr>
          <p:nvPr>
            <p:extLst/>
          </p:nvPr>
        </p:nvGraphicFramePr>
        <p:xfrm>
          <a:off x="129977" y="769620"/>
          <a:ext cx="8994274" cy="1356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Document" r:id="rId5" imgW="5892800" imgH="965200" progId="Word.Document.12">
                  <p:embed/>
                </p:oleObj>
              </mc:Choice>
              <mc:Fallback>
                <p:oleObj name="Document" r:id="rId5" imgW="5892800" imgH="965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9977" y="769620"/>
                        <a:ext cx="8994274" cy="1356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055915" y="5196006"/>
            <a:ext cx="6324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yriad Pro"/>
                <a:ea typeface="ＭＳ Ｐゴシック" charset="0"/>
                <a:cs typeface="Myriad Pro"/>
              </a:rPr>
              <a:t>Kevin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yriad Pro"/>
                <a:ea typeface="ＭＳ Ｐゴシック" charset="0"/>
                <a:cs typeface="Myriad Pro"/>
              </a:rPr>
              <a:t>Trenberth</a:t>
            </a:r>
            <a:endParaRPr lang="en-US" sz="2000" b="1" dirty="0"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Myriad Pro"/>
              <a:ea typeface="ＭＳ Ｐゴシック" charset="0"/>
              <a:cs typeface="Myriad Pro"/>
            </a:endParaRPr>
          </a:p>
          <a:p>
            <a:r>
              <a:rPr lang="en-US" sz="2000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Distinguished </a:t>
            </a:r>
            <a:r>
              <a:rPr lang="en-US" sz="2000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Senior </a:t>
            </a:r>
            <a:r>
              <a:rPr lang="en-US" sz="2000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Scientist</a:t>
            </a:r>
            <a:endParaRPr lang="en-US" sz="2000" dirty="0">
              <a:solidFill>
                <a:srgbClr val="FFFFFF"/>
              </a:solidFill>
              <a:latin typeface="Myriad Pro"/>
              <a:ea typeface="ＭＳ Ｐゴシック" charset="0"/>
              <a:cs typeface="Myriad Pro"/>
            </a:endParaRPr>
          </a:p>
          <a:p>
            <a:r>
              <a:rPr lang="en-US" sz="2000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Phone: 303.497.1318</a:t>
            </a:r>
          </a:p>
          <a:p>
            <a:r>
              <a:rPr lang="en-US" sz="2000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Email: </a:t>
            </a:r>
            <a:r>
              <a:rPr lang="en-US" sz="2000" dirty="0" smtClean="0">
                <a:solidFill>
                  <a:srgbClr val="47FFD1"/>
                </a:solidFill>
                <a:latin typeface="Myriad Pro"/>
                <a:ea typeface="ＭＳ Ｐゴシック" charset="0"/>
                <a:cs typeface="Myriad Pro"/>
                <a:hlinkClick r:id="rId7"/>
              </a:rPr>
              <a:t>trenbert</a:t>
            </a:r>
            <a:r>
              <a:rPr lang="en-US" sz="2000" dirty="0">
                <a:solidFill>
                  <a:srgbClr val="47FFD1"/>
                </a:solidFill>
                <a:latin typeface="Myriad Pro"/>
                <a:ea typeface="ＭＳ Ｐゴシック" charset="0"/>
                <a:cs typeface="Myriad Pro"/>
                <a:hlinkClick r:id="rId7"/>
              </a:rPr>
              <a:t>@</a:t>
            </a:r>
            <a:r>
              <a:rPr lang="en-US" sz="2000" dirty="0" smtClean="0">
                <a:solidFill>
                  <a:srgbClr val="47FFD1"/>
                </a:solidFill>
                <a:latin typeface="Myriad Pro"/>
                <a:ea typeface="ＭＳ Ｐゴシック" charset="0"/>
                <a:cs typeface="Myriad Pro"/>
                <a:hlinkClick r:id="rId7"/>
              </a:rPr>
              <a:t>ucar.edu</a:t>
            </a:r>
            <a:endParaRPr lang="en-US" sz="2000" dirty="0" smtClean="0">
              <a:solidFill>
                <a:srgbClr val="47FFD1"/>
              </a:solidFill>
              <a:latin typeface="Myriad Pro"/>
              <a:ea typeface="ＭＳ Ｐゴシック" charset="0"/>
              <a:cs typeface="Myriad Pro"/>
            </a:endParaRPr>
          </a:p>
          <a:p>
            <a:r>
              <a:rPr lang="en-US" sz="2000" dirty="0">
                <a:solidFill>
                  <a:srgbClr val="00CC99">
                    <a:lumMod val="60000"/>
                    <a:lumOff val="40000"/>
                  </a:srgbClr>
                </a:solidFill>
                <a:latin typeface="Myriad Pro"/>
                <a:ea typeface="ＭＳ Ｐゴシック" charset="0"/>
                <a:cs typeface="Myriad Pro"/>
                <a:hlinkClick r:id="rId8"/>
              </a:rPr>
              <a:t>http://www.cgd.ucar.edu/staff/trenbert</a:t>
            </a:r>
            <a:r>
              <a:rPr lang="en-US" sz="2000" dirty="0" smtClean="0">
                <a:solidFill>
                  <a:srgbClr val="00CC99">
                    <a:lumMod val="60000"/>
                    <a:lumOff val="40000"/>
                  </a:srgbClr>
                </a:solidFill>
                <a:latin typeface="Myriad Pro"/>
                <a:ea typeface="ＭＳ Ｐゴシック" charset="0"/>
                <a:cs typeface="Myriad Pro"/>
                <a:hlinkClick r:id="rId8"/>
              </a:rPr>
              <a:t>/</a:t>
            </a:r>
            <a:r>
              <a:rPr lang="en-US" sz="2000" dirty="0" smtClean="0">
                <a:solidFill>
                  <a:srgbClr val="00CC99">
                    <a:lumMod val="60000"/>
                    <a:lumOff val="40000"/>
                  </a:srgbClr>
                </a:solidFill>
                <a:latin typeface="Myriad Pro"/>
                <a:ea typeface="ＭＳ Ｐゴシック" charset="0"/>
                <a:cs typeface="Myriad Pro"/>
              </a:rPr>
              <a:t> </a:t>
            </a:r>
            <a:endParaRPr lang="en-US" sz="2000" dirty="0">
              <a:solidFill>
                <a:srgbClr val="00CC99">
                  <a:lumMod val="60000"/>
                  <a:lumOff val="40000"/>
                </a:srgbClr>
              </a:solidFill>
              <a:latin typeface="Myriad Pro"/>
              <a:ea typeface="ＭＳ Ｐゴシック" charset="0"/>
              <a:cs typeface="Myriad Pro"/>
            </a:endParaRPr>
          </a:p>
          <a:p>
            <a:endParaRPr lang="en-US" sz="2000" dirty="0">
              <a:solidFill>
                <a:srgbClr val="FFFFFF"/>
              </a:solidFill>
              <a:latin typeface="Myriad Pro"/>
              <a:ea typeface="ＭＳ Ｐゴシック" charset="0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213360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9900"/>
                </a:solidFill>
                <a:effectLst>
                  <a:outerShdw blurRad="50800" dist="50800" dir="2700000" algn="tl" rotWithShape="0">
                    <a:srgbClr val="000000"/>
                  </a:outerShdw>
                </a:effectLst>
                <a:latin typeface="Myriad Pro"/>
                <a:ea typeface="ＭＳ Ｐゴシック" charset="0"/>
                <a:cs typeface="Myriad Pro"/>
              </a:rPr>
              <a:t>Contact information</a:t>
            </a:r>
            <a:endParaRPr lang="en-US" b="1" i="1" dirty="0">
              <a:solidFill>
                <a:srgbClr val="FF9900"/>
              </a:solidFill>
              <a:effectLst>
                <a:outerShdw blurRad="50800" dist="50800" dir="2700000" algn="tl" rotWithShape="0">
                  <a:srgbClr val="000000"/>
                </a:outerShdw>
              </a:effectLst>
              <a:latin typeface="Myriad Pro"/>
              <a:ea typeface="ＭＳ Ｐゴシック" charset="0"/>
              <a:cs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245" y="2229832"/>
            <a:ext cx="813106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  <a:hlinkClick r:id="rId9"/>
              </a:rPr>
              <a:t>The hottest year on record signals that global warming is alive and well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The Conversation, January 20, 2016. </a:t>
            </a:r>
            <a:endParaRPr lang="en-US" sz="18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https://</a:t>
            </a:r>
            <a:r>
              <a:rPr lang="en-US" sz="1600" dirty="0" smtClean="0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theconversation.com/the-hottest-year-on-record-signals-that-global-warming-is-alive-and-well-53480</a:t>
            </a:r>
            <a:endParaRPr lang="en-US" sz="16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endParaRPr lang="en-US" sz="1800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  <a:hlinkClick r:id="rId10"/>
              </a:rPr>
              <a:t>Yes, we can do 'sound' climate science even though it's projecting the future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The Conversation. US Edition, 5 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April 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2017 </a:t>
            </a: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http://</a:t>
            </a:r>
            <a:r>
              <a:rPr lang="en-US" sz="1600" dirty="0" err="1">
                <a:solidFill>
                  <a:schemeClr val="bg1"/>
                </a:solidFill>
                <a:latin typeface="Calibri"/>
                <a:cs typeface="Calibri"/>
              </a:rPr>
              <a:t>theconversation.com</a:t>
            </a: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/yes-we-can-do-sound-climate-science-even-though-its-projecting-the-future-75763</a:t>
            </a:r>
            <a:r>
              <a:rPr lang="en-US" sz="1600" dirty="0" smtClean="0">
                <a:latin typeface="Calibri"/>
                <a:cs typeface="Calibri"/>
              </a:rPr>
              <a:t> 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72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1143000"/>
          </a:xfrm>
        </p:spPr>
        <p:txBody>
          <a:bodyPr/>
          <a:lstStyle/>
          <a:p>
            <a:r>
              <a:rPr lang="en-US" sz="6000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The 2015-16 El Niño event</a:t>
            </a:r>
            <a:endParaRPr lang="en-US" sz="6000" i="1" dirty="0">
              <a:solidFill>
                <a:srgbClr val="FF66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Myriad Pro"/>
              <a:cs typeface="Myriad Pro"/>
            </a:endParaRPr>
          </a:p>
        </p:txBody>
      </p:sp>
      <p:pic>
        <p:nvPicPr>
          <p:cNvPr id="3" name="Picture 1" descr="SSTa_July 201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3200400"/>
            <a:ext cx="3810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75981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3400" y="609600"/>
            <a:ext cx="7467600" cy="1143000"/>
          </a:xfrm>
          <a:prstGeom prst="rect">
            <a:avLst/>
          </a:prstGeom>
        </p:spPr>
        <p:txBody>
          <a:bodyPr lIns="92075" tIns="46038" rIns="92075" bIns="46038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1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Myriad Pro"/>
                <a:cs typeface="Myriad Pro"/>
              </a:rPr>
              <a:t>Peak El Niño occurs about Christmas season ...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953000" y="2362200"/>
            <a:ext cx="3505200" cy="3429000"/>
          </a:xfrm>
          <a:prstGeom prst="rect">
            <a:avLst/>
          </a:prstGeom>
          <a:noFill/>
        </p:spPr>
        <p:txBody>
          <a:bodyPr lIns="92075" tIns="46038" rIns="92075" bIns="46038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6600"/>
              </a:buClr>
              <a:buFont typeface="Wingdings" charset="2"/>
              <a:buChar char="Ø"/>
              <a:defRPr/>
            </a:pPr>
            <a:r>
              <a:rPr lang="ja-JP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"/>
              </a:rPr>
              <a:t>“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charset="0"/>
              </a:rPr>
              <a:t>Christ Child</a:t>
            </a:r>
            <a:r>
              <a:rPr lang="ja-JP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"/>
              </a:rPr>
              <a:t>”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omic Sans MS" charset="0"/>
            </a:endParaRPr>
          </a:p>
          <a:p>
            <a:pPr>
              <a:buClr>
                <a:srgbClr val="FF6600"/>
              </a:buClr>
              <a:buFont typeface="Wingdings" charset="2"/>
              <a:buChar char="Ø"/>
              <a:defRPr/>
            </a:pPr>
            <a:r>
              <a:rPr lang="ja-JP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"/>
              </a:rPr>
              <a:t>“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charset="0"/>
              </a:rPr>
              <a:t>The Boy</a:t>
            </a:r>
            <a:r>
              <a:rPr lang="ja-JP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"/>
              </a:rPr>
              <a:t>”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omic Sans MS" charset="0"/>
            </a:endParaRPr>
          </a:p>
          <a:p>
            <a:pPr>
              <a:buClr>
                <a:srgbClr val="FF6600"/>
              </a:buClr>
              <a:buFont typeface="Wingdings" charset="2"/>
              <a:buChar char="Ø"/>
              <a:defRPr/>
            </a:pPr>
            <a:r>
              <a:rPr lang="ja-JP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"/>
              </a:rPr>
              <a:t>“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charset="0"/>
              </a:rPr>
              <a:t>The Little One</a:t>
            </a:r>
            <a:r>
              <a:rPr lang="ja-JP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"/>
              </a:rPr>
              <a:t>”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omic Sans MS" charset="0"/>
            </a:endParaRPr>
          </a:p>
          <a:p>
            <a:pPr>
              <a:buClr>
                <a:srgbClr val="FF6600"/>
              </a:buClr>
              <a:buFont typeface="Wingdings" charset="2"/>
              <a:buChar char="Ø"/>
              <a:defRPr/>
            </a:pP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omic Sans MS" charset="0"/>
            </a:endParaRPr>
          </a:p>
          <a:p>
            <a:pPr>
              <a:buClr>
                <a:srgbClr val="FF6600"/>
              </a:buClr>
              <a:buFont typeface="Wingdings" charset="2"/>
              <a:buChar char="Ø"/>
              <a:defRPr/>
            </a:pP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charset="0"/>
              </a:rPr>
              <a:t>Cf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charset="0"/>
              </a:rPr>
              <a:t>: La Niña</a:t>
            </a:r>
          </a:p>
          <a:p>
            <a:pPr>
              <a:buClr>
                <a:srgbClr val="FF6600"/>
              </a:buClr>
              <a:buFont typeface="Wingdings" charset="2"/>
              <a:buChar char="Ø"/>
              <a:defRPr/>
            </a:pPr>
            <a:r>
              <a:rPr lang="ja-JP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"/>
              </a:rPr>
              <a:t>“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charset="0"/>
              </a:rPr>
              <a:t>The Girl</a:t>
            </a:r>
            <a:r>
              <a:rPr lang="ja-JP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"/>
              </a:rPr>
              <a:t>”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omic Sans MS" charset="0"/>
            </a:endParaRPr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817813"/>
            <a:ext cx="4064000" cy="282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1AF8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19147</TotalTime>
  <Pages>1</Pages>
  <Words>2388</Words>
  <Application>Microsoft Macintosh PowerPoint</Application>
  <PresentationFormat>On-screen Show (4:3)</PresentationFormat>
  <Paragraphs>471</Paragraphs>
  <Slides>72</Slides>
  <Notes>9</Notes>
  <HiddenSlides>2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97" baseType="lpstr">
      <vt:lpstr>Arial Black</vt:lpstr>
      <vt:lpstr>Avenir Heavy Oblique</vt:lpstr>
      <vt:lpstr>Calibri</vt:lpstr>
      <vt:lpstr>Comic Sans MS</vt:lpstr>
      <vt:lpstr>Helvetica</vt:lpstr>
      <vt:lpstr>Helvetica Neue</vt:lpstr>
      <vt:lpstr>Impact</vt:lpstr>
      <vt:lpstr>ＭＳ Ｐゴシック</vt:lpstr>
      <vt:lpstr>Myriad Pro</vt:lpstr>
      <vt:lpstr>Myriad Pro Semibold</vt:lpstr>
      <vt:lpstr>Symbol</vt:lpstr>
      <vt:lpstr>Times New Roman</vt:lpstr>
      <vt:lpstr>Wingdings</vt:lpstr>
      <vt:lpstr>Arial</vt:lpstr>
      <vt:lpstr>4_Default Design</vt:lpstr>
      <vt:lpstr>1_Default Design</vt:lpstr>
      <vt:lpstr>2_Default Design</vt:lpstr>
      <vt:lpstr>6_Default Design</vt:lpstr>
      <vt:lpstr>5_Default Design</vt:lpstr>
      <vt:lpstr>7_Default Design</vt:lpstr>
      <vt:lpstr>8_Default Design</vt:lpstr>
      <vt:lpstr>9_Default Design</vt:lpstr>
      <vt:lpstr>10_Default Design</vt:lpstr>
      <vt:lpstr>MS Organization Chart 2.0</vt:lpstr>
      <vt:lpstr>Document</vt:lpstr>
      <vt:lpstr>Fifty shades of  climate change</vt:lpstr>
      <vt:lpstr>Global warming is alive and well Not that this is a good thing!  Kevin E Trenberth NCAR</vt:lpstr>
      <vt:lpstr>Running a fever: Seeing the doctor</vt:lpstr>
      <vt:lpstr>Climate change is happening: It is due to humans </vt:lpstr>
      <vt:lpstr>What Is Causing Warming?</vt:lpstr>
      <vt:lpstr>PowerPoint Presentation</vt:lpstr>
      <vt:lpstr>Global temperature and carbon dioxide: anomalies through 2016 </vt:lpstr>
      <vt:lpstr>The 2015-16 El Niño event</vt:lpstr>
      <vt:lpstr>PowerPoint Presentation</vt:lpstr>
      <vt:lpstr>PowerPoint Presentation</vt:lpstr>
      <vt:lpstr>Changes affect the whole Food Chain</vt:lpstr>
      <vt:lpstr>The biggest source of drought and floods around the world is  El Niño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warming means more heat: Where does the heat go?</vt:lpstr>
      <vt:lpstr>PowerPoint Presentation</vt:lpstr>
      <vt:lpstr>PowerPoint Presentation</vt:lpstr>
      <vt:lpstr>Snow cover and Arctic sea ice are decreasing</vt:lpstr>
      <vt:lpstr>PowerPoint Presentation</vt:lpstr>
      <vt:lpstr>Sea Level Rise</vt:lpstr>
      <vt:lpstr>Warmer air holds more moisture</vt:lpstr>
      <vt:lpstr>PowerPoint Presentation</vt:lpstr>
      <vt:lpstr>PowerPoint Presentation</vt:lpstr>
      <vt:lpstr>PowerPoint Presentation</vt:lpstr>
      <vt:lpstr>Mountains and climate change</vt:lpstr>
      <vt:lpstr>Senator James Inhofe stunt on snow and climate change in Senate</vt:lpstr>
      <vt:lpstr>Jonas: East coast snow storm         Jan 22-23 2016</vt:lpstr>
      <vt:lpstr>PowerPoint Presentation</vt:lpstr>
      <vt:lpstr>PowerPoint Presentation</vt:lpstr>
      <vt:lpstr>PowerPoint Presentation</vt:lpstr>
      <vt:lpstr>Attribution of climate change</vt:lpstr>
      <vt:lpstr>Changes in extremes</vt:lpstr>
      <vt:lpstr>Extremes matter</vt:lpstr>
      <vt:lpstr>Some recent extremes</vt:lpstr>
      <vt:lpstr>PowerPoint Presentation</vt:lpstr>
      <vt:lpstr>PowerPoint Presentation</vt:lpstr>
      <vt:lpstr>Boulder Flooding  September 2013</vt:lpstr>
      <vt:lpstr>PowerPoint Presentation</vt:lpstr>
      <vt:lpstr>Composite satellite imagery</vt:lpstr>
      <vt:lpstr>15 Sept 2013</vt:lpstr>
      <vt:lpstr>2015-16 events</vt:lpstr>
      <vt:lpstr> Fort McMurray, Alberta CA May 2016 Following 8 month long drought   Drought in South Africa Jan 2016 worst on record  </vt:lpstr>
      <vt:lpstr>Floods all around the world  South Carolina, Oct 2015   Chennai, India, Nov-Dec 2015  Missouri, Nov-Dec 2015  Ascunción, Paraguay Dec 2015   Houston, April 2016  Louisiana, Aug. 2016  California, J-F 2017   ENSO related as to where. Global warming to amounts </vt:lpstr>
      <vt:lpstr>Summer 2015: Hurricanes galore: El Niño + global warming</vt:lpstr>
      <vt:lpstr>Louisiana flooding: mid August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Risky Business!</vt:lpstr>
      <vt:lpstr>PowerPoint Presentation</vt:lpstr>
      <vt:lpstr>Pope’s encyclical on climate change:  Laudato Si’,” or “Praise Be to You” </vt:lpstr>
      <vt:lpstr>We need a price on carbon emissions!</vt:lpstr>
      <vt:lpstr>Centers of Action?</vt:lpstr>
      <vt:lpstr>Centers of Action?</vt:lpstr>
      <vt:lpstr>Centers of Action?</vt:lpstr>
      <vt:lpstr>PowerPoint Presentation</vt:lpstr>
      <vt:lpstr>Many things you can do:</vt:lpstr>
      <vt:lpstr>Many things you can do: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Dr. Kevin E. Trenberth</dc:creator>
  <cp:lastModifiedBy>Microsoft Office User</cp:lastModifiedBy>
  <cp:revision>1155</cp:revision>
  <cp:lastPrinted>2013-06-10T17:49:37Z</cp:lastPrinted>
  <dcterms:created xsi:type="dcterms:W3CDTF">1996-09-25T11:29:30Z</dcterms:created>
  <dcterms:modified xsi:type="dcterms:W3CDTF">2017-04-26T16:09:21Z</dcterms:modified>
</cp:coreProperties>
</file>