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99" r:id="rId1"/>
    <p:sldMasterId id="2147483762" r:id="rId2"/>
    <p:sldMasterId id="2147483766" r:id="rId3"/>
  </p:sldMasterIdLst>
  <p:notesMasterIdLst>
    <p:notesMasterId r:id="rId58"/>
  </p:notesMasterIdLst>
  <p:handoutMasterIdLst>
    <p:handoutMasterId r:id="rId59"/>
  </p:handoutMasterIdLst>
  <p:sldIdLst>
    <p:sldId id="1090" r:id="rId4"/>
    <p:sldId id="1015" r:id="rId5"/>
    <p:sldId id="952" r:id="rId6"/>
    <p:sldId id="953" r:id="rId7"/>
    <p:sldId id="954" r:id="rId8"/>
    <p:sldId id="955" r:id="rId9"/>
    <p:sldId id="956" r:id="rId10"/>
    <p:sldId id="1016" r:id="rId11"/>
    <p:sldId id="1049" r:id="rId12"/>
    <p:sldId id="1050" r:id="rId13"/>
    <p:sldId id="1074" r:id="rId14"/>
    <p:sldId id="825" r:id="rId15"/>
    <p:sldId id="998" r:id="rId16"/>
    <p:sldId id="1003" r:id="rId17"/>
    <p:sldId id="1000" r:id="rId18"/>
    <p:sldId id="826" r:id="rId19"/>
    <p:sldId id="1020" r:id="rId20"/>
    <p:sldId id="1021" r:id="rId21"/>
    <p:sldId id="1022" r:id="rId22"/>
    <p:sldId id="1023" r:id="rId23"/>
    <p:sldId id="1024" r:id="rId24"/>
    <p:sldId id="1025" r:id="rId25"/>
    <p:sldId id="1026" r:id="rId26"/>
    <p:sldId id="1080" r:id="rId27"/>
    <p:sldId id="1068" r:id="rId28"/>
    <p:sldId id="1072" r:id="rId29"/>
    <p:sldId id="1028" r:id="rId30"/>
    <p:sldId id="1073" r:id="rId31"/>
    <p:sldId id="1053" r:id="rId32"/>
    <p:sldId id="1041" r:id="rId33"/>
    <p:sldId id="1033" r:id="rId34"/>
    <p:sldId id="1034" r:id="rId35"/>
    <p:sldId id="1035" r:id="rId36"/>
    <p:sldId id="1009" r:id="rId37"/>
    <p:sldId id="1010" r:id="rId38"/>
    <p:sldId id="1011" r:id="rId39"/>
    <p:sldId id="1091" r:id="rId40"/>
    <p:sldId id="1004" r:id="rId41"/>
    <p:sldId id="1007" r:id="rId42"/>
    <p:sldId id="1058" r:id="rId43"/>
    <p:sldId id="977" r:id="rId44"/>
    <p:sldId id="1005" r:id="rId45"/>
    <p:sldId id="1066" r:id="rId46"/>
    <p:sldId id="1067" r:id="rId47"/>
    <p:sldId id="1006" r:id="rId48"/>
    <p:sldId id="1089" r:id="rId49"/>
    <p:sldId id="1079" r:id="rId50"/>
    <p:sldId id="1077" r:id="rId51"/>
    <p:sldId id="1078" r:id="rId52"/>
    <p:sldId id="1081" r:id="rId53"/>
    <p:sldId id="1082" r:id="rId54"/>
    <p:sldId id="1087" r:id="rId55"/>
    <p:sldId id="1088" r:id="rId56"/>
    <p:sldId id="1013" r:id="rId57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itchFamily="66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clrMru>
    <a:srgbClr val="C449CC"/>
    <a:srgbClr val="549FFF"/>
    <a:srgbClr val="FFC483"/>
    <a:srgbClr val="C6BD84"/>
    <a:srgbClr val="66FF66"/>
    <a:srgbClr val="66FFCC"/>
    <a:srgbClr val="0000CC"/>
    <a:srgbClr val="FFCCCC"/>
    <a:srgbClr val="FFEBEB"/>
    <a:srgbClr val="996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54" autoAdjust="0"/>
    <p:restoredTop sz="94683" autoAdjust="0"/>
  </p:normalViewPr>
  <p:slideViewPr>
    <p:cSldViewPr snapToGrid="0">
      <p:cViewPr varScale="1">
        <p:scale>
          <a:sx n="62" d="100"/>
          <a:sy n="62" d="100"/>
        </p:scale>
        <p:origin x="-2000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7.xml"/><Relationship Id="rId51" Type="http://schemas.openxmlformats.org/officeDocument/2006/relationships/slide" Target="slides/slide48.xml"/><Relationship Id="rId52" Type="http://schemas.openxmlformats.org/officeDocument/2006/relationships/slide" Target="slides/slide49.xml"/><Relationship Id="rId53" Type="http://schemas.openxmlformats.org/officeDocument/2006/relationships/slide" Target="slides/slide50.xml"/><Relationship Id="rId54" Type="http://schemas.openxmlformats.org/officeDocument/2006/relationships/slide" Target="slides/slide51.xml"/><Relationship Id="rId55" Type="http://schemas.openxmlformats.org/officeDocument/2006/relationships/slide" Target="slides/slide52.xml"/><Relationship Id="rId56" Type="http://schemas.openxmlformats.org/officeDocument/2006/relationships/slide" Target="slides/slide53.xml"/><Relationship Id="rId57" Type="http://schemas.openxmlformats.org/officeDocument/2006/relationships/slide" Target="slides/slide54.xml"/><Relationship Id="rId58" Type="http://schemas.openxmlformats.org/officeDocument/2006/relationships/notesMaster" Target="notesMasters/notesMaster1.xml"/><Relationship Id="rId59" Type="http://schemas.openxmlformats.org/officeDocument/2006/relationships/handoutMaster" Target="handoutMasters/handoutMaster1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D75F1CE3-95A9-4DAF-8E93-45D19110B2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2483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-1588"/>
            <a:ext cx="3027363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-1588"/>
            <a:ext cx="3027362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t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6975"/>
            <a:ext cx="30273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6975"/>
            <a:ext cx="3027362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070" tIns="0" rIns="19070" bIns="0" numCol="1" anchor="b" anchorCtr="0" compatLnSpc="1">
            <a:prstTxWarp prst="textNoShape">
              <a:avLst/>
            </a:prstTxWarp>
          </a:bodyPr>
          <a:lstStyle>
            <a:lvl1pPr algn="r" defTabSz="951175" eaLnBrk="0" hangingPunct="0">
              <a:defRPr sz="1000" i="1">
                <a:cs typeface="+mn-cs"/>
              </a:defRPr>
            </a:lvl1pPr>
          </a:lstStyle>
          <a:p>
            <a:pPr>
              <a:defRPr/>
            </a:pPr>
            <a:fld id="{502DC7DA-D02C-47CE-B485-57768C271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3450" y="4410075"/>
            <a:ext cx="5118100" cy="417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776" tIns="47680" rIns="93776" bIns="476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46087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4303777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65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97000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6213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thinkprogress.org</a:t>
            </a:r>
            <a:r>
              <a:rPr lang="en-US" dirty="0" smtClean="0"/>
              <a:t>/climate/2013/06/26/2202141/anti-science-climate-denier-caucus-113th-congress-edition/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60BE5-97B8-4D08-85E6-5A244D55214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1904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02DC7DA-D02C-47CE-B485-57768C271B67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139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49C2D1C5-FF4E-4F43-899C-DD16380914DC}" type="datetimeFigureOut">
              <a:rPr lang="en-US" smtClean="0">
                <a:solidFill>
                  <a:srgbClr val="000000"/>
                </a:solidFill>
                <a:cs typeface="+mn-cs"/>
              </a:rPr>
              <a:pPr eaLnBrk="0" hangingPunct="0"/>
              <a:t>3/27/15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endParaRPr lang="en-US">
              <a:solidFill>
                <a:srgbClr val="000000"/>
              </a:solidFill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0" hangingPunct="0"/>
            <a:fld id="{2C3B58C4-3FC4-024F-8FE7-E9E61B5172D5}" type="slidenum">
              <a:rPr lang="en-US" smtClean="0">
                <a:solidFill>
                  <a:srgbClr val="000000"/>
                </a:solidFill>
                <a:cs typeface="+mn-cs"/>
              </a:rPr>
              <a:pPr eaLnBrk="0" hangingPunct="0"/>
              <a:t>‹#›</a:t>
            </a:fld>
            <a:endParaRPr lang="en-US">
              <a:solidFill>
                <a:srgbClr val="000000"/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41427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4" Type="http://schemas.openxmlformats.org/officeDocument/2006/relationships/image" Target="../media/image2.jpeg"/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7412" name="Picture 7" descr="NCAR"/>
          <p:cNvPicPr>
            <a:picLocks noChangeAspect="1" noChangeArrowheads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60" r:id="rId2"/>
    <p:sldLayoutId id="2147483761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5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0">
              <a:srgbClr val="0000FF"/>
            </a:gs>
            <a:gs pos="100000">
              <a:schemeClr val="accent2">
                <a:lumMod val="5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2052" name="Picture 7" descr="NCAR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250" y="6403975"/>
            <a:ext cx="66675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0000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jpeg"/><Relationship Id="rId20" Type="http://schemas.openxmlformats.org/officeDocument/2006/relationships/image" Target="../media/image21.png"/><Relationship Id="rId21" Type="http://schemas.openxmlformats.org/officeDocument/2006/relationships/image" Target="../media/image22.jpeg"/><Relationship Id="rId22" Type="http://schemas.openxmlformats.org/officeDocument/2006/relationships/image" Target="../media/image23.jpeg"/><Relationship Id="rId23" Type="http://schemas.openxmlformats.org/officeDocument/2006/relationships/image" Target="../media/image24.gif"/><Relationship Id="rId24" Type="http://schemas.openxmlformats.org/officeDocument/2006/relationships/image" Target="../media/image25.jpeg"/><Relationship Id="rId25" Type="http://schemas.openxmlformats.org/officeDocument/2006/relationships/image" Target="../media/image26.jpeg"/><Relationship Id="rId26" Type="http://schemas.openxmlformats.org/officeDocument/2006/relationships/image" Target="../media/image27.png"/><Relationship Id="rId27" Type="http://schemas.openxmlformats.org/officeDocument/2006/relationships/image" Target="../media/image28.jpeg"/><Relationship Id="rId10" Type="http://schemas.openxmlformats.org/officeDocument/2006/relationships/image" Target="../media/image11.png"/><Relationship Id="rId11" Type="http://schemas.openxmlformats.org/officeDocument/2006/relationships/image" Target="../media/image12.jpeg"/><Relationship Id="rId12" Type="http://schemas.openxmlformats.org/officeDocument/2006/relationships/image" Target="../media/image13.jpeg"/><Relationship Id="rId13" Type="http://schemas.openxmlformats.org/officeDocument/2006/relationships/image" Target="../media/image14.jpeg"/><Relationship Id="rId14" Type="http://schemas.openxmlformats.org/officeDocument/2006/relationships/image" Target="../media/image15.png"/><Relationship Id="rId15" Type="http://schemas.openxmlformats.org/officeDocument/2006/relationships/image" Target="../media/image16.jpeg"/><Relationship Id="rId16" Type="http://schemas.openxmlformats.org/officeDocument/2006/relationships/image" Target="../media/image17.jpeg"/><Relationship Id="rId17" Type="http://schemas.openxmlformats.org/officeDocument/2006/relationships/image" Target="../media/image18.jpeg"/><Relationship Id="rId18" Type="http://schemas.openxmlformats.org/officeDocument/2006/relationships/image" Target="../media/image19.jpeg"/><Relationship Id="rId19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.jpeg"/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jpeg"/><Relationship Id="rId7" Type="http://schemas.openxmlformats.org/officeDocument/2006/relationships/image" Target="../media/image8.jpeg"/><Relationship Id="rId8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Relationship Id="rId3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4" Type="http://schemas.openxmlformats.org/officeDocument/2006/relationships/image" Target="../media/image43.jpeg"/><Relationship Id="rId5" Type="http://schemas.openxmlformats.org/officeDocument/2006/relationships/hyperlink" Target="..%5CMovies%5CEIS%5CGlacier%20time%20Lapses%5CAK-03%202009-05-18%20keynoteA.mov" TargetMode="External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jpeg"/><Relationship Id="rId3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w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jpeg"/><Relationship Id="rId3" Type="http://schemas.openxmlformats.org/officeDocument/2006/relationships/image" Target="../media/image6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2.jpeg"/><Relationship Id="rId3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4.png"/><Relationship Id="rId3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jpeg"/><Relationship Id="rId3" Type="http://schemas.openxmlformats.org/officeDocument/2006/relationships/image" Target="../media/image71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jpe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4" Type="http://schemas.openxmlformats.org/officeDocument/2006/relationships/image" Target="../media/image79.jpeg"/><Relationship Id="rId5" Type="http://schemas.openxmlformats.org/officeDocument/2006/relationships/image" Target="../media/image80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4" Type="http://schemas.openxmlformats.org/officeDocument/2006/relationships/image" Target="../media/image83.png"/><Relationship Id="rId5" Type="http://schemas.openxmlformats.org/officeDocument/2006/relationships/image" Target="../media/image84.jpeg"/><Relationship Id="rId6" Type="http://schemas.openxmlformats.org/officeDocument/2006/relationships/image" Target="../media/image85.png"/><Relationship Id="rId7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4" Type="http://schemas.openxmlformats.org/officeDocument/2006/relationships/image" Target="../media/image89.jpeg"/><Relationship Id="rId5" Type="http://schemas.openxmlformats.org/officeDocument/2006/relationships/image" Target="../media/image90.jpeg"/><Relationship Id="rId6" Type="http://schemas.openxmlformats.org/officeDocument/2006/relationships/image" Target="../media/image91.jpeg"/><Relationship Id="rId7" Type="http://schemas.openxmlformats.org/officeDocument/2006/relationships/image" Target="../media/image92.png"/><Relationship Id="rId8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gif"/><Relationship Id="rId4" Type="http://schemas.openxmlformats.org/officeDocument/2006/relationships/image" Target="../media/image95.jpeg"/><Relationship Id="rId5" Type="http://schemas.openxmlformats.org/officeDocument/2006/relationships/image" Target="../media/image96.jpeg"/><Relationship Id="rId6" Type="http://schemas.openxmlformats.org/officeDocument/2006/relationships/image" Target="../media/image97.jpeg"/><Relationship Id="rId7" Type="http://schemas.openxmlformats.org/officeDocument/2006/relationships/image" Target="../media/image98.png"/><Relationship Id="rId8" Type="http://schemas.openxmlformats.org/officeDocument/2006/relationships/image" Target="../media/image99.png"/><Relationship Id="rId9" Type="http://schemas.openxmlformats.org/officeDocument/2006/relationships/image" Target="../media/image100.jpeg"/><Relationship Id="rId10" Type="http://schemas.openxmlformats.org/officeDocument/2006/relationships/image" Target="../media/image10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gif"/><Relationship Id="rId4" Type="http://schemas.openxmlformats.org/officeDocument/2006/relationships/image" Target="../media/image104.png"/><Relationship Id="rId5" Type="http://schemas.openxmlformats.org/officeDocument/2006/relationships/image" Target="../media/image10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2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0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8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2.png"/><Relationship Id="rId3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4" Type="http://schemas.openxmlformats.org/officeDocument/2006/relationships/image" Target="../media/image118.jpeg"/><Relationship Id="rId5" Type="http://schemas.openxmlformats.org/officeDocument/2006/relationships/image" Target="../media/image119.jpeg"/><Relationship Id="rId6" Type="http://schemas.openxmlformats.org/officeDocument/2006/relationships/image" Target="../media/image120.jpeg"/><Relationship Id="rId7" Type="http://schemas.openxmlformats.org/officeDocument/2006/relationships/image" Target="../media/image121.jpeg"/><Relationship Id="rId8" Type="http://schemas.openxmlformats.org/officeDocument/2006/relationships/image" Target="../media/image122.jpeg"/><Relationship Id="rId9" Type="http://schemas.openxmlformats.org/officeDocument/2006/relationships/image" Target="../media/image123.jpeg"/><Relationship Id="rId10" Type="http://schemas.openxmlformats.org/officeDocument/2006/relationships/image" Target="../media/image124.jpeg"/><Relationship Id="rId11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7.jpeg"/><Relationship Id="rId3" Type="http://schemas.openxmlformats.org/officeDocument/2006/relationships/image" Target="../media/image12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4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4" Type="http://schemas.openxmlformats.org/officeDocument/2006/relationships/image" Target="../media/image134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3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 descr="MuirGlacierAlaska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5597361"/>
            <a:ext cx="3643955" cy="1260639"/>
          </a:xfrm>
          <a:prstGeom prst="rect">
            <a:avLst/>
          </a:prstGeom>
          <a:noFill/>
        </p:spPr>
      </p:pic>
      <p:pic>
        <p:nvPicPr>
          <p:cNvPr id="5" name="Picture 4" descr="npseaice_ssi_2012239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38885" y="1479478"/>
            <a:ext cx="1992785" cy="1375623"/>
          </a:xfrm>
          <a:prstGeom prst="rect">
            <a:avLst/>
          </a:prstGeom>
        </p:spPr>
      </p:pic>
      <p:pic>
        <p:nvPicPr>
          <p:cNvPr id="6" name="Picture 5" descr="sl_ns_global_20_3_14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545" y="2868520"/>
            <a:ext cx="1968125" cy="131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667" y="5486400"/>
            <a:ext cx="2064003" cy="1371600"/>
          </a:xfrm>
          <a:prstGeom prst="rect">
            <a:avLst/>
          </a:prstGeom>
        </p:spPr>
      </p:pic>
      <p:pic>
        <p:nvPicPr>
          <p:cNvPr id="8" name="Picture 7" descr="hose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40528" y="5572703"/>
            <a:ext cx="2034283" cy="1285297"/>
          </a:xfrm>
          <a:prstGeom prst="rect">
            <a:avLst/>
          </a:prstGeom>
          <a:noFill/>
        </p:spPr>
      </p:pic>
      <p:pic>
        <p:nvPicPr>
          <p:cNvPr id="9" name="Picture 2" descr="crackedearth"/>
          <p:cNvPicPr>
            <a:picLocks noChangeAspect="1" noChangeArrowheads="1"/>
          </p:cNvPicPr>
          <p:nvPr/>
        </p:nvPicPr>
        <p:blipFill>
          <a:blip r:embed="rId7" cstate="email">
            <a:lum brigh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0280" y="5572702"/>
            <a:ext cx="1380231" cy="1285297"/>
          </a:xfrm>
          <a:prstGeom prst="rect">
            <a:avLst/>
          </a:prstGeom>
          <a:noFill/>
        </p:spPr>
      </p:pic>
      <p:pic>
        <p:nvPicPr>
          <p:cNvPr id="10" name="Picture 4" descr="wea00173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14621" y="-1"/>
            <a:ext cx="2029379" cy="1430163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1" name="Picture 5" descr="FLkralupy"/>
          <p:cNvPicPr>
            <a:picLocks noChangeAspect="1" noChangeArrowheads="1"/>
          </p:cNvPicPr>
          <p:nvPr/>
        </p:nvPicPr>
        <p:blipFill>
          <a:blip r:embed="rId9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4871" y="4213431"/>
            <a:ext cx="1996801" cy="1285297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cxnSp>
        <p:nvCxnSpPr>
          <p:cNvPr id="13" name="Straight Connector 12"/>
          <p:cNvCxnSpPr>
            <a:endCxn id="11" idx="1"/>
          </p:cNvCxnSpPr>
          <p:nvPr/>
        </p:nvCxnSpPr>
        <p:spPr bwMode="auto">
          <a:xfrm>
            <a:off x="7089567" y="0"/>
            <a:ext cx="45304" cy="485608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>
            <a:off x="7114226" y="-36987"/>
            <a:ext cx="12331" cy="5572703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0000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3" name="Picture 22" descr="Tco2_record_2014F.pn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8522" y="3602759"/>
            <a:ext cx="1867345" cy="1019435"/>
          </a:xfrm>
          <a:prstGeom prst="rect">
            <a:avLst/>
          </a:prstGeom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4634" y="0"/>
            <a:ext cx="1800757" cy="14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39181"/>
            <a:ext cx="1922980" cy="1322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13282" y="0"/>
            <a:ext cx="1785883" cy="1397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5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3847" y="1401060"/>
            <a:ext cx="1681855" cy="1086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 descr="TobogganGlacierAl"/>
          <p:cNvPicPr>
            <a:picLocks noChangeAspect="1" noChangeArrowheads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0606" y="2244205"/>
            <a:ext cx="1752511" cy="2351801"/>
          </a:xfrm>
          <a:prstGeom prst="rect">
            <a:avLst/>
          </a:prstGeom>
          <a:solidFill>
            <a:srgbClr val="FF4949"/>
          </a:solidFill>
        </p:spPr>
      </p:pic>
      <p:pic>
        <p:nvPicPr>
          <p:cNvPr id="33" name="Picture 32" descr="Church_UKflood_Jan-Feb14.jpeg"/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924709" cy="1230246"/>
          </a:xfrm>
          <a:prstGeom prst="rect">
            <a:avLst/>
          </a:prstGeom>
        </p:spPr>
      </p:pic>
      <p:pic>
        <p:nvPicPr>
          <p:cNvPr id="35" name="Picture 34" descr="Christchurch-New-Zealand-March-2014-640x360.jpg"/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35177" y="1361780"/>
            <a:ext cx="1942539" cy="1297188"/>
          </a:xfrm>
          <a:prstGeom prst="rect">
            <a:avLst/>
          </a:prstGeom>
        </p:spPr>
      </p:pic>
      <p:pic>
        <p:nvPicPr>
          <p:cNvPr id="36" name="Picture 35" descr="Bosnia19May.jpg"/>
          <p:cNvPicPr>
            <a:picLocks noChangeAspect="1"/>
          </p:cNvPicPr>
          <p:nvPr/>
        </p:nvPicPr>
        <p:blipFill rotWithShape="1"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605" y="-1"/>
            <a:ext cx="1645217" cy="1387969"/>
          </a:xfrm>
          <a:prstGeom prst="rect">
            <a:avLst/>
          </a:prstGeom>
        </p:spPr>
      </p:pic>
      <p:pic>
        <p:nvPicPr>
          <p:cNvPr id="38" name="Picture 37" descr="Midwest_June14_1.jpg"/>
          <p:cNvPicPr>
            <a:picLocks noChangeAspect="1"/>
          </p:cNvPicPr>
          <p:nvPr/>
        </p:nvPicPr>
        <p:blipFill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475098"/>
            <a:ext cx="1924708" cy="1082648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6793" y="4397213"/>
            <a:ext cx="1707823" cy="1151384"/>
          </a:xfrm>
          <a:prstGeom prst="rect">
            <a:avLst/>
          </a:prstGeom>
        </p:spPr>
      </p:pic>
      <p:pic>
        <p:nvPicPr>
          <p:cNvPr id="41" name="Picture 40" descr="Srinagar2_Kashmir.jpg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2733" y="1321951"/>
            <a:ext cx="1713982" cy="1179009"/>
          </a:xfrm>
          <a:prstGeom prst="rect">
            <a:avLst/>
          </a:prstGeom>
        </p:spPr>
      </p:pic>
      <p:pic>
        <p:nvPicPr>
          <p:cNvPr id="43" name="Picture 42" descr="bangladesh_tmo_2014_241.jpg"/>
          <p:cNvPicPr>
            <a:picLocks noChangeAspect="1"/>
          </p:cNvPicPr>
          <p:nvPr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517440"/>
            <a:ext cx="1937800" cy="1213308"/>
          </a:xfrm>
          <a:prstGeom prst="rect">
            <a:avLst/>
          </a:prstGeom>
        </p:spPr>
      </p:pic>
      <p:pic>
        <p:nvPicPr>
          <p:cNvPr id="44" name="Picture 43" descr="Haiyan-animated-1383861614.gif"/>
          <p:cNvPicPr>
            <a:picLocks noChangeAspect="1"/>
          </p:cNvPicPr>
          <p:nvPr/>
        </p:nvPicPr>
        <p:blipFill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2667" y="2449543"/>
            <a:ext cx="1805538" cy="1203692"/>
          </a:xfrm>
          <a:prstGeom prst="rect">
            <a:avLst/>
          </a:prstGeom>
        </p:spPr>
      </p:pic>
      <p:pic>
        <p:nvPicPr>
          <p:cNvPr id="45" name="Picture 44" descr="boulderflood2.jpg.CROP.original-original.jpg"/>
          <p:cNvPicPr>
            <a:picLocks noChangeAspect="1"/>
          </p:cNvPicPr>
          <p:nvPr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17566"/>
            <a:ext cx="1924708" cy="1230051"/>
          </a:xfrm>
          <a:prstGeom prst="rect">
            <a:avLst/>
          </a:prstGeom>
        </p:spPr>
      </p:pic>
      <p:pic>
        <p:nvPicPr>
          <p:cNvPr id="46" name="Picture 45" descr="Austr bushfire 13 Jan,13.jpg"/>
          <p:cNvPicPr>
            <a:picLocks noChangeAspect="1"/>
          </p:cNvPicPr>
          <p:nvPr/>
        </p:nvPicPr>
        <p:blipFill>
          <a:blip r:embed="rId2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2966" y="2566430"/>
            <a:ext cx="1924824" cy="1283216"/>
          </a:xfrm>
          <a:prstGeom prst="rect">
            <a:avLst/>
          </a:prstGeom>
        </p:spPr>
      </p:pic>
      <p:pic>
        <p:nvPicPr>
          <p:cNvPr id="48" name="Picture 47" descr="aviso_trend_1993_2013_v3.png"/>
          <p:cNvPicPr>
            <a:picLocks noChangeAspect="1"/>
          </p:cNvPicPr>
          <p:nvPr/>
        </p:nvPicPr>
        <p:blipFill>
          <a:blip r:embed="rId2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8339" y="4622193"/>
            <a:ext cx="1667586" cy="1007303"/>
          </a:xfrm>
          <a:prstGeom prst="rect">
            <a:avLst/>
          </a:prstGeom>
        </p:spPr>
      </p:pic>
      <p:pic>
        <p:nvPicPr>
          <p:cNvPr id="49" name="Picture 5"/>
          <p:cNvPicPr>
            <a:picLocks noChangeAspect="1" noChangeArrowheads="1"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653016" y="3823457"/>
            <a:ext cx="1867171" cy="1741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itle 1"/>
          <p:cNvSpPr txBox="1">
            <a:spLocks/>
          </p:cNvSpPr>
          <p:nvPr/>
        </p:nvSpPr>
        <p:spPr bwMode="auto">
          <a:xfrm rot="19957581">
            <a:off x="-51947" y="2613075"/>
            <a:ext cx="9196629" cy="1615032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51000">
                <a:schemeClr val="tx1">
                  <a:lumMod val="65000"/>
                  <a:lumOff val="35000"/>
                </a:schemeClr>
              </a:gs>
              <a:gs pos="86000">
                <a:schemeClr val="bg1">
                  <a:lumMod val="6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Fifty shades of </a:t>
            </a:r>
            <a:b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</a:br>
            <a:endParaRPr lang="en-US" sz="44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957581">
            <a:off x="420" y="2617927"/>
            <a:ext cx="9196629" cy="1615032"/>
          </a:xfrm>
          <a:gradFill flip="none" rotWithShape="1">
            <a:gsLst>
              <a:gs pos="0">
                <a:schemeClr val="bg1">
                  <a:lumMod val="75000"/>
                </a:schemeClr>
              </a:gs>
              <a:gs pos="51000">
                <a:schemeClr val="tx1">
                  <a:lumMod val="65000"/>
                  <a:lumOff val="35000"/>
                </a:schemeClr>
              </a:gs>
              <a:gs pos="86000">
                <a:schemeClr val="bg1">
                  <a:lumMod val="65000"/>
                </a:schemeClr>
              </a:gs>
            </a:gsLst>
            <a:lin ang="0" scaled="1"/>
            <a:tileRect/>
          </a:gradFill>
        </p:spPr>
        <p:txBody>
          <a:bodyPr/>
          <a:lstStyle/>
          <a:p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Fifty shades of </a:t>
            </a:r>
            <a:b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</a:br>
            <a:r>
              <a:rPr lang="en-US" sz="4400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climate change</a:t>
            </a:r>
            <a:endParaRPr lang="en-US" sz="4400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</p:txBody>
      </p:sp>
      <p:sp>
        <p:nvSpPr>
          <p:cNvPr id="32" name="Text Box 3"/>
          <p:cNvSpPr txBox="1">
            <a:spLocks noChangeArrowheads="1"/>
          </p:cNvSpPr>
          <p:nvPr/>
        </p:nvSpPr>
        <p:spPr bwMode="auto">
          <a:xfrm rot="19840403">
            <a:off x="-43954" y="2067223"/>
            <a:ext cx="9189667" cy="270843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98000">
                <a:schemeClr val="bg1">
                  <a:lumMod val="75000"/>
                </a:schemeClr>
              </a:gs>
              <a:gs pos="49000">
                <a:schemeClr val="bg2">
                  <a:lumMod val="75000"/>
                </a:schemeClr>
              </a:gs>
            </a:gsLst>
            <a:lin ang="0" scaled="1"/>
            <a:tileRect/>
          </a:gra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square">
            <a:spAutoFit/>
          </a:bodyPr>
          <a:lstStyle/>
          <a:p>
            <a:pPr marL="565150" indent="-565150" algn="ctr">
              <a:defRPr/>
            </a:pPr>
            <a:r>
              <a:rPr lang="en-US" sz="36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Climate disruption in the U.S.?</a:t>
            </a:r>
          </a:p>
          <a:p>
            <a:pPr marL="565150" indent="-565150" algn="ctr">
              <a:defRPr/>
            </a:pPr>
            <a:endParaRPr lang="en-US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  <a:p>
            <a:pPr marL="565150" indent="-565150" algn="ctr">
              <a:defRPr/>
            </a:pPr>
            <a:r>
              <a:rPr lang="en-US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Kevin E. </a:t>
            </a:r>
            <a:r>
              <a:rPr lang="en-US" sz="3600" b="1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Trenberth</a:t>
            </a:r>
            <a:endParaRPr lang="en-US" sz="36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Arial Black"/>
              <a:cs typeface="Arial Black"/>
            </a:endParaRPr>
          </a:p>
          <a:p>
            <a:pPr marL="565150" indent="-565150" algn="ctr">
              <a:defRPr/>
            </a:pPr>
            <a:r>
              <a:rPr lang="en-US" sz="3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 Black"/>
                <a:cs typeface="Arial Black"/>
              </a:rPr>
              <a:t>NCAR</a:t>
            </a:r>
          </a:p>
          <a:p>
            <a:pPr marL="565150" indent="-565150" algn="ctr">
              <a:defRPr/>
            </a:pPr>
            <a:endParaRPr lang="en-US" sz="3200" dirty="0">
              <a:solidFill>
                <a:srgbClr val="CC0000"/>
              </a:solidFill>
              <a:cs typeface="+mn-cs"/>
            </a:endParaRPr>
          </a:p>
          <a:p>
            <a:pPr marL="565150" indent="-565150">
              <a:defRPr/>
            </a:pPr>
            <a:endParaRPr lang="en-US" sz="1000" dirty="0"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03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3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000"/>
                            </p:stCondLst>
                            <p:childTnLst>
                              <p:par>
                                <p:cTn id="17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1" dur="1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1000"/>
                            </p:stCondLst>
                            <p:childTnLst>
                              <p:par>
                                <p:cTn id="23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4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3000"/>
                            </p:stCondLst>
                            <p:childTnLst>
                              <p:par>
                                <p:cTn id="26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0"/>
                            </p:stCondLst>
                            <p:childTnLst>
                              <p:par>
                                <p:cTn id="29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7000"/>
                            </p:stCondLst>
                            <p:childTnLst>
                              <p:par>
                                <p:cTn id="32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3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9000"/>
                            </p:stCondLst>
                            <p:childTnLst>
                              <p:par>
                                <p:cTn id="35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0"/>
                            </p:stCondLst>
                            <p:childTnLst>
                              <p:par>
                                <p:cTn id="38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0"/>
                            </p:stCondLst>
                            <p:childTnLst>
                              <p:par>
                                <p:cTn id="44" presetID="6" presetClass="emph" presetSubtype="0" fill="remove" nodeType="after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45" dur="1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7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8500"/>
                            </p:stCondLst>
                            <p:childTnLst>
                              <p:par>
                                <p:cTn id="52" presetID="23" presetClass="entr" presetSubtype="16" fill="hold" grpId="1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900"/>
                            </p:stCondLst>
                            <p:childTnLst>
                              <p:par>
                                <p:cTn id="57" presetID="34" presetClass="emph" presetSubtype="0" fill="hold" grpId="0" nodeType="after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5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5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3650"/>
                            </p:stCondLst>
                            <p:childTnLst>
                              <p:par>
                                <p:cTn id="64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5150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6650"/>
                            </p:stCondLst>
                            <p:childTnLst>
                              <p:par>
                                <p:cTn id="76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8150"/>
                            </p:stCondLst>
                            <p:childTnLst>
                              <p:par>
                                <p:cTn id="8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 animBg="1"/>
      <p:bldP spid="2" grpId="1" animBg="1"/>
      <p:bldP spid="32" grpId="0" build="allAtOnce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co2_record_2014F_noCO2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1791547"/>
            <a:ext cx="7352283" cy="4304453"/>
          </a:xfrm>
          <a:prstGeom prst="rect">
            <a:avLst/>
          </a:prstGeom>
        </p:spPr>
      </p:pic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38100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Global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temperature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and carbon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dioxide: anomalies through 2014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616200" y="6314440"/>
            <a:ext cx="389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1600" dirty="0">
                <a:solidFill>
                  <a:srgbClr val="FFFFFF"/>
                </a:solidFill>
                <a:latin typeface="Arial" charset="0"/>
                <a:cs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1900-99; data from NOAA </a:t>
            </a:r>
            <a:endParaRPr lang="en-US" sz="1600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pic>
        <p:nvPicPr>
          <p:cNvPr id="3" name="Picture 2" descr="Tco2_record_2014F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799" y="1706880"/>
            <a:ext cx="8011837" cy="437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430474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38100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Global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temperature </a:t>
            </a:r>
            <a:r>
              <a:rPr lang="en-US" sz="3200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and carbon </a:t>
            </a:r>
            <a:r>
              <a:rPr lang="en-US" sz="32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dioxide: anomalies through 2014</a:t>
            </a:r>
            <a:endParaRPr lang="en-US" sz="32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2616200" y="6314440"/>
            <a:ext cx="389388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FFFFFF"/>
                </a:solidFill>
                <a:latin typeface="Arial" charset="0"/>
              </a:rPr>
              <a:t>Base period </a:t>
            </a:r>
            <a:r>
              <a:rPr lang="en-US" sz="1600" dirty="0" smtClean="0">
                <a:solidFill>
                  <a:srgbClr val="FFFFFF"/>
                </a:solidFill>
                <a:latin typeface="Arial" charset="0"/>
              </a:rPr>
              <a:t>1900-99; data from NOAA </a:t>
            </a:r>
            <a:endParaRPr lang="en-US" sz="1600" dirty="0">
              <a:solidFill>
                <a:srgbClr val="FFFFFF"/>
              </a:solidFill>
              <a:latin typeface="Arial" charset="0"/>
            </a:endParaRPr>
          </a:p>
        </p:txBody>
      </p:sp>
      <p:pic>
        <p:nvPicPr>
          <p:cNvPr id="6" name="Picture 5" descr="GlobalT_NOAA_10-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909" y="1775373"/>
            <a:ext cx="8034705" cy="40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99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2988"/>
          </a:xfrm>
          <a:effectLst>
            <a:outerShdw dist="35921" dir="2700000" algn="ctr" rotWithShape="0">
              <a:srgbClr val="CC0000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Global warming means more heat:</a:t>
            </a:r>
            <a:b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dirty="0" smtClean="0">
                <a:solidFill>
                  <a:srgbClr val="FFFF00"/>
                </a:solidFill>
                <a:latin typeface="Comic Sans MS" pitchFamily="66" charset="0"/>
              </a:rPr>
              <a:t>Where does the heat go?</a:t>
            </a:r>
            <a:endParaRPr lang="en-US" sz="5400" dirty="0" smtClean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05000"/>
            <a:ext cx="9144000" cy="37338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Warms land and atmosphere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Heat storage in the ocean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land ice (raises sea level)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Melts sea ice and warms melted water</a:t>
            </a:r>
          </a:p>
          <a:p>
            <a:pPr marL="179388" indent="457200" eaLnBrk="1" hangingPunct="1">
              <a:buFont typeface="+mj-lt"/>
              <a:buAutoNum type="arabicPeriod"/>
              <a:defRPr/>
            </a:pP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Evaporates moisture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 rain storms,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cloud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  <a:sym typeface="Symbol"/>
              </a:rPr>
              <a:t>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possibly reflection of sun’s rays to 		    space</a:t>
            </a:r>
          </a:p>
          <a:p>
            <a:pPr indent="228600" eaLnBrk="1" hangingPunct="1">
              <a:buNone/>
              <a:defRPr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4" name="Oval Callout 3"/>
          <p:cNvSpPr/>
          <p:nvPr/>
        </p:nvSpPr>
        <p:spPr bwMode="auto">
          <a:xfrm>
            <a:off x="6400800" y="1600200"/>
            <a:ext cx="1828800" cy="914400"/>
          </a:xfrm>
          <a:prstGeom prst="wedgeEllipseCallout">
            <a:avLst>
              <a:gd name="adj1" fmla="val -102462"/>
              <a:gd name="adj2" fmla="val 72704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&gt;90%</a:t>
            </a:r>
          </a:p>
        </p:txBody>
      </p:sp>
    </p:spTree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106" name="Text Box 2"/>
          <p:cNvSpPr txBox="1">
            <a:spLocks noChangeArrowheads="1"/>
          </p:cNvSpPr>
          <p:nvPr/>
        </p:nvSpPr>
        <p:spPr bwMode="auto">
          <a:xfrm>
            <a:off x="587375" y="76200"/>
            <a:ext cx="77946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</a:rPr>
              <a:t>Evidence for reality of climate change</a:t>
            </a:r>
          </a:p>
        </p:txBody>
      </p:sp>
      <p:sp>
        <p:nvSpPr>
          <p:cNvPr id="943107" name="Text Box 3"/>
          <p:cNvSpPr txBox="1">
            <a:spLocks noChangeArrowheads="1"/>
          </p:cNvSpPr>
          <p:nvPr/>
        </p:nvSpPr>
        <p:spPr bwMode="auto">
          <a:xfrm>
            <a:off x="0" y="762000"/>
            <a:ext cx="25257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Glaciers melting</a:t>
            </a:r>
          </a:p>
        </p:txBody>
      </p:sp>
      <p:sp>
        <p:nvSpPr>
          <p:cNvPr id="943108" name="Text Box 4"/>
          <p:cNvSpPr txBox="1">
            <a:spLocks noChangeArrowheads="1"/>
          </p:cNvSpPr>
          <p:nvPr/>
        </p:nvSpPr>
        <p:spPr bwMode="auto">
          <a:xfrm>
            <a:off x="5257800" y="5715000"/>
            <a:ext cx="306863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1900                2003</a:t>
            </a:r>
          </a:p>
          <a:p>
            <a:r>
              <a:rPr lang="en-US" sz="2000">
                <a:solidFill>
                  <a:schemeClr val="bg1"/>
                </a:solidFill>
              </a:rPr>
              <a:t>  Alpine glacier, Austria</a:t>
            </a:r>
          </a:p>
        </p:txBody>
      </p:sp>
      <p:pic>
        <p:nvPicPr>
          <p:cNvPr id="943109" name="Picture 5" descr="TobogganGlacier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057400"/>
            <a:ext cx="2505075" cy="3857625"/>
          </a:xfrm>
          <a:prstGeom prst="rect">
            <a:avLst/>
          </a:prstGeom>
          <a:solidFill>
            <a:srgbClr val="FF4949"/>
          </a:solidFill>
        </p:spPr>
      </p:pic>
      <p:sp>
        <p:nvSpPr>
          <p:cNvPr id="943110" name="Text Box 6"/>
          <p:cNvSpPr txBox="1">
            <a:spLocks noChangeArrowheads="1"/>
          </p:cNvSpPr>
          <p:nvPr/>
        </p:nvSpPr>
        <p:spPr bwMode="auto">
          <a:xfrm>
            <a:off x="2743200" y="3352800"/>
            <a:ext cx="1308100" cy="222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1909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Toboggan</a:t>
            </a:r>
          </a:p>
          <a:p>
            <a:r>
              <a:rPr lang="en-US" sz="2000" dirty="0">
                <a:solidFill>
                  <a:srgbClr val="FFFF00"/>
                </a:solidFill>
              </a:rPr>
              <a:t>Glacier</a:t>
            </a:r>
          </a:p>
          <a:p>
            <a:r>
              <a:rPr lang="en-US" sz="2000" dirty="0">
                <a:solidFill>
                  <a:srgbClr val="FFFF00"/>
                </a:solidFill>
              </a:rPr>
              <a:t>Alaska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0000"/>
                </a:solidFill>
              </a:rPr>
              <a:t>2000</a:t>
            </a:r>
          </a:p>
        </p:txBody>
      </p:sp>
      <p:sp>
        <p:nvSpPr>
          <p:cNvPr id="943111" name="Line 7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943112" name="Picture 8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3810000"/>
            <a:ext cx="4972050" cy="197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3113" name="Picture 9" descr="MuirGlacierAlaska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8963" y="1143000"/>
            <a:ext cx="5786437" cy="2001838"/>
          </a:xfrm>
          <a:prstGeom prst="rect">
            <a:avLst/>
          </a:prstGeom>
          <a:noFill/>
        </p:spPr>
      </p:pic>
      <p:sp>
        <p:nvSpPr>
          <p:cNvPr id="943114" name="Text Box 10"/>
          <p:cNvSpPr txBox="1">
            <a:spLocks noChangeArrowheads="1"/>
          </p:cNvSpPr>
          <p:nvPr/>
        </p:nvSpPr>
        <p:spPr bwMode="auto">
          <a:xfrm>
            <a:off x="5715000" y="3184525"/>
            <a:ext cx="2971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>
                <a:solidFill>
                  <a:srgbClr val="FFFF00"/>
                </a:solidFill>
              </a:rPr>
              <a:t>Muir Glacier,  Alaska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228600" y="5997575"/>
            <a:ext cx="4114800" cy="8604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Increased </a:t>
            </a:r>
            <a:r>
              <a:rPr lang="en-US" b="1" dirty="0">
                <a:solidFill>
                  <a:schemeClr val="bg1"/>
                </a:solidFill>
                <a:hlinkClick r:id="rId5" action="ppaction://hlinkfile"/>
              </a:rPr>
              <a:t>Glacier</a:t>
            </a:r>
            <a:r>
              <a:rPr lang="en-US" b="1" dirty="0">
                <a:solidFill>
                  <a:schemeClr val="bg1"/>
                </a:solidFill>
              </a:rPr>
              <a:t> retreat since the early 1990s</a:t>
            </a:r>
          </a:p>
        </p:txBody>
      </p:sp>
    </p:spTree>
  </p:cSld>
  <p:clrMapOvr>
    <a:masterClrMapping/>
  </p:clrMapOvr>
  <p:transition xmlns:p14="http://schemas.microsoft.com/office/powerpoint/2010/main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1586" name="Picture 2" descr="http://nsidc.org/data/seaice_index/images/n_plot_hire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5486400" cy="2982170"/>
          </a:xfrm>
          <a:prstGeom prst="rect">
            <a:avLst/>
          </a:prstGeom>
          <a:noFill/>
        </p:spPr>
      </p:pic>
      <p:sp>
        <p:nvSpPr>
          <p:cNvPr id="94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2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2500">
                <a:solidFill>
                  <a:srgbClr val="FFFF00"/>
                </a:solidFill>
                <a:latin typeface="Comic Sans MS" pitchFamily="66" charset="0"/>
              </a:rPr>
              <a:t>Snow cover and Arctic sea ice are decreasing</a:t>
            </a:r>
          </a:p>
        </p:txBody>
      </p:sp>
      <p:sp>
        <p:nvSpPr>
          <p:cNvPr id="944131" name="Line 3"/>
          <p:cNvSpPr>
            <a:spLocks noChangeShapeType="1"/>
          </p:cNvSpPr>
          <p:nvPr/>
        </p:nvSpPr>
        <p:spPr bwMode="auto">
          <a:xfrm>
            <a:off x="0" y="762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44134" name="Text Box 6"/>
          <p:cNvSpPr txBox="1">
            <a:spLocks noChangeArrowheads="1"/>
          </p:cNvSpPr>
          <p:nvPr/>
        </p:nvSpPr>
        <p:spPr bwMode="auto">
          <a:xfrm>
            <a:off x="5562600" y="1066800"/>
            <a:ext cx="3581400" cy="2677656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Arctic sea ice </a:t>
            </a:r>
          </a:p>
          <a:p>
            <a:pPr eaLnBrk="1" hangingPunct="1"/>
            <a:r>
              <a:rPr lang="en-US" b="1" dirty="0">
                <a:solidFill>
                  <a:schemeClr val="bg1"/>
                </a:solidFill>
              </a:rPr>
              <a:t>area decreased by </a:t>
            </a:r>
            <a:r>
              <a:rPr lang="en-US" b="1" dirty="0" smtClean="0">
                <a:solidFill>
                  <a:schemeClr val="bg1"/>
                </a:solidFill>
              </a:rPr>
              <a:t>40% in summer</a:t>
            </a:r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endParaRPr lang="en-US" b="1" dirty="0">
              <a:solidFill>
                <a:schemeClr val="bg1"/>
              </a:solidFill>
            </a:endParaRPr>
          </a:p>
          <a:p>
            <a:pPr eaLnBrk="1" hangingPunct="1"/>
            <a:endParaRPr lang="en-US" b="1" dirty="0" smtClean="0">
              <a:solidFill>
                <a:schemeClr val="bg1"/>
              </a:solidFill>
            </a:endParaRPr>
          </a:p>
          <a:p>
            <a:pPr eaLnBrk="1" hangingPunct="1"/>
            <a:r>
              <a:rPr lang="en-US" b="1" dirty="0" smtClean="0">
                <a:solidFill>
                  <a:schemeClr val="bg1"/>
                </a:solidFill>
              </a:rPr>
              <a:t>2012 lowest on record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4" name="Picture 13" descr="npseaice_ssi_2012239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55" t="13333" r="5556" b="8333"/>
          <a:stretch>
            <a:fillRect/>
          </a:stretch>
        </p:blipFill>
        <p:spPr>
          <a:xfrm>
            <a:off x="228600" y="3769042"/>
            <a:ext cx="5257800" cy="308895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096000" y="5181600"/>
            <a:ext cx="270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Late August 2012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 bwMode="auto">
          <a:xfrm flipV="1">
            <a:off x="4526280" y="2514600"/>
            <a:ext cx="100584" cy="591312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" name="Straight Connector 3"/>
          <p:cNvCxnSpPr/>
          <p:nvPr/>
        </p:nvCxnSpPr>
        <p:spPr bwMode="auto">
          <a:xfrm flipV="1">
            <a:off x="4634420" y="2482179"/>
            <a:ext cx="128016" cy="36576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Box 1"/>
          <p:cNvSpPr txBox="1"/>
          <p:nvPr/>
        </p:nvSpPr>
        <p:spPr>
          <a:xfrm>
            <a:off x="5225143" y="727640"/>
            <a:ext cx="300082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/>
              <a:t>4</a:t>
            </a:r>
            <a:endParaRPr lang="en-US" sz="1400" dirty="0"/>
          </a:p>
        </p:txBody>
      </p:sp>
    </p:spTree>
  </p:cSld>
  <p:clrMapOvr>
    <a:masterClrMapping/>
  </p:clrMapOvr>
  <p:transition xmlns:p14="http://schemas.microsoft.com/office/powerpoint/2010/main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726" y="590646"/>
            <a:ext cx="2922987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Sea Level Rise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 descr="EPA_Trends_in_Global_Average_Absolute_Sea_Level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24" y="75841"/>
            <a:ext cx="5876424" cy="4852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2561" y="2494136"/>
            <a:ext cx="6769100" cy="433263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78315321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1_300.png"/>
          <p:cNvPicPr>
            <a:picLocks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1"/>
            <a:ext cx="8475178" cy="5493749"/>
          </a:xfrm>
          <a:prstGeom prst="rect">
            <a:avLst/>
          </a:prstGeom>
        </p:spPr>
      </p:pic>
      <p:pic>
        <p:nvPicPr>
          <p:cNvPr id="4" name="Picture 3" descr="Fig1_300_700.png"/>
          <p:cNvPicPr>
            <a:picLocks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000" y="990601"/>
            <a:ext cx="8475178" cy="5493749"/>
          </a:xfrm>
          <a:prstGeom prst="rect">
            <a:avLst/>
          </a:prstGeom>
        </p:spPr>
      </p:pic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685800"/>
          </a:xfrm>
          <a:effectLst>
            <a:outerShdw blurRad="50800" dist="38100" dir="2700000" algn="tl" rotWithShape="0">
              <a:prstClr val="black"/>
            </a:outerShdw>
          </a:effectLst>
        </p:spPr>
        <p:txBody>
          <a:bodyPr/>
          <a:lstStyle/>
          <a:p>
            <a:r>
              <a:rPr lang="en-US" sz="3200" dirty="0" smtClean="0">
                <a:solidFill>
                  <a:srgbClr val="FFC000"/>
                </a:solidFill>
                <a:latin typeface="Comic Sans MS" pitchFamily="66" charset="0"/>
              </a:rPr>
              <a:t>Global Ocean Heat Content</a:t>
            </a:r>
            <a:endParaRPr lang="en-US" sz="3200" dirty="0">
              <a:solidFill>
                <a:srgbClr val="FFC000"/>
              </a:solidFill>
              <a:latin typeface="Comic Sans MS" pitchFamily="66" charset="0"/>
            </a:endParaRPr>
          </a:p>
        </p:txBody>
      </p:sp>
      <p:pic>
        <p:nvPicPr>
          <p:cNvPr id="8" name="Picture 7" descr="Fig1_plus_2010_noVolc.png"/>
          <p:cNvPicPr>
            <a:picLocks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22" y="990601"/>
            <a:ext cx="8475178" cy="5493749"/>
          </a:xfrm>
          <a:prstGeom prst="rect">
            <a:avLst/>
          </a:prstGeom>
        </p:spPr>
      </p:pic>
      <p:pic>
        <p:nvPicPr>
          <p:cNvPr id="9" name="Picture 8" descr="Fig1_plus_2010Wagung_noW.png"/>
          <p:cNvPicPr>
            <a:picLocks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022" y="990601"/>
            <a:ext cx="8475178" cy="549374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163382" y="6550223"/>
            <a:ext cx="3438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 smtClean="0">
                <a:solidFill>
                  <a:schemeClr val="bg1"/>
                </a:solidFill>
              </a:rPr>
              <a:t>Balmaseda</a:t>
            </a:r>
            <a:r>
              <a:rPr lang="en-US" sz="1400" dirty="0" smtClean="0">
                <a:solidFill>
                  <a:schemeClr val="bg1"/>
                </a:solidFill>
              </a:rPr>
              <a:t>, Trenberth and </a:t>
            </a:r>
            <a:r>
              <a:rPr lang="en-US" sz="1400" dirty="0" err="1" smtClean="0">
                <a:solidFill>
                  <a:schemeClr val="bg1"/>
                </a:solidFill>
              </a:rPr>
              <a:t>Källén</a:t>
            </a:r>
            <a:r>
              <a:rPr lang="en-US" sz="1400" dirty="0" smtClean="0">
                <a:solidFill>
                  <a:schemeClr val="bg1"/>
                </a:solidFill>
              </a:rPr>
              <a:t> 2013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-981999" y="3496600"/>
            <a:ext cx="242566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Amount of heat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0818" name="Picture 2" descr="crackedearth"/>
          <p:cNvPicPr>
            <a:picLocks noChangeAspect="1" noChangeArrowheads="1"/>
          </p:cNvPicPr>
          <p:nvPr/>
        </p:nvPicPr>
        <p:blipFill>
          <a:blip r:embed="rId2" cstate="print">
            <a:lum bright="6000"/>
          </a:blip>
          <a:srcRect/>
          <a:stretch>
            <a:fillRect/>
          </a:stretch>
        </p:blipFill>
        <p:spPr bwMode="auto">
          <a:xfrm>
            <a:off x="5943600" y="3962400"/>
            <a:ext cx="2476500" cy="2617788"/>
          </a:xfrm>
          <a:prstGeom prst="rect">
            <a:avLst/>
          </a:prstGeom>
          <a:noFill/>
        </p:spPr>
      </p:pic>
      <p:pic>
        <p:nvPicPr>
          <p:cNvPr id="930819" name="Picture 3" descr="sweat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0" t="8511" r="85405" b="8511"/>
          <a:stretch>
            <a:fillRect/>
          </a:stretch>
        </p:blipFill>
        <p:spPr bwMode="auto">
          <a:xfrm>
            <a:off x="6797675" y="1311275"/>
            <a:ext cx="1143000" cy="892175"/>
          </a:xfrm>
          <a:prstGeom prst="rect">
            <a:avLst/>
          </a:prstGeom>
          <a:solidFill>
            <a:srgbClr val="FFDDBB"/>
          </a:solidFill>
          <a:ln w="9525">
            <a:noFill/>
            <a:miter lim="800000"/>
            <a:headEnd/>
            <a:tailEnd/>
          </a:ln>
        </p:spPr>
      </p:pic>
      <p:sp>
        <p:nvSpPr>
          <p:cNvPr id="930820" name="Text Box 4"/>
          <p:cNvSpPr txBox="1">
            <a:spLocks noChangeArrowheads="1"/>
          </p:cNvSpPr>
          <p:nvPr/>
        </p:nvSpPr>
        <p:spPr bwMode="auto">
          <a:xfrm>
            <a:off x="1143000" y="1447800"/>
            <a:ext cx="73596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bg1"/>
            </a:outerShdw>
          </a:effec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C0000"/>
                </a:solidFill>
              </a:rPr>
              <a:t>Human body: sweats 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Homes: Evaporative coolers (swamp coolers)</a:t>
            </a:r>
          </a:p>
          <a:p>
            <a:endParaRPr lang="en-US" b="1">
              <a:solidFill>
                <a:srgbClr val="CC0000"/>
              </a:solidFill>
            </a:endParaRPr>
          </a:p>
          <a:p>
            <a:r>
              <a:rPr lang="en-US" b="1">
                <a:solidFill>
                  <a:srgbClr val="CC0000"/>
                </a:solidFill>
              </a:rPr>
              <a:t>Planet Earth: Evaporation (if moisture available)</a:t>
            </a:r>
          </a:p>
        </p:txBody>
      </p:sp>
      <p:sp>
        <p:nvSpPr>
          <p:cNvPr id="930821" name="WordArt 5"/>
          <p:cNvSpPr>
            <a:spLocks noChangeArrowheads="1" noChangeShapeType="1" noTextEdit="1"/>
          </p:cNvSpPr>
          <p:nvPr/>
        </p:nvSpPr>
        <p:spPr bwMode="auto">
          <a:xfrm>
            <a:off x="1143000" y="228600"/>
            <a:ext cx="4724400" cy="828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i="1" kern="10">
                <a:ln w="9525">
                  <a:noFill/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chemeClr val="bg1"/>
                  </a:outerShdw>
                </a:effectLst>
                <a:latin typeface="Impact"/>
              </a:rPr>
              <a:t>Controlling  Heat</a:t>
            </a:r>
          </a:p>
        </p:txBody>
      </p:sp>
      <p:sp>
        <p:nvSpPr>
          <p:cNvPr id="930822" name="Text Box 6"/>
          <p:cNvSpPr txBox="1">
            <a:spLocks noChangeArrowheads="1"/>
          </p:cNvSpPr>
          <p:nvPr/>
        </p:nvSpPr>
        <p:spPr bwMode="auto">
          <a:xfrm>
            <a:off x="381000" y="3581400"/>
            <a:ext cx="4953000" cy="301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e.g., When sun comes out after showers, </a:t>
            </a: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endParaRPr lang="en-US" b="1">
              <a:solidFill>
                <a:schemeClr val="bg1"/>
              </a:solidFill>
            </a:endParaRPr>
          </a:p>
          <a:p>
            <a:r>
              <a:rPr lang="en-US" b="1">
                <a:solidFill>
                  <a:schemeClr val="bg1"/>
                </a:solidFill>
              </a:rPr>
              <a:t>the first thing that happens is that the puddles dry up: before temperature increases.</a:t>
            </a:r>
          </a:p>
        </p:txBody>
      </p:sp>
      <p:pic>
        <p:nvPicPr>
          <p:cNvPr id="930823" name="Picture 7" descr="SO01038_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24200" y="4289425"/>
            <a:ext cx="1038225" cy="1044575"/>
          </a:xfrm>
          <a:prstGeom prst="rect">
            <a:avLst/>
          </a:prstGeom>
          <a:noFill/>
        </p:spPr>
      </p:pic>
      <p:sp>
        <p:nvSpPr>
          <p:cNvPr id="930824" name="Line 8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0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0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930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0822" grpId="0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2794" y="902417"/>
            <a:ext cx="694583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Why does it rain?</a:t>
            </a:r>
            <a:endParaRPr lang="en-US" sz="6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3" name="Picture 2" descr="convection2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1673" y="2421004"/>
            <a:ext cx="3054318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408273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signerfied.com1077clean-water-drop-wallpaper.html.jp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3097901"/>
            <a:ext cx="9144000" cy="3760099"/>
          </a:xfrm>
          <a:prstGeom prst="rect">
            <a:avLst/>
          </a:prstGeom>
          <a:effectLst>
            <a:glow rad="101600">
              <a:srgbClr val="0000CC">
                <a:alpha val="0"/>
              </a:srgbClr>
            </a:glow>
            <a:softEdge rad="2159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Warmer air holds more moisture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19200" y="1219200"/>
            <a:ext cx="2858249" cy="1138773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</a:rPr>
              <a:t>4% per °F</a:t>
            </a:r>
          </a:p>
          <a:p>
            <a:r>
              <a:rPr lang="en-US" sz="2800" b="1" dirty="0" smtClean="0">
                <a:solidFill>
                  <a:schemeClr val="bg1"/>
                </a:solidFill>
              </a:rPr>
              <a:t>   =7% per </a:t>
            </a:r>
            <a:r>
              <a:rPr lang="en-US" sz="2800" b="1" dirty="0">
                <a:solidFill>
                  <a:schemeClr val="bg1"/>
                </a:solidFill>
              </a:rPr>
              <a:t>°</a:t>
            </a:r>
            <a:r>
              <a:rPr lang="en-US" sz="2800" b="1" dirty="0" smtClean="0">
                <a:solidFill>
                  <a:schemeClr val="bg1"/>
                </a:solidFill>
              </a:rPr>
              <a:t>C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6593" y="3442579"/>
            <a:ext cx="688521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- As long as moisture is available</a:t>
            </a:r>
            <a:endParaRPr lang="en-US" sz="32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  <a:t>Running a fever:</a:t>
            </a:r>
            <a:br>
              <a:rPr lang="en-US" b="0" dirty="0" smtClean="0">
                <a:solidFill>
                  <a:srgbClr val="FFFF00"/>
                </a:solidFill>
                <a:latin typeface="Comic Sans MS" pitchFamily="66" charset="0"/>
              </a:rPr>
            </a:br>
            <a:r>
              <a:rPr lang="en-US" sz="3200" b="0" dirty="0" smtClean="0">
                <a:solidFill>
                  <a:srgbClr val="FFFF00"/>
                </a:solidFill>
                <a:latin typeface="Comic Sans MS" pitchFamily="66" charset="0"/>
              </a:rPr>
              <a:t>Seeing </a:t>
            </a:r>
            <a:r>
              <a:rPr lang="en-US" sz="3200" b="0" dirty="0">
                <a:solidFill>
                  <a:srgbClr val="FFFF00"/>
                </a:solidFill>
                <a:latin typeface="Comic Sans MS" pitchFamily="66" charset="0"/>
              </a:rPr>
              <a:t>the doctor</a:t>
            </a:r>
            <a:endParaRPr lang="en-US" b="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9912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52578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Symptoms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planet’s temperature and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carbon dioxide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are 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increasing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Diagnosis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human activities are causal</a:t>
            </a:r>
          </a:p>
          <a:p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Prognosis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the outlook is for more warming at rates that can be disruptive and will cause strife</a:t>
            </a:r>
          </a:p>
          <a:p>
            <a:pPr marL="336550" indent="-336550"/>
            <a:r>
              <a:rPr lang="en-US" dirty="0">
                <a:solidFill>
                  <a:srgbClr val="FF0000"/>
                </a:solidFill>
                <a:latin typeface="Comic Sans MS" pitchFamily="66" charset="0"/>
              </a:rPr>
              <a:t>Treatment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: mitigation (reduce 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emissions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) and adaptation 	</a:t>
            </a:r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          (</a:t>
            </a: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>planning for consequences)</a:t>
            </a:r>
          </a:p>
        </p:txBody>
      </p:sp>
      <p:pic>
        <p:nvPicPr>
          <p:cNvPr id="991236" name="Picture 4" descr="sickEarth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43800" y="301625"/>
            <a:ext cx="1371600" cy="1109663"/>
          </a:xfrm>
          <a:prstGeom prst="rect">
            <a:avLst/>
          </a:prstGeom>
          <a:noFill/>
        </p:spPr>
      </p:pic>
      <p:pic>
        <p:nvPicPr>
          <p:cNvPr id="991237" name="Picture 5" descr="EarthTemp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2775" y="4572000"/>
            <a:ext cx="2181225" cy="2286000"/>
          </a:xfrm>
          <a:prstGeom prst="rect">
            <a:avLst/>
          </a:prstGeom>
          <a:noFill/>
        </p:spPr>
      </p:pic>
      <p:sp>
        <p:nvSpPr>
          <p:cNvPr id="991238" name="Line 6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>
            <a:outerShdw dist="35921" dir="2700000" algn="ctr" rotWithShape="0">
              <a:srgbClr val="FF0000"/>
            </a:outerShdw>
          </a:effec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>
    <p:wipe dir="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0000">
              <a:srgbClr val="0000FF"/>
            </a:gs>
            <a:gs pos="100000">
              <a:schemeClr val="accent2">
                <a:lumMod val="50000"/>
              </a:schemeClr>
            </a:gs>
            <a:gs pos="77000">
              <a:schemeClr val="accent2">
                <a:lumMod val="5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 bwMode="auto">
          <a:xfrm>
            <a:off x="6125764" y="4911066"/>
            <a:ext cx="2005080" cy="1253366"/>
          </a:xfrm>
          <a:prstGeom prst="cloud">
            <a:avLst/>
          </a:prstGeom>
          <a:noFill/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84561" y="467923"/>
            <a:ext cx="5115854" cy="39210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>
              <a:lnSpc>
                <a:spcPct val="120000"/>
              </a:lnSpc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Take a parcel of air:</a:t>
            </a:r>
          </a:p>
          <a:p>
            <a:pPr eaLnBrk="0" hangingPunct="0">
              <a:lnSpc>
                <a:spcPct val="120000"/>
              </a:lnSpc>
            </a:pPr>
            <a:endParaRPr lang="en-US" sz="2800" dirty="0" smtClean="0">
              <a:solidFill>
                <a:srgbClr val="FFFFFF"/>
              </a:solidFill>
              <a:cs typeface="+mn-cs"/>
            </a:endParaRP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cs typeface="+mn-cs"/>
              </a:rPr>
              <a:t>When it rises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cs typeface="+mn-cs"/>
              </a:rPr>
              <a:t>(for whatever reason),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cs typeface="+mn-cs"/>
              </a:rPr>
              <a:t>i</a:t>
            </a:r>
            <a:r>
              <a:rPr lang="en-US" dirty="0" smtClean="0">
                <a:solidFill>
                  <a:srgbClr val="FFFFFF"/>
                </a:solidFill>
                <a:cs typeface="+mn-cs"/>
              </a:rPr>
              <a:t>t expands and cools,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cs typeface="+mn-cs"/>
              </a:rPr>
              <a:t>and any moisture in it condenses 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 smtClean="0">
                <a:solidFill>
                  <a:srgbClr val="FFFFFF"/>
                </a:solidFill>
                <a:cs typeface="+mn-cs"/>
              </a:rPr>
              <a:t>and forms a cloud,</a:t>
            </a:r>
          </a:p>
          <a:p>
            <a:pPr eaLnBrk="0" hangingPunct="0">
              <a:lnSpc>
                <a:spcPct val="120000"/>
              </a:lnSpc>
            </a:pPr>
            <a:r>
              <a:rPr lang="en-US" dirty="0">
                <a:solidFill>
                  <a:srgbClr val="FFFFFF"/>
                </a:solidFill>
                <a:cs typeface="+mn-cs"/>
              </a:rPr>
              <a:t>a</a:t>
            </a:r>
            <a:r>
              <a:rPr lang="en-US" dirty="0" smtClean="0">
                <a:solidFill>
                  <a:srgbClr val="FFFFFF"/>
                </a:solidFill>
                <a:cs typeface="+mn-cs"/>
              </a:rPr>
              <a:t>nd then it rains the moisture out.</a:t>
            </a:r>
            <a:endParaRPr lang="en-US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5" name="Cloud 4"/>
          <p:cNvSpPr/>
          <p:nvPr/>
        </p:nvSpPr>
        <p:spPr bwMode="auto">
          <a:xfrm>
            <a:off x="6098785" y="4891305"/>
            <a:ext cx="2005080" cy="1253366"/>
          </a:xfrm>
          <a:prstGeom prst="cloud">
            <a:avLst/>
          </a:prstGeom>
          <a:gradFill flip="none" rotWithShape="1">
            <a:gsLst>
              <a:gs pos="0">
                <a:schemeClr val="accent3">
                  <a:lumMod val="85000"/>
                </a:schemeClr>
              </a:gs>
              <a:gs pos="100000">
                <a:srgbClr val="000000"/>
              </a:gs>
              <a:gs pos="43000">
                <a:schemeClr val="accent3">
                  <a:lumMod val="8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 w="127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6" name="Picture 5" descr="1327341659_lightning_caught_on_camer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1252" y="0"/>
            <a:ext cx="35627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976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91 -0.05839 L 0.00017 -0.4731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" y="-2073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5" grpId="1" animBg="1"/>
      <p:bldP spid="5" grpId="2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2" descr="C:\Users\trenbert\Desktop\ppt\Gifs\dancin-in-the-rain-31000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1625"/>
            <a:ext cx="9144000" cy="696772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3700" dirty="0" smtClean="0">
                <a:latin typeface="Comic Sans MS" pitchFamily="66" charset="0"/>
              </a:rPr>
              <a:t>Warmer air holds more moisture</a:t>
            </a:r>
            <a:endParaRPr lang="en-US" sz="3700" dirty="0">
              <a:latin typeface="Comic Sans MS" pitchFamily="66" charset="0"/>
            </a:endParaRPr>
          </a:p>
        </p:txBody>
      </p:sp>
      <p:pic>
        <p:nvPicPr>
          <p:cNvPr id="70658" name="Picture 2" descr="http://www.montyenglish.co.uk/montyblog/wp-content/uploads/2012/05/rain-cloud-clip-art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29400" y="1143000"/>
            <a:ext cx="2066925" cy="1755671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219200" y="1219200"/>
            <a:ext cx="2795958" cy="70788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eaLnBrk="0" hangingPunct="0"/>
            <a:r>
              <a:rPr lang="en-US" sz="4000" b="1" dirty="0" smtClean="0">
                <a:solidFill>
                  <a:srgbClr val="FFFFFF"/>
                </a:solidFill>
                <a:cs typeface="+mn-cs"/>
              </a:rPr>
              <a:t>4% per °F</a:t>
            </a:r>
            <a:endParaRPr lang="en-US" sz="4000" b="1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8600" y="2057400"/>
            <a:ext cx="3193828" cy="39703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  <a:sym typeface="Symbol"/>
              </a:rPr>
              <a:t>Global warming</a:t>
            </a:r>
            <a:r>
              <a:rPr lang="en-US" sz="2800" b="1" dirty="0" smtClean="0">
                <a:solidFill>
                  <a:srgbClr val="FF0000"/>
                </a:solidFill>
                <a:cs typeface="+mn-cs"/>
                <a:sym typeface="Symbol"/>
              </a:rPr>
              <a:t>=</a:t>
            </a:r>
          </a:p>
          <a:p>
            <a:pPr eaLnBrk="0" hangingPunct="0"/>
            <a:endParaRPr lang="en-US" sz="2800" b="1" dirty="0" smtClean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heat	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		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drying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</a:t>
            </a:r>
            <a:endParaRPr lang="en-US" sz="2800" b="1" dirty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>
                <a:solidFill>
                  <a:srgbClr val="FFFFFF"/>
                </a:solidFill>
                <a:cs typeface="+mn-cs"/>
                <a:sym typeface="Symbol"/>
              </a:rPr>
              <a:t>More </a:t>
            </a:r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evaporation</a:t>
            </a: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	</a:t>
            </a:r>
            <a:endParaRPr lang="en-US" sz="2800" b="1" dirty="0">
              <a:solidFill>
                <a:srgbClr val="FFFFFF"/>
              </a:solidFill>
              <a:cs typeface="+mn-cs"/>
              <a:sym typeface="Symbol"/>
            </a:endParaRPr>
          </a:p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  <a:sym typeface="Symbol"/>
              </a:rPr>
              <a:t>More moisture</a:t>
            </a:r>
            <a:endParaRPr lang="en-US" sz="2800" b="1" dirty="0">
              <a:solidFill>
                <a:srgbClr val="FFFFFF"/>
              </a:solidFill>
              <a:cs typeface="+mn-cs"/>
            </a:endParaRPr>
          </a:p>
        </p:txBody>
      </p:sp>
      <p:pic>
        <p:nvPicPr>
          <p:cNvPr id="70662" name="Picture 6" descr="http://4.bp.blogspot.com/-uIqa6awZj3Q/T_e4uCeHQFI/AAAAAAAABNQ/LbV093iDLCg/s1600/us-drou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81600" y="4000500"/>
            <a:ext cx="3962400" cy="2857500"/>
          </a:xfrm>
          <a:prstGeom prst="rect">
            <a:avLst/>
          </a:prstGeom>
          <a:noFill/>
        </p:spPr>
      </p:pic>
      <p:grpSp>
        <p:nvGrpSpPr>
          <p:cNvPr id="13" name="Group 12"/>
          <p:cNvGrpSpPr/>
          <p:nvPr/>
        </p:nvGrpSpPr>
        <p:grpSpPr>
          <a:xfrm>
            <a:off x="2412866" y="2189593"/>
            <a:ext cx="6303106" cy="2576812"/>
            <a:chOff x="4719254" y="2189593"/>
            <a:chExt cx="3996718" cy="2576812"/>
          </a:xfrm>
        </p:grpSpPr>
        <p:sp>
          <p:nvSpPr>
            <p:cNvPr id="9" name="Circular Arrow 8"/>
            <p:cNvSpPr/>
            <p:nvPr/>
          </p:nvSpPr>
          <p:spPr bwMode="auto">
            <a:xfrm rot="1436243">
              <a:off x="4719254" y="3547205"/>
              <a:ext cx="2874719" cy="1219200"/>
            </a:xfrm>
            <a:prstGeom prst="circularArrow">
              <a:avLst>
                <a:gd name="adj1" fmla="val 7562"/>
                <a:gd name="adj2" fmla="val 1079800"/>
                <a:gd name="adj3" fmla="val 20784740"/>
                <a:gd name="adj4" fmla="val 11777051"/>
                <a:gd name="adj5" fmla="val 1350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0" name="Circular Arrow 9"/>
            <p:cNvSpPr/>
            <p:nvPr/>
          </p:nvSpPr>
          <p:spPr bwMode="auto">
            <a:xfrm rot="10306452" flipH="1">
              <a:off x="5180302" y="2189593"/>
              <a:ext cx="2394345" cy="1219200"/>
            </a:xfrm>
            <a:prstGeom prst="circularArrow">
              <a:avLst>
                <a:gd name="adj1" fmla="val 7517"/>
                <a:gd name="adj2" fmla="val 1162860"/>
                <a:gd name="adj3" fmla="val 20635143"/>
                <a:gd name="adj4" fmla="val 11404551"/>
                <a:gd name="adj5" fmla="val 13923"/>
              </a:avLst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hangingPunct="0"/>
              <a:endParaRPr lang="en-US" smtClean="0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553200" y="3048000"/>
              <a:ext cx="2162772" cy="98488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FFFFFF"/>
                  </a:solidFill>
                  <a:cs typeface="+mn-cs"/>
                </a:rPr>
                <a:t>More rain</a:t>
              </a:r>
            </a:p>
            <a:p>
              <a:pPr eaLnBrk="0" hangingPunct="0"/>
              <a:endParaRPr lang="en-US" sz="1000" dirty="0" smtClean="0">
                <a:solidFill>
                  <a:srgbClr val="FFFFFF"/>
                </a:solidFill>
                <a:cs typeface="+mn-cs"/>
              </a:endParaRPr>
            </a:p>
            <a:p>
              <a:pPr eaLnBrk="0" hangingPunct="0"/>
              <a:r>
                <a:rPr lang="en-US" dirty="0" smtClean="0">
                  <a:solidFill>
                    <a:srgbClr val="FFFFFF"/>
                  </a:solidFill>
                  <a:cs typeface="+mn-cs"/>
                </a:rPr>
                <a:t>More drought</a:t>
              </a:r>
              <a:endParaRPr lang="en-US" dirty="0">
                <a:solidFill>
                  <a:srgbClr val="FFFFFF"/>
                </a:solidFill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8444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xmlns:p14="http://schemas.microsoft.com/office/powerpoint/2010/main" spd="slow">
        <p:blinds dir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0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orm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0754" y="1523633"/>
            <a:ext cx="5652261" cy="3765819"/>
          </a:xfrm>
          <a:prstGeom prst="rect">
            <a:avLst/>
          </a:prstGeom>
        </p:spPr>
      </p:pic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436563" y="90615"/>
            <a:ext cx="8504237" cy="107721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>
            <a:outerShdw blurRad="12700" dist="38100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marL="457200" indent="-341313" eaLnBrk="0" hangingPunct="0">
              <a:defRPr/>
            </a:pP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Most </a:t>
            </a:r>
            <a:r>
              <a:rPr lang="en-US" sz="3200" b="1" dirty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precipitation comes from moisture convergence by weather </a:t>
            </a:r>
            <a:r>
              <a:rPr lang="en-US" sz="3200" b="1" dirty="0" smtClean="0">
                <a:solidFill>
                  <a:srgbClr val="FC0128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cs typeface="+mn-cs"/>
              </a:rPr>
              <a:t>systems</a:t>
            </a:r>
            <a:endParaRPr lang="en-US" sz="3200" b="1" dirty="0">
              <a:solidFill>
                <a:srgbClr val="FC0128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6098" y="2039815"/>
            <a:ext cx="24337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b="1" dirty="0" smtClean="0">
                <a:solidFill>
                  <a:srgbClr val="FFFFFF"/>
                </a:solidFill>
                <a:cs typeface="+mn-cs"/>
              </a:rPr>
              <a:t>Low level winds bring in moisture from afar</a:t>
            </a:r>
          </a:p>
          <a:p>
            <a:pPr eaLnBrk="0" hangingPunct="0"/>
            <a:endParaRPr lang="en-US" dirty="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08993" y="6022428"/>
            <a:ext cx="7168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3200" b="1" dirty="0" smtClean="0">
                <a:solidFill>
                  <a:srgbClr val="FF0000"/>
                </a:solidFill>
                <a:cs typeface="+mn-cs"/>
              </a:rPr>
              <a:t>More moisture means heavier rains</a:t>
            </a:r>
            <a:endParaRPr lang="en-US" sz="3200" b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6" name="Curved Connector 5"/>
          <p:cNvCxnSpPr/>
          <p:nvPr/>
        </p:nvCxnSpPr>
        <p:spPr bwMode="auto">
          <a:xfrm flipV="1">
            <a:off x="3200400" y="4038600"/>
            <a:ext cx="2057400" cy="685800"/>
          </a:xfrm>
          <a:prstGeom prst="curvedConnector3">
            <a:avLst>
              <a:gd name="adj1" fmla="val 9938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3" name="Curved Connector 12"/>
          <p:cNvCxnSpPr/>
          <p:nvPr/>
        </p:nvCxnSpPr>
        <p:spPr bwMode="auto">
          <a:xfrm rot="10800000">
            <a:off x="6096000" y="4114800"/>
            <a:ext cx="1981200" cy="838200"/>
          </a:xfrm>
          <a:prstGeom prst="curvedConnector3">
            <a:avLst>
              <a:gd name="adj1" fmla="val 99933"/>
            </a:avLst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</p:spTree>
  </p:cSld>
  <p:clrMapOvr>
    <a:masterClrMapping/>
  </p:clrMapOvr>
  <p:transition xmlns:p14="http://schemas.microsoft.com/office/powerpoint/2010/main">
    <p:split dir="in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8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Senator James Inhofe</a:t>
            </a:r>
            <a:b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stunt on snow and climate change in Senate</a:t>
            </a:r>
            <a:endParaRPr lang="en-US" sz="2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3" name="Picture 2" descr="Inhofe snowballFeb15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70" y="1925966"/>
            <a:ext cx="6912328" cy="41662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644812" y="6246964"/>
            <a:ext cx="1534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26 Feb 2015</a:t>
            </a:r>
            <a:endParaRPr lang="en-US" sz="18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32810" y="145749"/>
            <a:ext cx="3889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What about all this snow?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6457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9400"/>
            <a:ext cx="8382000" cy="6286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50"/>
            <a:ext cx="8555062" cy="91795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Winter storms and climate change</a:t>
            </a:r>
            <a:endParaRPr lang="en-US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6097" y="1341383"/>
            <a:ext cx="8628043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Snow falls if temperature below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about 35°F</a:t>
            </a:r>
            <a:endParaRPr lang="en-US" sz="2800" b="1" dirty="0" smtClean="0">
              <a:solidFill>
                <a:srgbClr val="FF0000"/>
              </a:solidFill>
              <a:effectLst>
                <a:outerShdw blurRad="57150" dist="76200" dir="2700000" algn="tl" rotWithShape="0">
                  <a:prstClr val="black"/>
                </a:outerShdw>
              </a:effectLst>
              <a:cs typeface="+mn-cs"/>
            </a:endParaRP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Greatest amounts 28-32°F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“Too cold to snow”: freeze dried air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So more snow is a result of a warming climate unless it is so warm it turns to rain.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More snow in mid-winter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Shorter snow season (each end more rain)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Snow melt sooner, runoff earlier</a:t>
            </a:r>
          </a:p>
          <a:p>
            <a:pPr marL="342900" indent="-342900" eaLnBrk="0" hangingPunct="0">
              <a:buFont typeface="Arial"/>
              <a:buChar char="•"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57150" dist="76200" dir="2700000" algn="tl" rotWithShape="0">
                    <a:prstClr val="black"/>
                  </a:outerShdw>
                </a:effectLst>
                <a:cs typeface="+mn-cs"/>
              </a:rPr>
              <a:t>Less snowpack by late spring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218083" y="6488668"/>
            <a:ext cx="229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3333CC">
                    <a:lumMod val="60000"/>
                    <a:lumOff val="40000"/>
                  </a:srgbClr>
                </a:solidFill>
                <a:cs typeface="+mn-cs"/>
              </a:rPr>
              <a:t>27 Jan 2015 NOAA</a:t>
            </a:r>
            <a:endParaRPr lang="en-US" sz="1800" dirty="0">
              <a:solidFill>
                <a:srgbClr val="3333CC">
                  <a:lumMod val="60000"/>
                  <a:lumOff val="40000"/>
                </a:srgbClr>
              </a:solidFill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18272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now_cover_trends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2149" y="988412"/>
            <a:ext cx="7501254" cy="49788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18083" y="6488668"/>
            <a:ext cx="2298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1800" dirty="0" smtClean="0">
                <a:solidFill>
                  <a:srgbClr val="3333CC">
                    <a:lumMod val="60000"/>
                    <a:lumOff val="40000"/>
                  </a:srgbClr>
                </a:solidFill>
                <a:cs typeface="+mn-cs"/>
              </a:rPr>
              <a:t>27 Jan 2015 NOAA</a:t>
            </a:r>
            <a:endParaRPr lang="en-US" sz="1800" dirty="0">
              <a:solidFill>
                <a:srgbClr val="3333CC">
                  <a:lumMod val="60000"/>
                  <a:lumOff val="40000"/>
                </a:srgbClr>
              </a:solidFill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12345" y="258909"/>
            <a:ext cx="8272016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Northern Hemisphere snow cover extent</a:t>
            </a:r>
            <a:endParaRPr lang="en-US" sz="3200" b="1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  <p:pic>
        <p:nvPicPr>
          <p:cNvPr id="8" name="Picture 7" descr="snow_cover_trends.pn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2616" y="5905584"/>
            <a:ext cx="7530787" cy="55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42870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US_Precip_annual_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20673"/>
            <a:ext cx="6296423" cy="3145966"/>
          </a:xfrm>
          <a:prstGeom prst="rect">
            <a:avLst/>
          </a:prstGeom>
        </p:spPr>
      </p:pic>
      <p:pic>
        <p:nvPicPr>
          <p:cNvPr id="5" name="Picture 4" descr="US_T_annual_14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11" y="391791"/>
            <a:ext cx="6255887" cy="32288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391004" y="156118"/>
            <a:ext cx="275299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cs typeface="+mn-cs"/>
              </a:rPr>
              <a:t>US  48 contiguous States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Temperature: annual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  <a:cs typeface="+mn-cs"/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Precipitation: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Annual</a:t>
            </a:r>
          </a:p>
          <a:p>
            <a:pPr eaLnBrk="0" hangingPunct="0"/>
            <a:endParaRPr lang="en-US" dirty="0" smtClean="0">
              <a:solidFill>
                <a:srgbClr val="FFFFFF"/>
              </a:solidFill>
              <a:cs typeface="+mn-cs"/>
            </a:endParaRP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Thru 2014</a:t>
            </a:r>
          </a:p>
          <a:p>
            <a:pPr eaLnBrk="0" hangingPunct="0"/>
            <a:endParaRPr lang="en-US" sz="1600" dirty="0">
              <a:solidFill>
                <a:srgbClr val="FFFFFF"/>
              </a:solidFill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1480" y="426720"/>
            <a:ext cx="1226292" cy="35394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0000"/>
                </a:solidFill>
                <a:cs typeface="+mn-cs"/>
              </a:rPr>
              <a:t>Temp</a:t>
            </a: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 smtClean="0">
              <a:solidFill>
                <a:srgbClr val="FF0000"/>
              </a:solidFill>
              <a:cs typeface="+mn-cs"/>
            </a:endParaRPr>
          </a:p>
          <a:p>
            <a:pPr eaLnBrk="0" hangingPunct="0"/>
            <a:endParaRPr lang="en-US" sz="2800" b="1" dirty="0">
              <a:solidFill>
                <a:srgbClr val="FF0000"/>
              </a:solidFill>
              <a:cs typeface="+mn-cs"/>
            </a:endParaRPr>
          </a:p>
          <a:p>
            <a:pPr eaLnBrk="0" hangingPunct="0"/>
            <a:r>
              <a:rPr lang="en-US" sz="2800" b="1" dirty="0" err="1" smtClean="0">
                <a:solidFill>
                  <a:srgbClr val="FF0000"/>
                </a:solidFill>
                <a:cs typeface="+mn-cs"/>
              </a:rPr>
              <a:t>Precip</a:t>
            </a:r>
            <a:endParaRPr lang="en-US" sz="2800" b="1" dirty="0">
              <a:solidFill>
                <a:srgbClr val="FF0000"/>
              </a:solidFill>
              <a:cs typeface="+mn-cs"/>
            </a:endParaRPr>
          </a:p>
        </p:txBody>
      </p:sp>
      <p:cxnSp>
        <p:nvCxnSpPr>
          <p:cNvPr id="16" name="Elbow Connector 15"/>
          <p:cNvCxnSpPr/>
          <p:nvPr/>
        </p:nvCxnSpPr>
        <p:spPr bwMode="auto">
          <a:xfrm flipV="1">
            <a:off x="381000" y="5029200"/>
            <a:ext cx="5410200" cy="457200"/>
          </a:xfrm>
          <a:prstGeom prst="bentConnector3">
            <a:avLst>
              <a:gd name="adj1" fmla="val 64233"/>
            </a:avLst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752600" y="838200"/>
            <a:ext cx="6553200" cy="5867400"/>
            <a:chOff x="1248" y="96"/>
            <a:chExt cx="4161" cy="3696"/>
          </a:xfrm>
        </p:grpSpPr>
        <p:sp>
          <p:nvSpPr>
            <p:cNvPr id="10" name="Oval 9"/>
            <p:cNvSpPr>
              <a:spLocks noChangeArrowheads="1"/>
            </p:cNvSpPr>
            <p:nvPr/>
          </p:nvSpPr>
          <p:spPr bwMode="auto">
            <a:xfrm>
              <a:off x="1248" y="96"/>
              <a:ext cx="624" cy="3696"/>
            </a:xfrm>
            <a:prstGeom prst="ellipse">
              <a:avLst/>
            </a:prstGeom>
            <a:noFill/>
            <a:ln w="5715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4224" y="3120"/>
              <a:ext cx="1185" cy="5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0000FF"/>
                  </a:solidFill>
                  <a:cs typeface="+mn-cs"/>
                </a:rPr>
                <a:t>1930s:</a:t>
              </a:r>
            </a:p>
            <a:p>
              <a:pPr eaLnBrk="0" hangingPunct="0"/>
              <a:r>
                <a:rPr lang="en-US" dirty="0">
                  <a:solidFill>
                    <a:srgbClr val="0000FF"/>
                  </a:solidFill>
                  <a:cs typeface="+mn-cs"/>
                </a:rPr>
                <a:t>Hot and dry</a:t>
              </a:r>
            </a:p>
          </p:txBody>
        </p:sp>
      </p:grp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3733800" y="4038600"/>
            <a:ext cx="4508500" cy="1752600"/>
            <a:chOff x="2688" y="576"/>
            <a:chExt cx="2840" cy="672"/>
          </a:xfrm>
        </p:grpSpPr>
        <p:sp>
          <p:nvSpPr>
            <p:cNvPr id="15" name="Oval 6"/>
            <p:cNvSpPr>
              <a:spLocks noChangeArrowheads="1"/>
            </p:cNvSpPr>
            <p:nvPr/>
          </p:nvSpPr>
          <p:spPr bwMode="auto">
            <a:xfrm>
              <a:off x="2688" y="576"/>
              <a:ext cx="1488" cy="672"/>
            </a:xfrm>
            <a:prstGeom prst="ellipse">
              <a:avLst/>
            </a:prstGeom>
            <a:noFill/>
            <a:ln w="5715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17" name="Text Box 7"/>
            <p:cNvSpPr txBox="1">
              <a:spLocks noChangeArrowheads="1"/>
            </p:cNvSpPr>
            <p:nvPr/>
          </p:nvSpPr>
          <p:spPr bwMode="auto">
            <a:xfrm>
              <a:off x="4262" y="653"/>
              <a:ext cx="1266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dirty="0">
                  <a:solidFill>
                    <a:srgbClr val="FF3300"/>
                  </a:solidFill>
                  <a:cs typeface="+mn-cs"/>
                </a:rPr>
                <a:t>Much wetter</a:t>
              </a:r>
            </a:p>
          </p:txBody>
        </p:sp>
      </p:grpSp>
      <p:grpSp>
        <p:nvGrpSpPr>
          <p:cNvPr id="4" name="Group 20"/>
          <p:cNvGrpSpPr/>
          <p:nvPr/>
        </p:nvGrpSpPr>
        <p:grpSpPr>
          <a:xfrm>
            <a:off x="5562600" y="609600"/>
            <a:ext cx="3124200" cy="5867400"/>
            <a:chOff x="5562600" y="838200"/>
            <a:chExt cx="3124200" cy="5867400"/>
          </a:xfrm>
        </p:grpSpPr>
        <p:sp>
          <p:nvSpPr>
            <p:cNvPr id="19" name="Oval 18"/>
            <p:cNvSpPr>
              <a:spLocks noChangeArrowheads="1"/>
            </p:cNvSpPr>
            <p:nvPr/>
          </p:nvSpPr>
          <p:spPr bwMode="auto">
            <a:xfrm>
              <a:off x="5562600" y="838200"/>
              <a:ext cx="434236" cy="5867400"/>
            </a:xfrm>
            <a:prstGeom prst="ellips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hangingPunct="0"/>
              <a:endParaRPr lang="en-US">
                <a:solidFill>
                  <a:srgbClr val="000000"/>
                </a:solidFill>
                <a:cs typeface="+mn-cs"/>
              </a:endParaRPr>
            </a:p>
          </p:txBody>
        </p:sp>
        <p:sp>
          <p:nvSpPr>
            <p:cNvPr id="20" name="Text Box 10"/>
            <p:cNvSpPr txBox="1">
              <a:spLocks noChangeArrowheads="1"/>
            </p:cNvSpPr>
            <p:nvPr/>
          </p:nvSpPr>
          <p:spPr bwMode="auto">
            <a:xfrm>
              <a:off x="6400800" y="4876800"/>
              <a:ext cx="2286000" cy="83099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eaLnBrk="0" hangingPunct="0"/>
              <a:r>
                <a:rPr lang="en-US" dirty="0" smtClean="0">
                  <a:solidFill>
                    <a:srgbClr val="0000FF"/>
                  </a:solidFill>
                  <a:cs typeface="+mn-cs"/>
                </a:rPr>
                <a:t>2012:</a:t>
              </a:r>
              <a:endParaRPr lang="en-US" dirty="0">
                <a:solidFill>
                  <a:srgbClr val="0000FF"/>
                </a:solidFill>
                <a:cs typeface="+mn-cs"/>
              </a:endParaRPr>
            </a:p>
            <a:p>
              <a:pPr eaLnBrk="0" hangingPunct="0"/>
              <a:r>
                <a:rPr lang="en-US" dirty="0" smtClean="0">
                  <a:solidFill>
                    <a:srgbClr val="0000FF"/>
                  </a:solidFill>
                  <a:cs typeface="+mn-cs"/>
                </a:rPr>
                <a:t>V hot </a:t>
              </a:r>
              <a:r>
                <a:rPr lang="en-US" dirty="0">
                  <a:solidFill>
                    <a:srgbClr val="0000FF"/>
                  </a:solidFill>
                  <a:cs typeface="+mn-cs"/>
                </a:rPr>
                <a:t>and dry</a:t>
              </a:r>
            </a:p>
          </p:txBody>
        </p:sp>
      </p:grpSp>
    </p:spTree>
  </p:cSld>
  <p:clrMapOvr>
    <a:masterClrMapping/>
  </p:clrMapOvr>
  <p:transition xmlns:p14="http://schemas.microsoft.com/office/powerpoint/2010/main">
    <p:pull dir="l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4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62" name="Rectangle 2"/>
          <p:cNvSpPr>
            <a:spLocks noGrp="1" noChangeArrowheads="1"/>
          </p:cNvSpPr>
          <p:nvPr>
            <p:ph type="title"/>
          </p:nvPr>
        </p:nvSpPr>
        <p:spPr>
          <a:xfrm>
            <a:off x="441960" y="257710"/>
            <a:ext cx="8229600" cy="1143000"/>
          </a:xfrm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>
              <a:defRPr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 pitchFamily="66" charset="0"/>
              </a:rPr>
              <a:t>Attribution of climate change</a:t>
            </a:r>
            <a:endParaRPr lang="en-US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308241" y="1469148"/>
            <a:ext cx="3624927" cy="51706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With climate models, scientists can play 	“God”.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FFFF"/>
                </a:solidFill>
                <a:latin typeface="Comic Sans MS"/>
                <a:cs typeface="Comic Sans MS"/>
              </a:rPr>
              <a:t>We can run models with and without human influences and see what the difference is.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Global surface temperatures</a:t>
            </a: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endParaRPr lang="en-US" dirty="0">
              <a:solidFill>
                <a:srgbClr val="FFFFFF"/>
              </a:solidFill>
              <a:latin typeface="Comic Sans MS"/>
              <a:cs typeface="Comic Sans MS"/>
            </a:endParaRPr>
          </a:p>
          <a:p>
            <a:r>
              <a:rPr lang="en-US" sz="1800" dirty="0" smtClean="0">
                <a:solidFill>
                  <a:srgbClr val="FFFFFF"/>
                </a:solidFill>
                <a:latin typeface="Comic Sans MS"/>
                <a:cs typeface="Comic Sans MS"/>
              </a:rPr>
              <a:t>		IPCC 2013</a:t>
            </a:r>
            <a:endParaRPr lang="en-US" sz="1800" dirty="0">
              <a:solidFill>
                <a:srgbClr val="FFFFFF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339" y="1351404"/>
            <a:ext cx="5251661" cy="55065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9109" y="4216513"/>
            <a:ext cx="5251661" cy="268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7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 xmlns:p14="http://schemas.microsoft.com/office/powerpoint/2010/main">
        <p:cut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762000"/>
          </a:xfrm>
          <a:solidFill>
            <a:schemeClr val="accent1"/>
          </a:solidFill>
          <a:effectLst>
            <a:outerShdw dist="35921" dir="2700000" algn="ctr" rotWithShape="0">
              <a:schemeClr val="tx1"/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Changes in extremes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143000"/>
            <a:ext cx="7772400" cy="4114800"/>
          </a:xfrm>
          <a:effectLst>
            <a:outerShdw blurRad="381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r>
              <a:rPr lang="en-US" sz="2800" b="1" dirty="0">
                <a:solidFill>
                  <a:schemeClr val="bg1"/>
                </a:solidFill>
                <a:latin typeface="Comic Sans MS" pitchFamily="66" charset="0"/>
              </a:rPr>
              <a:t>M</a:t>
            </a:r>
            <a:r>
              <a:rPr lang="en-US" sz="2800" b="1" dirty="0" smtClean="0">
                <a:solidFill>
                  <a:schemeClr val="bg1"/>
                </a:solidFill>
                <a:latin typeface="Comic Sans MS" pitchFamily="66" charset="0"/>
              </a:rPr>
              <a:t>atter most for society and human health</a:t>
            </a:r>
          </a:p>
          <a:p>
            <a:pPr eaLnBrk="1" hangingPunct="1">
              <a:lnSpc>
                <a:spcPct val="90000"/>
              </a:lnSpc>
              <a:spcAft>
                <a:spcPct val="10000"/>
              </a:spcAft>
              <a:buFont typeface="Wingdings" pitchFamily="2" charset="2"/>
              <a:buNone/>
            </a:pPr>
            <a:endParaRPr lang="en-US" sz="1000" b="1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r>
              <a:rPr lang="en-US" sz="2800" dirty="0" smtClean="0">
                <a:solidFill>
                  <a:srgbClr val="FFFF00"/>
                </a:solidFill>
                <a:latin typeface="Comic Sans MS" pitchFamily="66" charset="0"/>
              </a:rPr>
              <a:t>With a warming climate: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More high temperatures, heat waves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Wild fires and other consequences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 Fewer cold extremes.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800" dirty="0" smtClean="0">
                <a:solidFill>
                  <a:schemeClr val="bg1"/>
                </a:solidFill>
                <a:latin typeface="Comic Sans MS" pitchFamily="66" charset="0"/>
              </a:rPr>
              <a:t>More extremes in hydrological cycle: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precipitation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Longer dry spells 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endParaRPr lang="en-US" sz="2400" dirty="0">
              <a:solidFill>
                <a:schemeClr val="bg1"/>
              </a:solidFill>
              <a:latin typeface="Comic Sans MS" pitchFamily="66" charset="0"/>
            </a:endParaRP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Increased risk of flooding and drought</a:t>
            </a:r>
          </a:p>
          <a:p>
            <a:pPr lvl="1" eaLnBrk="1" hangingPunct="1">
              <a:lnSpc>
                <a:spcPct val="90000"/>
              </a:lnSpc>
              <a:buFont typeface="Wingdings" pitchFamily="2" charset="2"/>
              <a:buChar char="S"/>
            </a:pPr>
            <a:r>
              <a:rPr lang="en-US" sz="2400" dirty="0" smtClean="0">
                <a:solidFill>
                  <a:schemeClr val="bg1"/>
                </a:solidFill>
                <a:latin typeface="Comic Sans MS" pitchFamily="66" charset="0"/>
              </a:rPr>
              <a:t>More intense storms, hurricanes, tornadoes</a:t>
            </a:r>
          </a:p>
        </p:txBody>
      </p:sp>
      <p:pic>
        <p:nvPicPr>
          <p:cNvPr id="16388" name="Picture 4" descr="wea0017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1828800"/>
            <a:ext cx="2133600" cy="1412875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pic>
        <p:nvPicPr>
          <p:cNvPr id="16389" name="Picture 5" descr="FLkralupy"/>
          <p:cNvPicPr>
            <a:picLocks noChangeAspect="1" noChangeArrowheads="1"/>
          </p:cNvPicPr>
          <p:nvPr/>
        </p:nvPicPr>
        <p:blipFill>
          <a:blip r:embed="rId3" cstate="email">
            <a:lum bright="-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70889" y="4114800"/>
            <a:ext cx="2209800" cy="1422400"/>
          </a:xfrm>
          <a:prstGeom prst="rect">
            <a:avLst/>
          </a:prstGeom>
          <a:noFill/>
          <a:ln w="9525">
            <a:solidFill>
              <a:srgbClr val="CC0000"/>
            </a:solidFill>
            <a:miter lim="800000"/>
            <a:headEnd/>
            <a:tailEnd/>
          </a:ln>
        </p:spPr>
      </p:pic>
      <p:sp>
        <p:nvSpPr>
          <p:cNvPr id="8" name="Right Arrow 7"/>
          <p:cNvSpPr/>
          <p:nvPr/>
        </p:nvSpPr>
        <p:spPr bwMode="auto">
          <a:xfrm rot="5400000">
            <a:off x="3754013" y="4704188"/>
            <a:ext cx="4442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 rot="5400000">
            <a:off x="3792112" y="5961488"/>
            <a:ext cx="368008" cy="484632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" y="6172200"/>
            <a:ext cx="784742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Major challenges for a water manager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hecker dir="vert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sz="4000" dirty="0" smtClean="0">
                <a:latin typeface="Comic Sans MS" pitchFamily="66" charset="0"/>
              </a:rPr>
              <a:t>First rule of management</a:t>
            </a:r>
            <a:endParaRPr lang="en-US" sz="4000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0" y="2209801"/>
            <a:ext cx="8288046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“You can’t manage what you can’t measure”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4" name="Picture 4" descr="sickEarth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1" y="3200401"/>
            <a:ext cx="1748348" cy="1414463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2400" y="5029202"/>
            <a:ext cx="8382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“You are entitled to your own opinion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but not 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your </a:t>
            </a:r>
            <a:r>
              <a:rPr lang="en-US" sz="3600" b="1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own facts</a:t>
            </a:r>
            <a:r>
              <a:rPr lang="en-US" sz="36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.”</a:t>
            </a:r>
          </a:p>
          <a:p>
            <a:pPr algn="ctr"/>
            <a:r>
              <a:rPr lang="en-US" sz="2000" b="1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Patrick Daniel </a:t>
            </a:r>
            <a:r>
              <a:rPr lang="en-US" sz="2000" b="1" dirty="0" err="1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</a:rPr>
              <a:t>Moynahan</a:t>
            </a:r>
            <a:endParaRPr lang="en-US" sz="2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  <a:p>
            <a:pPr algn="ctr"/>
            <a:endParaRPr lang="en-US" sz="36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835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Some recent extremes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00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002786" cy="523220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pPr eaLnBrk="0" hangingPunct="0"/>
            <a:r>
              <a:rPr lang="en-US" sz="2800" b="1" dirty="0" smtClean="0">
                <a:solidFill>
                  <a:srgbClr val="FFFFFF"/>
                </a:solidFill>
                <a:cs typeface="+mn-cs"/>
              </a:rPr>
              <a:t>U.S. Temperatures: 2012 Hottest year on record</a:t>
            </a:r>
          </a:p>
        </p:txBody>
      </p:sp>
      <p:pic>
        <p:nvPicPr>
          <p:cNvPr id="7" name="Picture 6" descr="13646_461712990543442_1498623811_n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7200" y="697089"/>
            <a:ext cx="8375904" cy="51703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6027003"/>
            <a:ext cx="868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/>
            <a:r>
              <a:rPr lang="en-US" dirty="0" smtClean="0">
                <a:solidFill>
                  <a:srgbClr val="FFFF00"/>
                </a:solidFill>
                <a:cs typeface="+mn-cs"/>
              </a:rPr>
              <a:t>362 all time record Highs</a:t>
            </a:r>
            <a:r>
              <a:rPr lang="en-US" dirty="0" smtClean="0">
                <a:solidFill>
                  <a:srgbClr val="FFFFFF"/>
                </a:solidFill>
                <a:cs typeface="+mn-cs"/>
              </a:rPr>
              <a:t>; 3,527 monthly weather records </a:t>
            </a:r>
          </a:p>
          <a:p>
            <a:pPr eaLnBrk="0" hangingPunct="0"/>
            <a:r>
              <a:rPr lang="en-US" dirty="0" smtClean="0">
                <a:solidFill>
                  <a:srgbClr val="FFFFFF"/>
                </a:solidFill>
                <a:cs typeface="+mn-cs"/>
              </a:rPr>
              <a:t>  </a:t>
            </a:r>
            <a:r>
              <a:rPr lang="en-US" dirty="0" smtClean="0">
                <a:solidFill>
                  <a:srgbClr val="FFFF00"/>
                </a:solidFill>
                <a:cs typeface="+mn-cs"/>
              </a:rPr>
              <a:t>0   record lows</a:t>
            </a:r>
            <a:endParaRPr lang="en-US" dirty="0">
              <a:solidFill>
                <a:srgbClr val="FFFF00"/>
              </a:solidFill>
              <a:cs typeface="+mn-cs"/>
            </a:endParaRPr>
          </a:p>
        </p:txBody>
      </p:sp>
    </p:spTree>
  </p:cSld>
  <p:clrMapOvr>
    <a:masterClrMapping/>
  </p:clrMapOvr>
  <p:transition xmlns:p14="http://schemas.microsoft.com/office/powerpoint/2010/main">
    <p:strips dir="rd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://a.abcnews.com/images/US/ap_wildfires_colorado_wy_120628_wg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239863"/>
            <a:ext cx="4876804" cy="2743203"/>
          </a:xfrm>
          <a:prstGeom prst="rect">
            <a:avLst/>
          </a:prstGeom>
          <a:noFill/>
        </p:spPr>
      </p:pic>
      <p:pic>
        <p:nvPicPr>
          <p:cNvPr id="57348" name="Picture 4" descr="http://a.abcnews.com/images/US/ap_colorado_wildfires_update2_lpl_120629_w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060556"/>
            <a:ext cx="4973233" cy="2797444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952787" y="6027003"/>
            <a:ext cx="28216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Waldo Canyon fire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346 homes…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3336" y="232475"/>
            <a:ext cx="6083717" cy="584775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Colorado on Fire:  June 2012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8029" y="1267325"/>
            <a:ext cx="4305972" cy="2529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/>
          <p:cNvSpPr/>
          <p:nvPr/>
        </p:nvSpPr>
        <p:spPr bwMode="auto">
          <a:xfrm>
            <a:off x="6338807" y="3239146"/>
            <a:ext cx="433952" cy="263471"/>
          </a:xfrm>
          <a:prstGeom prst="ellipse">
            <a:avLst/>
          </a:prstGeom>
          <a:noFill/>
          <a:ln w="381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hangingPunct="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26554" y="3788927"/>
            <a:ext cx="4075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Flagstaff fire: above NCAR, circled.</a:t>
            </a:r>
          </a:p>
          <a:p>
            <a:r>
              <a:rPr lang="en-US" sz="1800" dirty="0" smtClean="0">
                <a:solidFill>
                  <a:srgbClr val="FFFFFF"/>
                </a:solidFill>
              </a:rPr>
              <a:t>High Park fire 259 houses, 1 death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7351" name="Picture 7" descr="http://wildfiretoday.com/wp-content/uploads/2012/03/1517_header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24926" y="4448044"/>
            <a:ext cx="4219074" cy="240995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andyLandfall.jp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0" y="1001217"/>
            <a:ext cx="4225089" cy="3110135"/>
          </a:xfrm>
          <a:prstGeom prst="rect">
            <a:avLst/>
          </a:prstGeom>
        </p:spPr>
      </p:pic>
      <p:pic>
        <p:nvPicPr>
          <p:cNvPr id="2" name="Picture 1" descr="1028sandy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4172968" y="1001217"/>
            <a:ext cx="4971032" cy="3110135"/>
          </a:xfrm>
          <a:prstGeom prst="rect">
            <a:avLst/>
          </a:prstGeom>
        </p:spPr>
      </p:pic>
      <p:pic>
        <p:nvPicPr>
          <p:cNvPr id="3" name="Picture 2" descr="AC_Boardwalk-520x319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4139952" y="4111352"/>
            <a:ext cx="4991453" cy="27551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59690" y="54318"/>
            <a:ext cx="548900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5613"/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4" charset="-128"/>
              </a:rPr>
              <a:t>Super Storm Sandy</a:t>
            </a:r>
            <a:r>
              <a:rPr lang="en-US" sz="1800" b="1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4" charset="-128"/>
              </a:rPr>
              <a:t>:  Oct 29-31, 2012.</a:t>
            </a:r>
          </a:p>
          <a:p>
            <a:pPr defTabSz="455613"/>
            <a:r>
              <a:rPr lang="en-US" sz="1800" dirty="0" smtClean="0">
                <a:solidFill>
                  <a:srgbClr val="FFFFFF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ea typeface="ＭＳ Ｐゴシック" pitchFamily="34" charset="-128"/>
              </a:rPr>
              <a:t>Well predicted a week in advance (by ECMWF)</a:t>
            </a:r>
          </a:p>
          <a:p>
            <a:pPr defTabSz="455613"/>
            <a:endParaRPr lang="en-US" sz="1800" b="1" dirty="0">
              <a:solidFill>
                <a:srgbClr val="FFFFFF"/>
              </a:solidFill>
              <a:ea typeface="ＭＳ Ｐゴシック" pitchFamily="34" charset="-12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7672" y="4111352"/>
            <a:ext cx="35409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5613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</a:rPr>
              <a:t>Hybrid storm:</a:t>
            </a:r>
          </a:p>
          <a:p>
            <a:pPr defTabSz="455613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</a:rPr>
              <a:t>Over $70B damages</a:t>
            </a:r>
          </a:p>
          <a:p>
            <a:pPr defTabSz="455613"/>
            <a:r>
              <a:rPr lang="en-US" sz="2000" dirty="0" smtClean="0">
                <a:solidFill>
                  <a:srgbClr val="FFFFFF"/>
                </a:solidFill>
                <a:ea typeface="ＭＳ Ｐゴシック" pitchFamily="34" charset="-128"/>
              </a:rPr>
              <a:t>&gt;110 lives lost</a:t>
            </a:r>
          </a:p>
        </p:txBody>
      </p:sp>
      <p:pic>
        <p:nvPicPr>
          <p:cNvPr id="8" name="Picture 7" descr="P1-BI850_SANDY__F_20121029162323.jp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107504" y="5265402"/>
            <a:ext cx="4045303" cy="1601118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8xhj4t7z-1358299956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381000"/>
            <a:ext cx="1651000" cy="1219200"/>
          </a:xfrm>
          <a:prstGeom prst="rect">
            <a:avLst/>
          </a:prstGeom>
        </p:spPr>
      </p:pic>
      <p:pic>
        <p:nvPicPr>
          <p:cNvPr id="3" name="Picture 2" descr="Austr bushfire 13 Jan,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5005" y="0"/>
            <a:ext cx="3200400" cy="2133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400" y="685800"/>
            <a:ext cx="3804159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Oz bushfires and heat: January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0"/>
            <a:ext cx="2430273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2013: heat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20" y="1676400"/>
            <a:ext cx="1275391" cy="11547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524000" y="1905000"/>
            <a:ext cx="442824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CO drought, wildfires and heat: June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13" name="Picture 12" descr="california_amo_2013234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06" y="2895600"/>
            <a:ext cx="1508916" cy="12192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133600" y="3048000"/>
            <a:ext cx="3248042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CA wildfires and heat: Aug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drought-monitor-3-25-14.png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114800"/>
            <a:ext cx="1295400" cy="17818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752600" y="4114800"/>
            <a:ext cx="4205861" cy="1477328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CA drought: 2013 driest on record</a:t>
            </a:r>
          </a:p>
          <a:p>
            <a:r>
              <a:rPr lang="en-US" sz="1800" b="1" dirty="0" smtClean="0">
                <a:solidFill>
                  <a:srgbClr val="FFFFFF"/>
                </a:solidFill>
              </a:rPr>
              <a:t>    </a:t>
            </a:r>
            <a:r>
              <a:rPr lang="en-US" sz="1800" b="1" dirty="0" smtClean="0">
                <a:solidFill>
                  <a:srgbClr val="FFFFFF"/>
                </a:solidFill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sz="1800" b="1" dirty="0" smtClean="0">
              <a:solidFill>
                <a:srgbClr val="FFFFFF"/>
              </a:solidFill>
            </a:endParaRPr>
          </a:p>
          <a:p>
            <a:r>
              <a:rPr lang="en-US" sz="1800" b="1" dirty="0" smtClean="0">
                <a:solidFill>
                  <a:srgbClr val="FFFFFF"/>
                </a:solidFill>
              </a:rPr>
              <a:t>  2014</a:t>
            </a:r>
          </a:p>
          <a:p>
            <a:r>
              <a:rPr lang="en-US" sz="1800" b="1" dirty="0" smtClean="0">
                <a:solidFill>
                  <a:srgbClr val="FFFFFF"/>
                </a:solidFill>
              </a:rPr>
              <a:t>CA wildfires</a:t>
            </a:r>
          </a:p>
          <a:p>
            <a:r>
              <a:rPr lang="en-US" sz="1800" b="1" dirty="0" smtClean="0">
                <a:solidFill>
                  <a:srgbClr val="FFFFFF"/>
                </a:solidFill>
              </a:rPr>
              <a:t>WA wildfires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18" name="Content Placeholder 3" descr="Western_wildfires.pn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02388" y="4876800"/>
            <a:ext cx="4139863" cy="198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7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33600" y="762000"/>
            <a:ext cx="3625963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Buenos Aires, Argentina: April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0"/>
            <a:ext cx="3124172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2013: Flooding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1828800"/>
            <a:ext cx="2434606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Elbe: Germany June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133600" y="3048000"/>
            <a:ext cx="3762230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Calgary, Alberta, Canada; June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33600" y="5943600"/>
            <a:ext cx="2844311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Boulder CO: September</a:t>
            </a:r>
          </a:p>
        </p:txBody>
      </p:sp>
      <p:pic>
        <p:nvPicPr>
          <p:cNvPr id="14" name="Picture 13" descr="lood rescue"/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2028" y="533400"/>
            <a:ext cx="1851412" cy="1079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 descr="germany_oli_2013158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0200"/>
            <a:ext cx="1828800" cy="1219200"/>
          </a:xfrm>
          <a:prstGeom prst="rect">
            <a:avLst/>
          </a:prstGeom>
        </p:spPr>
      </p:pic>
      <p:pic>
        <p:nvPicPr>
          <p:cNvPr id="20" name="Picture 19" descr="alberta_flood_22June13a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4847" y="2819400"/>
            <a:ext cx="1853647" cy="1390235"/>
          </a:xfrm>
          <a:prstGeom prst="rect">
            <a:avLst/>
          </a:prstGeom>
        </p:spPr>
      </p:pic>
      <p:pic>
        <p:nvPicPr>
          <p:cNvPr id="21" name="Picture 20" descr="India_flood_23Jun13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267200"/>
            <a:ext cx="1828800" cy="13487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133600" y="4572000"/>
            <a:ext cx="1483775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India, June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23" name="Picture 22" descr="boulderflood2.jpg.CROP.original-original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6200" y="5638800"/>
            <a:ext cx="1907729" cy="12192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1587" y="3978124"/>
            <a:ext cx="4012413" cy="2879876"/>
          </a:xfrm>
          <a:prstGeom prst="rect">
            <a:avLst/>
          </a:prstGeom>
        </p:spPr>
      </p:pic>
      <p:pic>
        <p:nvPicPr>
          <p:cNvPr id="16" name="Picture 15" descr="Haiyan-animated-1383861614.gif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5434" y="1074670"/>
            <a:ext cx="1948566" cy="129904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215129" y="2413859"/>
            <a:ext cx="1928871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    </a:t>
            </a:r>
            <a:r>
              <a:rPr lang="en-US" sz="1800" b="1" dirty="0" err="1" smtClean="0">
                <a:solidFill>
                  <a:srgbClr val="FFFFFF"/>
                </a:solidFill>
              </a:rPr>
              <a:t>Haiyan</a:t>
            </a:r>
            <a:r>
              <a:rPr lang="en-US" sz="1800" b="1" dirty="0" smtClean="0">
                <a:solidFill>
                  <a:srgbClr val="FFFFFF"/>
                </a:solidFill>
              </a:rPr>
              <a:t>: </a:t>
            </a:r>
          </a:p>
          <a:p>
            <a:r>
              <a:rPr lang="en-US" sz="1800" b="1" dirty="0" smtClean="0">
                <a:solidFill>
                  <a:srgbClr val="FFFFFF"/>
                </a:solidFill>
              </a:rPr>
              <a:t>Philippines, Nov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343349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362200" y="838200"/>
            <a:ext cx="3174216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Southern England Jan-Feb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0"/>
            <a:ext cx="3124172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2014: Flooding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09800" y="2057400"/>
            <a:ext cx="4799511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Christchurch, New Zealand  March-April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86000" y="4724400"/>
            <a:ext cx="1672253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Balkans, May</a:t>
            </a:r>
            <a:endParaRPr lang="en-US" sz="1800" b="1" dirty="0">
              <a:solidFill>
                <a:srgbClr val="FFFFFF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69731" y="5943600"/>
            <a:ext cx="3469069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East Coast: Islip NY, August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09800" y="3505200"/>
            <a:ext cx="1828107" cy="369332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Midwest: April</a:t>
            </a:r>
            <a:endParaRPr lang="en-US" sz="1800" b="1" dirty="0">
              <a:solidFill>
                <a:srgbClr val="FFFFFF"/>
              </a:solidFill>
            </a:endParaRPr>
          </a:p>
        </p:txBody>
      </p:sp>
      <p:pic>
        <p:nvPicPr>
          <p:cNvPr id="16" name="Picture 15" descr="Church_UKflood_Jan-Feb14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00"/>
            <a:ext cx="2175631" cy="1390632"/>
          </a:xfrm>
          <a:prstGeom prst="rect">
            <a:avLst/>
          </a:prstGeom>
        </p:spPr>
      </p:pic>
      <p:pic>
        <p:nvPicPr>
          <p:cNvPr id="18" name="Picture 17" descr="uk_rainfall_2014_464_v2.gif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196"/>
          <a:stretch/>
        </p:blipFill>
        <p:spPr>
          <a:xfrm>
            <a:off x="7175922" y="237264"/>
            <a:ext cx="1758753" cy="1689904"/>
          </a:xfrm>
          <a:prstGeom prst="rect">
            <a:avLst/>
          </a:prstGeom>
        </p:spPr>
      </p:pic>
      <p:pic>
        <p:nvPicPr>
          <p:cNvPr id="25" name="Picture 24" descr="Christchurch-New-Zealand-March-2014-640x360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608840"/>
            <a:ext cx="2141208" cy="1429855"/>
          </a:xfrm>
          <a:prstGeom prst="rect">
            <a:avLst/>
          </a:prstGeom>
        </p:spPr>
      </p:pic>
      <p:pic>
        <p:nvPicPr>
          <p:cNvPr id="26" name="Picture 25" descr="Bosnia19May.jpg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654" y="4267200"/>
            <a:ext cx="2196361" cy="1213855"/>
          </a:xfrm>
          <a:prstGeom prst="rect">
            <a:avLst/>
          </a:prstGeom>
        </p:spPr>
      </p:pic>
      <p:pic>
        <p:nvPicPr>
          <p:cNvPr id="27" name="Picture 26" descr="Midwest_June14_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0"/>
            <a:ext cx="2209800" cy="124301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14800" y="2895600"/>
            <a:ext cx="1167863" cy="14745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822" y="5453814"/>
            <a:ext cx="2082800" cy="1404186"/>
          </a:xfrm>
          <a:prstGeom prst="rect">
            <a:avLst/>
          </a:prstGeom>
        </p:spPr>
      </p:pic>
      <p:pic>
        <p:nvPicPr>
          <p:cNvPr id="30" name="Picture 29" descr="Srinagar2_Kashmir.jpg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44643" y="2971800"/>
            <a:ext cx="2199357" cy="1512888"/>
          </a:xfrm>
          <a:prstGeom prst="rect">
            <a:avLst/>
          </a:prstGeom>
        </p:spPr>
      </p:pic>
      <p:pic>
        <p:nvPicPr>
          <p:cNvPr id="31" name="Picture 30" descr="bangladesh_tmo_2014_241.jpg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88375" y="4495800"/>
            <a:ext cx="2255625" cy="150375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7332123" y="2362200"/>
            <a:ext cx="1811877" cy="646331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FFFF"/>
                </a:solidFill>
              </a:rPr>
              <a:t>India-Pakistan</a:t>
            </a:r>
          </a:p>
          <a:p>
            <a:r>
              <a:rPr lang="en-US" sz="1800" b="1" dirty="0" smtClean="0">
                <a:solidFill>
                  <a:srgbClr val="FFFFFF"/>
                </a:solidFill>
              </a:rPr>
              <a:t>September</a:t>
            </a:r>
            <a:endParaRPr lang="en-US" sz="18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72657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25611" y="584200"/>
            <a:ext cx="3438862" cy="830997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Cyclone Pam</a:t>
            </a:r>
          </a:p>
          <a:p>
            <a:r>
              <a:rPr lang="en-US" b="1" dirty="0" smtClean="0">
                <a:solidFill>
                  <a:srgbClr val="FFFFFF"/>
                </a:solidFill>
              </a:rPr>
              <a:t>Vanuatu  March 2015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24200" y="0"/>
            <a:ext cx="3124172" cy="584776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tx1"/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FFFF"/>
                </a:solidFill>
              </a:rPr>
              <a:t>2015: Flooding</a:t>
            </a:r>
            <a:endParaRPr lang="en-US" sz="3200" b="1" dirty="0">
              <a:solidFill>
                <a:srgbClr val="FFFFFF"/>
              </a:solidFill>
            </a:endParaRPr>
          </a:p>
        </p:txBody>
      </p:sp>
      <p:pic>
        <p:nvPicPr>
          <p:cNvPr id="2" name="Picture 1" descr="pam_amo_201507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852" y="4131235"/>
            <a:ext cx="4090148" cy="2726765"/>
          </a:xfrm>
          <a:prstGeom prst="rect">
            <a:avLst/>
          </a:prstGeom>
        </p:spPr>
      </p:pic>
      <p:pic>
        <p:nvPicPr>
          <p:cNvPr id="3" name="Picture 2" descr="PamHitsPortVila1.gif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7836" y="627529"/>
            <a:ext cx="5206164" cy="34768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025712"/>
            <a:ext cx="5035176" cy="28322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778000"/>
            <a:ext cx="3991706" cy="2246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35461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52400"/>
            <a:ext cx="7772400" cy="1447800"/>
          </a:xfrm>
        </p:spPr>
        <p:txBody>
          <a:bodyPr/>
          <a:lstStyle/>
          <a:p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Science knowledge is going in one direction and </a:t>
            </a:r>
            <a:r>
              <a:rPr lang="en-US" sz="28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politician </a:t>
            </a:r>
            <a: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views are going in another!</a:t>
            </a:r>
            <a:br>
              <a:rPr lang="en-US" sz="28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28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1600200"/>
            <a:ext cx="838200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Many reports deal with the facts and the science of climate change.  A new one by AAAS “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scientists agree that humans are the primary cause of climate change</a:t>
            </a:r>
            <a:r>
              <a:rPr lang="en-US" dirty="0">
                <a:solidFill>
                  <a:srgbClr val="FFFFFF"/>
                </a:solidFill>
              </a:rPr>
              <a:t>”.  There are many other reports, such as from the IPCC. 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Of </a:t>
            </a:r>
            <a:r>
              <a:rPr lang="en-US" dirty="0">
                <a:solidFill>
                  <a:srgbClr val="FFFFFF"/>
                </a:solidFill>
              </a:rPr>
              <a:t>10,855 climate studies published in peer-reviewed literature in 2013 only 2 rejected anthropogenic climate change.  [James Lawrence Powell 2014</a:t>
            </a:r>
            <a:r>
              <a:rPr lang="en-US" dirty="0" smtClean="0">
                <a:solidFill>
                  <a:srgbClr val="FFFFFF"/>
                </a:solidFill>
              </a:rPr>
              <a:t>]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 smtClean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 </a:t>
            </a:r>
          </a:p>
          <a:p>
            <a:r>
              <a:rPr lang="en-US" dirty="0">
                <a:solidFill>
                  <a:srgbClr val="FFFFFF"/>
                </a:solidFill>
              </a:rPr>
              <a:t>	</a:t>
            </a:r>
            <a:r>
              <a:rPr lang="en-US" dirty="0" smtClean="0">
                <a:solidFill>
                  <a:srgbClr val="FFFFFF"/>
                </a:solidFill>
              </a:rPr>
              <a:t>					</a:t>
            </a:r>
            <a:r>
              <a:rPr lang="en-US" sz="1600" dirty="0" err="1" smtClean="0">
                <a:solidFill>
                  <a:srgbClr val="FFFFFF"/>
                </a:solidFill>
              </a:rPr>
              <a:t>ThinkProgress.org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6251" y="4719004"/>
            <a:ext cx="851958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56% (&gt;130 members) of the </a:t>
            </a:r>
            <a:r>
              <a:rPr lang="en-US" dirty="0" smtClean="0">
                <a:solidFill>
                  <a:srgbClr val="FFFFFF"/>
                </a:solidFill>
              </a:rPr>
              <a:t>previous </a:t>
            </a:r>
            <a:r>
              <a:rPr lang="en-US" dirty="0">
                <a:solidFill>
                  <a:srgbClr val="FFFFFF"/>
                </a:solidFill>
              </a:rPr>
              <a:t>Republican caucus in the House of Representatives deny the basic tenets of climate science. 66% (30 members) of the Senate Republican caucus also deny the reality of climate change.</a:t>
            </a:r>
          </a:p>
          <a:p>
            <a:endParaRPr lang="en-US" dirty="0"/>
          </a:p>
        </p:txBody>
      </p:sp>
      <p:sp>
        <p:nvSpPr>
          <p:cNvPr id="4" name="Oval Callout 3"/>
          <p:cNvSpPr/>
          <p:nvPr/>
        </p:nvSpPr>
        <p:spPr bwMode="auto">
          <a:xfrm>
            <a:off x="3733800" y="3285394"/>
            <a:ext cx="5410200" cy="2286000"/>
          </a:xfrm>
          <a:prstGeom prst="wedgeEllipseCallout">
            <a:avLst>
              <a:gd name="adj1" fmla="val -72304"/>
              <a:gd name="adj2" fmla="val 18997"/>
            </a:avLst>
          </a:prstGeom>
          <a:solidFill>
            <a:srgbClr val="FFFF00"/>
          </a:solidFill>
          <a:ln w="952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160 members of the 113</a:t>
            </a:r>
            <a:r>
              <a:rPr kumimoji="0" lang="en-US" sz="2400" b="0" i="0" u="none" strike="noStrike" cap="none" normalizeH="0" baseline="3000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th</a:t>
            </a: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 Congress have taken $58.8 million from fossil fuel industry</a:t>
            </a:r>
          </a:p>
        </p:txBody>
      </p:sp>
    </p:spTree>
    <p:extLst>
      <p:ext uri="{BB962C8B-B14F-4D97-AF65-F5344CB8AC3E}">
        <p14:creationId xmlns:p14="http://schemas.microsoft.com/office/powerpoint/2010/main" val="7217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170331"/>
            <a:ext cx="7772400" cy="1143000"/>
          </a:xfrm>
        </p:spPr>
        <p:txBody>
          <a:bodyPr/>
          <a:lstStyle/>
          <a:p>
            <a:r>
              <a:rPr lang="en-US" sz="4000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Tragedy of the Commons</a:t>
            </a:r>
            <a:endParaRPr lang="en-US" sz="40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7195" y="1102662"/>
            <a:ext cx="896680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		Everyone for themselves!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The atmosphere is a global commons (and dumping ground).</a:t>
            </a:r>
          </a:p>
          <a:p>
            <a:r>
              <a:rPr lang="en-US" dirty="0" smtClean="0">
                <a:solidFill>
                  <a:srgbClr val="FFFF00"/>
                </a:solidFill>
              </a:rPr>
              <a:t>Solution requires </a:t>
            </a:r>
            <a:r>
              <a:rPr lang="en-US" dirty="0">
                <a:solidFill>
                  <a:srgbClr val="FFFF00"/>
                </a:solidFill>
              </a:rPr>
              <a:t>people of the world to work together</a:t>
            </a:r>
            <a:r>
              <a:rPr lang="en-US" dirty="0">
                <a:solidFill>
                  <a:srgbClr val="FFFFFF"/>
                </a:solidFill>
              </a:rPr>
              <a:t>. </a:t>
            </a:r>
            <a:endParaRPr lang="en-US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FF"/>
                </a:solidFill>
              </a:rPr>
              <a:t>We are together on “spaceship Earth”</a:t>
            </a:r>
            <a:r>
              <a:rPr lang="en-US" dirty="0" smtClean="0">
                <a:solidFill>
                  <a:srgbClr val="FFFFFF"/>
                </a:solidFill>
              </a:rPr>
              <a:t>.</a:t>
            </a:r>
          </a:p>
          <a:p>
            <a:pPr marL="342900" indent="-342900">
              <a:buFont typeface="Arial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To </a:t>
            </a:r>
            <a:r>
              <a:rPr lang="en-US" dirty="0">
                <a:solidFill>
                  <a:srgbClr val="FFFFFF"/>
                </a:solidFill>
              </a:rPr>
              <a:t>many </a:t>
            </a:r>
            <a:r>
              <a:rPr lang="en-US" dirty="0" smtClean="0">
                <a:solidFill>
                  <a:srgbClr val="FFFFFF"/>
                </a:solidFill>
              </a:rPr>
              <a:t>people, </a:t>
            </a:r>
            <a:r>
              <a:rPr lang="en-US" dirty="0">
                <a:solidFill>
                  <a:srgbClr val="FFFFFF"/>
                </a:solidFill>
              </a:rPr>
              <a:t>that may suggest </a:t>
            </a:r>
            <a:r>
              <a:rPr lang="en-US" dirty="0" smtClean="0">
                <a:solidFill>
                  <a:srgbClr val="FFFFFF"/>
                </a:solidFill>
              </a:rPr>
              <a:t>altruism: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</a:rPr>
              <a:t>Sharing the money, well-being </a:t>
            </a:r>
            <a:r>
              <a:rPr lang="en-US" dirty="0">
                <a:solidFill>
                  <a:srgbClr val="FFFFFF"/>
                </a:solidFill>
              </a:rPr>
              <a:t>and </a:t>
            </a:r>
            <a:r>
              <a:rPr lang="en-US" dirty="0" smtClean="0">
                <a:solidFill>
                  <a:srgbClr val="FFFFFF"/>
                </a:solidFill>
              </a:rPr>
              <a:t>profits so </a:t>
            </a:r>
            <a:r>
              <a:rPr lang="en-US" dirty="0">
                <a:solidFill>
                  <a:srgbClr val="FFFFFF"/>
                </a:solidFill>
              </a:rPr>
              <a:t>carefully accrued </a:t>
            </a:r>
            <a:r>
              <a:rPr lang="en-US" dirty="0" smtClean="0">
                <a:solidFill>
                  <a:srgbClr val="FFFFFF"/>
                </a:solidFill>
              </a:rPr>
              <a:t>to help </a:t>
            </a:r>
            <a:r>
              <a:rPr lang="en-US" dirty="0">
                <a:solidFill>
                  <a:srgbClr val="FFFFFF"/>
                </a:solidFill>
              </a:rPr>
              <a:t>other people. </a:t>
            </a:r>
            <a:endParaRPr lang="en-US" dirty="0" smtClean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1" y="4572000"/>
            <a:ext cx="830579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Our society is founded on the premise of cheap and easily available fossil fuels that do not take into account the </a:t>
            </a:r>
            <a:r>
              <a:rPr lang="en-US" dirty="0">
                <a:solidFill>
                  <a:srgbClr val="FFFF00"/>
                </a:solidFill>
              </a:rPr>
              <a:t>external costs </a:t>
            </a:r>
            <a:r>
              <a:rPr lang="en-US" dirty="0">
                <a:solidFill>
                  <a:srgbClr val="FFFFFF"/>
                </a:solidFill>
              </a:rPr>
              <a:t>of using those fossil fuels: 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	Need a principle of </a:t>
            </a:r>
            <a:r>
              <a:rPr lang="en-US" sz="3200" b="1" dirty="0">
                <a:solidFill>
                  <a:srgbClr val="FF6600"/>
                </a:solidFill>
              </a:rPr>
              <a:t>User Pays</a:t>
            </a:r>
            <a:r>
              <a:rPr lang="en-US" sz="3200" b="1" dirty="0">
                <a:solidFill>
                  <a:srgbClr val="FFFFFF"/>
                </a:solidFill>
              </a:rPr>
              <a:t>.</a:t>
            </a:r>
            <a:endParaRPr lang="en-US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269515"/>
      </p:ext>
    </p:extLst>
  </p:cSld>
  <p:clrMapOvr>
    <a:masterClrMapping/>
  </p:clrMapOvr>
  <p:transition xmlns:p14="http://schemas.microsoft.com/office/powerpoint/2010/main" spd="slow">
    <p:wipe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0"/>
            <a:ext cx="7772400" cy="1752600"/>
          </a:xfrm>
        </p:spPr>
        <p:txBody>
          <a:bodyPr/>
          <a:lstStyle/>
          <a:p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We have many facts</a:t>
            </a:r>
            <a:b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0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and physical understanding.</a:t>
            </a:r>
            <a:endParaRPr lang="en-US" sz="4000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81000" y="3276600"/>
            <a:ext cx="8305800" cy="2886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>
                <a:solidFill>
                  <a:schemeClr val="bg1"/>
                </a:solidFill>
              </a:rPr>
              <a:t>T</a:t>
            </a:r>
            <a:r>
              <a:rPr lang="en-US" sz="3200" dirty="0" smtClean="0">
                <a:solidFill>
                  <a:schemeClr val="bg1"/>
                </a:solidFill>
              </a:rPr>
              <a:t>he </a:t>
            </a:r>
            <a:r>
              <a:rPr lang="en-US" sz="3200" dirty="0">
                <a:solidFill>
                  <a:schemeClr val="bg1"/>
                </a:solidFill>
              </a:rPr>
              <a:t>role of scientists is to lay out the facts and the prospects and consequences</a:t>
            </a:r>
            <a:r>
              <a:rPr lang="en-US" sz="3200" dirty="0" smtClean="0">
                <a:solidFill>
                  <a:schemeClr val="bg1"/>
                </a:solidFill>
              </a:rPr>
              <a:t>, </a:t>
            </a: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chemeClr val="bg1"/>
                </a:solidFill>
              </a:rPr>
              <a:t>but </a:t>
            </a:r>
            <a:r>
              <a:rPr lang="en-US" sz="3200" dirty="0">
                <a:solidFill>
                  <a:schemeClr val="bg1"/>
                </a:solidFill>
              </a:rPr>
              <a:t>the decision on what to do is not ours: </a:t>
            </a:r>
            <a:endParaRPr lang="en-US" sz="3200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</a:pPr>
            <a:r>
              <a:rPr lang="en-US" sz="3200" dirty="0" smtClean="0">
                <a:solidFill>
                  <a:srgbClr val="FFFF00"/>
                </a:solidFill>
              </a:rPr>
              <a:t>that involves everyone and politics.</a:t>
            </a:r>
            <a:endParaRPr lang="en-US" dirty="0"/>
          </a:p>
          <a:p>
            <a:pPr>
              <a:lnSpc>
                <a:spcPct val="120000"/>
              </a:lnSpc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90600" y="1828800"/>
            <a:ext cx="685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The facts are not enough…</a:t>
            </a:r>
            <a:endParaRPr lang="en-US" sz="4000" b="1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948385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43000"/>
          </a:xfrm>
        </p:spPr>
        <p:txBody>
          <a:bodyPr/>
          <a:lstStyle/>
          <a:p>
            <a:r>
              <a:rPr lang="en-US" i="1" dirty="0" smtClean="0">
                <a:solidFill>
                  <a:srgbClr val="FFFF00"/>
                </a:solidFill>
              </a:rPr>
              <a:t>“</a:t>
            </a:r>
            <a:r>
              <a:rPr lang="en-US" i="1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It is profitable to let the world go to hell</a:t>
            </a:r>
            <a:r>
              <a:rPr lang="en-US" i="1" dirty="0" smtClean="0">
                <a:solidFill>
                  <a:srgbClr val="FFFF00"/>
                </a:solidFill>
              </a:rPr>
              <a:t>”</a:t>
            </a:r>
            <a:r>
              <a:rPr lang="en-US" sz="2000" dirty="0">
                <a:solidFill>
                  <a:srgbClr val="FFFF00"/>
                </a:solidFill>
              </a:rPr>
              <a:t> </a:t>
            </a:r>
            <a:r>
              <a:rPr lang="en-US" sz="2000" dirty="0" smtClean="0">
                <a:solidFill>
                  <a:srgbClr val="FFFF00"/>
                </a:solidFill>
              </a:rPr>
              <a:t/>
            </a:r>
            <a:br>
              <a:rPr lang="en-US" sz="2000" dirty="0" smtClean="0">
                <a:solidFill>
                  <a:srgbClr val="FFFF00"/>
                </a:solidFill>
              </a:rPr>
            </a:br>
            <a:r>
              <a:rPr lang="en-US" sz="2000" dirty="0" err="1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Jørgen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 Randers</a:t>
            </a:r>
            <a:b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Professor </a:t>
            </a:r>
            <a:r>
              <a:rPr lang="en-US" sz="2000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of climate strategy at the Norwegian Business </a:t>
            </a: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School</a:t>
            </a:r>
            <a:b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sz="20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Jan 2015</a:t>
            </a:r>
            <a:endParaRPr lang="en-US" sz="2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pic>
        <p:nvPicPr>
          <p:cNvPr id="6" name="Picture 4" descr="essowatch_carto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2155000"/>
            <a:ext cx="5105400" cy="447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4509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80722" y="2080467"/>
            <a:ext cx="2334135" cy="20377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6220"/>
            <a:ext cx="77724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Risky Business!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  <p:sp>
        <p:nvSpPr>
          <p:cNvPr id="5" name="Rounded Rectangular Callout 4"/>
          <p:cNvSpPr/>
          <p:nvPr/>
        </p:nvSpPr>
        <p:spPr bwMode="auto">
          <a:xfrm>
            <a:off x="0" y="4755510"/>
            <a:ext cx="7971865" cy="1999476"/>
          </a:xfrm>
          <a:prstGeom prst="wedgeRoundRectCallout">
            <a:avLst>
              <a:gd name="adj1" fmla="val -4315"/>
              <a:gd name="adj2" fmla="val -113822"/>
              <a:gd name="adj3" fmla="val 16667"/>
            </a:avLst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“…if we act now the U.S. can still avoid most of the worst impacts and significantly reduce the odds of costly climate outcomes – but only if we start changing our business and public policy practices today.”</a:t>
            </a:r>
          </a:p>
        </p:txBody>
      </p:sp>
      <p:sp>
        <p:nvSpPr>
          <p:cNvPr id="7" name="Rounded Rectangular Callout 6"/>
          <p:cNvSpPr/>
          <p:nvPr/>
        </p:nvSpPr>
        <p:spPr bwMode="auto">
          <a:xfrm>
            <a:off x="1918653" y="4350211"/>
            <a:ext cx="6999027" cy="1337487"/>
          </a:xfrm>
          <a:prstGeom prst="wedgeRoundRectCallout">
            <a:avLst>
              <a:gd name="adj1" fmla="val -20146"/>
              <a:gd name="adj2" fmla="val -98574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“…taking a caution approach, waiting for more information, a business-as-usual</a:t>
            </a:r>
            <a:r>
              <a:rPr kumimoji="0" lang="en-US" sz="24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rPr>
              <a:t> approach, is actually radical risk taking.”  (Paulson)</a:t>
            </a: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3035" y="1227911"/>
            <a:ext cx="8370599" cy="193899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 recent report; “</a:t>
            </a:r>
            <a:r>
              <a:rPr lang="en-US" dirty="0" smtClean="0">
                <a:solidFill>
                  <a:srgbClr val="FF6600"/>
                </a:solidFill>
              </a:rPr>
              <a:t>Risky Business: The Economic Risks of Climate Change in the United States</a:t>
            </a:r>
            <a:r>
              <a:rPr lang="en-US" dirty="0" smtClean="0">
                <a:solidFill>
                  <a:schemeClr val="bg1"/>
                </a:solidFill>
              </a:rPr>
              <a:t>” 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co-chaired by   Henry Paulson      and Michael Bloomberg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July 2014 				</a:t>
            </a:r>
            <a:r>
              <a:rPr lang="en-US" sz="1800" dirty="0" err="1" smtClean="0">
                <a:solidFill>
                  <a:schemeClr val="bg1"/>
                </a:solidFill>
              </a:rPr>
              <a:t>riskybusiness.org</a:t>
            </a:r>
            <a:endParaRPr lang="en-US" sz="1800" dirty="0" smtClean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5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eveal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117216"/>
            <a:ext cx="5012817" cy="3458844"/>
          </a:xfrm>
          <a:prstGeom prst="rect">
            <a:avLst/>
          </a:prstGeom>
        </p:spPr>
      </p:pic>
      <p:sp>
        <p:nvSpPr>
          <p:cNvPr id="3" name="Rounded Rectangular Callout 2"/>
          <p:cNvSpPr/>
          <p:nvPr/>
        </p:nvSpPr>
        <p:spPr bwMode="auto">
          <a:xfrm>
            <a:off x="3783259" y="743048"/>
            <a:ext cx="5201980" cy="1810337"/>
          </a:xfrm>
          <a:prstGeom prst="wedgeRoundRectCallout">
            <a:avLst>
              <a:gd name="adj1" fmla="val -62132"/>
              <a:gd name="adj2" fmla="val 154291"/>
              <a:gd name="adj3" fmla="val 16667"/>
            </a:avLst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“The longer we wait to adapt to and mitigate climate change, the more devastating the economic impacts will be.” (Bloomberg)</a:t>
            </a:r>
          </a:p>
        </p:txBody>
      </p:sp>
      <p:sp>
        <p:nvSpPr>
          <p:cNvPr id="4" name="Rounded Rectangular Callout 3"/>
          <p:cNvSpPr/>
          <p:nvPr/>
        </p:nvSpPr>
        <p:spPr bwMode="auto">
          <a:xfrm>
            <a:off x="4918236" y="3107294"/>
            <a:ext cx="4121048" cy="2215636"/>
          </a:xfrm>
          <a:prstGeom prst="wedgeRoundRectCallout">
            <a:avLst>
              <a:gd name="adj1" fmla="val -83128"/>
              <a:gd name="adj2" fmla="val 10671"/>
              <a:gd name="adj3" fmla="val 16667"/>
            </a:avLst>
          </a:prstGeom>
          <a:solidFill>
            <a:srgbClr val="FFEBE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dirty="0"/>
              <a:t>e.g. between $66 and $106 billion of existing coastal property in the US will be below sea level by 2050.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85800" y="96220"/>
            <a:ext cx="7772400" cy="11430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FF0000"/>
                </a:solidFill>
                <a:latin typeface="Times New Roman" pitchFamily="18" charset="0"/>
              </a:defRPr>
            </a:lvl9pPr>
          </a:lstStyle>
          <a:p>
            <a:r>
              <a:rPr lang="en-US" dirty="0" smtClean="0">
                <a:solidFill>
                  <a:srgbClr val="FFFF00"/>
                </a:solidFill>
                <a:latin typeface="Comic Sans MS"/>
                <a:cs typeface="Comic Sans MS"/>
              </a:rPr>
              <a:t>Risky Business!</a:t>
            </a:r>
            <a:endParaRPr lang="en-US" dirty="0">
              <a:solidFill>
                <a:srgbClr val="FFFF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255939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11430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Pope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on Climate Change: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</a:b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“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Man 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Has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Slapped 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Nature in the </a:t>
            </a:r>
            <a:r>
              <a:rPr lang="en-US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Face”</a:t>
            </a:r>
            <a: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endParaRPr lang="en-US" sz="2000" i="1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88521" y="1775802"/>
            <a:ext cx="79295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"I think we have exploited nature too much,"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Francis </a:t>
            </a:r>
            <a:r>
              <a:rPr lang="en-US" dirty="0">
                <a:solidFill>
                  <a:srgbClr val="FFFFFF"/>
                </a:solidFill>
              </a:rPr>
              <a:t>said, citing deforestation and monoculture. </a:t>
            </a:r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FF"/>
                </a:solidFill>
              </a:rPr>
              <a:t>"</a:t>
            </a:r>
            <a:r>
              <a:rPr lang="en-US" dirty="0">
                <a:solidFill>
                  <a:srgbClr val="FFFFFF"/>
                </a:solidFill>
              </a:rPr>
              <a:t>Thanks be to God that today there are voices, so many people who are speaking out about it."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690542" y="3433225"/>
            <a:ext cx="2092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</a:rPr>
              <a:t>Jan 15, 2015; A.P.</a:t>
            </a:r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72499"/>
            <a:ext cx="6371001" cy="318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053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1219" y="271850"/>
            <a:ext cx="7772400" cy="1143000"/>
          </a:xfrm>
        </p:spPr>
        <p:txBody>
          <a:bodyPr/>
          <a:lstStyle/>
          <a:p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omic Sans MS"/>
                <a:cs typeface="Comic Sans MS"/>
              </a:rPr>
              <a:t>Obama mocks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omic Sans MS"/>
                <a:cs typeface="Comic Sans MS"/>
              </a:rPr>
              <a:t>Republican stance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omic Sans MS"/>
                <a:cs typeface="Comic Sans MS"/>
              </a:rPr>
              <a:t>on </a:t>
            </a: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/>
                  </a:outerShdw>
                </a:effectLst>
                <a:latin typeface="Comic Sans MS"/>
                <a:cs typeface="Comic Sans MS"/>
              </a:rPr>
              <a:t>climate science </a:t>
            </a:r>
            <a: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1800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</a:rPr>
              <a:t>State of Union Address, 20 Jan 2015</a:t>
            </a:r>
            <a:endParaRPr lang="en-US" sz="1800" dirty="0">
              <a:solidFill>
                <a:srgbClr val="FFFF00"/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8542" y="1754695"/>
            <a:ext cx="827562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Rep. Joe Barton (R-Texas), a former chairman of the House Energy and Commerce Committee, said </a:t>
            </a:r>
            <a:r>
              <a:rPr lang="en-US" dirty="0" smtClean="0">
                <a:solidFill>
                  <a:schemeClr val="bg1"/>
                </a:solidFill>
              </a:rPr>
              <a:t>“man</a:t>
            </a:r>
            <a:r>
              <a:rPr lang="en-US" dirty="0">
                <a:solidFill>
                  <a:schemeClr val="bg1"/>
                </a:solidFill>
              </a:rPr>
              <a:t>-made climate change runs counter to Judeo-Christian theology</a:t>
            </a:r>
            <a:r>
              <a:rPr lang="en-US" dirty="0" smtClean="0">
                <a:solidFill>
                  <a:schemeClr val="bg1"/>
                </a:solidFill>
              </a:rPr>
              <a:t>.”</a:t>
            </a:r>
          </a:p>
          <a:p>
            <a:endParaRPr lang="en-US" sz="1800" dirty="0" smtClean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"An inconvenient truth, so to speak, is the simple fact that for the last 17 years, there has been no recorded increase in temperatures," Sen. Ted Cruz (R-Texas</a:t>
            </a:r>
            <a:r>
              <a:rPr lang="en-US" dirty="0" smtClean="0">
                <a:solidFill>
                  <a:schemeClr val="bg1"/>
                </a:solidFill>
              </a:rPr>
              <a:t>) </a:t>
            </a:r>
            <a:r>
              <a:rPr lang="en-US" dirty="0">
                <a:solidFill>
                  <a:schemeClr val="bg1"/>
                </a:solidFill>
              </a:rPr>
              <a:t>said.</a:t>
            </a:r>
          </a:p>
        </p:txBody>
      </p:sp>
      <p:pic>
        <p:nvPicPr>
          <p:cNvPr id="6" name="Picture 5" descr="GlobalT_NOAA_10-14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443" y="4836570"/>
            <a:ext cx="5810004" cy="1994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67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15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We need a price on carbon emissions!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0" y="1447800"/>
            <a:ext cx="78486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As we have seen, there are major costs: $billions, to climate change via droughts and wildfires, and floods.    </a:t>
            </a:r>
            <a:r>
              <a:rPr lang="en-US" sz="2000" dirty="0" smtClean="0">
                <a:solidFill>
                  <a:srgbClr val="FFFF00"/>
                </a:solidFill>
              </a:rPr>
              <a:t>[Lives lost, crop loss, crop insurance, wild fire losses, costs of fighting fires, property damage, dislocation, disease, etc]</a:t>
            </a:r>
            <a:endParaRPr lang="en-US" dirty="0" smtClean="0">
              <a:solidFill>
                <a:srgbClr val="FFFF00"/>
              </a:solidFill>
            </a:endParaRP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b="1" dirty="0" smtClean="0">
                <a:solidFill>
                  <a:srgbClr val="FFC000"/>
                </a:solidFill>
              </a:rPr>
              <a:t>The costs are not borne by those who cause the problem.</a:t>
            </a:r>
          </a:p>
          <a:p>
            <a:endParaRPr lang="en-US" dirty="0" smtClean="0">
              <a:solidFill>
                <a:schemeClr val="bg1"/>
              </a:solidFill>
            </a:endParaRPr>
          </a:p>
          <a:p>
            <a:r>
              <a:rPr lang="en-US" dirty="0" smtClean="0">
                <a:solidFill>
                  <a:schemeClr val="bg1"/>
                </a:solidFill>
              </a:rPr>
              <a:t>Explicit and implicit subsidies for fossil fuels do not make the playing field level for renewable energy.</a:t>
            </a:r>
          </a:p>
          <a:p>
            <a:endParaRPr lang="en-US" dirty="0" smtClean="0"/>
          </a:p>
          <a:p>
            <a:r>
              <a:rPr lang="en-US" sz="2800" b="1" dirty="0" smtClean="0">
                <a:solidFill>
                  <a:srgbClr val="FF0000"/>
                </a:solidFill>
              </a:rPr>
              <a:t>The U.S. is a major part of the problem.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8915400" cy="1143000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Social cost of carbon emissions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799" y="1447800"/>
            <a:ext cx="811488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Drew </a:t>
            </a:r>
            <a:r>
              <a:rPr lang="en-US" dirty="0" err="1" smtClean="0">
                <a:solidFill>
                  <a:srgbClr val="FFFFFF"/>
                </a:solidFill>
              </a:rPr>
              <a:t>Shindell</a:t>
            </a:r>
            <a:r>
              <a:rPr lang="en-US" dirty="0" smtClean="0">
                <a:solidFill>
                  <a:srgbClr val="FFFFFF"/>
                </a:solidFill>
              </a:rPr>
              <a:t> has developed </a:t>
            </a:r>
            <a:r>
              <a:rPr lang="en-US" dirty="0">
                <a:solidFill>
                  <a:srgbClr val="FFFFFF"/>
                </a:solidFill>
              </a:rPr>
              <a:t>a metric called the "Social Cost of Atmospheric Release</a:t>
            </a:r>
            <a:r>
              <a:rPr lang="en-US" dirty="0" smtClean="0">
                <a:solidFill>
                  <a:srgbClr val="FFFFFF"/>
                </a:solidFill>
              </a:rPr>
              <a:t>.”  </a:t>
            </a:r>
            <a:r>
              <a:rPr lang="en-US" sz="1800" i="1" dirty="0" smtClean="0">
                <a:solidFill>
                  <a:srgbClr val="FFFFFF"/>
                </a:solidFill>
              </a:rPr>
              <a:t>[</a:t>
            </a:r>
            <a:r>
              <a:rPr lang="en-US" sz="1800" i="1" dirty="0" err="1" smtClean="0">
                <a:solidFill>
                  <a:srgbClr val="FFFFFF"/>
                </a:solidFill>
              </a:rPr>
              <a:t>Clim</a:t>
            </a:r>
            <a:r>
              <a:rPr lang="en-US" sz="1800" i="1" dirty="0" smtClean="0">
                <a:solidFill>
                  <a:srgbClr val="FFFFFF"/>
                </a:solidFill>
              </a:rPr>
              <a:t>. </a:t>
            </a:r>
            <a:r>
              <a:rPr lang="en-US" sz="1800" i="1" dirty="0" err="1" smtClean="0">
                <a:solidFill>
                  <a:srgbClr val="FFFFFF"/>
                </a:solidFill>
              </a:rPr>
              <a:t>Ch</a:t>
            </a:r>
            <a:r>
              <a:rPr lang="en-US" sz="1800" i="1" dirty="0" smtClean="0">
                <a:solidFill>
                  <a:srgbClr val="FFFFFF"/>
                </a:solidFill>
              </a:rPr>
              <a:t> 2015]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The </a:t>
            </a:r>
            <a:r>
              <a:rPr lang="en-US" dirty="0">
                <a:solidFill>
                  <a:srgbClr val="FFFFFF"/>
                </a:solidFill>
              </a:rPr>
              <a:t>author calculated "climate damages" based on the relevant greenhouse gas emissions and their effect on climate change and regional </a:t>
            </a:r>
            <a:r>
              <a:rPr lang="en-US" dirty="0" smtClean="0">
                <a:solidFill>
                  <a:srgbClr val="FFFFFF"/>
                </a:solidFill>
              </a:rPr>
              <a:t>health.</a:t>
            </a:r>
          </a:p>
          <a:p>
            <a:endParaRPr lang="en-US" dirty="0" smtClean="0">
              <a:solidFill>
                <a:srgbClr val="FFFFFF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Accounting </a:t>
            </a:r>
            <a:r>
              <a:rPr lang="en-US" dirty="0">
                <a:solidFill>
                  <a:srgbClr val="FFFF00"/>
                </a:solidFill>
              </a:rPr>
              <a:t>for all hidden environmental </a:t>
            </a:r>
            <a:r>
              <a:rPr lang="en-US" dirty="0" smtClean="0">
                <a:solidFill>
                  <a:srgbClr val="FFFF00"/>
                </a:solidFill>
              </a:rPr>
              <a:t>costs:</a:t>
            </a:r>
          </a:p>
          <a:p>
            <a:pPr marL="342900" indent="-342900">
              <a:buFont typeface="Arial"/>
              <a:buChar char="•"/>
            </a:pPr>
            <a:r>
              <a:rPr lang="en-US" dirty="0" smtClean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</a:rPr>
              <a:t>a gallon of gas would cost $</a:t>
            </a:r>
            <a:r>
              <a:rPr lang="en-US" dirty="0" smtClean="0">
                <a:solidFill>
                  <a:srgbClr val="FFFF00"/>
                </a:solidFill>
              </a:rPr>
              <a:t>6.25 (+$3.80), </a:t>
            </a: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 a kilowatt hour of coal-fired energy </a:t>
            </a:r>
            <a:r>
              <a:rPr lang="en-US" dirty="0" smtClean="0">
                <a:solidFill>
                  <a:srgbClr val="FFFF00"/>
                </a:solidFill>
              </a:rPr>
              <a:t>increases </a:t>
            </a:r>
            <a:r>
              <a:rPr lang="en-US" dirty="0">
                <a:solidFill>
                  <a:srgbClr val="FFFF00"/>
                </a:solidFill>
              </a:rPr>
              <a:t>300% (from 10 </a:t>
            </a:r>
            <a:r>
              <a:rPr lang="en-US" dirty="0" smtClean="0">
                <a:solidFill>
                  <a:srgbClr val="FFFF00"/>
                </a:solidFill>
              </a:rPr>
              <a:t>to </a:t>
            </a:r>
            <a:r>
              <a:rPr lang="en-US" dirty="0">
                <a:solidFill>
                  <a:srgbClr val="FFFF00"/>
                </a:solidFill>
              </a:rPr>
              <a:t>40 cents), </a:t>
            </a:r>
            <a:endParaRPr lang="en-US" dirty="0" smtClean="0">
              <a:solidFill>
                <a:srgbClr val="FFFF00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US" dirty="0">
                <a:solidFill>
                  <a:srgbClr val="FFFF00"/>
                </a:solidFill>
              </a:rPr>
              <a:t> gas-fired power would rise from 7 cents to 17 </a:t>
            </a:r>
            <a:r>
              <a:rPr lang="en-US" dirty="0" smtClean="0">
                <a:solidFill>
                  <a:srgbClr val="FFFF00"/>
                </a:solidFill>
              </a:rPr>
              <a:t>cents.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Overall</a:t>
            </a:r>
            <a:r>
              <a:rPr lang="en-US" dirty="0">
                <a:solidFill>
                  <a:srgbClr val="FFFF00"/>
                </a:solidFill>
              </a:rPr>
              <a:t>, the total annual price tag of </a:t>
            </a:r>
            <a:r>
              <a:rPr lang="en-US" dirty="0" smtClean="0">
                <a:solidFill>
                  <a:srgbClr val="FFFF00"/>
                </a:solidFill>
              </a:rPr>
              <a:t>transportation</a:t>
            </a:r>
            <a:r>
              <a:rPr lang="en-US" dirty="0">
                <a:solidFill>
                  <a:srgbClr val="FFFF00"/>
                </a:solidFill>
              </a:rPr>
              <a:t>, electricity, and industrial combustion is estimated at $330-970 billion.</a:t>
            </a:r>
            <a:endParaRPr lang="en-US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969338"/>
      </p:ext>
    </p:extLst>
  </p:cSld>
  <p:clrMapOvr>
    <a:masterClrMapping/>
  </p:clrMapOvr>
  <p:transition xmlns:p14="http://schemas.microsoft.com/office/powerpoint/2010/main">
    <p:cover dir="r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34" y="151785"/>
            <a:ext cx="6446298" cy="8819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Centers of Action?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2988" y="1199111"/>
            <a:ext cx="6379020" cy="5420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Comic Sans MS"/>
                <a:cs typeface="Comic Sans MS"/>
              </a:rPr>
              <a:t>UN efforts toward agreement in Paris 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UNFCCC</a:t>
            </a:r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 </a:t>
            </a: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Conference of the Parties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Kyoto Protocol 1997-2012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December binding agreements?</a:t>
            </a:r>
          </a:p>
          <a:p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Developing countries 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Obligations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Financial aid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Enforcement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Global targets</a:t>
            </a:r>
          </a:p>
          <a:p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4" name="Content Placeholder 7" descr="eiffel-tower-imag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39236" y="1"/>
            <a:ext cx="2404764" cy="3824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925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1034" y="151785"/>
            <a:ext cx="7772400" cy="881992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Centers of Action?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42988" y="1199111"/>
            <a:ext cx="7501254" cy="5420424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Clr>
                <a:srgbClr val="FFFF00"/>
              </a:buClr>
              <a:buFont typeface="+mj-lt"/>
              <a:buAutoNum type="arabicPeriod" startAt="2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Congress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Rejected Kyoto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Keystone pipeline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Carbon tax -no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Gas tax -no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Energy efficiency and infrastructure?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Wind tax credit renewal?   Unlikely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Solar tax credit extension?  Unlikely</a:t>
            </a:r>
          </a:p>
          <a:p>
            <a:pPr marL="914400" lvl="1" indent="-514350">
              <a:buClr>
                <a:srgbClr val="FFFF00"/>
              </a:buClr>
            </a:pP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Hopes to derail EPA rules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 startAt="2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EPA and the Federal Courts</a:t>
            </a:r>
          </a:p>
          <a:p>
            <a:pPr marL="514350" indent="-514350">
              <a:buClr>
                <a:srgbClr val="FFFF00"/>
              </a:buClr>
              <a:buFont typeface="+mj-lt"/>
              <a:buAutoNum type="arabicPeriod" startAt="2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The States and Regions</a:t>
            </a:r>
          </a:p>
          <a:p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5" name="Picture Placeholder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55474" y="974706"/>
            <a:ext cx="3488526" cy="2313403"/>
          </a:xfrm>
          <a:prstGeom prst="roundRect">
            <a:avLst>
              <a:gd name="adj" fmla="val 7476"/>
            </a:avLst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861774">
            <a:off x="1183746" y="1927134"/>
            <a:ext cx="4737731" cy="29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884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5130" y="151785"/>
            <a:ext cx="7188303" cy="365103"/>
          </a:xfrm>
        </p:spPr>
        <p:txBody>
          <a:bodyPr/>
          <a:lstStyle/>
          <a:p>
            <a:r>
              <a:rPr lang="en-US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Centers of Action?</a:t>
            </a:r>
            <a:endParaRPr lang="en-US" dirty="0">
              <a:solidFill>
                <a:srgbClr val="FFFF00"/>
              </a:solidFill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72520" y="637917"/>
            <a:ext cx="6379020" cy="5771497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EPA </a:t>
            </a:r>
            <a:r>
              <a:rPr lang="en-US" sz="2600" dirty="0" smtClean="0">
                <a:solidFill>
                  <a:schemeClr val="bg1"/>
                </a:solidFill>
                <a:latin typeface="Comic Sans MS"/>
                <a:cs typeface="Comic Sans MS"/>
              </a:rPr>
              <a:t>and the Federal Courts</a:t>
            </a:r>
            <a:endParaRPr lang="en-US" dirty="0" smtClean="0">
              <a:solidFill>
                <a:schemeClr val="bg1"/>
              </a:solidFill>
              <a:latin typeface="Comic Sans MS"/>
              <a:cs typeface="Comic Sans MS"/>
            </a:endParaRPr>
          </a:p>
          <a:p>
            <a:pPr marL="914400" lvl="1" indent="-514350"/>
            <a:r>
              <a:rPr lang="en-US" sz="2400" b="1" dirty="0" smtClean="0">
                <a:solidFill>
                  <a:schemeClr val="bg1"/>
                </a:solidFill>
                <a:latin typeface="Comic Sans MS"/>
                <a:cs typeface="Comic Sans MS"/>
              </a:rPr>
              <a:t>Clean power plan</a:t>
            </a:r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: by 2030 clean power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Endangerment finding upheld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Proposal released June 2, 2014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3.8 million comments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Court review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Implemented by the States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Carbon </a:t>
            </a:r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targets for each</a:t>
            </a:r>
          </a:p>
          <a:p>
            <a:pPr marL="914400" lvl="1" indent="-514350"/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Building blocks, flexibility</a:t>
            </a:r>
          </a:p>
          <a:p>
            <a:pPr marL="914400" lvl="1" indent="-514350"/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More efficient coal plants</a:t>
            </a:r>
          </a:p>
          <a:p>
            <a:pPr marL="914400" lvl="1" indent="-514350"/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Effective use of gas plants</a:t>
            </a:r>
          </a:p>
          <a:p>
            <a:pPr marL="914400" lvl="1" indent="-514350"/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Renewables,  nuclear</a:t>
            </a:r>
          </a:p>
          <a:p>
            <a:pPr marL="914400" lvl="1" indent="-514350"/>
            <a:r>
              <a:rPr lang="en-US" sz="2400" dirty="0">
                <a:solidFill>
                  <a:schemeClr val="bg1"/>
                </a:solidFill>
                <a:latin typeface="Comic Sans MS"/>
                <a:cs typeface="Comic Sans MS"/>
              </a:rPr>
              <a:t>Efficiency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chemeClr val="bg1"/>
                </a:solidFill>
                <a:latin typeface="Comic Sans MS"/>
                <a:cs typeface="Comic Sans MS"/>
              </a:rPr>
              <a:t>Leadership in some States</a:t>
            </a:r>
          </a:p>
          <a:p>
            <a:pPr marL="914400" lvl="1" indent="-514350"/>
            <a:r>
              <a:rPr lang="en-US" sz="2400" dirty="0" smtClean="0">
                <a:solidFill>
                  <a:schemeClr val="bg1"/>
                </a:solidFill>
                <a:latin typeface="Comic Sans MS"/>
                <a:cs typeface="Comic Sans MS"/>
              </a:rPr>
              <a:t>And some cities</a:t>
            </a:r>
          </a:p>
          <a:p>
            <a:endParaRPr lang="en-US" dirty="0">
              <a:solidFill>
                <a:schemeClr val="bg1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995904"/>
            <a:ext cx="9144000" cy="8916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14539" y="4076034"/>
            <a:ext cx="3429461" cy="1213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2851" y="1464894"/>
            <a:ext cx="2691149" cy="2523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656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153400" cy="1600200"/>
          </a:xfrm>
        </p:spPr>
        <p:txBody>
          <a:bodyPr/>
          <a:lstStyle/>
          <a:p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Climate change is </a:t>
            </a:r>
            <a:r>
              <a:rPr lang="en-US" sz="4400" dirty="0" smtClean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happening:</a:t>
            </a:r>
            <a: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/>
            </a:r>
            <a:br>
              <a:rPr lang="en-US" sz="4400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  <a:t>It is due to humans</a:t>
            </a:r>
            <a:br>
              <a:rPr lang="en-US" sz="4400" dirty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/>
                <a:cs typeface="Comic Sans MS"/>
              </a:rPr>
            </a:br>
            <a:endParaRPr lang="en-US" sz="4400" dirty="0">
              <a:effectLst>
                <a:outerShdw blurRad="50800" dist="38100" dir="2700000" algn="tl" rotWithShape="0">
                  <a:srgbClr val="000000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09602" y="1905002"/>
            <a:ext cx="80772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97% of scientists agree.</a:t>
            </a:r>
          </a:p>
          <a:p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The </a:t>
            </a:r>
            <a:r>
              <a:rPr lang="en-US" sz="3200" dirty="0">
                <a:solidFill>
                  <a:schemeClr val="bg1"/>
                </a:solidFill>
              </a:rPr>
              <a:t>data are of mixed quality and length, but together tell a compelling story leaving no doubt about the human role in climate change</a:t>
            </a:r>
            <a:r>
              <a:rPr lang="en-US" sz="3200" dirty="0" smtClean="0">
                <a:solidFill>
                  <a:schemeClr val="bg1"/>
                </a:solidFill>
              </a:rPr>
              <a:t>.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8200" y="5257800"/>
            <a:ext cx="7391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What we do about this problem involves value systems and politics!</a:t>
            </a:r>
            <a:endParaRPr lang="en-US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2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xmlns:p14="http://schemas.microsoft.com/office/powerpoint/2010/main" spd="slow">
        <p:split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81000"/>
            <a:ext cx="5746994" cy="11430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charset="0"/>
              </a:rPr>
              <a:t>Many things you </a:t>
            </a:r>
            <a:r>
              <a:rPr lang="en-US" sz="32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charset="0"/>
              </a:rPr>
              <a:t>can do</a:t>
            </a:r>
            <a:r>
              <a:rPr lang="en-US" sz="3200" dirty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charset="0"/>
              </a:rPr>
              <a:t>:</a:t>
            </a:r>
          </a:p>
        </p:txBody>
      </p:sp>
      <p:sp>
        <p:nvSpPr>
          <p:cNvPr id="758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280507"/>
            <a:ext cx="7772400" cy="293279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Use energy efficient 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light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bulbs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Walk, bicycle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Drive less, and drive fuel efficient vehicles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Do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not over-heat or over-cool: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Set thermostat to 76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  <a:sym typeface="Symbol" charset="0"/>
              </a:rPr>
              <a:t>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F in summer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Set to 66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  <a:sym typeface="Symbol" charset="0"/>
              </a:rPr>
              <a:t>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F in winter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Wear a sweater</a:t>
            </a:r>
          </a:p>
          <a:p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Insulate your house </a:t>
            </a:r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etc</a:t>
            </a:r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:</a:t>
            </a: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Use biofuels (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?) </a:t>
            </a:r>
            <a:endParaRPr lang="en-US" sz="2400" dirty="0" smtClean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charset="0"/>
            </a:endParaRPr>
          </a:p>
          <a:p>
            <a:r>
              <a:rPr lang="en-US" sz="2400" dirty="0" smtClean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Use 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Comic Sans MS" charset="0"/>
              </a:rPr>
              <a:t>a clothesline</a:t>
            </a:r>
          </a:p>
          <a:p>
            <a:endParaRPr lang="en-US" sz="2400" dirty="0" smtClean="0">
              <a:solidFill>
                <a:schemeClr val="bg1"/>
              </a:solidFill>
              <a:effectLst>
                <a:outerShdw blurRad="38100" dist="38100" dir="2700000">
                  <a:srgbClr val="000000"/>
                </a:outerShdw>
              </a:effectLst>
              <a:latin typeface="Comic Sans MS" charset="0"/>
            </a:endParaRPr>
          </a:p>
          <a:p>
            <a:endParaRPr lang="en-US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758789" name="Picture 5" descr="LibertyLB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89588" y="0"/>
            <a:ext cx="1154411" cy="2008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rius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046" y="4347798"/>
            <a:ext cx="2513954" cy="1177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biketowork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3775" y="2013608"/>
            <a:ext cx="1170225" cy="2309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thermostat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27209" y="5541209"/>
            <a:ext cx="1316791" cy="1316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sweater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89111" y="5535142"/>
            <a:ext cx="1322858" cy="1322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atticIns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464" y="5473806"/>
            <a:ext cx="2083805" cy="1384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TIME1101080407_400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3334" y="5508552"/>
            <a:ext cx="1104204" cy="134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LibertyLB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2117" y="107577"/>
            <a:ext cx="3469341" cy="6036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2087" y="5684200"/>
            <a:ext cx="2152837" cy="120503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cover dir="d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58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58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58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58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758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75878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758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758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0" dur="500"/>
                                        <p:tgtEl>
                                          <p:spTgt spid="7587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758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587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8787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650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4000">
              <a:solidFill>
                <a:schemeClr val="bg1"/>
              </a:solidFill>
            </a:endParaRPr>
          </a:p>
          <a:p>
            <a:pPr algn="ctr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795651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Comic Sans MS" charset="0"/>
              </a:rPr>
              <a:t>Going Green</a:t>
            </a:r>
            <a:endParaRPr lang="en-US" dirty="0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935" y="1769761"/>
            <a:ext cx="7620000" cy="4470400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5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5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674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4000">
              <a:solidFill>
                <a:schemeClr val="bg1"/>
              </a:solidFill>
            </a:endParaRPr>
          </a:p>
          <a:p>
            <a:pPr algn="ctr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796675" name="Rectangle 3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Many things you can do:</a:t>
            </a:r>
          </a:p>
        </p:txBody>
      </p:sp>
      <p:sp>
        <p:nvSpPr>
          <p:cNvPr id="79667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09600" y="1981200"/>
            <a:ext cx="7772400" cy="4114800"/>
          </a:xfrm>
          <a:effectLst>
            <a:outerShdw blurRad="63500" dist="38099" dir="2700000" algn="ctr" rotWithShape="0">
              <a:schemeClr val="tx2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Use renewable energy</a:t>
            </a:r>
          </a:p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Reduce coal fired power (unless carbon capture and storage employed)</a:t>
            </a:r>
          </a:p>
        </p:txBody>
      </p:sp>
      <p:pic>
        <p:nvPicPr>
          <p:cNvPr id="796677" name="Picture 5" descr="2007-04_PalatkaGenStatfromWest-web400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4686300"/>
            <a:ext cx="3276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6678" name="Picture 6" descr="CoalFiredPowerPlan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971925"/>
            <a:ext cx="2143125" cy="288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96679" name="Group 7"/>
          <p:cNvGrpSpPr>
            <a:grpSpLocks/>
          </p:cNvGrpSpPr>
          <p:nvPr/>
        </p:nvGrpSpPr>
        <p:grpSpPr bwMode="auto">
          <a:xfrm>
            <a:off x="0" y="3962400"/>
            <a:ext cx="2133600" cy="2895600"/>
            <a:chOff x="0" y="2496"/>
            <a:chExt cx="1344" cy="1824"/>
          </a:xfrm>
        </p:grpSpPr>
        <p:sp>
          <p:nvSpPr>
            <p:cNvPr id="796680" name="Line 8"/>
            <p:cNvSpPr>
              <a:spLocks noChangeShapeType="1"/>
            </p:cNvSpPr>
            <p:nvPr/>
          </p:nvSpPr>
          <p:spPr bwMode="auto">
            <a:xfrm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6681" name="Line 9"/>
            <p:cNvSpPr>
              <a:spLocks noChangeShapeType="1"/>
            </p:cNvSpPr>
            <p:nvPr/>
          </p:nvSpPr>
          <p:spPr bwMode="auto">
            <a:xfrm flipH="1"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96682" name="Group 10"/>
          <p:cNvGrpSpPr>
            <a:grpSpLocks/>
          </p:cNvGrpSpPr>
          <p:nvPr/>
        </p:nvGrpSpPr>
        <p:grpSpPr bwMode="auto">
          <a:xfrm rot="5400000">
            <a:off x="6438900" y="4076700"/>
            <a:ext cx="2133600" cy="3276600"/>
            <a:chOff x="0" y="2496"/>
            <a:chExt cx="1344" cy="1824"/>
          </a:xfrm>
        </p:grpSpPr>
        <p:sp>
          <p:nvSpPr>
            <p:cNvPr id="796683" name="Line 11"/>
            <p:cNvSpPr>
              <a:spLocks noChangeShapeType="1"/>
            </p:cNvSpPr>
            <p:nvPr/>
          </p:nvSpPr>
          <p:spPr bwMode="auto">
            <a:xfrm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6684" name="Line 12"/>
            <p:cNvSpPr>
              <a:spLocks noChangeShapeType="1"/>
            </p:cNvSpPr>
            <p:nvPr/>
          </p:nvSpPr>
          <p:spPr bwMode="auto">
            <a:xfrm flipH="1">
              <a:off x="0" y="2496"/>
              <a:ext cx="1344" cy="1824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ransition xmlns:p14="http://schemas.microsoft.com/office/powerpoint/2010/main">
    <p:push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96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6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840" name="Rectangle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sz="4000">
              <a:solidFill>
                <a:schemeClr val="bg1"/>
              </a:solidFill>
            </a:endParaRPr>
          </a:p>
          <a:p>
            <a:pPr algn="ctr"/>
            <a:endParaRPr lang="en-US" sz="4000">
              <a:solidFill>
                <a:schemeClr val="bg1"/>
              </a:solidFill>
            </a:endParaRPr>
          </a:p>
        </p:txBody>
      </p:sp>
      <p:sp>
        <p:nvSpPr>
          <p:cNvPr id="760834" name="Rectangle 2"/>
          <p:cNvSpPr>
            <a:spLocks noGrp="1" noChangeArrowheads="1"/>
          </p:cNvSpPr>
          <p:nvPr>
            <p:ph type="title"/>
          </p:nvPr>
        </p:nvSpPr>
        <p:spPr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Many things you can do:</a:t>
            </a:r>
          </a:p>
        </p:txBody>
      </p:sp>
      <p:sp>
        <p:nvSpPr>
          <p:cNvPr id="760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7772400" cy="4114800"/>
          </a:xfrm>
          <a:effectLst>
            <a:outerShdw blurRad="63500" dist="38099" dir="2700000" algn="ctr" rotWithShape="0">
              <a:schemeClr val="tx1">
                <a:alpha val="74998"/>
              </a:schemeClr>
            </a:outerShdw>
          </a:effectLst>
        </p:spPr>
        <p:txBody>
          <a:bodyPr/>
          <a:lstStyle/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VOTE!</a:t>
            </a:r>
          </a:p>
          <a:p>
            <a:r>
              <a:rPr lang="en-US">
                <a:solidFill>
                  <a:schemeClr val="bg1"/>
                </a:solidFill>
                <a:latin typeface="Comic Sans MS" charset="0"/>
              </a:rPr>
              <a:t>Vote for responsible candidates</a:t>
            </a:r>
          </a:p>
          <a:p>
            <a:endParaRPr lang="en-US" sz="4000">
              <a:solidFill>
                <a:schemeClr val="bg1"/>
              </a:solidFill>
              <a:latin typeface="Comic Sans MS" charset="0"/>
            </a:endParaRPr>
          </a:p>
          <a:p>
            <a:r>
              <a:rPr lang="en-US" sz="3600" b="1">
                <a:solidFill>
                  <a:srgbClr val="FF0000"/>
                </a:solidFill>
                <a:latin typeface="Comic Sans MS" charset="0"/>
              </a:rPr>
              <a:t>Most important!</a:t>
            </a:r>
          </a:p>
          <a:p>
            <a:pPr>
              <a:buFontTx/>
              <a:buNone/>
            </a:pPr>
            <a:endParaRPr lang="en-US" sz="3600" b="1">
              <a:solidFill>
                <a:srgbClr val="FF4949"/>
              </a:solidFill>
              <a:latin typeface="Comic Sans MS" charset="0"/>
            </a:endParaRPr>
          </a:p>
          <a:p>
            <a:endParaRPr lang="en-US">
              <a:solidFill>
                <a:schemeClr val="bg1"/>
              </a:solidFill>
              <a:latin typeface="Comic Sans MS" charset="0"/>
            </a:endParaRPr>
          </a:p>
        </p:txBody>
      </p:sp>
      <p:pic>
        <p:nvPicPr>
          <p:cNvPr id="760836" name="Picture 4" descr="vot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33950"/>
            <a:ext cx="2667000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37" name="Picture 5" descr="votingMach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550" y="3295650"/>
            <a:ext cx="2838450" cy="35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60838" name="Picture 6" descr="vote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24800" y="2133600"/>
            <a:ext cx="8191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spli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60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2349" y="4080911"/>
            <a:ext cx="1954845" cy="2777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86368"/>
            <a:ext cx="6493203" cy="333936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0341" y="0"/>
            <a:ext cx="83904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20 September 2014: </a:t>
            </a:r>
            <a:r>
              <a:rPr lang="en-US" dirty="0" smtClean="0">
                <a:solidFill>
                  <a:srgbClr val="FFFF00"/>
                </a:solidFill>
              </a:rPr>
              <a:t>New York City.  </a:t>
            </a:r>
            <a:r>
              <a:rPr lang="en-US" dirty="0" smtClean="0">
                <a:solidFill>
                  <a:schemeClr val="bg1"/>
                </a:solidFill>
              </a:rPr>
              <a:t>Some 400,000 	marched for climate justice.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78933" y="485142"/>
            <a:ext cx="2665068" cy="39928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040567"/>
            <a:ext cx="1955096" cy="28174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5275" y="4409096"/>
            <a:ext cx="1628725" cy="24489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4778" y="4044713"/>
            <a:ext cx="3678612" cy="24422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38734" y="5940968"/>
            <a:ext cx="1669681" cy="9170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55097" y="6488668"/>
            <a:ext cx="161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1"/>
                </a:solidFill>
              </a:rPr>
              <a:t>Gary </a:t>
            </a:r>
            <a:r>
              <a:rPr lang="en-US" sz="1800" dirty="0" err="1" smtClean="0">
                <a:solidFill>
                  <a:schemeClr val="bg1"/>
                </a:solidFill>
              </a:rPr>
              <a:t>Braasch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901488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 smtClean="0">
                <a:effectLst>
                  <a:outerShdw blurRad="50800" dist="38100" dir="2700000" algn="tl" rotWithShape="0">
                    <a:srgbClr val="000000"/>
                  </a:outerShdw>
                </a:effectLst>
                <a:latin typeface="Comic Sans MS" pitchFamily="66" charset="0"/>
              </a:rPr>
              <a:t>What Is Causing Warming?</a:t>
            </a:r>
          </a:p>
        </p:txBody>
      </p:sp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430213" y="6045200"/>
            <a:ext cx="8305800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Emissions of carbon dioxide pollution</a:t>
            </a:r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2" y="1181101"/>
            <a:ext cx="3689351" cy="295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 descr="http://www.zmescience.com/wp-content/uploads/2011/03/coal-plant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5914" y="1212850"/>
            <a:ext cx="4244975" cy="291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6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5103" y="3148015"/>
            <a:ext cx="3711575" cy="290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wipe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9563" y="822325"/>
            <a:ext cx="8529636" cy="551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576262"/>
          </a:xfrm>
          <a:effectLst>
            <a:outerShdw blurRad="50800" dist="50800" dir="5400000" algn="ctr" rotWithShape="0">
              <a:schemeClr val="tx1"/>
            </a:outerShdw>
          </a:effectLst>
        </p:spPr>
        <p:txBody>
          <a:bodyPr/>
          <a:lstStyle/>
          <a:p>
            <a:pPr algn="l" eaLnBrk="1" hangingPunct="1"/>
            <a:r>
              <a:rPr lang="en-US" sz="2800" dirty="0" smtClean="0">
                <a:latin typeface="Comic Sans MS" pitchFamily="66" charset="0"/>
                <a:ea typeface="ＭＳ Ｐゴシック" pitchFamily="34" charset="-128"/>
              </a:rPr>
              <a:t>World Primary Energy Supply: 1800 – 2008</a:t>
            </a:r>
          </a:p>
        </p:txBody>
      </p:sp>
      <p:sp>
        <p:nvSpPr>
          <p:cNvPr id="22532" name="TextBox 6"/>
          <p:cNvSpPr txBox="1">
            <a:spLocks noChangeArrowheads="1"/>
          </p:cNvSpPr>
          <p:nvPr/>
        </p:nvSpPr>
        <p:spPr bwMode="auto">
          <a:xfrm>
            <a:off x="7264401" y="4267201"/>
            <a:ext cx="17272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 + </a:t>
            </a:r>
            <a:r>
              <a:rPr lang="en-US" sz="1600" dirty="0" smtClean="0">
                <a:solidFill>
                  <a:srgbClr val="0000FF"/>
                </a:solidFill>
                <a:latin typeface="Calibri" pitchFamily="34" charset="0"/>
              </a:rPr>
              <a:t>:means 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hydropower plus other </a:t>
            </a:r>
            <a:r>
              <a:rPr lang="en-US" sz="1600" dirty="0" err="1">
                <a:solidFill>
                  <a:srgbClr val="0000FF"/>
                </a:solidFill>
                <a:latin typeface="Calibri" pitchFamily="34" charset="0"/>
              </a:rPr>
              <a:t>renewables</a:t>
            </a:r>
            <a:r>
              <a:rPr lang="en-US" sz="1600" dirty="0">
                <a:solidFill>
                  <a:srgbClr val="0000FF"/>
                </a:solidFill>
                <a:latin typeface="Calibri" pitchFamily="34" charset="0"/>
              </a:rPr>
              <a:t> other than biomass.</a:t>
            </a:r>
          </a:p>
        </p:txBody>
      </p:sp>
      <p:sp>
        <p:nvSpPr>
          <p:cNvPr id="22533" name="TextBox 7"/>
          <p:cNvSpPr txBox="1">
            <a:spLocks noChangeArrowheads="1"/>
          </p:cNvSpPr>
          <p:nvPr/>
        </p:nvSpPr>
        <p:spPr bwMode="auto">
          <a:xfrm>
            <a:off x="1" y="6429377"/>
            <a:ext cx="9144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Sources: </a:t>
            </a:r>
            <a:r>
              <a:rPr lang="en-US" sz="1200" dirty="0" err="1">
                <a:solidFill>
                  <a:schemeClr val="bg1"/>
                </a:solidFill>
                <a:latin typeface="Calibri" pitchFamily="34" charset="0"/>
              </a:rPr>
              <a:t>Grubler</a:t>
            </a:r>
            <a:r>
              <a:rPr lang="en-US" sz="1200" dirty="0">
                <a:solidFill>
                  <a:schemeClr val="bg1"/>
                </a:solidFill>
                <a:latin typeface="Calibri" pitchFamily="34" charset="0"/>
              </a:rPr>
              <a:t> (2008) - Energy Transitions,  BP (2009) – Statistical Review of World Energy, EIA (2009) – International Energy Annual 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7162796" y="1752600"/>
            <a:ext cx="1179829" cy="3200400"/>
            <a:chOff x="7162800" y="1752600"/>
            <a:chExt cx="1179830" cy="3200400"/>
          </a:xfrm>
        </p:grpSpPr>
        <p:sp>
          <p:nvSpPr>
            <p:cNvPr id="6" name="Right Brace 5"/>
            <p:cNvSpPr/>
            <p:nvPr/>
          </p:nvSpPr>
          <p:spPr bwMode="auto">
            <a:xfrm>
              <a:off x="7162800" y="1752600"/>
              <a:ext cx="228600" cy="3200400"/>
            </a:xfrm>
            <a:prstGeom prst="rightBrace">
              <a:avLst/>
            </a:prstGeom>
            <a:noFill/>
            <a:ln w="381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Comic Sans MS" pitchFamily="66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43800" y="3124200"/>
              <a:ext cx="798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>
                  <a:solidFill>
                    <a:srgbClr val="C00000"/>
                  </a:solidFill>
                </a:rPr>
                <a:t>Fossil</a:t>
              </a:r>
            </a:p>
            <a:p>
              <a:r>
                <a:rPr lang="en-US" sz="1800" b="1" dirty="0" smtClean="0">
                  <a:solidFill>
                    <a:srgbClr val="C00000"/>
                  </a:solidFill>
                </a:rPr>
                <a:t>fuels</a:t>
              </a:r>
              <a:endParaRPr lang="en-US" sz="1800" b="1" dirty="0">
                <a:solidFill>
                  <a:srgbClr val="C00000"/>
                </a:solidFill>
              </a:endParaRPr>
            </a:p>
          </p:txBody>
        </p:sp>
      </p:grpSp>
    </p:spTree>
  </p:cSld>
  <p:clrMapOvr>
    <a:masterClrMapping/>
  </p:clrMapOvr>
  <p:transition xmlns:p14="http://schemas.microsoft.com/office/powerpoint/2010/main">
    <p:pull dir="r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2levels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533400"/>
            <a:ext cx="8534400" cy="5257801"/>
          </a:xfrm>
          <a:prstGeom prst="rect">
            <a:avLst/>
          </a:prstGeom>
        </p:spPr>
      </p:pic>
      <p:sp>
        <p:nvSpPr>
          <p:cNvPr id="966659" name="Text Box 3"/>
          <p:cNvSpPr txBox="1">
            <a:spLocks noChangeArrowheads="1"/>
          </p:cNvSpPr>
          <p:nvPr/>
        </p:nvSpPr>
        <p:spPr bwMode="auto">
          <a:xfrm>
            <a:off x="914400" y="5988050"/>
            <a:ext cx="72548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</a:rPr>
              <a:t>Data from Climate Monitoring and Diagnostics Lab., NOAA. Data prior to 1974 from C. Keeling, Scripps Inst. Oceanogr.</a:t>
            </a:r>
          </a:p>
        </p:txBody>
      </p:sp>
      <p:sp>
        <p:nvSpPr>
          <p:cNvPr id="966660" name="Text Box 4"/>
          <p:cNvSpPr txBox="1">
            <a:spLocks noChangeArrowheads="1"/>
          </p:cNvSpPr>
          <p:nvPr/>
        </p:nvSpPr>
        <p:spPr bwMode="auto">
          <a:xfrm>
            <a:off x="914400" y="28685"/>
            <a:ext cx="7373938" cy="183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Changing atmospheric composition: CO</a:t>
            </a:r>
            <a:r>
              <a:rPr lang="en-US" sz="2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/>
            <a:endParaRPr lang="en-US" sz="3200" b="1" baseline="-25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endParaRPr lang="en-US" sz="32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ctr"/>
            <a:r>
              <a:rPr lang="en-US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Mauna </a:t>
            </a:r>
            <a:r>
              <a:rPr lang="en-US" sz="32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Loa, </a:t>
            </a:r>
            <a:r>
              <a:rPr lang="en-US" sz="32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Hawaii       </a:t>
            </a:r>
            <a:endParaRPr lang="en-US" sz="3200" dirty="0"/>
          </a:p>
        </p:txBody>
      </p:sp>
      <p:sp>
        <p:nvSpPr>
          <p:cNvPr id="966661" name="Line 5"/>
          <p:cNvSpPr>
            <a:spLocks noChangeShapeType="1"/>
          </p:cNvSpPr>
          <p:nvPr/>
        </p:nvSpPr>
        <p:spPr bwMode="auto">
          <a:xfrm flipV="1">
            <a:off x="1752600" y="3124200"/>
            <a:ext cx="6553200" cy="1981200"/>
          </a:xfrm>
          <a:prstGeom prst="line">
            <a:avLst/>
          </a:prstGeom>
          <a:noFill/>
          <a:ln w="57150">
            <a:solidFill>
              <a:srgbClr val="0000FF">
                <a:alpha val="50000"/>
              </a:srgbClr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2" name="Line 6"/>
          <p:cNvSpPr>
            <a:spLocks noChangeShapeType="1"/>
          </p:cNvSpPr>
          <p:nvPr/>
        </p:nvSpPr>
        <p:spPr bwMode="auto">
          <a:xfrm flipV="1">
            <a:off x="3352800" y="2362200"/>
            <a:ext cx="5029200" cy="2209800"/>
          </a:xfrm>
          <a:prstGeom prst="line">
            <a:avLst/>
          </a:prstGeom>
          <a:noFill/>
          <a:ln w="57150">
            <a:solidFill>
              <a:srgbClr val="0000FF">
                <a:alpha val="60000"/>
              </a:srgbClr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3" name="Line 7"/>
          <p:cNvSpPr>
            <a:spLocks noChangeShapeType="1"/>
          </p:cNvSpPr>
          <p:nvPr/>
        </p:nvSpPr>
        <p:spPr bwMode="auto">
          <a:xfrm flipV="1">
            <a:off x="4800600" y="1676400"/>
            <a:ext cx="3810000" cy="2133600"/>
          </a:xfrm>
          <a:prstGeom prst="line">
            <a:avLst/>
          </a:prstGeom>
          <a:noFill/>
          <a:ln w="57150">
            <a:solidFill>
              <a:srgbClr val="0000FF">
                <a:alpha val="75000"/>
              </a:srgbClr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4" name="Line 8"/>
          <p:cNvSpPr>
            <a:spLocks noChangeShapeType="1"/>
          </p:cNvSpPr>
          <p:nvPr/>
        </p:nvSpPr>
        <p:spPr bwMode="auto">
          <a:xfrm flipV="1">
            <a:off x="6553200" y="1066800"/>
            <a:ext cx="2362200" cy="16764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 type="triangle" w="lg" len="lg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66665" name="Text Box 9"/>
          <p:cNvSpPr txBox="1">
            <a:spLocks noChangeArrowheads="1"/>
          </p:cNvSpPr>
          <p:nvPr/>
        </p:nvSpPr>
        <p:spPr bwMode="auto">
          <a:xfrm>
            <a:off x="5165725" y="4103688"/>
            <a:ext cx="26606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2800" dirty="0">
                <a:solidFill>
                  <a:srgbClr val="0000FF"/>
                </a:solidFill>
                <a:latin typeface="Arial" charset="0"/>
              </a:rPr>
              <a:t>Rate increasing</a:t>
            </a:r>
          </a:p>
        </p:txBody>
      </p:sp>
    </p:spTree>
    <p:extLst>
      <p:ext uri="{BB962C8B-B14F-4D97-AF65-F5344CB8AC3E}">
        <p14:creationId xmlns:p14="http://schemas.microsoft.com/office/powerpoint/2010/main" val="141112084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66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66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66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66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66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6661" grpId="0" animBg="1"/>
      <p:bldP spid="966662" grpId="0" animBg="1"/>
      <p:bldP spid="966663" grpId="0" animBg="1"/>
      <p:bldP spid="966664" grpId="0" animBg="1"/>
      <p:bldP spid="96666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6722" name="Picture 2" descr="Greenhouse effect 8-15-200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99563" cy="6888163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>
    <p:cover dir="r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FF3399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10577</TotalTime>
  <Pages>1</Pages>
  <Words>1910</Words>
  <Application>Microsoft Macintosh PowerPoint</Application>
  <PresentationFormat>On-screen Show (4:3)</PresentationFormat>
  <Paragraphs>340</Paragraphs>
  <Slides>54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57" baseType="lpstr">
      <vt:lpstr>4_Default Design</vt:lpstr>
      <vt:lpstr>1_Default Design</vt:lpstr>
      <vt:lpstr>2_Default Design</vt:lpstr>
      <vt:lpstr>Fifty shades of  climate change</vt:lpstr>
      <vt:lpstr>Running a fever: Seeing the doctor</vt:lpstr>
      <vt:lpstr>First rule of management</vt:lpstr>
      <vt:lpstr>We have many facts and physical understanding.</vt:lpstr>
      <vt:lpstr>Climate change is happening: It is due to humans </vt:lpstr>
      <vt:lpstr>What Is Causing Warming?</vt:lpstr>
      <vt:lpstr>World Primary Energy Supply: 1800 – 2008</vt:lpstr>
      <vt:lpstr>PowerPoint Presentation</vt:lpstr>
      <vt:lpstr>PowerPoint Presentation</vt:lpstr>
      <vt:lpstr>Global temperature and carbon dioxide: anomalies through 2014</vt:lpstr>
      <vt:lpstr>Global temperature and carbon dioxide: anomalies through 2014</vt:lpstr>
      <vt:lpstr>Global warming means more heat: Where does the heat go?</vt:lpstr>
      <vt:lpstr>PowerPoint Presentation</vt:lpstr>
      <vt:lpstr>Snow cover and Arctic sea ice are decreasing</vt:lpstr>
      <vt:lpstr>Sea Level Rise</vt:lpstr>
      <vt:lpstr>Global Ocean Heat Content</vt:lpstr>
      <vt:lpstr>PowerPoint Presentation</vt:lpstr>
      <vt:lpstr>PowerPoint Presentation</vt:lpstr>
      <vt:lpstr>Warmer air holds more moisture</vt:lpstr>
      <vt:lpstr>PowerPoint Presentation</vt:lpstr>
      <vt:lpstr>PowerPoint Presentation</vt:lpstr>
      <vt:lpstr>Warmer air holds more moisture</vt:lpstr>
      <vt:lpstr>PowerPoint Presentation</vt:lpstr>
      <vt:lpstr>Senator James Inhofe stunt on snow and climate change in Senate</vt:lpstr>
      <vt:lpstr>Winter storms and climate change</vt:lpstr>
      <vt:lpstr>PowerPoint Presentation</vt:lpstr>
      <vt:lpstr>PowerPoint Presentation</vt:lpstr>
      <vt:lpstr>Attribution of climate change</vt:lpstr>
      <vt:lpstr>Changes in extremes</vt:lpstr>
      <vt:lpstr>Some recent extremes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Science knowledge is going in one direction and politician views are going in another! </vt:lpstr>
      <vt:lpstr>Tragedy of the Commons</vt:lpstr>
      <vt:lpstr>“It is profitable to let the world go to hell”  Jørgen Randers Professor of climate strategy at the Norwegian Business School Jan 2015</vt:lpstr>
      <vt:lpstr>Risky Business!</vt:lpstr>
      <vt:lpstr>PowerPoint Presentation</vt:lpstr>
      <vt:lpstr>Pope on Climate Change:  “Man Has Slapped Nature in the Face” </vt:lpstr>
      <vt:lpstr>Obama mocks Republican stance on climate science  State of Union Address, 20 Jan 2015</vt:lpstr>
      <vt:lpstr>We need a price on carbon emissions!</vt:lpstr>
      <vt:lpstr>Social cost of carbon emissions</vt:lpstr>
      <vt:lpstr>Centers of Action?</vt:lpstr>
      <vt:lpstr>Centers of Action?</vt:lpstr>
      <vt:lpstr>Centers of Action?</vt:lpstr>
      <vt:lpstr>Many things you can do:</vt:lpstr>
      <vt:lpstr>Going Green</vt:lpstr>
      <vt:lpstr>Many things you can do:</vt:lpstr>
      <vt:lpstr>Many things you can do: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Dr. Kevin E. Trenberth</dc:creator>
  <cp:lastModifiedBy>Kevin Trenberth</cp:lastModifiedBy>
  <cp:revision>901</cp:revision>
  <cp:lastPrinted>2013-06-10T17:49:37Z</cp:lastPrinted>
  <dcterms:created xsi:type="dcterms:W3CDTF">1996-09-25T11:29:30Z</dcterms:created>
  <dcterms:modified xsi:type="dcterms:W3CDTF">2015-03-27T14:09:44Z</dcterms:modified>
</cp:coreProperties>
</file>