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954" r:id="rId2"/>
    <p:sldId id="946" r:id="rId3"/>
    <p:sldId id="887" r:id="rId4"/>
    <p:sldId id="888" r:id="rId5"/>
    <p:sldId id="925" r:id="rId6"/>
    <p:sldId id="881" r:id="rId7"/>
    <p:sldId id="882" r:id="rId8"/>
    <p:sldId id="883" r:id="rId9"/>
    <p:sldId id="886" r:id="rId10"/>
    <p:sldId id="889" r:id="rId11"/>
    <p:sldId id="930" r:id="rId12"/>
    <p:sldId id="916" r:id="rId13"/>
    <p:sldId id="921" r:id="rId14"/>
    <p:sldId id="891" r:id="rId15"/>
    <p:sldId id="892" r:id="rId16"/>
    <p:sldId id="959" r:id="rId17"/>
    <p:sldId id="955" r:id="rId18"/>
    <p:sldId id="956" r:id="rId19"/>
    <p:sldId id="893" r:id="rId20"/>
    <p:sldId id="951" r:id="rId21"/>
    <p:sldId id="895" r:id="rId22"/>
    <p:sldId id="957" r:id="rId23"/>
    <p:sldId id="898" r:id="rId24"/>
    <p:sldId id="899" r:id="rId25"/>
    <p:sldId id="923" r:id="rId26"/>
    <p:sldId id="924" r:id="rId27"/>
    <p:sldId id="953" r:id="rId28"/>
    <p:sldId id="903" r:id="rId29"/>
    <p:sldId id="904" r:id="rId30"/>
    <p:sldId id="905" r:id="rId31"/>
    <p:sldId id="952" r:id="rId32"/>
    <p:sldId id="906" r:id="rId33"/>
    <p:sldId id="960" r:id="rId34"/>
    <p:sldId id="908" r:id="rId35"/>
    <p:sldId id="909" r:id="rId36"/>
    <p:sldId id="958" r:id="rId37"/>
    <p:sldId id="910" r:id="rId38"/>
    <p:sldId id="911" r:id="rId39"/>
    <p:sldId id="912" r:id="rId40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0000FF"/>
    <a:srgbClr val="663300"/>
    <a:srgbClr val="009900"/>
    <a:srgbClr val="FF4949"/>
    <a:srgbClr val="CBBBFD"/>
    <a:srgbClr val="9933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0" autoAdjust="0"/>
    <p:restoredTop sz="94386" autoAdjust="0"/>
  </p:normalViewPr>
  <p:slideViewPr>
    <p:cSldViewPr>
      <p:cViewPr varScale="1">
        <p:scale>
          <a:sx n="70" d="100"/>
          <a:sy n="70" d="100"/>
        </p:scale>
        <p:origin x="-96" y="-96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88"/>
    </p:cViewPr>
  </p:sorterViewPr>
  <p:notesViewPr>
    <p:cSldViewPr>
      <p:cViewPr>
        <p:scale>
          <a:sx n="100" d="100"/>
          <a:sy n="100" d="100"/>
        </p:scale>
        <p:origin x="-654" y="-42"/>
      </p:cViewPr>
      <p:guideLst>
        <p:guide orient="horz" pos="2905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9" tIns="45764" rIns="91529" bIns="4576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9225" y="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9" tIns="45764" rIns="91529" bIns="4576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40775"/>
            <a:ext cx="29686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9" tIns="45764" rIns="91529" bIns="4576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9225" y="8740775"/>
            <a:ext cx="29686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9" tIns="45764" rIns="91529" bIns="4576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51D1890-060F-44EF-A463-E503315FD5F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6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90563"/>
            <a:ext cx="4614862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79913"/>
            <a:ext cx="50831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6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9825"/>
            <a:ext cx="3006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 New Roman" pitchFamily="18" charset="0"/>
              </a:defRPr>
            </a:lvl1pPr>
          </a:lstStyle>
          <a:p>
            <a:fld id="{FE560BE5-97B8-4D08-85E6-5A244D5521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DCA55-7194-4694-9F46-0AE6519145F3}" type="slidenum">
              <a:rPr lang="en-US"/>
              <a:pPr/>
              <a:t>8</a:t>
            </a:fld>
            <a:endParaRPr lang="en-US"/>
          </a:p>
        </p:txBody>
      </p:sp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0563"/>
            <a:ext cx="4610100" cy="3457575"/>
          </a:xfrm>
          <a:ln/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79913"/>
            <a:ext cx="5546725" cy="41497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2299D-863A-4FC1-A1AD-2DC2BA5E8918}" type="slidenum">
              <a:rPr lang="en-US"/>
              <a:pPr/>
              <a:t>35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0563"/>
            <a:ext cx="4610100" cy="3457575"/>
          </a:xfrm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u="sng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7" descr="NCAR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rours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2286000" y="5029200"/>
            <a:ext cx="42497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FF4949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3600" b="1">
                <a:latin typeface="Comic Sans MS" pitchFamily="66" charset="0"/>
              </a:rPr>
              <a:t>Kevin E Trenberth</a:t>
            </a:r>
          </a:p>
          <a:p>
            <a:pPr algn="ctr" eaLnBrk="0" hangingPunct="0">
              <a:defRPr/>
            </a:pPr>
            <a:r>
              <a:rPr lang="en-US" sz="3600" b="1">
                <a:latin typeface="Comic Sans MS" pitchFamily="66" charset="0"/>
              </a:rPr>
              <a:t>NCAR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763000" cy="1905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rgbClr val="FF3300"/>
                </a:solidFill>
                <a:latin typeface="Comic Sans MS" pitchFamily="66" charset="0"/>
              </a:rPr>
              <a:t>Climate Change:</a:t>
            </a:r>
            <a:br>
              <a:rPr lang="en-US" sz="4800" b="1" dirty="0" smtClean="0">
                <a:solidFill>
                  <a:srgbClr val="FF33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FF3300"/>
                </a:solidFill>
                <a:latin typeface="Comic Sans MS" pitchFamily="66" charset="0"/>
              </a:rPr>
              <a:t>Updated scientific assessment</a:t>
            </a:r>
            <a:endParaRPr lang="en-US" sz="4000" dirty="0" smtClean="0">
              <a:latin typeface="Comic Sans MS" pitchFamily="66" charset="0"/>
            </a:endParaRPr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>
            <a:off x="6172200" y="2743200"/>
            <a:ext cx="2133600" cy="838200"/>
          </a:xfrm>
          <a:prstGeom prst="wedgeEllipseCallout">
            <a:avLst>
              <a:gd name="adj1" fmla="val -143750"/>
              <a:gd name="adj2" fmla="val 79167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>
                <a:latin typeface="Comic Sans MS" pitchFamily="66" charset="0"/>
              </a:rPr>
              <a:t>Help!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Text Box 2"/>
          <p:cNvSpPr txBox="1">
            <a:spLocks noChangeArrowheads="1"/>
          </p:cNvSpPr>
          <p:nvPr/>
        </p:nvSpPr>
        <p:spPr bwMode="auto">
          <a:xfrm>
            <a:off x="304800" y="274638"/>
            <a:ext cx="8702675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/>
            <a:r>
              <a:rPr lang="en-US" b="1" dirty="0">
                <a:solidFill>
                  <a:srgbClr val="FFFF00"/>
                </a:solidFill>
              </a:rPr>
              <a:t>The incoming energy from the sun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marL="457200" indent="-457200"/>
            <a:r>
              <a:rPr lang="en-US" dirty="0">
                <a:solidFill>
                  <a:srgbClr val="FFFF00"/>
                </a:solidFill>
              </a:rPr>
              <a:t>is 341 W m</a:t>
            </a:r>
            <a:r>
              <a:rPr lang="en-US" b="1" baseline="30000" dirty="0">
                <a:solidFill>
                  <a:srgbClr val="FFFF00"/>
                </a:solidFill>
              </a:rPr>
              <a:t>-2</a:t>
            </a:r>
            <a:r>
              <a:rPr lang="en-US" dirty="0">
                <a:solidFill>
                  <a:srgbClr val="FFFF00"/>
                </a:solidFill>
              </a:rPr>
              <a:t>: annual global mean:</a:t>
            </a:r>
          </a:p>
          <a:p>
            <a:pPr marL="457200" indent="-457200"/>
            <a:r>
              <a:rPr lang="en-US" dirty="0">
                <a:solidFill>
                  <a:srgbClr val="FFFF00"/>
                </a:solidFill>
              </a:rPr>
              <a:t>It amounts to 175 </a:t>
            </a:r>
            <a:r>
              <a:rPr lang="en-US" dirty="0" err="1">
                <a:solidFill>
                  <a:srgbClr val="FFFF00"/>
                </a:solidFill>
              </a:rPr>
              <a:t>PetaWatts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marL="457200" indent="-457200"/>
            <a:r>
              <a:rPr lang="en-US" dirty="0">
                <a:solidFill>
                  <a:srgbClr val="FFFF00"/>
                </a:solidFill>
              </a:rPr>
              <a:t>	=175,000,000 billion Watts.</a:t>
            </a:r>
          </a:p>
          <a:p>
            <a:pPr marL="457200" indent="-457200"/>
            <a:r>
              <a:rPr lang="en-US" dirty="0">
                <a:solidFill>
                  <a:srgbClr val="FFFF00"/>
                </a:solidFill>
              </a:rPr>
              <a:t>About 122 PW is absorbed.</a:t>
            </a:r>
          </a:p>
          <a:p>
            <a:pPr marL="457200" indent="-457200"/>
            <a:endParaRPr lang="en-US" dirty="0">
              <a:solidFill>
                <a:srgbClr val="FFFF00"/>
              </a:solidFill>
            </a:endParaRP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The biggest power plants in existence  </a:t>
            </a: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are 1000 </a:t>
            </a:r>
            <a:r>
              <a:rPr lang="en-US" dirty="0" err="1">
                <a:solidFill>
                  <a:schemeClr val="bg1"/>
                </a:solidFill>
              </a:rPr>
              <a:t>MegaWatts</a:t>
            </a:r>
            <a:r>
              <a:rPr lang="en-US" dirty="0">
                <a:solidFill>
                  <a:schemeClr val="bg1"/>
                </a:solidFill>
              </a:rPr>
              <a:t>  and we normally think of units of </a:t>
            </a: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	1 </a:t>
            </a:r>
            <a:r>
              <a:rPr lang="en-US" dirty="0" err="1">
                <a:solidFill>
                  <a:schemeClr val="bg1"/>
                </a:solidFill>
              </a:rPr>
              <a:t>KiloWatt</a:t>
            </a:r>
            <a:r>
              <a:rPr lang="en-US" dirty="0">
                <a:solidFill>
                  <a:schemeClr val="bg1"/>
                </a:solidFill>
              </a:rPr>
              <a:t> (= 1 bar heater), or a 100 W light bulb.</a:t>
            </a:r>
          </a:p>
          <a:p>
            <a:pPr marL="457200" indent="-457200"/>
            <a:endParaRPr lang="en-US" dirty="0">
              <a:solidFill>
                <a:schemeClr val="bg1"/>
              </a:solidFill>
            </a:endParaRP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So the energy from the sun is 122 million of these power stations.    It shows:</a:t>
            </a:r>
          </a:p>
          <a:p>
            <a:pPr marL="457200" indent="-457200">
              <a:buFontTx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Direct human influences are tiny </a:t>
            </a:r>
            <a:r>
              <a:rPr lang="en-US" b="1" dirty="0" err="1">
                <a:solidFill>
                  <a:srgbClr val="FF0000"/>
                </a:solidFill>
              </a:rPr>
              <a:t>vs</a:t>
            </a:r>
            <a:r>
              <a:rPr lang="en-US" b="1" dirty="0">
                <a:solidFill>
                  <a:srgbClr val="FF0000"/>
                </a:solidFill>
              </a:rPr>
              <a:t> nature.</a:t>
            </a:r>
          </a:p>
          <a:p>
            <a:pPr marL="457200" indent="-457200">
              <a:buFontTx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The main way human activities can affect climate is through interference with the natural flows of energy such as by changing the composition of the atmosphere</a:t>
            </a:r>
          </a:p>
        </p:txBody>
      </p:sp>
      <p:pic>
        <p:nvPicPr>
          <p:cNvPr id="928771" name="Picture 3" descr="earthrad2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 l="29105"/>
          <a:stretch>
            <a:fillRect/>
          </a:stretch>
        </p:blipFill>
        <p:spPr bwMode="auto">
          <a:xfrm>
            <a:off x="6248400" y="0"/>
            <a:ext cx="2897188" cy="277495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778" name="Picture 2"/>
          <p:cNvPicPr>
            <a:picLocks noChangeAspect="1" noChangeArrowheads="1"/>
          </p:cNvPicPr>
          <p:nvPr/>
        </p:nvPicPr>
        <p:blipFill>
          <a:blip r:embed="rId2"/>
          <a:srcRect t="10884"/>
          <a:stretch>
            <a:fillRect/>
          </a:stretch>
        </p:blipFill>
        <p:spPr bwMode="auto">
          <a:xfrm>
            <a:off x="4763" y="718795"/>
            <a:ext cx="9134475" cy="526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h="0"/>
          </a:sp3d>
        </p:spPr>
      </p:pic>
      <p:sp>
        <p:nvSpPr>
          <p:cNvPr id="971779" name="Rectangle 3"/>
          <p:cNvSpPr>
            <a:spLocks noChangeArrowheads="1"/>
          </p:cNvSpPr>
          <p:nvPr/>
        </p:nvSpPr>
        <p:spPr bwMode="auto">
          <a:xfrm>
            <a:off x="0" y="609282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</a:rPr>
              <a:t>Solar irradiance from composite of several satellite-measured time series based on Frohlich &amp; Lean (1998; </a:t>
            </a:r>
            <a:r>
              <a:rPr lang="en-US" sz="1400" u="sng">
                <a:solidFill>
                  <a:schemeClr val="bg1"/>
                </a:solidFill>
              </a:rPr>
              <a:t>http://www.pmodwrc.ch/pmod.php?topic=tsi/composite/SolarConstant</a:t>
            </a:r>
            <a:r>
              <a:rPr lang="en-US" sz="140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76200"/>
            <a:ext cx="4384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in the sun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hlink"/>
          </a:soli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climate is changing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286000"/>
            <a:ext cx="6096000" cy="4114800"/>
          </a:xfrm>
          <a:noFill/>
          <a:effectLst/>
        </p:spPr>
        <p:txBody>
          <a:bodyPr/>
          <a:lstStyle/>
          <a:p>
            <a:pPr algn="ctr"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Global warming is “unequivocal” 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 quote IPCC in 2007</a:t>
            </a:r>
          </a:p>
          <a:p>
            <a:pPr algn="ctr">
              <a:buFontTx/>
              <a:buNone/>
            </a:pPr>
            <a:endParaRPr lang="en-US" b="1" dirty="0">
              <a:latin typeface="Comic Sans MS" pitchFamily="66" charset="0"/>
            </a:endParaRPr>
          </a:p>
          <a:p>
            <a:pPr algn="ctr">
              <a:buFontTx/>
              <a:buNone/>
            </a:pPr>
            <a:endParaRPr lang="en-US" b="1" dirty="0">
              <a:latin typeface="Comic Sans MS" pitchFamily="66" charset="0"/>
            </a:endParaRPr>
          </a:p>
          <a:p>
            <a:pPr algn="ctr">
              <a:buFontTx/>
              <a:buNone/>
            </a:pPr>
            <a:endParaRPr lang="en-US" b="1" dirty="0"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n-US" sz="1800" b="1" dirty="0">
                <a:solidFill>
                  <a:srgbClr val="FFFF00"/>
                </a:solidFill>
                <a:latin typeface="Comic Sans MS" pitchFamily="66" charset="0"/>
              </a:rPr>
              <a:t>Approved unanimously by 113 governments in Paris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66" name="Picture 6" descr="tempcarb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7888288" cy="4451350"/>
          </a:xfrm>
          <a:prstGeom prst="rect">
            <a:avLst/>
          </a:prstGeom>
          <a:noFill/>
        </p:spPr>
      </p:pic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Global temperatures and carbon dioxide through 2008</a:t>
            </a:r>
          </a:p>
        </p:txBody>
      </p:sp>
      <p:pic>
        <p:nvPicPr>
          <p:cNvPr id="962563" name="Picture 3" descr="tempcarb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52600"/>
            <a:ext cx="8534400" cy="4456113"/>
          </a:xfrm>
          <a:prstGeom prst="rect">
            <a:avLst/>
          </a:prstGeom>
          <a:noFill/>
        </p:spPr>
      </p:pic>
      <p:sp>
        <p:nvSpPr>
          <p:cNvPr id="962564" name="Text Box 4"/>
          <p:cNvSpPr txBox="1">
            <a:spLocks noChangeArrowheads="1"/>
          </p:cNvSpPr>
          <p:nvPr/>
        </p:nvSpPr>
        <p:spPr bwMode="auto">
          <a:xfrm>
            <a:off x="3581400" y="6324600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</a:rPr>
              <a:t>Base period 1961-90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6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18" name="Picture 2" descr="crackedearth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5943600" y="3962400"/>
            <a:ext cx="2476500" cy="2617788"/>
          </a:xfrm>
          <a:prstGeom prst="rect">
            <a:avLst/>
          </a:prstGeom>
          <a:noFill/>
        </p:spPr>
      </p:pic>
      <p:pic>
        <p:nvPicPr>
          <p:cNvPr id="930819" name="Picture 3" descr="sweat"/>
          <p:cNvPicPr>
            <a:picLocks noChangeAspect="1" noChangeArrowheads="1"/>
          </p:cNvPicPr>
          <p:nvPr/>
        </p:nvPicPr>
        <p:blipFill>
          <a:blip r:embed="rId3"/>
          <a:srcRect l="1080" t="8511" r="85405" b="8511"/>
          <a:stretch>
            <a:fillRect/>
          </a:stretch>
        </p:blipFill>
        <p:spPr bwMode="auto">
          <a:xfrm>
            <a:off x="6797675" y="1311275"/>
            <a:ext cx="1143000" cy="892175"/>
          </a:xfrm>
          <a:prstGeom prst="rect">
            <a:avLst/>
          </a:prstGeom>
          <a:solidFill>
            <a:srgbClr val="FFDDBB"/>
          </a:solidFill>
          <a:ln w="9525">
            <a:noFill/>
            <a:miter lim="800000"/>
            <a:headEnd/>
            <a:tailEnd/>
          </a:ln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73596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Human body: sweats </a:t>
            </a:r>
          </a:p>
          <a:p>
            <a:endParaRPr lang="en-US" b="1">
              <a:solidFill>
                <a:srgbClr val="CC0000"/>
              </a:solidFill>
            </a:endParaRPr>
          </a:p>
          <a:p>
            <a:r>
              <a:rPr lang="en-US" b="1">
                <a:solidFill>
                  <a:srgbClr val="CC0000"/>
                </a:solidFill>
              </a:rPr>
              <a:t>Homes: Evaporative coolers (swamp coolers)</a:t>
            </a:r>
          </a:p>
          <a:p>
            <a:endParaRPr lang="en-US" b="1">
              <a:solidFill>
                <a:srgbClr val="CC0000"/>
              </a:solidFill>
            </a:endParaRPr>
          </a:p>
          <a:p>
            <a:r>
              <a:rPr lang="en-US" b="1">
                <a:solidFill>
                  <a:srgbClr val="CC0000"/>
                </a:solidFill>
              </a:rPr>
              <a:t>Planet Earth: Evaporation (if moisture available)</a:t>
            </a:r>
          </a:p>
        </p:txBody>
      </p:sp>
      <p:sp>
        <p:nvSpPr>
          <p:cNvPr id="930821" name="WordArt 5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47244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1"/>
                  </a:outerShdw>
                </a:effectLst>
                <a:latin typeface="Impact"/>
              </a:rPr>
              <a:t>Controlling  Heat</a:t>
            </a:r>
          </a:p>
        </p:txBody>
      </p:sp>
      <p:sp>
        <p:nvSpPr>
          <p:cNvPr id="930822" name="Text Box 6"/>
          <p:cNvSpPr txBox="1">
            <a:spLocks noChangeArrowheads="1"/>
          </p:cNvSpPr>
          <p:nvPr/>
        </p:nvSpPr>
        <p:spPr bwMode="auto">
          <a:xfrm>
            <a:off x="381000" y="3581400"/>
            <a:ext cx="4953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e.g., When sun comes out after showers, </a:t>
            </a: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the first thing that happens is that the puddles dry up: before temperature increases.</a:t>
            </a:r>
          </a:p>
        </p:txBody>
      </p:sp>
      <p:pic>
        <p:nvPicPr>
          <p:cNvPr id="930823" name="Picture 7" descr="SO0103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4289425"/>
            <a:ext cx="1038225" cy="1044575"/>
          </a:xfrm>
          <a:prstGeom prst="rect">
            <a:avLst/>
          </a:prstGeom>
          <a:noFill/>
        </p:spPr>
      </p:pic>
      <p:sp>
        <p:nvSpPr>
          <p:cNvPr id="930824" name="Line 8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2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3" name="Text Box 3"/>
          <p:cNvSpPr txBox="1">
            <a:spLocks noChangeArrowheads="1"/>
          </p:cNvSpPr>
          <p:nvPr/>
        </p:nvSpPr>
        <p:spPr bwMode="auto">
          <a:xfrm>
            <a:off x="304800" y="1435100"/>
            <a:ext cx="86598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230188" indent="-230188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more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precipitation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falls as </a:t>
            </a:r>
            <a:r>
              <a:rPr lang="en-US" b="1">
                <a:solidFill>
                  <a:schemeClr val="bg1"/>
                </a:solidFill>
              </a:rPr>
              <a:t>rain </a:t>
            </a:r>
            <a:r>
              <a:rPr lang="en-US">
                <a:solidFill>
                  <a:schemeClr val="bg1"/>
                </a:solidFill>
              </a:rPr>
              <a:t>rather than </a:t>
            </a:r>
            <a:r>
              <a:rPr lang="en-US" b="1">
                <a:solidFill>
                  <a:schemeClr val="bg1"/>
                </a:solidFill>
              </a:rPr>
              <a:t>snow</a:t>
            </a:r>
            <a:r>
              <a:rPr lang="en-US">
                <a:solidFill>
                  <a:schemeClr val="bg1"/>
                </a:solidFill>
              </a:rPr>
              <a:t>, especially in the fall and spring</a:t>
            </a:r>
            <a:r>
              <a:rPr lang="en-US"/>
              <a:t>.</a:t>
            </a:r>
          </a:p>
          <a:p>
            <a:pPr marL="230188" indent="-230188">
              <a:buClr>
                <a:schemeClr val="bg1"/>
              </a:buClr>
              <a:buFontTx/>
              <a:buChar char="•"/>
            </a:pPr>
            <a:r>
              <a:rPr lang="en-US"/>
              <a:t> </a:t>
            </a:r>
            <a:r>
              <a:rPr lang="en-US" b="1">
                <a:solidFill>
                  <a:schemeClr val="accent1"/>
                </a:solidFill>
              </a:rPr>
              <a:t>snow melt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occurs faster and sooner in the spring</a:t>
            </a:r>
          </a:p>
          <a:p>
            <a:pPr marL="230188" indent="-230188">
              <a:buClr>
                <a:schemeClr val="bg1"/>
              </a:buClr>
              <a:buFontTx/>
              <a:buChar char="•"/>
            </a:pPr>
            <a:r>
              <a:rPr lang="en-US"/>
              <a:t> </a:t>
            </a:r>
            <a:r>
              <a:rPr lang="en-US" b="1">
                <a:solidFill>
                  <a:srgbClr val="FFFF00"/>
                </a:solidFill>
              </a:rPr>
              <a:t>snow pack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is therefore less</a:t>
            </a:r>
          </a:p>
          <a:p>
            <a:pPr marL="230188" indent="-230188">
              <a:buClr>
                <a:schemeClr val="bg1"/>
              </a:buClr>
              <a:buFontTx/>
              <a:buChar char="•"/>
            </a:pP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soil moisture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is less as summer arrives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3581400"/>
            <a:ext cx="4572000" cy="3276600"/>
            <a:chOff x="0" y="3581400"/>
            <a:chExt cx="4572000" cy="3276600"/>
          </a:xfrm>
        </p:grpSpPr>
        <p:pic>
          <p:nvPicPr>
            <p:cNvPr id="931842" name="Picture 2"/>
            <p:cNvPicPr>
              <a:picLocks noChangeAspect="1" noChangeArrowheads="1"/>
            </p:cNvPicPr>
            <p:nvPr/>
          </p:nvPicPr>
          <p:blipFill>
            <a:blip r:embed="rId2"/>
            <a:srcRect l="2769"/>
            <a:stretch>
              <a:fillRect/>
            </a:stretch>
          </p:blipFill>
          <p:spPr bwMode="auto">
            <a:xfrm>
              <a:off x="0" y="3581400"/>
              <a:ext cx="45720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31844" name="Text Box 4"/>
            <p:cNvSpPr txBox="1">
              <a:spLocks noChangeArrowheads="1"/>
            </p:cNvSpPr>
            <p:nvPr/>
          </p:nvSpPr>
          <p:spPr bwMode="auto">
            <a:xfrm>
              <a:off x="304800" y="3840163"/>
              <a:ext cx="3962400" cy="176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CC0000"/>
              </a:outerShdw>
            </a:effectLst>
          </p:spPr>
          <p:txBody>
            <a:bodyPr>
              <a:spAutoFit/>
            </a:bodyPr>
            <a:lstStyle/>
            <a:p>
              <a:pPr marL="115888" indent="-115888">
                <a:buFontTx/>
                <a:buChar char="•"/>
              </a:pPr>
              <a:r>
                <a:rPr lang="en-US" dirty="0">
                  <a:solidFill>
                    <a:srgbClr val="FFFF00"/>
                  </a:solidFill>
                </a:rPr>
                <a:t> the risk of </a:t>
              </a:r>
              <a:r>
                <a:rPr lang="en-US" sz="2800" b="1" dirty="0">
                  <a:solidFill>
                    <a:srgbClr val="FFFF00"/>
                  </a:solidFill>
                </a:rPr>
                <a:t>drought</a:t>
              </a:r>
              <a:r>
                <a:rPr lang="en-US" sz="2800" dirty="0">
                  <a:solidFill>
                    <a:srgbClr val="FFFF00"/>
                  </a:solidFill>
                </a:rPr>
                <a:t> </a:t>
              </a:r>
              <a:r>
                <a:rPr lang="en-US" dirty="0">
                  <a:solidFill>
                    <a:srgbClr val="FFFF00"/>
                  </a:solidFill>
                </a:rPr>
                <a:t>increases substantially in summer</a:t>
              </a:r>
            </a:p>
            <a:p>
              <a:pPr marL="115888" indent="-115888">
                <a:buFontTx/>
                <a:buChar char="•"/>
              </a:pPr>
              <a:r>
                <a:rPr lang="en-US" dirty="0">
                  <a:solidFill>
                    <a:srgbClr val="FFFF00"/>
                  </a:solidFill>
                </a:rPr>
                <a:t>Along with wild fire</a:t>
              </a:r>
            </a:p>
            <a:p>
              <a:pPr marL="115888" indent="-115888"/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31845" name="Text Box 5"/>
          <p:cNvSpPr txBox="1">
            <a:spLocks noChangeArrowheads="1"/>
          </p:cNvSpPr>
          <p:nvPr/>
        </p:nvSpPr>
        <p:spPr bwMode="auto">
          <a:xfrm>
            <a:off x="212725" y="168275"/>
            <a:ext cx="8550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Declining </a:t>
            </a:r>
            <a:r>
              <a:rPr lang="en-US" b="1" u="sng">
                <a:solidFill>
                  <a:schemeClr val="bg1"/>
                </a:solidFill>
              </a:rPr>
              <a:t>Snow Pack</a:t>
            </a:r>
            <a:r>
              <a:rPr lang="en-US" b="1">
                <a:solidFill>
                  <a:schemeClr val="bg1"/>
                </a:solidFill>
              </a:rPr>
              <a:t> in many mountain and continental areas contributes to drought</a:t>
            </a: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31846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1847" name="Picture 7" descr="ho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81400"/>
            <a:ext cx="4572000" cy="32766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3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/>
          <a:srcRect l="1669" b="5020"/>
          <a:stretch>
            <a:fillRect/>
          </a:stretch>
        </p:blipFill>
        <p:spPr bwMode="auto">
          <a:xfrm>
            <a:off x="173038" y="3200400"/>
            <a:ext cx="622776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-26988"/>
            <a:ext cx="6224587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553200" y="180975"/>
            <a:ext cx="26209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US changes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eaLnBrk="0" hangingPunct="0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	in</a:t>
            </a:r>
          </a:p>
          <a:p>
            <a:pPr eaLnBrk="0" hangingPunct="0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Temperature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91000" y="3886200"/>
            <a:ext cx="4508500" cy="1066800"/>
            <a:chOff x="2688" y="576"/>
            <a:chExt cx="2840" cy="672"/>
          </a:xfrm>
        </p:grpSpPr>
        <p:sp>
          <p:nvSpPr>
            <p:cNvPr id="29708" name="Oval 6"/>
            <p:cNvSpPr>
              <a:spLocks noChangeArrowheads="1"/>
            </p:cNvSpPr>
            <p:nvPr/>
          </p:nvSpPr>
          <p:spPr bwMode="auto">
            <a:xfrm>
              <a:off x="2688" y="576"/>
              <a:ext cx="1488" cy="672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9" name="Text Box 7"/>
            <p:cNvSpPr txBox="1">
              <a:spLocks noChangeArrowheads="1"/>
            </p:cNvSpPr>
            <p:nvPr/>
          </p:nvSpPr>
          <p:spPr bwMode="auto">
            <a:xfrm>
              <a:off x="4262" y="653"/>
              <a:ext cx="126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3300"/>
                  </a:solidFill>
                  <a:latin typeface="Comic Sans MS" pitchFamily="66" charset="0"/>
                </a:rPr>
                <a:t>Much wetter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981200" y="152400"/>
            <a:ext cx="6605588" cy="5867400"/>
            <a:chOff x="1248" y="96"/>
            <a:chExt cx="4161" cy="3696"/>
          </a:xfrm>
        </p:grpSpPr>
        <p:sp>
          <p:nvSpPr>
            <p:cNvPr id="29706" name="Oval 9"/>
            <p:cNvSpPr>
              <a:spLocks noChangeArrowheads="1"/>
            </p:cNvSpPr>
            <p:nvPr/>
          </p:nvSpPr>
          <p:spPr bwMode="auto">
            <a:xfrm>
              <a:off x="1248" y="96"/>
              <a:ext cx="624" cy="3696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Text Box 10"/>
            <p:cNvSpPr txBox="1">
              <a:spLocks noChangeArrowheads="1"/>
            </p:cNvSpPr>
            <p:nvPr/>
          </p:nvSpPr>
          <p:spPr bwMode="auto">
            <a:xfrm>
              <a:off x="4224" y="3120"/>
              <a:ext cx="118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FF"/>
                  </a:solidFill>
                  <a:latin typeface="Comic Sans MS" pitchFamily="66" charset="0"/>
                </a:rPr>
                <a:t>1930s:</a:t>
              </a:r>
            </a:p>
            <a:p>
              <a:pPr eaLnBrk="0" hangingPunct="0"/>
              <a:r>
                <a:rPr lang="en-US" sz="2400">
                  <a:solidFill>
                    <a:srgbClr val="0000FF"/>
                  </a:solidFill>
                  <a:latin typeface="Comic Sans MS" pitchFamily="66" charset="0"/>
                </a:rPr>
                <a:t>Hot and dry</a:t>
              </a:r>
            </a:p>
          </p:txBody>
        </p:sp>
      </p:grp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381000" y="6361113"/>
            <a:ext cx="6082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1900                    </a:t>
            </a:r>
            <a:r>
              <a:rPr lang="en-US" dirty="0" smtClean="0">
                <a:solidFill>
                  <a:schemeClr val="bg1"/>
                </a:solidFill>
              </a:rPr>
              <a:t>1950                     </a:t>
            </a:r>
            <a:r>
              <a:rPr lang="en-US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6681466" y="6059269"/>
            <a:ext cx="24625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00"/>
                </a:solidFill>
              </a:rPr>
              <a:t>Easterling</a:t>
            </a:r>
            <a:r>
              <a:rPr lang="en-US" sz="1800" dirty="0">
                <a:solidFill>
                  <a:srgbClr val="FFFF00"/>
                </a:solidFill>
              </a:rPr>
              <a:t> et al 2007</a:t>
            </a:r>
          </a:p>
          <a:p>
            <a:r>
              <a:rPr lang="en-US" sz="1800" dirty="0">
                <a:solidFill>
                  <a:srgbClr val="FFFF00"/>
                </a:solidFill>
              </a:rPr>
              <a:t>GRL</a:t>
            </a:r>
          </a:p>
        </p:txBody>
      </p:sp>
      <p:sp>
        <p:nvSpPr>
          <p:cNvPr id="232461" name="Text Box 13"/>
          <p:cNvSpPr txBox="1">
            <a:spLocks noChangeArrowheads="1"/>
          </p:cNvSpPr>
          <p:nvPr/>
        </p:nvSpPr>
        <p:spPr bwMode="auto">
          <a:xfrm>
            <a:off x="6477000" y="3276600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omic Sans MS" pitchFamily="66" charset="0"/>
              </a:rPr>
              <a:t>Precipitation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solidFill>
            <a:schemeClr val="accent1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Climate change and extreme weather events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7772400" cy="4114800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omic Sans MS" pitchFamily="66" charset="0"/>
              </a:rPr>
              <a:t>Changes in extremes matter most for society and human health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endParaRPr lang="en-US" sz="1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With a warming climate: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More high temperatures, heat waves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Wild fires and other consequences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Fewer cold extremes.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More extremes in hydrological cycle: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Drought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Heavy rains, floods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Intense storms, hurricanes, tornadoes</a:t>
            </a:r>
          </a:p>
        </p:txBody>
      </p:sp>
      <p:pic>
        <p:nvPicPr>
          <p:cNvPr id="16388" name="Picture 4" descr="wea001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2320925"/>
            <a:ext cx="2133600" cy="14128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6389" name="Picture 5" descr="FLkralupy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6934200" y="5435600"/>
            <a:ext cx="2209800" cy="14224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477963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century of weather-related disasters: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Disasters are increasing, especially in U.S.</a:t>
            </a:r>
          </a:p>
        </p:txBody>
      </p:sp>
      <p:pic>
        <p:nvPicPr>
          <p:cNvPr id="17411" name="Picture 5" descr="disasters"/>
          <p:cNvPicPr>
            <a:picLocks noChangeAspect="1" noChangeArrowheads="1"/>
          </p:cNvPicPr>
          <p:nvPr/>
        </p:nvPicPr>
        <p:blipFill>
          <a:blip r:embed="rId2"/>
          <a:srcRect l="7249" t="8813"/>
          <a:stretch>
            <a:fillRect/>
          </a:stretch>
        </p:blipFill>
        <p:spPr bwMode="auto">
          <a:xfrm>
            <a:off x="152400" y="3319463"/>
            <a:ext cx="899160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133600" y="460057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ACA00"/>
                </a:solidFill>
              </a:rPr>
              <a:t>Rest of World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990600" y="2771775"/>
            <a:ext cx="854075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>
                <a:solidFill>
                  <a:srgbClr val="CC0000"/>
                </a:solidFill>
              </a:rPr>
              <a:t>More in US than any where else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4402138" y="1600200"/>
            <a:ext cx="4751387" cy="19272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2008:</a:t>
            </a:r>
          </a:p>
          <a:p>
            <a:pPr eaLnBrk="0" hangingPunct="0"/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Wildfires, heatwaves, California</a:t>
            </a:r>
          </a:p>
          <a:p>
            <a:pPr eaLnBrk="0" hangingPunct="0"/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Tornadoes, deaths</a:t>
            </a:r>
          </a:p>
          <a:p>
            <a:pPr eaLnBrk="0" hangingPunct="0"/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Mississippi flooding</a:t>
            </a:r>
          </a:p>
          <a:p>
            <a:pPr eaLnBrk="0" hangingPunct="0"/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Hurricanes Ike and Gustav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866" name="Picture 2" descr="FAQ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762000"/>
            <a:ext cx="61658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867" name="Text Box 3"/>
          <p:cNvSpPr txBox="1">
            <a:spLocks noChangeArrowheads="1"/>
          </p:cNvSpPr>
          <p:nvPr/>
        </p:nvSpPr>
        <p:spPr bwMode="auto">
          <a:xfrm>
            <a:off x="6537325" y="960438"/>
            <a:ext cx="26066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The most important spatial pattern (top) of the monthly Palmer Drought Severity Index (PDSI) for 1900 to 2002. </a:t>
            </a:r>
          </a:p>
          <a:p>
            <a:pPr eaLnBrk="1" hangingPunct="1"/>
            <a:endParaRPr lang="en-US">
              <a:solidFill>
                <a:schemeClr val="bg1"/>
              </a:solidFill>
            </a:endParaRP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The time series (below) accounts for most of the trend in PDSI.</a:t>
            </a:r>
          </a:p>
        </p:txBody>
      </p:sp>
      <p:sp>
        <p:nvSpPr>
          <p:cNvPr id="932868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869" name="Text Box 5"/>
          <p:cNvSpPr txBox="1">
            <a:spLocks noChangeArrowheads="1"/>
          </p:cNvSpPr>
          <p:nvPr/>
        </p:nvSpPr>
        <p:spPr bwMode="auto">
          <a:xfrm>
            <a:off x="2362200" y="152400"/>
            <a:ext cx="513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Drought is increasing most places</a:t>
            </a:r>
          </a:p>
        </p:txBody>
      </p:sp>
      <p:sp>
        <p:nvSpPr>
          <p:cNvPr id="932870" name="AutoShape 6"/>
          <p:cNvSpPr>
            <a:spLocks noChangeArrowheads="1"/>
          </p:cNvSpPr>
          <p:nvPr/>
        </p:nvSpPr>
        <p:spPr bwMode="auto">
          <a:xfrm>
            <a:off x="4953000" y="914400"/>
            <a:ext cx="4191000" cy="2057400"/>
          </a:xfrm>
          <a:prstGeom prst="wedgeRoundRectCallout">
            <a:avLst>
              <a:gd name="adj1" fmla="val -53333"/>
              <a:gd name="adj2" fmla="val 133486"/>
              <a:gd name="adj3" fmla="val 16667"/>
            </a:avLst>
          </a:prstGeom>
          <a:solidFill>
            <a:srgbClr val="FFFF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en-US"/>
              <a:t>Mainly decrease in rain over land in tropics and subtropics, but enhanced by increased atmospheric demand with warming</a:t>
            </a:r>
          </a:p>
        </p:txBody>
      </p:sp>
      <p:sp>
        <p:nvSpPr>
          <p:cNvPr id="932871" name="Text Box 7"/>
          <p:cNvSpPr txBox="1">
            <a:spLocks noChangeArrowheads="1"/>
          </p:cNvSpPr>
          <p:nvPr/>
        </p:nvSpPr>
        <p:spPr bwMode="auto">
          <a:xfrm>
            <a:off x="8229600" y="64912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</a:rPr>
              <a:t>IPCC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8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  <a:latin typeface="Comic Sans MS" pitchFamily="66" charset="0"/>
              </a:rPr>
              <a:t>Running a fever:</a:t>
            </a:r>
            <a:br>
              <a:rPr lang="en-US" b="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3200" b="0" dirty="0" smtClean="0">
                <a:solidFill>
                  <a:srgbClr val="FFFF00"/>
                </a:solidFill>
                <a:latin typeface="Comic Sans MS" pitchFamily="66" charset="0"/>
              </a:rPr>
              <a:t>Seeing </a:t>
            </a:r>
            <a:r>
              <a:rPr lang="en-US" sz="3200" b="0" dirty="0">
                <a:solidFill>
                  <a:srgbClr val="FFFF00"/>
                </a:solidFill>
                <a:latin typeface="Comic Sans MS" pitchFamily="66" charset="0"/>
              </a:rPr>
              <a:t>the doctor</a:t>
            </a:r>
            <a:endParaRPr lang="en-US" b="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Symptoms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the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planet’s temperature and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carbon dioxide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are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increasing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Diagnosis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human activities are causal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Prognosis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the outlook is for more warming at rates that can be disruptive and will cause strife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Treatment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mitigation (reduce 	emissions) and adaptation 	(planning for consequences)</a:t>
            </a:r>
          </a:p>
        </p:txBody>
      </p:sp>
      <p:pic>
        <p:nvPicPr>
          <p:cNvPr id="991236" name="Picture 4" descr="sick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301625"/>
            <a:ext cx="1371600" cy="1109663"/>
          </a:xfrm>
          <a:prstGeom prst="rect">
            <a:avLst/>
          </a:prstGeom>
          <a:noFill/>
        </p:spPr>
      </p:pic>
      <p:pic>
        <p:nvPicPr>
          <p:cNvPr id="991237" name="Picture 5" descr="EarthTemp"/>
          <p:cNvPicPr>
            <a:picLocks noChangeAspect="1" noChangeArrowheads="1"/>
          </p:cNvPicPr>
          <p:nvPr/>
        </p:nvPicPr>
        <p:blipFill>
          <a:blip r:embed="rId3"/>
          <a:srcRect t="7500"/>
          <a:stretch>
            <a:fillRect/>
          </a:stretch>
        </p:blipFill>
        <p:spPr bwMode="auto">
          <a:xfrm>
            <a:off x="6962775" y="4572000"/>
            <a:ext cx="2181225" cy="2286000"/>
          </a:xfrm>
          <a:prstGeom prst="rect">
            <a:avLst/>
          </a:prstGeom>
          <a:noFill/>
        </p:spPr>
      </p:pic>
      <p:sp>
        <p:nvSpPr>
          <p:cNvPr id="991238" name="Line 6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8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09600"/>
          </a:xfrm>
        </p:spPr>
        <p:txBody>
          <a:bodyPr/>
          <a:lstStyle/>
          <a:p>
            <a:pPr>
              <a:tabLst>
                <a:tab pos="3767138" algn="l"/>
              </a:tabLst>
            </a:pPr>
            <a:r>
              <a:rPr lang="en-US" dirty="0">
                <a:latin typeface="Comic Sans MS" pitchFamily="66" charset="0"/>
              </a:rPr>
              <a:t>Impacts of hazardous weather</a:t>
            </a:r>
          </a:p>
        </p:txBody>
      </p:sp>
      <p:pic>
        <p:nvPicPr>
          <p:cNvPr id="9973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85800"/>
            <a:ext cx="6629400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7382" name="Text Box 6"/>
          <p:cNvSpPr txBox="1">
            <a:spLocks noChangeArrowheads="1"/>
          </p:cNvSpPr>
          <p:nvPr/>
        </p:nvSpPr>
        <p:spPr bwMode="auto">
          <a:xfrm>
            <a:off x="288925" y="5380038"/>
            <a:ext cx="88550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a</a:t>
            </a:r>
            <a:r>
              <a:rPr lang="en-US" sz="1600" b="1" dirty="0">
                <a:solidFill>
                  <a:schemeClr val="bg1"/>
                </a:solidFill>
              </a:rPr>
              <a:t>: </a:t>
            </a:r>
            <a:r>
              <a:rPr lang="en-US" sz="1600" dirty="0">
                <a:solidFill>
                  <a:schemeClr val="bg1"/>
                </a:solidFill>
              </a:rPr>
              <a:t>Brush fire in Macedonia, Greece during the SE European summer 2007 drought. 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b:</a:t>
            </a:r>
            <a:r>
              <a:rPr lang="en-US" sz="1600" dirty="0">
                <a:solidFill>
                  <a:schemeClr val="bg1"/>
                </a:solidFill>
              </a:rPr>
              <a:t> Upton-upon-Severn in Worcestershire, England during the flooding of July 2007.  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c:</a:t>
            </a:r>
            <a:r>
              <a:rPr lang="en-US" sz="1600" dirty="0">
                <a:solidFill>
                  <a:schemeClr val="bg1"/>
                </a:solidFill>
              </a:rPr>
              <a:t> Father and son in flood ravaged Bangladesh, 2007. 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d</a:t>
            </a:r>
            <a:r>
              <a:rPr lang="en-US" sz="1600" dirty="0">
                <a:solidFill>
                  <a:schemeClr val="bg1"/>
                </a:solidFill>
              </a:rPr>
              <a:t>: An Ethiopian shepherd leads livestock through the dust in the desert where severe drought in East Africa has forced overgrazing.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914" name="Picture 2" descr="Box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0338"/>
            <a:ext cx="8763000" cy="3186112"/>
          </a:xfrm>
          <a:prstGeom prst="rect">
            <a:avLst/>
          </a:prstGeom>
          <a:noFill/>
        </p:spPr>
      </p:pic>
      <p:sp>
        <p:nvSpPr>
          <p:cNvPr id="934915" name="Text Box 3"/>
          <p:cNvSpPr txBox="1">
            <a:spLocks noChangeArrowheads="1"/>
          </p:cNvSpPr>
          <p:nvPr/>
        </p:nvSpPr>
        <p:spPr bwMode="auto">
          <a:xfrm>
            <a:off x="1066800" y="5213350"/>
            <a:ext cx="32335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Extreme Heat Wave</a:t>
            </a:r>
          </a:p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Summer 2003</a:t>
            </a:r>
          </a:p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Europe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&gt;50,000 </a:t>
            </a:r>
            <a:r>
              <a:rPr lang="en-US" b="1" dirty="0">
                <a:solidFill>
                  <a:srgbClr val="FF0000"/>
                </a:solidFill>
              </a:rPr>
              <a:t>deaths</a:t>
            </a:r>
          </a:p>
        </p:txBody>
      </p:sp>
      <p:sp>
        <p:nvSpPr>
          <p:cNvPr id="934916" name="Line 4"/>
          <p:cNvSpPr>
            <a:spLocks noChangeShapeType="1"/>
          </p:cNvSpPr>
          <p:nvPr/>
        </p:nvSpPr>
        <p:spPr bwMode="auto">
          <a:xfrm>
            <a:off x="0" y="10985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4917" name="Text Box 5"/>
          <p:cNvSpPr txBox="1">
            <a:spLocks noChangeArrowheads="1"/>
          </p:cNvSpPr>
          <p:nvPr/>
        </p:nvSpPr>
        <p:spPr bwMode="auto">
          <a:xfrm>
            <a:off x="1219200" y="255588"/>
            <a:ext cx="692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Heat waves are increasing: an example</a:t>
            </a:r>
          </a:p>
        </p:txBody>
      </p:sp>
      <p:grpSp>
        <p:nvGrpSpPr>
          <p:cNvPr id="934918" name="Group 6"/>
          <p:cNvGrpSpPr>
            <a:grpSpLocks/>
          </p:cNvGrpSpPr>
          <p:nvPr/>
        </p:nvGrpSpPr>
        <p:grpSpPr bwMode="auto">
          <a:xfrm>
            <a:off x="5410200" y="1600200"/>
            <a:ext cx="3509963" cy="4267200"/>
            <a:chOff x="3408" y="1008"/>
            <a:chExt cx="2211" cy="2688"/>
          </a:xfrm>
        </p:grpSpPr>
        <p:grpSp>
          <p:nvGrpSpPr>
            <p:cNvPr id="934919" name="Group 7"/>
            <p:cNvGrpSpPr>
              <a:grpSpLocks/>
            </p:cNvGrpSpPr>
            <p:nvPr/>
          </p:nvGrpSpPr>
          <p:grpSpPr bwMode="auto">
            <a:xfrm>
              <a:off x="4608" y="1008"/>
              <a:ext cx="912" cy="1248"/>
              <a:chOff x="4608" y="528"/>
              <a:chExt cx="864" cy="1200"/>
            </a:xfrm>
          </p:grpSpPr>
          <p:sp>
            <p:nvSpPr>
              <p:cNvPr id="934920" name="AutoShape 8"/>
              <p:cNvSpPr>
                <a:spLocks/>
              </p:cNvSpPr>
              <p:nvPr/>
            </p:nvSpPr>
            <p:spPr bwMode="auto">
              <a:xfrm>
                <a:off x="5184" y="528"/>
                <a:ext cx="288" cy="672"/>
              </a:xfrm>
              <a:prstGeom prst="rightBrace">
                <a:avLst>
                  <a:gd name="adj1" fmla="val 19444"/>
                  <a:gd name="adj2" fmla="val 50000"/>
                </a:avLst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921" name="Line 9"/>
              <p:cNvSpPr>
                <a:spLocks noChangeShapeType="1"/>
              </p:cNvSpPr>
              <p:nvPr/>
            </p:nvSpPr>
            <p:spPr bwMode="auto">
              <a:xfrm flipV="1">
                <a:off x="4608" y="1200"/>
                <a:ext cx="576" cy="528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4922" name="Text Box 10"/>
            <p:cNvSpPr txBox="1">
              <a:spLocks noChangeArrowheads="1"/>
            </p:cNvSpPr>
            <p:nvPr/>
          </p:nvSpPr>
          <p:spPr bwMode="auto">
            <a:xfrm>
              <a:off x="3408" y="3408"/>
              <a:ext cx="22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Trend plus variability?</a:t>
              </a:r>
            </a:p>
          </p:txBody>
        </p:sp>
      </p:grpSp>
      <p:sp>
        <p:nvSpPr>
          <p:cNvPr id="934923" name="Text Box 11"/>
          <p:cNvSpPr txBox="1">
            <a:spLocks noChangeArrowheads="1"/>
          </p:cNvSpPr>
          <p:nvPr/>
        </p:nvSpPr>
        <p:spPr bwMode="auto">
          <a:xfrm>
            <a:off x="7543800" y="64912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IPCC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3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38200" y="4648200"/>
            <a:ext cx="6629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Regions of disproportionate changes in heavy (95</a:t>
            </a:r>
            <a:r>
              <a:rPr lang="en-US" sz="2400" baseline="3000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) and very heavy (99</a:t>
            </a:r>
            <a:r>
              <a:rPr lang="en-US" sz="2400" baseline="3000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) precipitation </a:t>
            </a:r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84138" y="304800"/>
            <a:ext cx="8983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bg1"/>
                </a:solidFill>
                <a:latin typeface="Comic Sans MS" pitchFamily="66" charset="0"/>
              </a:rPr>
              <a:t>Proportion of heavy rainfalls: increasing in most land areas</a:t>
            </a:r>
          </a:p>
        </p:txBody>
      </p:sp>
      <p:pic>
        <p:nvPicPr>
          <p:cNvPr id="24581" name="Picture 5" descr="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62075"/>
            <a:ext cx="8915400" cy="3057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620000" y="6400800"/>
            <a:ext cx="1238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IPCC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986" name="Picture 2" descr="tornado"/>
          <p:cNvPicPr>
            <a:picLocks noChangeArrowheads="1"/>
          </p:cNvPicPr>
          <p:nvPr/>
        </p:nvPicPr>
        <p:blipFill>
          <a:blip r:embed="rId2"/>
          <a:srcRect r="18391" b="14589"/>
          <a:stretch>
            <a:fillRect/>
          </a:stretch>
        </p:blipFill>
        <p:spPr bwMode="auto">
          <a:xfrm>
            <a:off x="6538913" y="685800"/>
            <a:ext cx="2605087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7987" name="Picture 3" descr="tornado_nguyen_big"/>
          <p:cNvPicPr>
            <a:picLocks noChangeArrowheads="1"/>
          </p:cNvPicPr>
          <p:nvPr/>
        </p:nvPicPr>
        <p:blipFill>
          <a:blip r:embed="rId3"/>
          <a:srcRect b="6667"/>
          <a:stretch>
            <a:fillRect/>
          </a:stretch>
        </p:blipFill>
        <p:spPr bwMode="auto">
          <a:xfrm>
            <a:off x="0" y="685800"/>
            <a:ext cx="2687638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381000" y="0"/>
            <a:ext cx="8321675" cy="68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U.S. Annual Tornadoes</a:t>
            </a:r>
          </a:p>
          <a:p>
            <a:pPr algn="ctr" eaLnBrk="1" hangingPunct="1"/>
            <a:r>
              <a:rPr lang="en-US" sz="1800">
                <a:latin typeface="Arial" charset="0"/>
              </a:rPr>
              <a:t>*2008: preliminary count, may include duplicates; Corrected through July</a:t>
            </a:r>
          </a:p>
        </p:txBody>
      </p:sp>
      <p:pic>
        <p:nvPicPr>
          <p:cNvPr id="937989" name="Picture 5" descr="tornad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990600"/>
            <a:ext cx="914400" cy="685800"/>
          </a:xfrm>
          <a:prstGeom prst="rect">
            <a:avLst/>
          </a:prstGeom>
          <a:noFill/>
        </p:spPr>
      </p:pic>
      <p:sp>
        <p:nvSpPr>
          <p:cNvPr id="937990" name="Text Box 6"/>
          <p:cNvSpPr txBox="1">
            <a:spLocks noChangeArrowheads="1"/>
          </p:cNvSpPr>
          <p:nvPr/>
        </p:nvSpPr>
        <p:spPr bwMode="auto">
          <a:xfrm>
            <a:off x="2743200" y="1752600"/>
            <a:ext cx="3657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</a:rPr>
              <a:t>Total  2008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</a:rPr>
              <a:t> 120 deaths (thru July)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</a:rPr>
              <a:t> 1380 tornadoes (thru July)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</a:rPr>
              <a:t>447 tornadoes in May</a:t>
            </a:r>
          </a:p>
        </p:txBody>
      </p:sp>
      <p:pic>
        <p:nvPicPr>
          <p:cNvPr id="937991" name="Picture 7"/>
          <p:cNvPicPr>
            <a:picLocks noChangeAspect="1" noChangeArrowheads="1"/>
          </p:cNvPicPr>
          <p:nvPr/>
        </p:nvPicPr>
        <p:blipFill>
          <a:blip r:embed="rId5"/>
          <a:srcRect t="19348" r="3146"/>
          <a:stretch>
            <a:fillRect/>
          </a:stretch>
        </p:blipFill>
        <p:spPr bwMode="auto">
          <a:xfrm>
            <a:off x="1676400" y="3808413"/>
            <a:ext cx="5627688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3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9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ChangeArrowheads="1"/>
          </p:cNvSpPr>
          <p:nvPr/>
        </p:nvSpPr>
        <p:spPr bwMode="auto">
          <a:xfrm>
            <a:off x="1833563" y="2228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39011" name="Rectangle 3"/>
          <p:cNvSpPr>
            <a:spLocks noChangeArrowheads="1"/>
          </p:cNvSpPr>
          <p:nvPr/>
        </p:nvSpPr>
        <p:spPr bwMode="auto">
          <a:xfrm>
            <a:off x="2224088" y="1700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39012" name="Text Box 4"/>
          <p:cNvSpPr txBox="1">
            <a:spLocks noChangeArrowheads="1"/>
          </p:cNvSpPr>
          <p:nvPr/>
        </p:nvSpPr>
        <p:spPr bwMode="auto">
          <a:xfrm>
            <a:off x="685800" y="152400"/>
            <a:ext cx="797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North Atlantic hurricanes have increased with SSTs</a:t>
            </a:r>
          </a:p>
        </p:txBody>
      </p:sp>
      <p:sp>
        <p:nvSpPr>
          <p:cNvPr id="939013" name="Line 5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9014" name="Picture 6" descr="katrina-satelli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2950"/>
            <a:ext cx="8153400" cy="6115050"/>
          </a:xfrm>
          <a:prstGeom prst="rect">
            <a:avLst/>
          </a:prstGeom>
          <a:noFill/>
        </p:spPr>
      </p:pic>
      <p:sp>
        <p:nvSpPr>
          <p:cNvPr id="939015" name="Text Box 7"/>
          <p:cNvSpPr txBox="1">
            <a:spLocks noChangeArrowheads="1"/>
          </p:cNvSpPr>
          <p:nvPr/>
        </p:nvSpPr>
        <p:spPr bwMode="auto">
          <a:xfrm>
            <a:off x="7543800" y="1646238"/>
            <a:ext cx="1600200" cy="3378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Katrina </a:t>
            </a:r>
          </a:p>
          <a:p>
            <a:r>
              <a:rPr lang="en-US">
                <a:solidFill>
                  <a:srgbClr val="FFFF00"/>
                </a:solidFill>
              </a:rPr>
              <a:t>August 2005</a:t>
            </a:r>
          </a:p>
          <a:p>
            <a:endParaRPr lang="en-US">
              <a:solidFill>
                <a:srgbClr val="FFFF00"/>
              </a:solidFill>
            </a:endParaRPr>
          </a:p>
          <a:p>
            <a:r>
              <a:rPr lang="en-US">
                <a:solidFill>
                  <a:srgbClr val="FFFF00"/>
                </a:solidFill>
              </a:rPr>
              <a:t>The 2005 season broke many records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610" name="Group 2"/>
          <p:cNvGrpSpPr>
            <a:grpSpLocks/>
          </p:cNvGrpSpPr>
          <p:nvPr/>
        </p:nvGrpSpPr>
        <p:grpSpPr bwMode="auto">
          <a:xfrm>
            <a:off x="741363" y="919163"/>
            <a:ext cx="5757862" cy="3128962"/>
            <a:chOff x="435" y="402"/>
            <a:chExt cx="4814" cy="2758"/>
          </a:xfrm>
        </p:grpSpPr>
        <p:pic>
          <p:nvPicPr>
            <p:cNvPr id="964611" name="Picture 3" descr="atl_rec1944-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5" y="402"/>
              <a:ext cx="4814" cy="2758"/>
            </a:xfrm>
            <a:prstGeom prst="rect">
              <a:avLst/>
            </a:prstGeom>
            <a:noFill/>
          </p:spPr>
        </p:pic>
        <p:sp>
          <p:nvSpPr>
            <p:cNvPr id="964612" name="Rectangle 4"/>
            <p:cNvSpPr>
              <a:spLocks noChangeArrowheads="1"/>
            </p:cNvSpPr>
            <p:nvPr/>
          </p:nvSpPr>
          <p:spPr bwMode="auto">
            <a:xfrm>
              <a:off x="5072" y="1617"/>
              <a:ext cx="52" cy="70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4613" name="Rectangle 5"/>
            <p:cNvSpPr>
              <a:spLocks noChangeArrowheads="1"/>
            </p:cNvSpPr>
            <p:nvPr/>
          </p:nvSpPr>
          <p:spPr bwMode="auto">
            <a:xfrm>
              <a:off x="5071" y="2314"/>
              <a:ext cx="52" cy="47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4614" name="Rectangle 6"/>
            <p:cNvSpPr>
              <a:spLocks noChangeArrowheads="1"/>
            </p:cNvSpPr>
            <p:nvPr/>
          </p:nvSpPr>
          <p:spPr bwMode="auto">
            <a:xfrm>
              <a:off x="5071" y="2768"/>
              <a:ext cx="52" cy="184"/>
            </a:xfrm>
            <a:prstGeom prst="rect">
              <a:avLst/>
            </a:prstGeom>
            <a:solidFill>
              <a:srgbClr val="E9012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4615" name="Text Box 7"/>
          <p:cNvSpPr txBox="1">
            <a:spLocks noChangeArrowheads="1"/>
          </p:cNvSpPr>
          <p:nvPr/>
        </p:nvSpPr>
        <p:spPr bwMode="auto">
          <a:xfrm>
            <a:off x="7086600" y="2209800"/>
            <a:ext cx="2057400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chemeClr val="bg1"/>
                </a:solidFill>
              </a:rPr>
              <a:t>N. Atlantic hurricane record best after 1944 with aircraft surveillance.</a:t>
            </a:r>
          </a:p>
          <a:p>
            <a:pPr eaLnBrk="1" hangingPunct="1"/>
            <a:endParaRPr lang="en-US" sz="2000" b="1">
              <a:solidFill>
                <a:schemeClr val="bg1"/>
              </a:solidFill>
            </a:endParaRPr>
          </a:p>
          <a:p>
            <a:pPr eaLnBrk="1" hangingPunct="1"/>
            <a:r>
              <a:rPr lang="en-US" sz="2000" b="1">
                <a:solidFill>
                  <a:schemeClr val="bg1"/>
                </a:solidFill>
              </a:rPr>
              <a:t>Global number and percentage of intense hurricanes </a:t>
            </a:r>
          </a:p>
          <a:p>
            <a:pPr eaLnBrk="1" hangingPunct="1"/>
            <a:r>
              <a:rPr lang="en-US" sz="2000" b="1">
                <a:solidFill>
                  <a:schemeClr val="bg1"/>
                </a:solidFill>
              </a:rPr>
              <a:t>is increasing</a:t>
            </a:r>
          </a:p>
          <a:p>
            <a:pPr eaLnBrk="1" hangingPunct="1"/>
            <a:r>
              <a:rPr lang="en-US" sz="1200" b="1">
                <a:solidFill>
                  <a:srgbClr val="FF0000"/>
                </a:solidFill>
              </a:rPr>
              <a:t>Thru 2008</a:t>
            </a:r>
          </a:p>
        </p:txBody>
      </p:sp>
      <p:sp>
        <p:nvSpPr>
          <p:cNvPr id="964616" name="Rectangle 8"/>
          <p:cNvSpPr>
            <a:spLocks noChangeArrowheads="1"/>
          </p:cNvSpPr>
          <p:nvPr/>
        </p:nvSpPr>
        <p:spPr bwMode="auto">
          <a:xfrm>
            <a:off x="1833563" y="2228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64617" name="Rectangle 9"/>
          <p:cNvSpPr>
            <a:spLocks noChangeArrowheads="1"/>
          </p:cNvSpPr>
          <p:nvPr/>
        </p:nvSpPr>
        <p:spPr bwMode="auto">
          <a:xfrm>
            <a:off x="2224088" y="1700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64618" name="Picture 10" descr="animehur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685800"/>
            <a:ext cx="1600200" cy="1600200"/>
          </a:xfrm>
          <a:prstGeom prst="rect">
            <a:avLst/>
          </a:prstGeom>
          <a:noFill/>
        </p:spPr>
      </p:pic>
      <p:sp>
        <p:nvSpPr>
          <p:cNvPr id="964619" name="Text Box 11"/>
          <p:cNvSpPr txBox="1">
            <a:spLocks noChangeArrowheads="1"/>
          </p:cNvSpPr>
          <p:nvPr/>
        </p:nvSpPr>
        <p:spPr bwMode="auto">
          <a:xfrm>
            <a:off x="685800" y="152400"/>
            <a:ext cx="797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FF00"/>
                </a:solidFill>
              </a:rPr>
              <a:t>North Atlantic hurricanes have increased with SSTs</a:t>
            </a:r>
          </a:p>
        </p:txBody>
      </p:sp>
      <p:sp>
        <p:nvSpPr>
          <p:cNvPr id="964620" name="Line 1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64621" name="Picture 13" descr="NAtlSS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086225"/>
            <a:ext cx="6261100" cy="2466975"/>
          </a:xfrm>
          <a:prstGeom prst="rect">
            <a:avLst/>
          </a:prstGeom>
          <a:noFill/>
        </p:spPr>
      </p:pic>
      <p:sp>
        <p:nvSpPr>
          <p:cNvPr id="964622" name="Text Box 14"/>
          <p:cNvSpPr txBox="1">
            <a:spLocks noChangeArrowheads="1"/>
          </p:cNvSpPr>
          <p:nvPr/>
        </p:nvSpPr>
        <p:spPr bwMode="auto">
          <a:xfrm>
            <a:off x="3886200" y="4184650"/>
            <a:ext cx="776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Arial" charset="0"/>
              </a:rPr>
              <a:t>SST</a:t>
            </a:r>
          </a:p>
        </p:txBody>
      </p:sp>
      <p:sp>
        <p:nvSpPr>
          <p:cNvPr id="964623" name="Text Box 15"/>
          <p:cNvSpPr txBox="1">
            <a:spLocks noChangeArrowheads="1"/>
          </p:cNvSpPr>
          <p:nvPr/>
        </p:nvSpPr>
        <p:spPr bwMode="auto">
          <a:xfrm>
            <a:off x="2514600" y="4144963"/>
            <a:ext cx="11636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latin typeface="Tahoma" pitchFamily="34" charset="0"/>
              </a:rPr>
              <a:t>(1944-2006)</a:t>
            </a:r>
          </a:p>
        </p:txBody>
      </p:sp>
      <p:sp>
        <p:nvSpPr>
          <p:cNvPr id="964624" name="Line 16"/>
          <p:cNvSpPr>
            <a:spLocks noChangeShapeType="1"/>
          </p:cNvSpPr>
          <p:nvPr/>
        </p:nvSpPr>
        <p:spPr bwMode="auto">
          <a:xfrm>
            <a:off x="6172200" y="4678363"/>
            <a:ext cx="0" cy="503237"/>
          </a:xfrm>
          <a:prstGeom prst="line">
            <a:avLst/>
          </a:prstGeom>
          <a:noFill/>
          <a:ln w="38100">
            <a:solidFill>
              <a:srgbClr val="D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64625" name="Group 17"/>
          <p:cNvGrpSpPr>
            <a:grpSpLocks/>
          </p:cNvGrpSpPr>
          <p:nvPr/>
        </p:nvGrpSpPr>
        <p:grpSpPr bwMode="auto">
          <a:xfrm>
            <a:off x="5257800" y="1295400"/>
            <a:ext cx="3886200" cy="4572000"/>
            <a:chOff x="3312" y="576"/>
            <a:chExt cx="2448" cy="2880"/>
          </a:xfrm>
        </p:grpSpPr>
        <p:grpSp>
          <p:nvGrpSpPr>
            <p:cNvPr id="964626" name="Group 18"/>
            <p:cNvGrpSpPr>
              <a:grpSpLocks/>
            </p:cNvGrpSpPr>
            <p:nvPr/>
          </p:nvGrpSpPr>
          <p:grpSpPr bwMode="auto">
            <a:xfrm>
              <a:off x="3312" y="576"/>
              <a:ext cx="672" cy="2880"/>
              <a:chOff x="3312" y="624"/>
              <a:chExt cx="633" cy="2880"/>
            </a:xfrm>
          </p:grpSpPr>
          <p:sp>
            <p:nvSpPr>
              <p:cNvPr id="964627" name="Rectangle 19"/>
              <p:cNvSpPr>
                <a:spLocks noChangeArrowheads="1"/>
              </p:cNvSpPr>
              <p:nvPr/>
            </p:nvSpPr>
            <p:spPr bwMode="auto">
              <a:xfrm>
                <a:off x="3312" y="624"/>
                <a:ext cx="610" cy="288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628" name="Line 20"/>
              <p:cNvSpPr>
                <a:spLocks noChangeShapeType="1"/>
              </p:cNvSpPr>
              <p:nvPr/>
            </p:nvSpPr>
            <p:spPr bwMode="auto">
              <a:xfrm>
                <a:off x="3312" y="1008"/>
                <a:ext cx="633" cy="0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4629" name="Line 21"/>
              <p:cNvSpPr>
                <a:spLocks noChangeShapeType="1"/>
              </p:cNvSpPr>
              <p:nvPr/>
            </p:nvSpPr>
            <p:spPr bwMode="auto">
              <a:xfrm>
                <a:off x="3312" y="3504"/>
                <a:ext cx="633" cy="0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64630" name="AutoShape 22"/>
            <p:cNvSpPr>
              <a:spLocks noChangeArrowheads="1"/>
            </p:cNvSpPr>
            <p:nvPr/>
          </p:nvSpPr>
          <p:spPr bwMode="auto">
            <a:xfrm>
              <a:off x="3936" y="1968"/>
              <a:ext cx="1824" cy="547"/>
            </a:xfrm>
            <a:prstGeom prst="wedgeRoundRectCallout">
              <a:avLst>
                <a:gd name="adj1" fmla="val -65514"/>
                <a:gd name="adj2" fmla="val 128426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>
                  <a:solidFill>
                    <a:srgbClr val="FF0000"/>
                  </a:solidFill>
                </a:rPr>
                <a:t>Marked increase after 1994</a:t>
              </a:r>
            </a:p>
          </p:txBody>
        </p:sp>
      </p:grpSp>
      <p:sp>
        <p:nvSpPr>
          <p:cNvPr id="964631" name="Text Box 23"/>
          <p:cNvSpPr txBox="1">
            <a:spLocks noChangeArrowheads="1"/>
          </p:cNvSpPr>
          <p:nvPr/>
        </p:nvSpPr>
        <p:spPr bwMode="auto">
          <a:xfrm>
            <a:off x="7620000" y="64912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IPCC</a:t>
            </a:r>
          </a:p>
        </p:txBody>
      </p:sp>
      <p:sp>
        <p:nvSpPr>
          <p:cNvPr id="964632" name="Line 24"/>
          <p:cNvSpPr>
            <a:spLocks noChangeShapeType="1"/>
          </p:cNvSpPr>
          <p:nvPr/>
        </p:nvSpPr>
        <p:spPr bwMode="auto">
          <a:xfrm>
            <a:off x="6248400" y="4906963"/>
            <a:ext cx="0" cy="274637"/>
          </a:xfrm>
          <a:prstGeom prst="line">
            <a:avLst/>
          </a:prstGeom>
          <a:noFill/>
          <a:ln w="38100">
            <a:solidFill>
              <a:srgbClr val="D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4633" name="Line 25"/>
          <p:cNvSpPr>
            <a:spLocks noChangeShapeType="1"/>
          </p:cNvSpPr>
          <p:nvPr/>
        </p:nvSpPr>
        <p:spPr bwMode="auto">
          <a:xfrm>
            <a:off x="6096000" y="4648200"/>
            <a:ext cx="152400" cy="82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Text Box 2"/>
          <p:cNvSpPr txBox="1">
            <a:spLocks noChangeArrowheads="1"/>
          </p:cNvSpPr>
          <p:nvPr/>
        </p:nvSpPr>
        <p:spPr bwMode="auto">
          <a:xfrm>
            <a:off x="325438" y="76200"/>
            <a:ext cx="8437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solidFill>
                  <a:srgbClr val="FFFF00"/>
                </a:solidFill>
              </a:rPr>
              <a:t>Global SSTs are increasing</a:t>
            </a:r>
            <a:r>
              <a:rPr lang="en-US" sz="2800" b="1">
                <a:solidFill>
                  <a:schemeClr val="bg1"/>
                </a:solidFill>
              </a:rPr>
              <a:t>:  </a:t>
            </a:r>
            <a:r>
              <a:rPr lang="en-US" b="1">
                <a:solidFill>
                  <a:schemeClr val="bg1"/>
                </a:solidFill>
              </a:rPr>
              <a:t>base period 1901-70</a:t>
            </a:r>
          </a:p>
        </p:txBody>
      </p:sp>
      <p:sp>
        <p:nvSpPr>
          <p:cNvPr id="965635" name="Line 3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65636" name="Picture 4" descr="SST_Hadley-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474788"/>
            <a:ext cx="8686800" cy="4087812"/>
          </a:xfrm>
          <a:prstGeom prst="rect">
            <a:avLst/>
          </a:prstGeom>
          <a:noFill/>
        </p:spPr>
      </p:pic>
      <p:sp>
        <p:nvSpPr>
          <p:cNvPr id="965637" name="Text Box 5"/>
          <p:cNvSpPr txBox="1">
            <a:spLocks noChangeArrowheads="1"/>
          </p:cNvSpPr>
          <p:nvPr/>
        </p:nvSpPr>
        <p:spPr bwMode="auto">
          <a:xfrm>
            <a:off x="5562600" y="6216650"/>
            <a:ext cx="269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</a:rPr>
              <a:t>Through 2007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</a:rPr>
              <a:t>Data: Hadley Centre, UK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Line 2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838200" y="152400"/>
            <a:ext cx="6797675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/>
            <a:r>
              <a:rPr lang="en-US" sz="3200" b="1">
                <a:solidFill>
                  <a:srgbClr val="FFFF00"/>
                </a:solidFill>
              </a:rPr>
              <a:t>Sea level is rising:</a:t>
            </a:r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from ocean expansion and melting glaciers</a:t>
            </a:r>
          </a:p>
        </p:txBody>
      </p:sp>
      <p:sp>
        <p:nvSpPr>
          <p:cNvPr id="1001476" name="Text Box 4"/>
          <p:cNvSpPr txBox="1">
            <a:spLocks noChangeArrowheads="1"/>
          </p:cNvSpPr>
          <p:nvPr/>
        </p:nvSpPr>
        <p:spPr bwMode="auto">
          <a:xfrm>
            <a:off x="6518275" y="1524000"/>
            <a:ext cx="2625725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Since 1992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Global sea level 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has risen 48 mm 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(1.9 inches)</a:t>
            </a:r>
          </a:p>
          <a:p>
            <a:pPr eaLnBrk="1" hangingPunct="1"/>
            <a:endParaRPr lang="en-US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60% from 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expansion as  ocean temperatures rise, 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40% from melting glaciers</a:t>
            </a:r>
          </a:p>
          <a:p>
            <a:pPr eaLnBrk="1" hangingPunct="1"/>
            <a:endParaRPr lang="en-US" sz="180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en-US" sz="1800">
                <a:solidFill>
                  <a:srgbClr val="FFFF00"/>
                </a:solidFill>
                <a:latin typeface="Arial" charset="0"/>
              </a:rPr>
              <a:t>Courtesy Steve Nerem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  <a:latin typeface="Arial" charset="0"/>
              </a:rPr>
              <a:t>U Colo</a:t>
            </a:r>
          </a:p>
        </p:txBody>
      </p:sp>
      <p:pic>
        <p:nvPicPr>
          <p:cNvPr id="1001478" name="Picture 6" descr="sl_ib_ns_globalMar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76400"/>
            <a:ext cx="6324600" cy="4541838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587375" y="76200"/>
            <a:ext cx="7794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Evidence for reality of climate change</a:t>
            </a:r>
          </a:p>
        </p:txBody>
      </p:sp>
      <p:sp>
        <p:nvSpPr>
          <p:cNvPr id="943107" name="Text Box 3"/>
          <p:cNvSpPr txBox="1">
            <a:spLocks noChangeArrowheads="1"/>
          </p:cNvSpPr>
          <p:nvPr/>
        </p:nvSpPr>
        <p:spPr bwMode="auto">
          <a:xfrm>
            <a:off x="0" y="762000"/>
            <a:ext cx="252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Glaciers melting</a:t>
            </a:r>
          </a:p>
        </p:txBody>
      </p:sp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5257800" y="5715000"/>
            <a:ext cx="3068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1900                2003</a:t>
            </a:r>
          </a:p>
          <a:p>
            <a:r>
              <a:rPr lang="en-US" sz="2000">
                <a:solidFill>
                  <a:schemeClr val="bg1"/>
                </a:solidFill>
              </a:rPr>
              <a:t>  Alpine glacier, Austria</a:t>
            </a:r>
          </a:p>
        </p:txBody>
      </p:sp>
      <p:pic>
        <p:nvPicPr>
          <p:cNvPr id="943109" name="Picture 5" descr="TobogganGlacier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95600"/>
            <a:ext cx="2505075" cy="3857625"/>
          </a:xfrm>
          <a:prstGeom prst="rect">
            <a:avLst/>
          </a:prstGeom>
          <a:solidFill>
            <a:srgbClr val="FF4949"/>
          </a:solidFill>
        </p:spPr>
      </p:pic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2743200" y="3886200"/>
            <a:ext cx="13081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1909</a:t>
            </a:r>
          </a:p>
          <a:p>
            <a:endParaRPr lang="en-US" sz="2000">
              <a:solidFill>
                <a:srgbClr val="FF0000"/>
              </a:solidFill>
            </a:endParaRPr>
          </a:p>
          <a:p>
            <a:r>
              <a:rPr lang="en-US" sz="2000">
                <a:solidFill>
                  <a:srgbClr val="FFFF00"/>
                </a:solidFill>
              </a:rPr>
              <a:t>Toboggan</a:t>
            </a:r>
          </a:p>
          <a:p>
            <a:r>
              <a:rPr lang="en-US" sz="2000">
                <a:solidFill>
                  <a:srgbClr val="FFFF00"/>
                </a:solidFill>
              </a:rPr>
              <a:t>Glacier</a:t>
            </a:r>
          </a:p>
          <a:p>
            <a:r>
              <a:rPr lang="en-US" sz="2000">
                <a:solidFill>
                  <a:srgbClr val="FFFF00"/>
                </a:solidFill>
              </a:rPr>
              <a:t>Alaska</a:t>
            </a:r>
          </a:p>
          <a:p>
            <a:endParaRPr lang="en-US" sz="2000">
              <a:solidFill>
                <a:srgbClr val="FFFF00"/>
              </a:solidFill>
            </a:endParaRPr>
          </a:p>
          <a:p>
            <a:r>
              <a:rPr lang="en-US" sz="200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943111" name="Line 7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3112" name="Picture 8"/>
          <p:cNvPicPr>
            <a:picLocks noChangeAspect="1" noChangeArrowheads="1"/>
          </p:cNvPicPr>
          <p:nvPr/>
        </p:nvPicPr>
        <p:blipFill>
          <a:blip r:embed="rId3"/>
          <a:srcRect t="12930"/>
          <a:stretch>
            <a:fillRect/>
          </a:stretch>
        </p:blipFill>
        <p:spPr bwMode="auto">
          <a:xfrm>
            <a:off x="4114800" y="3810000"/>
            <a:ext cx="49720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3113" name="Picture 9" descr="MuirGlacierAlas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8963" y="1143000"/>
            <a:ext cx="5786437" cy="2001838"/>
          </a:xfrm>
          <a:prstGeom prst="rect">
            <a:avLst/>
          </a:prstGeom>
          <a:noFill/>
        </p:spPr>
      </p:pic>
      <p:sp>
        <p:nvSpPr>
          <p:cNvPr id="943114" name="Text Box 10"/>
          <p:cNvSpPr txBox="1">
            <a:spLocks noChangeArrowheads="1"/>
          </p:cNvSpPr>
          <p:nvPr/>
        </p:nvSpPr>
        <p:spPr bwMode="auto">
          <a:xfrm>
            <a:off x="5715000" y="318452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Muir Glacier,  Alaska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2500">
                <a:solidFill>
                  <a:srgbClr val="FFFF00"/>
                </a:solidFill>
                <a:latin typeface="Comic Sans MS" pitchFamily="66" charset="0"/>
              </a:rPr>
              <a:t>Snow cover and Arctic sea ice are decreasing</a:t>
            </a:r>
          </a:p>
        </p:txBody>
      </p:sp>
      <p:sp>
        <p:nvSpPr>
          <p:cNvPr id="944131" name="Line 3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4132" name="Picture 4" descr="Fig4-02-hr"/>
          <p:cNvPicPr>
            <a:picLocks noChangeAspect="1" noChangeArrowheads="1"/>
          </p:cNvPicPr>
          <p:nvPr/>
        </p:nvPicPr>
        <p:blipFill>
          <a:blip r:embed="rId2" cstate="print">
            <a:lum bright="-4000" contrast="4000"/>
          </a:blip>
          <a:srcRect/>
          <a:stretch>
            <a:fillRect/>
          </a:stretch>
        </p:blipFill>
        <p:spPr bwMode="auto">
          <a:xfrm>
            <a:off x="152400" y="3652838"/>
            <a:ext cx="533400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4133" name="Text Box 5"/>
          <p:cNvSpPr txBox="1">
            <a:spLocks noChangeArrowheads="1"/>
          </p:cNvSpPr>
          <p:nvPr/>
        </p:nvSpPr>
        <p:spPr bwMode="auto">
          <a:xfrm>
            <a:off x="5715000" y="5181600"/>
            <a:ext cx="3200400" cy="1225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Spring snow cover</a:t>
            </a:r>
          </a:p>
          <a:p>
            <a:pPr eaLnBrk="1" hangingPunct="1"/>
            <a:r>
              <a:rPr lang="en-US" b="1">
                <a:solidFill>
                  <a:schemeClr val="bg1"/>
                </a:solidFill>
              </a:rPr>
              <a:t>shows 5% stepwise drop during 1980s</a:t>
            </a:r>
          </a:p>
        </p:txBody>
      </p:sp>
      <p:sp>
        <p:nvSpPr>
          <p:cNvPr id="944134" name="Text Box 6"/>
          <p:cNvSpPr txBox="1">
            <a:spLocks noChangeArrowheads="1"/>
          </p:cNvSpPr>
          <p:nvPr/>
        </p:nvSpPr>
        <p:spPr bwMode="auto">
          <a:xfrm>
            <a:off x="5715000" y="1066800"/>
            <a:ext cx="3429000" cy="29908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Arctic sea ice </a:t>
            </a:r>
          </a:p>
          <a:p>
            <a:pPr eaLnBrk="1" hangingPunct="1"/>
            <a:r>
              <a:rPr lang="en-US" b="1">
                <a:solidFill>
                  <a:schemeClr val="bg1"/>
                </a:solidFill>
              </a:rPr>
              <a:t>area decreased by 2.7% per decade</a:t>
            </a:r>
          </a:p>
          <a:p>
            <a:pPr eaLnBrk="1" hangingPunct="1"/>
            <a:r>
              <a:rPr lang="en-US" sz="2000" b="1">
                <a:solidFill>
                  <a:schemeClr val="bg1"/>
                </a:solidFill>
              </a:rPr>
              <a:t>(Summer: -7.4%/decade)</a:t>
            </a:r>
          </a:p>
          <a:p>
            <a:pPr eaLnBrk="1" hangingPunct="1"/>
            <a:r>
              <a:rPr lang="en-US" b="1">
                <a:solidFill>
                  <a:schemeClr val="bg1"/>
                </a:solidFill>
              </a:rPr>
              <a:t>up to:</a:t>
            </a:r>
          </a:p>
          <a:p>
            <a:pPr eaLnBrk="1" hangingPunct="1"/>
            <a:r>
              <a:rPr lang="en-US" b="1">
                <a:solidFill>
                  <a:schemeClr val="bg1"/>
                </a:solidFill>
              </a:rPr>
              <a:t>2007: 22% (10</a:t>
            </a:r>
            <a:r>
              <a:rPr lang="en-US" b="1" baseline="30000">
                <a:solidFill>
                  <a:schemeClr val="bg1"/>
                </a:solidFill>
              </a:rPr>
              <a:t>6</a:t>
            </a:r>
            <a:r>
              <a:rPr lang="en-US" b="1">
                <a:solidFill>
                  <a:schemeClr val="bg1"/>
                </a:solidFill>
              </a:rPr>
              <a:t> km</a:t>
            </a:r>
            <a:r>
              <a:rPr lang="en-US" b="1" baseline="30000">
                <a:solidFill>
                  <a:schemeClr val="bg1"/>
                </a:solidFill>
              </a:rPr>
              <a:t>2</a:t>
            </a:r>
            <a:r>
              <a:rPr lang="en-US" b="1">
                <a:solidFill>
                  <a:schemeClr val="bg1"/>
                </a:solidFill>
              </a:rPr>
              <a:t>) lower than 2005</a:t>
            </a:r>
          </a:p>
          <a:p>
            <a:pPr eaLnBrk="1" hangingPunct="1"/>
            <a:r>
              <a:rPr lang="en-US" b="1">
                <a:solidFill>
                  <a:schemeClr val="bg1"/>
                </a:solidFill>
              </a:rPr>
              <a:t>2008, second lowest</a:t>
            </a:r>
          </a:p>
        </p:txBody>
      </p:sp>
      <p:sp>
        <p:nvSpPr>
          <p:cNvPr id="944135" name="Text Box 7"/>
          <p:cNvSpPr txBox="1">
            <a:spLocks noChangeArrowheads="1"/>
          </p:cNvSpPr>
          <p:nvPr/>
        </p:nvSpPr>
        <p:spPr bwMode="auto">
          <a:xfrm>
            <a:off x="8229600" y="64912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</a:rPr>
              <a:t>IPCC</a:t>
            </a:r>
          </a:p>
        </p:txBody>
      </p:sp>
      <p:pic>
        <p:nvPicPr>
          <p:cNvPr id="944136" name="Picture 8" descr="seaIce_ts08"/>
          <p:cNvPicPr>
            <a:picLocks noChangeArrowheads="1"/>
          </p:cNvPicPr>
          <p:nvPr/>
        </p:nvPicPr>
        <p:blipFill>
          <a:blip r:embed="rId3"/>
          <a:srcRect l="5333" r="1524" b="9334"/>
          <a:stretch>
            <a:fillRect/>
          </a:stretch>
        </p:blipFill>
        <p:spPr bwMode="auto">
          <a:xfrm>
            <a:off x="152400" y="914400"/>
            <a:ext cx="532923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4137" name="Oval 9"/>
          <p:cNvSpPr>
            <a:spLocks noChangeArrowheads="1"/>
          </p:cNvSpPr>
          <p:nvPr/>
        </p:nvSpPr>
        <p:spPr bwMode="auto">
          <a:xfrm>
            <a:off x="4724400" y="2895600"/>
            <a:ext cx="685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4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3" grpId="0" animBg="1"/>
      <p:bldP spid="9441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2" name="Picture 2" descr="Greenhouse effect 8-15-2005"/>
          <p:cNvPicPr>
            <a:picLocks noChangeAspect="1" noChangeArrowheads="1"/>
          </p:cNvPicPr>
          <p:nvPr/>
        </p:nvPicPr>
        <p:blipFill>
          <a:blip r:embed="rId2"/>
          <a:srcRect l="455" t="3529"/>
          <a:stretch>
            <a:fillRect/>
          </a:stretch>
        </p:blipFill>
        <p:spPr bwMode="auto">
          <a:xfrm>
            <a:off x="0" y="0"/>
            <a:ext cx="9199563" cy="688816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154" name="Picture 2" descr="Fig-3-Karl and Trenbe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62" y="30163"/>
            <a:ext cx="8250237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5155" name="Text Box 3"/>
          <p:cNvSpPr txBox="1">
            <a:spLocks noChangeArrowheads="1"/>
          </p:cNvSpPr>
          <p:nvPr/>
        </p:nvSpPr>
        <p:spPr bwMode="auto">
          <a:xfrm>
            <a:off x="5972175" y="6461125"/>
            <a:ext cx="31718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ea typeface="ＭＳ Ｐゴシック" pitchFamily="50" charset="-128"/>
              </a:rPr>
              <a:t>Karl and </a:t>
            </a:r>
            <a:r>
              <a:rPr lang="en-US" sz="2000" dirty="0" err="1">
                <a:ea typeface="ＭＳ Ｐゴシック" pitchFamily="50" charset="-128"/>
              </a:rPr>
              <a:t>Trenberth</a:t>
            </a:r>
            <a:r>
              <a:rPr lang="en-US" sz="2000" dirty="0">
                <a:ea typeface="ＭＳ Ｐゴシック" pitchFamily="50" charset="-128"/>
              </a:rPr>
              <a:t> 2003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Effects of resolution in models</a:t>
            </a:r>
          </a:p>
        </p:txBody>
      </p:sp>
      <p:pic>
        <p:nvPicPr>
          <p:cNvPr id="999429" name="Picture 5"/>
          <p:cNvPicPr>
            <a:picLocks noChangeAspect="1" noChangeArrowheads="1"/>
          </p:cNvPicPr>
          <p:nvPr/>
        </p:nvPicPr>
        <p:blipFill>
          <a:blip r:embed="rId2"/>
          <a:srcRect t="10492" b="10492"/>
          <a:stretch>
            <a:fillRect/>
          </a:stretch>
        </p:blipFill>
        <p:spPr bwMode="auto">
          <a:xfrm>
            <a:off x="0" y="1066800"/>
            <a:ext cx="91440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9430" name="Text Box 6"/>
          <p:cNvSpPr txBox="1">
            <a:spLocks noChangeArrowheads="1"/>
          </p:cNvSpPr>
          <p:nvPr/>
        </p:nvSpPr>
        <p:spPr bwMode="auto">
          <a:xfrm>
            <a:off x="0" y="5791200"/>
            <a:ext cx="91440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smtClean="0"/>
              <a:t>			</a:t>
            </a:r>
            <a:r>
              <a:rPr lang="en-US" b="1" dirty="0" smtClean="0"/>
              <a:t>Global cloud distribution</a:t>
            </a:r>
          </a:p>
          <a:p>
            <a:r>
              <a:rPr lang="en-US" dirty="0"/>
              <a:t>	</a:t>
            </a:r>
            <a:r>
              <a:rPr lang="en-US" dirty="0" smtClean="0"/>
              <a:t>   320 km resolution		     20 km resolution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178" name="Picture 2" descr="allnat_aspen"/>
          <p:cNvPicPr>
            <a:picLocks noChangeAspect="1" noChangeArrowheads="1"/>
          </p:cNvPicPr>
          <p:nvPr/>
        </p:nvPicPr>
        <p:blipFill>
          <a:blip r:embed="rId2"/>
          <a:srcRect t="6102"/>
          <a:stretch>
            <a:fillRect/>
          </a:stretch>
        </p:blipFill>
        <p:spPr bwMode="auto">
          <a:xfrm>
            <a:off x="0" y="812800"/>
            <a:ext cx="9134475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6179" name="Picture 3" descr="allnat_aspen"/>
          <p:cNvPicPr>
            <a:picLocks noChangeAspect="1" noChangeArrowheads="1"/>
          </p:cNvPicPr>
          <p:nvPr/>
        </p:nvPicPr>
        <p:blipFill>
          <a:blip r:embed="rId3" cstate="print"/>
          <a:srcRect t="6102"/>
          <a:stretch>
            <a:fillRect/>
          </a:stretch>
        </p:blipFill>
        <p:spPr bwMode="auto">
          <a:xfrm>
            <a:off x="0" y="838200"/>
            <a:ext cx="9134475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6180" name="Picture 4" descr="aspen_obsnatall"/>
          <p:cNvPicPr>
            <a:picLocks noChangeAspect="1" noChangeArrowheads="1"/>
          </p:cNvPicPr>
          <p:nvPr/>
        </p:nvPicPr>
        <p:blipFill>
          <a:blip r:embed="rId4" cstate="print"/>
          <a:srcRect t="6102"/>
          <a:stretch>
            <a:fillRect/>
          </a:stretch>
        </p:blipFill>
        <p:spPr bwMode="auto">
          <a:xfrm>
            <a:off x="4763" y="838200"/>
            <a:ext cx="91344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6181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Natural </a:t>
            </a:r>
            <a:r>
              <a:rPr lang="en-US" b="1" dirty="0" err="1">
                <a:solidFill>
                  <a:schemeClr val="bg1"/>
                </a:solidFill>
              </a:rPr>
              <a:t>forcings</a:t>
            </a:r>
            <a:r>
              <a:rPr lang="en-US" b="1" dirty="0">
                <a:solidFill>
                  <a:schemeClr val="bg1"/>
                </a:solidFill>
              </a:rPr>
              <a:t> do not account for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observed 20th century warming after 1970</a:t>
            </a:r>
          </a:p>
        </p:txBody>
      </p:sp>
      <p:sp>
        <p:nvSpPr>
          <p:cNvPr id="946182" name="Text Box 6"/>
          <p:cNvSpPr txBox="1">
            <a:spLocks noChangeArrowheads="1"/>
          </p:cNvSpPr>
          <p:nvPr/>
        </p:nvSpPr>
        <p:spPr bwMode="auto">
          <a:xfrm>
            <a:off x="5867400" y="6583363"/>
            <a:ext cx="2362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dirty="0" err="1">
                <a:solidFill>
                  <a:schemeClr val="bg1"/>
                </a:solidFill>
                <a:latin typeface="Tahoma" pitchFamily="34" charset="0"/>
              </a:rPr>
              <a:t>Meehl</a:t>
            </a:r>
            <a:r>
              <a:rPr lang="en-US" sz="1200" dirty="0">
                <a:solidFill>
                  <a:schemeClr val="bg1"/>
                </a:solidFill>
                <a:latin typeface="Tahoma" pitchFamily="34" charset="0"/>
              </a:rPr>
              <a:t> et al, 2004:  J. Climate</a:t>
            </a:r>
            <a:r>
              <a:rPr lang="en-US" sz="1200" dirty="0"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  <a:solidFill>
            <a:srgbClr val="0000FF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Projected temperature change</a:t>
            </a:r>
          </a:p>
        </p:txBody>
      </p:sp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3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26" name="Picture 2" descr="fig10_12"/>
          <p:cNvPicPr>
            <a:picLocks noChangeAspect="1" noChangeArrowheads="1"/>
          </p:cNvPicPr>
          <p:nvPr/>
        </p:nvPicPr>
        <p:blipFill>
          <a:blip r:embed="rId2"/>
          <a:srcRect b="50093"/>
          <a:stretch>
            <a:fillRect/>
          </a:stretch>
        </p:blipFill>
        <p:spPr bwMode="auto">
          <a:xfrm>
            <a:off x="76200" y="1295400"/>
            <a:ext cx="90678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8227" name="Text Box 3"/>
          <p:cNvSpPr txBox="1">
            <a:spLocks noChangeArrowheads="1"/>
          </p:cNvSpPr>
          <p:nvPr/>
        </p:nvSpPr>
        <p:spPr bwMode="auto">
          <a:xfrm>
            <a:off x="457200" y="4724400"/>
            <a:ext cx="8229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Combined effects of increased precipitation intensity and more dry days contribute to mean precipitation changes</a:t>
            </a:r>
          </a:p>
        </p:txBody>
      </p:sp>
      <p:sp>
        <p:nvSpPr>
          <p:cNvPr id="948228" name="Text Box 4"/>
          <p:cNvSpPr txBox="1">
            <a:spLocks noChangeArrowheads="1"/>
          </p:cNvSpPr>
          <p:nvPr/>
        </p:nvSpPr>
        <p:spPr bwMode="auto">
          <a:xfrm>
            <a:off x="1277938" y="317500"/>
            <a:ext cx="6537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FF0000"/>
                </a:solidFill>
              </a:rPr>
              <a:t>Projected Patterns of Precipitation Change</a:t>
            </a:r>
          </a:p>
          <a:p>
            <a:pPr algn="ctr" eaLnBrk="1" hangingPunct="1"/>
            <a:r>
              <a:rPr lang="en-US" b="1" i="1">
                <a:solidFill>
                  <a:srgbClr val="FF0000"/>
                </a:solidFill>
              </a:rPr>
              <a:t>2090-2100 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Text Box 2"/>
          <p:cNvSpPr txBox="1">
            <a:spLocks noChangeArrowheads="1"/>
          </p:cNvSpPr>
          <p:nvPr/>
        </p:nvSpPr>
        <p:spPr bwMode="auto">
          <a:xfrm>
            <a:off x="762000" y="166688"/>
            <a:ext cx="80200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eaLnBrk="1" hangingPunct="1"/>
            <a:r>
              <a:rPr lang="en-US" sz="2800" b="1">
                <a:solidFill>
                  <a:schemeClr val="bg1"/>
                </a:solidFill>
              </a:rPr>
              <a:t>Arctic sea ice disappears in summer by 2050</a:t>
            </a:r>
          </a:p>
          <a:p>
            <a:pPr marL="457200" indent="-457200" eaLnBrk="1" hangingPunct="1"/>
            <a:r>
              <a:rPr lang="en-US" sz="2000" b="1">
                <a:solidFill>
                  <a:schemeClr val="bg1"/>
                </a:solidFill>
              </a:rPr>
              <a:t>		Already </a:t>
            </a:r>
            <a:r>
              <a:rPr lang="en-US" sz="2000" b="1">
                <a:solidFill>
                  <a:srgbClr val="FF0000"/>
                </a:solidFill>
              </a:rPr>
              <a:t>2007</a:t>
            </a:r>
            <a:r>
              <a:rPr lang="en-US" sz="2000" b="1">
                <a:solidFill>
                  <a:schemeClr val="bg1"/>
                </a:solidFill>
              </a:rPr>
              <a:t> lowest on record by 22%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949251" name="Rectangle 3"/>
          <p:cNvSpPr>
            <a:spLocks noChangeArrowheads="1"/>
          </p:cNvSpPr>
          <p:nvPr/>
        </p:nvSpPr>
        <p:spPr bwMode="auto">
          <a:xfrm>
            <a:off x="76200" y="8382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ahoma" pitchFamily="34" charset="0"/>
              </a:rPr>
              <a:t>Abrupt Transitions in Summer Sea Ice</a:t>
            </a:r>
          </a:p>
        </p:txBody>
      </p:sp>
      <p:grpSp>
        <p:nvGrpSpPr>
          <p:cNvPr id="949252" name="Group 4"/>
          <p:cNvGrpSpPr>
            <a:grpSpLocks noChangeAspect="1"/>
          </p:cNvGrpSpPr>
          <p:nvPr/>
        </p:nvGrpSpPr>
        <p:grpSpPr bwMode="auto">
          <a:xfrm>
            <a:off x="3216275" y="1600200"/>
            <a:ext cx="2405063" cy="2682875"/>
            <a:chOff x="1933" y="384"/>
            <a:chExt cx="1894" cy="2112"/>
          </a:xfrm>
        </p:grpSpPr>
        <p:pic>
          <p:nvPicPr>
            <p:cNvPr id="94925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33" y="384"/>
              <a:ext cx="1894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925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64" y="2277"/>
              <a:ext cx="144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492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381500"/>
            <a:ext cx="46164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9256" name="Text Box 8"/>
          <p:cNvSpPr txBox="1">
            <a:spLocks noChangeAspect="1" noChangeArrowheads="1"/>
          </p:cNvSpPr>
          <p:nvPr/>
        </p:nvSpPr>
        <p:spPr bwMode="auto">
          <a:xfrm>
            <a:off x="4876800" y="4419600"/>
            <a:ext cx="4175125" cy="212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63513" indent="-163513">
              <a:spcBef>
                <a:spcPct val="5000"/>
              </a:spcBef>
              <a:buFontTx/>
              <a:buChar char="•"/>
            </a:pP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Gradual forcing results in abrupt Sept ice decrease</a:t>
            </a:r>
          </a:p>
          <a:p>
            <a:pPr marL="163513" indent="-163513">
              <a:spcBef>
                <a:spcPct val="5000"/>
              </a:spcBef>
              <a:buFont typeface="Times" pitchFamily="18" charset="0"/>
              <a:buChar char="•"/>
            </a:pP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Extent decreases from 80 to 20% coverage in 10 years.</a:t>
            </a:r>
          </a:p>
          <a:p>
            <a:pPr marL="163513" indent="-163513">
              <a:spcBef>
                <a:spcPct val="5000"/>
              </a:spcBef>
              <a:buFont typeface="Times" pitchFamily="18" charset="0"/>
              <a:buChar char="•"/>
            </a:pP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Relevant factors:</a:t>
            </a:r>
          </a:p>
          <a:p>
            <a:pPr marL="452438" lvl="1" indent="-174625">
              <a:spcBef>
                <a:spcPct val="5000"/>
              </a:spcBef>
              <a:buFont typeface="Times" pitchFamily="18" charset="0"/>
              <a:buChar char="•"/>
            </a:pP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Ice thinning</a:t>
            </a:r>
          </a:p>
          <a:p>
            <a:pPr marL="452438" lvl="1" indent="-174625">
              <a:spcBef>
                <a:spcPct val="5000"/>
              </a:spcBef>
              <a:buFont typeface="Times" pitchFamily="18" charset="0"/>
              <a:buChar char="•"/>
            </a:pP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Arctic heat transport</a:t>
            </a:r>
          </a:p>
          <a:p>
            <a:pPr marL="452438" lvl="1" indent="-174625">
              <a:spcBef>
                <a:spcPct val="5000"/>
              </a:spcBef>
              <a:buFont typeface="Times" pitchFamily="18" charset="0"/>
              <a:buChar char="•"/>
            </a:pP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Albedo feedback</a:t>
            </a:r>
          </a:p>
        </p:txBody>
      </p:sp>
      <p:grpSp>
        <p:nvGrpSpPr>
          <p:cNvPr id="949257" name="Group 9"/>
          <p:cNvGrpSpPr>
            <a:grpSpLocks noChangeAspect="1"/>
          </p:cNvGrpSpPr>
          <p:nvPr/>
        </p:nvGrpSpPr>
        <p:grpSpPr bwMode="auto">
          <a:xfrm>
            <a:off x="760413" y="1600200"/>
            <a:ext cx="2508250" cy="2682875"/>
            <a:chOff x="0" y="384"/>
            <a:chExt cx="1974" cy="2112"/>
          </a:xfrm>
        </p:grpSpPr>
        <p:pic>
          <p:nvPicPr>
            <p:cNvPr id="949258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84"/>
              <a:ext cx="1974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9259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2277"/>
              <a:ext cx="144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49260" name="Group 12"/>
          <p:cNvGrpSpPr>
            <a:grpSpLocks noChangeAspect="1"/>
          </p:cNvGrpSpPr>
          <p:nvPr/>
        </p:nvGrpSpPr>
        <p:grpSpPr bwMode="auto">
          <a:xfrm>
            <a:off x="5664200" y="1600200"/>
            <a:ext cx="2413000" cy="2655888"/>
            <a:chOff x="3860" y="384"/>
            <a:chExt cx="1900" cy="2091"/>
          </a:xfrm>
        </p:grpSpPr>
        <p:pic>
          <p:nvPicPr>
            <p:cNvPr id="949261" name="Picture 1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60" y="384"/>
              <a:ext cx="190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9262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80" y="2256"/>
              <a:ext cx="144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49263" name="Text Box 15"/>
          <p:cNvSpPr txBox="1">
            <a:spLocks noChangeArrowheads="1"/>
          </p:cNvSpPr>
          <p:nvPr/>
        </p:nvSpPr>
        <p:spPr bwMode="auto">
          <a:xfrm>
            <a:off x="6400800" y="6553200"/>
            <a:ext cx="2152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Holland et al., GRL, 2006</a:t>
            </a:r>
          </a:p>
        </p:txBody>
      </p:sp>
      <p:sp>
        <p:nvSpPr>
          <p:cNvPr id="949264" name="Text Box 16"/>
          <p:cNvSpPr txBox="1">
            <a:spLocks noChangeArrowheads="1"/>
          </p:cNvSpPr>
          <p:nvPr/>
        </p:nvSpPr>
        <p:spPr bwMode="auto">
          <a:xfrm>
            <a:off x="1868488" y="5257800"/>
            <a:ext cx="110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2007</a:t>
            </a:r>
            <a:r>
              <a:rPr lang="en-US">
                <a:solidFill>
                  <a:srgbClr val="FF0000"/>
                </a:solidFill>
              </a:rPr>
              <a:t>  x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6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ln>
            <a:solidFill>
              <a:srgbClr val="FF33CC"/>
            </a:solidFill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solidFill>
                  <a:srgbClr val="FFFF00"/>
                </a:solidFill>
                <a:latin typeface="Comic Sans MS" pitchFamily="66" charset="0"/>
              </a:rPr>
              <a:t>Global warming effects from humans are already identifiable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229600" cy="4114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They are apt to become worse and more common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They affect health and well-being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Direct loss of life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Loss of habitat, farming commodities, etc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Water shortages, or excesses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Increases in range and times of bugs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Heat waves, wildfires</a:t>
            </a:r>
          </a:p>
        </p:txBody>
      </p:sp>
      <p:pic>
        <p:nvPicPr>
          <p:cNvPr id="43012" name="Picture 5" descr="SRHoldingPlanet02"/>
          <p:cNvPicPr>
            <a:picLocks noChangeAspect="1" noChangeArrowheads="1"/>
          </p:cNvPicPr>
          <p:nvPr/>
        </p:nvPicPr>
        <p:blipFill>
          <a:blip r:embed="rId2"/>
          <a:srcRect r="11198"/>
          <a:stretch>
            <a:fillRect/>
          </a:stretch>
        </p:blipFill>
        <p:spPr bwMode="auto">
          <a:xfrm>
            <a:off x="0" y="5505450"/>
            <a:ext cx="22098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What is your carbon footprint?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You will be affected by climate change (you are already)</a:t>
            </a:r>
          </a:p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You will be affected by legislation designed to address climate change (whether good or bad)</a:t>
            </a:r>
          </a:p>
        </p:txBody>
      </p:sp>
      <p:pic>
        <p:nvPicPr>
          <p:cNvPr id="951300" name="Picture 4" descr="gores-carbon-footprint"/>
          <p:cNvPicPr>
            <a:picLocks noChangeAspect="1" noChangeArrowheads="1"/>
          </p:cNvPicPr>
          <p:nvPr/>
        </p:nvPicPr>
        <p:blipFill>
          <a:blip r:embed="rId2"/>
          <a:srcRect l="23772" b="10579"/>
          <a:stretch>
            <a:fillRect/>
          </a:stretch>
        </p:blipFill>
        <p:spPr bwMode="auto">
          <a:xfrm>
            <a:off x="6096000" y="4383088"/>
            <a:ext cx="3049588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1301" name="Picture 5" descr="SRHoldingPlanet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64075"/>
            <a:ext cx="4038600" cy="219392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endParaRPr lang="en-US" sz="4000">
              <a:solidFill>
                <a:schemeClr val="bg1"/>
              </a:solidFill>
            </a:endParaRPr>
          </a:p>
          <a:p>
            <a:pPr algn="ctr"/>
            <a:endParaRPr lang="en-US" sz="4000">
              <a:solidFill>
                <a:schemeClr val="bg1"/>
              </a:solidFill>
            </a:endParaRPr>
          </a:p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Going</a:t>
            </a:r>
            <a:r>
              <a:rPr lang="en-US" sz="4000">
                <a:solidFill>
                  <a:schemeClr val="bg1"/>
                </a:solidFill>
              </a:rPr>
              <a:t>				</a:t>
            </a:r>
          </a:p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Green!</a:t>
            </a:r>
            <a:r>
              <a:rPr lang="en-US" sz="4000">
                <a:solidFill>
                  <a:schemeClr val="bg1"/>
                </a:solidFill>
              </a:rPr>
              <a:t>				</a:t>
            </a:r>
          </a:p>
        </p:txBody>
      </p:sp>
      <p:sp>
        <p:nvSpPr>
          <p:cNvPr id="95232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48768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  <a:latin typeface="Comic Sans MS" pitchFamily="66" charset="0"/>
              </a:rPr>
              <a:t>Many things you can do:</a:t>
            </a:r>
          </a:p>
        </p:txBody>
      </p:sp>
      <p:pic>
        <p:nvPicPr>
          <p:cNvPr id="952324" name="Picture 4" descr="LibertyLB"/>
          <p:cNvPicPr>
            <a:picLocks noChangeAspect="1" noChangeArrowheads="1"/>
          </p:cNvPicPr>
          <p:nvPr/>
        </p:nvPicPr>
        <p:blipFill>
          <a:blip r:embed="rId2"/>
          <a:srcRect b="1601"/>
          <a:stretch>
            <a:fillRect/>
          </a:stretch>
        </p:blipFill>
        <p:spPr bwMode="auto">
          <a:xfrm>
            <a:off x="5202238" y="0"/>
            <a:ext cx="394176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5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346" name="Picture 2" descr="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6200"/>
            <a:ext cx="5749925" cy="5765800"/>
          </a:xfrm>
          <a:prstGeom prst="rect">
            <a:avLst/>
          </a:prstGeom>
          <a:noFill/>
        </p:spPr>
      </p:pic>
      <p:sp>
        <p:nvSpPr>
          <p:cNvPr id="953347" name="Text Box 3"/>
          <p:cNvSpPr txBox="1">
            <a:spLocks noChangeArrowheads="1"/>
          </p:cNvSpPr>
          <p:nvPr/>
        </p:nvSpPr>
        <p:spPr bwMode="auto">
          <a:xfrm>
            <a:off x="0" y="5911850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cs typeface="Times New Roman" pitchFamily="18" charset="0"/>
              </a:rPr>
              <a:t>The Challenge:  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cs typeface="Times New Roman" pitchFamily="18" charset="0"/>
              </a:rPr>
              <a:t> Sustainable Management of an Ever-Changing Planet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746" name="Picture 2" descr="GheatMap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464550" cy="62039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66134" y="6457890"/>
            <a:ext cx="4668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2000-2005       </a:t>
            </a:r>
            <a:r>
              <a:rPr lang="en-US" sz="2000" dirty="0" err="1" smtClean="0">
                <a:solidFill>
                  <a:srgbClr val="FFFF00"/>
                </a:solidFill>
              </a:rPr>
              <a:t>Trenberth</a:t>
            </a:r>
            <a:r>
              <a:rPr lang="en-US" sz="2000" dirty="0" smtClean="0">
                <a:solidFill>
                  <a:srgbClr val="FFFF00"/>
                </a:solidFill>
              </a:rPr>
              <a:t> et al 2009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66" name="Picture 10" descr="CO2_hawaii"/>
          <p:cNvPicPr>
            <a:picLocks noChangeAspect="1" noChangeArrowheads="1"/>
          </p:cNvPicPr>
          <p:nvPr/>
        </p:nvPicPr>
        <p:blipFill>
          <a:blip r:embed="rId2"/>
          <a:srcRect t="5199"/>
          <a:stretch>
            <a:fillRect/>
          </a:stretch>
        </p:blipFill>
        <p:spPr bwMode="auto">
          <a:xfrm>
            <a:off x="1066800" y="990600"/>
            <a:ext cx="76454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6659" name="Text Box 3"/>
          <p:cNvSpPr txBox="1">
            <a:spLocks noChangeArrowheads="1"/>
          </p:cNvSpPr>
          <p:nvPr/>
        </p:nvSpPr>
        <p:spPr bwMode="auto">
          <a:xfrm>
            <a:off x="914400" y="5988050"/>
            <a:ext cx="725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Data from Climate Monitoring and Diagnostics Lab., NOAA. Data prior to 1974 from C. Keeling, Scripps Inst. Oceanogr.</a:t>
            </a:r>
          </a:p>
        </p:txBody>
      </p:sp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739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Changing atmospheric composition: CO</a:t>
            </a:r>
            <a:r>
              <a:rPr lang="en-US" sz="2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  <a:p>
            <a:pPr algn="ctr"/>
            <a:r>
              <a:rPr lang="en-US" sz="32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Mauna Loa, Hawaii</a:t>
            </a:r>
            <a:endParaRPr lang="en-US" sz="3200"/>
          </a:p>
        </p:txBody>
      </p:sp>
      <p:sp>
        <p:nvSpPr>
          <p:cNvPr id="966661" name="Line 5"/>
          <p:cNvSpPr>
            <a:spLocks noChangeShapeType="1"/>
          </p:cNvSpPr>
          <p:nvPr/>
        </p:nvSpPr>
        <p:spPr bwMode="auto">
          <a:xfrm flipV="1">
            <a:off x="1752600" y="2895600"/>
            <a:ext cx="6477000" cy="220980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2" name="Line 6"/>
          <p:cNvSpPr>
            <a:spLocks noChangeShapeType="1"/>
          </p:cNvSpPr>
          <p:nvPr/>
        </p:nvSpPr>
        <p:spPr bwMode="auto">
          <a:xfrm flipV="1">
            <a:off x="3352800" y="2286000"/>
            <a:ext cx="5029200" cy="2209800"/>
          </a:xfrm>
          <a:prstGeom prst="line">
            <a:avLst/>
          </a:prstGeom>
          <a:noFill/>
          <a:ln w="57150">
            <a:solidFill>
              <a:srgbClr val="FF66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3" name="Line 7"/>
          <p:cNvSpPr>
            <a:spLocks noChangeShapeType="1"/>
          </p:cNvSpPr>
          <p:nvPr/>
        </p:nvSpPr>
        <p:spPr bwMode="auto">
          <a:xfrm flipV="1">
            <a:off x="4648200" y="1828800"/>
            <a:ext cx="3810000" cy="21336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4" name="Line 8"/>
          <p:cNvSpPr>
            <a:spLocks noChangeShapeType="1"/>
          </p:cNvSpPr>
          <p:nvPr/>
        </p:nvSpPr>
        <p:spPr bwMode="auto">
          <a:xfrm flipV="1">
            <a:off x="6324600" y="1295400"/>
            <a:ext cx="2362200" cy="1676400"/>
          </a:xfrm>
          <a:prstGeom prst="line">
            <a:avLst/>
          </a:prstGeom>
          <a:noFill/>
          <a:ln w="76200">
            <a:solidFill>
              <a:srgbClr val="FF33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5" name="Text Box 9"/>
          <p:cNvSpPr txBox="1">
            <a:spLocks noChangeArrowheads="1"/>
          </p:cNvSpPr>
          <p:nvPr/>
        </p:nvSpPr>
        <p:spPr bwMode="auto">
          <a:xfrm>
            <a:off x="5165725" y="4103688"/>
            <a:ext cx="2660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>
                <a:solidFill>
                  <a:srgbClr val="FF33CC"/>
                </a:solidFill>
                <a:latin typeface="Arial" charset="0"/>
              </a:rPr>
              <a:t>Rate increasing</a:t>
            </a:r>
          </a:p>
        </p:txBody>
      </p:sp>
      <p:sp>
        <p:nvSpPr>
          <p:cNvPr id="966667" name="Text Box 11"/>
          <p:cNvSpPr txBox="1">
            <a:spLocks noChangeArrowheads="1"/>
          </p:cNvSpPr>
          <p:nvPr/>
        </p:nvSpPr>
        <p:spPr bwMode="auto">
          <a:xfrm>
            <a:off x="762000" y="854075"/>
            <a:ext cx="747713" cy="4784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ppm</a:t>
            </a:r>
          </a:p>
          <a:p>
            <a:r>
              <a:rPr lang="en-US"/>
              <a:t>390</a:t>
            </a:r>
          </a:p>
          <a:p>
            <a:pPr>
              <a:lnSpc>
                <a:spcPts val="3900"/>
              </a:lnSpc>
            </a:pPr>
            <a:r>
              <a:rPr lang="en-US"/>
              <a:t>380</a:t>
            </a:r>
          </a:p>
          <a:p>
            <a:pPr>
              <a:lnSpc>
                <a:spcPts val="3900"/>
              </a:lnSpc>
            </a:pPr>
            <a:r>
              <a:rPr lang="en-US"/>
              <a:t>370</a:t>
            </a:r>
          </a:p>
          <a:p>
            <a:pPr>
              <a:lnSpc>
                <a:spcPts val="3900"/>
              </a:lnSpc>
            </a:pPr>
            <a:r>
              <a:rPr lang="en-US"/>
              <a:t>360</a:t>
            </a:r>
          </a:p>
          <a:p>
            <a:pPr>
              <a:lnSpc>
                <a:spcPts val="3900"/>
              </a:lnSpc>
            </a:pPr>
            <a:r>
              <a:rPr lang="en-US"/>
              <a:t>350</a:t>
            </a:r>
          </a:p>
          <a:p>
            <a:pPr>
              <a:lnSpc>
                <a:spcPts val="3900"/>
              </a:lnSpc>
            </a:pPr>
            <a:r>
              <a:rPr lang="en-US"/>
              <a:t>340</a:t>
            </a:r>
          </a:p>
          <a:p>
            <a:pPr>
              <a:lnSpc>
                <a:spcPts val="3900"/>
              </a:lnSpc>
            </a:pPr>
            <a:r>
              <a:rPr lang="en-US"/>
              <a:t>330</a:t>
            </a:r>
          </a:p>
          <a:p>
            <a:pPr>
              <a:lnSpc>
                <a:spcPts val="3900"/>
              </a:lnSpc>
            </a:pPr>
            <a:r>
              <a:rPr lang="en-US"/>
              <a:t>320</a:t>
            </a:r>
          </a:p>
          <a:p>
            <a:pPr>
              <a:lnSpc>
                <a:spcPts val="3900"/>
              </a:lnSpc>
            </a:pPr>
            <a:r>
              <a:rPr lang="en-US"/>
              <a:t>310</a:t>
            </a:r>
          </a:p>
        </p:txBody>
      </p:sp>
      <p:sp>
        <p:nvSpPr>
          <p:cNvPr id="966668" name="Rectangle 12"/>
          <p:cNvSpPr>
            <a:spLocks noChangeArrowheads="1"/>
          </p:cNvSpPr>
          <p:nvPr/>
        </p:nvSpPr>
        <p:spPr bwMode="auto">
          <a:xfrm>
            <a:off x="1447800" y="990600"/>
            <a:ext cx="609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6669" name="Text Box 13"/>
          <p:cNvSpPr txBox="1">
            <a:spLocks noChangeArrowheads="1"/>
          </p:cNvSpPr>
          <p:nvPr/>
        </p:nvSpPr>
        <p:spPr bwMode="auto">
          <a:xfrm>
            <a:off x="762000" y="5486400"/>
            <a:ext cx="82724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        1960       1970       1980       1990   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/>
              <a:t> 2000       2010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6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61" grpId="0" animBg="1"/>
      <p:bldP spid="966662" grpId="0" animBg="1"/>
      <p:bldP spid="966663" grpId="0" animBg="1"/>
      <p:bldP spid="966664" grpId="0" animBg="1"/>
      <p:bldP spid="9666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530" name="Picture 2"/>
          <p:cNvPicPr>
            <a:picLocks noChangeAspect="1" noChangeArrowheads="1"/>
          </p:cNvPicPr>
          <p:nvPr/>
        </p:nvPicPr>
        <p:blipFill>
          <a:blip r:embed="rId2"/>
          <a:srcRect r="5257"/>
          <a:stretch>
            <a:fillRect/>
          </a:stretch>
        </p:blipFill>
        <p:spPr bwMode="auto">
          <a:xfrm>
            <a:off x="0" y="0"/>
            <a:ext cx="9144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8531" name="Rectangle 3"/>
          <p:cNvSpPr>
            <a:spLocks noChangeArrowheads="1"/>
          </p:cNvSpPr>
          <p:nvPr/>
        </p:nvSpPr>
        <p:spPr bwMode="auto">
          <a:xfrm>
            <a:off x="4724400" y="685800"/>
            <a:ext cx="4149725" cy="544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18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5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>
                <a:latin typeface="Comic Sans MS" pitchFamily="66" charset="0"/>
              </a:rPr>
              <a:t>2007 emissions:</a:t>
            </a:r>
            <a:r>
              <a:rPr lang="en-US" sz="3200"/>
              <a:t/>
            </a:r>
            <a:br>
              <a:rPr lang="en-US" sz="3200"/>
            </a:br>
            <a:endParaRPr lang="en-US" sz="3200"/>
          </a:p>
        </p:txBody>
      </p:sp>
      <p:sp>
        <p:nvSpPr>
          <p:cNvPr id="919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295400"/>
            <a:ext cx="3962400" cy="4800600"/>
          </a:xfrm>
        </p:spPr>
        <p:txBody>
          <a:bodyPr/>
          <a:lstStyle/>
          <a:p>
            <a:pPr marL="171450" indent="-171450">
              <a:buFontTx/>
              <a:buNone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</a:rPr>
              <a:t>China biggest emitter (up 8% in 2007)</a:t>
            </a:r>
          </a:p>
          <a:p>
            <a:pPr marL="171450" indent="-171450"/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14% more than US</a:t>
            </a:r>
          </a:p>
          <a:p>
            <a:pPr marL="171450" indent="-171450"/>
            <a:r>
              <a:rPr lang="en-US" sz="2800" u="sng">
                <a:solidFill>
                  <a:schemeClr val="bg1"/>
                </a:solidFill>
                <a:latin typeface="Comic Sans MS" pitchFamily="66" charset="0"/>
              </a:rPr>
              <a:t>Per capita        Pop.</a:t>
            </a:r>
          </a:p>
          <a:p>
            <a:pPr marL="457200" lvl="1" indent="-171450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U.S.:      19.4       0.31</a:t>
            </a:r>
          </a:p>
          <a:p>
            <a:pPr marL="457200" lvl="1" indent="-171450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Russia:   11.8       0.14</a:t>
            </a:r>
          </a:p>
          <a:p>
            <a:pPr marL="457200" lvl="1" indent="-171450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E. U.:       8.6 	0.50</a:t>
            </a:r>
          </a:p>
          <a:p>
            <a:pPr marL="457200" lvl="1" indent="-171450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China:      5.1 	1.33</a:t>
            </a:r>
          </a:p>
          <a:p>
            <a:pPr marL="457200" lvl="1" indent="-171450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India:      1.8        1.14</a:t>
            </a:r>
          </a:p>
          <a:p>
            <a:pPr marL="457200" lvl="1" indent="-171450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		       tons    Billions</a:t>
            </a:r>
          </a:p>
        </p:txBody>
      </p:sp>
      <p:pic>
        <p:nvPicPr>
          <p:cNvPr id="919556" name="Picture 4" descr="CO2_per_capita_per_count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4778375"/>
            <a:ext cx="4495800" cy="2079625"/>
          </a:xfrm>
          <a:prstGeom prst="rect">
            <a:avLst/>
          </a:prstGeom>
          <a:noFill/>
        </p:spPr>
      </p:pic>
      <p:sp>
        <p:nvSpPr>
          <p:cNvPr id="919557" name="Text Box 5"/>
          <p:cNvSpPr txBox="1">
            <a:spLocks noChangeArrowheads="1"/>
          </p:cNvSpPr>
          <p:nvPr/>
        </p:nvSpPr>
        <p:spPr bwMode="auto">
          <a:xfrm>
            <a:off x="288925" y="6172200"/>
            <a:ext cx="3143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Netherlands Environmental </a:t>
            </a:r>
          </a:p>
          <a:p>
            <a:r>
              <a:rPr lang="en-US" sz="1800">
                <a:solidFill>
                  <a:schemeClr val="bg1"/>
                </a:solidFill>
              </a:rPr>
              <a:t>Assessment Agency 2008</a:t>
            </a:r>
          </a:p>
        </p:txBody>
      </p:sp>
      <p:pic>
        <p:nvPicPr>
          <p:cNvPr id="919558" name="Picture 6" descr="EmissionsP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2225" y="1828800"/>
            <a:ext cx="5311775" cy="289083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578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</a:blip>
          <a:srcRect/>
          <a:stretch>
            <a:fillRect/>
          </a:stretch>
        </p:blipFill>
        <p:spPr bwMode="auto">
          <a:xfrm>
            <a:off x="685800" y="533400"/>
            <a:ext cx="777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5698" name="Object 2"/>
          <p:cNvGraphicFramePr>
            <a:graphicFrameLocks noChangeAspect="1"/>
          </p:cNvGraphicFramePr>
          <p:nvPr/>
        </p:nvGraphicFramePr>
        <p:xfrm>
          <a:off x="1524000" y="1371600"/>
          <a:ext cx="6097588" cy="4067175"/>
        </p:xfrm>
        <a:graphic>
          <a:graphicData uri="http://schemas.openxmlformats.org/presentationml/2006/ole">
            <p:oleObj spid="_x0000_s925698" name="Chart" r:id="rId3" imgW="6076800" imgH="4047840" progId="MSGraph.Chart.8">
              <p:embed followColorScheme="full"/>
            </p:oleObj>
          </a:graphicData>
        </a:graphic>
      </p:graphicFrame>
      <p:sp>
        <p:nvSpPr>
          <p:cNvPr id="925699" name="Text Box 3"/>
          <p:cNvSpPr txBox="1">
            <a:spLocks noChangeArrowheads="1"/>
          </p:cNvSpPr>
          <p:nvPr/>
        </p:nvSpPr>
        <p:spPr bwMode="auto">
          <a:xfrm>
            <a:off x="3794125" y="2901950"/>
            <a:ext cx="9620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Water</a:t>
            </a:r>
          </a:p>
          <a:p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Vapor</a:t>
            </a:r>
          </a:p>
          <a:p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60%</a:t>
            </a:r>
          </a:p>
        </p:txBody>
      </p:sp>
      <p:sp>
        <p:nvSpPr>
          <p:cNvPr id="925700" name="Text Box 4"/>
          <p:cNvSpPr txBox="1">
            <a:spLocks noChangeArrowheads="1"/>
          </p:cNvSpPr>
          <p:nvPr/>
        </p:nvSpPr>
        <p:spPr bwMode="auto">
          <a:xfrm>
            <a:off x="1965325" y="2978150"/>
            <a:ext cx="11509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Carbon</a:t>
            </a:r>
          </a:p>
          <a:p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Dioxide</a:t>
            </a:r>
          </a:p>
          <a:p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26%</a:t>
            </a:r>
            <a:endParaRPr lang="en-US" sz="2000" b="1">
              <a:latin typeface="Tahoma" pitchFamily="34" charset="0"/>
            </a:endParaRPr>
          </a:p>
        </p:txBody>
      </p:sp>
      <p:sp>
        <p:nvSpPr>
          <p:cNvPr id="925701" name="Text Box 5"/>
          <p:cNvSpPr txBox="1">
            <a:spLocks noChangeArrowheads="1"/>
          </p:cNvSpPr>
          <p:nvPr/>
        </p:nvSpPr>
        <p:spPr bwMode="auto">
          <a:xfrm>
            <a:off x="2590800" y="2049463"/>
            <a:ext cx="604838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</a:t>
            </a:r>
            <a:r>
              <a:rPr lang="en-US" sz="20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3</a:t>
            </a:r>
            <a:endParaRPr lang="en-US" sz="2000" b="1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8%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925702" name="Text Box 6"/>
          <p:cNvSpPr txBox="1">
            <a:spLocks noChangeArrowheads="1"/>
          </p:cNvSpPr>
          <p:nvPr/>
        </p:nvSpPr>
        <p:spPr bwMode="auto">
          <a:xfrm>
            <a:off x="3048000" y="1752600"/>
            <a:ext cx="5699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CH</a:t>
            </a:r>
            <a:r>
              <a:rPr lang="en-US" sz="16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4</a:t>
            </a:r>
            <a:endParaRPr lang="en-US" sz="1600" b="1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</a:t>
            </a:r>
            <a:r>
              <a:rPr lang="en-US" sz="16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2</a:t>
            </a: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0</a:t>
            </a:r>
          </a:p>
          <a:p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6%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925703" name="Text Box 7"/>
          <p:cNvSpPr txBox="1">
            <a:spLocks noChangeArrowheads="1"/>
          </p:cNvSpPr>
          <p:nvPr/>
        </p:nvSpPr>
        <p:spPr bwMode="auto">
          <a:xfrm>
            <a:off x="914400" y="547688"/>
            <a:ext cx="7546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The Natural Greenhouse Effect: clear sky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25704" name="Text Box 8"/>
          <p:cNvSpPr txBox="1">
            <a:spLocks noChangeArrowheads="1"/>
          </p:cNvSpPr>
          <p:nvPr/>
        </p:nvSpPr>
        <p:spPr bwMode="auto">
          <a:xfrm>
            <a:off x="1143000" y="5456238"/>
            <a:ext cx="7743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Clouds also have a greenhouse effect</a:t>
            </a:r>
          </a:p>
          <a:p>
            <a:r>
              <a:rPr lang="en-US" b="1"/>
              <a:t>                                 </a:t>
            </a:r>
            <a:r>
              <a:rPr lang="en-US" sz="2000" b="1">
                <a:solidFill>
                  <a:srgbClr val="FF0000"/>
                </a:solidFill>
              </a:rPr>
              <a:t>Kiehl and Trenberth 1997</a:t>
            </a:r>
            <a:endParaRPr lang="en-US"/>
          </a:p>
        </p:txBody>
      </p:sp>
      <p:sp>
        <p:nvSpPr>
          <p:cNvPr id="925705" name="Line 9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14817</TotalTime>
  <Words>1105</Words>
  <Application>Microsoft Office PowerPoint</Application>
  <PresentationFormat>On-screen Show (4:3)</PresentationFormat>
  <Paragraphs>244</Paragraphs>
  <Slides>39</Slides>
  <Notes>2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Default Design</vt:lpstr>
      <vt:lpstr>Chart</vt:lpstr>
      <vt:lpstr>Climate Change: Updated scientific assessment</vt:lpstr>
      <vt:lpstr>Running a fever: Seeing the doctor</vt:lpstr>
      <vt:lpstr>Slide 3</vt:lpstr>
      <vt:lpstr>Slide 4</vt:lpstr>
      <vt:lpstr>Slide 5</vt:lpstr>
      <vt:lpstr>Slide 6</vt:lpstr>
      <vt:lpstr>2007 emissions: </vt:lpstr>
      <vt:lpstr>Slide 8</vt:lpstr>
      <vt:lpstr>Slide 9</vt:lpstr>
      <vt:lpstr>Slide 10</vt:lpstr>
      <vt:lpstr>Slide 11</vt:lpstr>
      <vt:lpstr>The climate is changing</vt:lpstr>
      <vt:lpstr>Global temperatures and carbon dioxide through 2008</vt:lpstr>
      <vt:lpstr>Slide 14</vt:lpstr>
      <vt:lpstr>Slide 15</vt:lpstr>
      <vt:lpstr>Slide 16</vt:lpstr>
      <vt:lpstr>Climate change and extreme weather events</vt:lpstr>
      <vt:lpstr>A century of weather-related disasters: Disasters are increasing, especially in U.S.</vt:lpstr>
      <vt:lpstr>Slide 19</vt:lpstr>
      <vt:lpstr>Impacts of hazardous weather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Snow cover and Arctic sea ice are decreasing</vt:lpstr>
      <vt:lpstr>Slide 30</vt:lpstr>
      <vt:lpstr>Effects of resolution in models</vt:lpstr>
      <vt:lpstr>Slide 32</vt:lpstr>
      <vt:lpstr>Projected temperature change</vt:lpstr>
      <vt:lpstr>Slide 34</vt:lpstr>
      <vt:lpstr>Slide 35</vt:lpstr>
      <vt:lpstr>Global warming effects from humans are already identifiable</vt:lpstr>
      <vt:lpstr>What is your carbon footprint?</vt:lpstr>
      <vt:lpstr>Many things you can do:</vt:lpstr>
      <vt:lpstr>Slide 39</vt:lpstr>
    </vt:vector>
  </TitlesOfParts>
  <Company>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trenbert</cp:lastModifiedBy>
  <cp:revision>771</cp:revision>
  <cp:lastPrinted>2001-03-15T17:13:36Z</cp:lastPrinted>
  <dcterms:created xsi:type="dcterms:W3CDTF">2000-10-11T17:33:40Z</dcterms:created>
  <dcterms:modified xsi:type="dcterms:W3CDTF">2009-06-07T21:12:46Z</dcterms:modified>
</cp:coreProperties>
</file>