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gif"/>
  <Default Extension="emf" ContentType="image/x-emf"/>
  <Default Extension="mp4" ContentType="video/unknown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media/image77.jpg" ContentType="image/jpeg"/>
  <Override PartName="/ppt/media/image78.jpg" ContentType="image/jpeg"/>
  <Override PartName="/ppt/media/image83.jpg" ContentType="image/jpeg"/>
  <Override PartName="/ppt/media/image85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46.jpg" ContentType="image/jpeg"/>
  <Override PartName="/ppt/media/image16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9" r:id="rId1"/>
    <p:sldMasterId id="2147483762" r:id="rId2"/>
    <p:sldMasterId id="2147483766" r:id="rId3"/>
    <p:sldMasterId id="2147483772" r:id="rId4"/>
    <p:sldMasterId id="2147483780" r:id="rId5"/>
    <p:sldMasterId id="2147483796" r:id="rId6"/>
    <p:sldMasterId id="2147483800" r:id="rId7"/>
    <p:sldMasterId id="2147483824" r:id="rId8"/>
    <p:sldMasterId id="2147483843" r:id="rId9"/>
  </p:sldMasterIdLst>
  <p:notesMasterIdLst>
    <p:notesMasterId r:id="rId76"/>
  </p:notesMasterIdLst>
  <p:handoutMasterIdLst>
    <p:handoutMasterId r:id="rId77"/>
  </p:handoutMasterIdLst>
  <p:sldIdLst>
    <p:sldId id="1133" r:id="rId10"/>
    <p:sldId id="954" r:id="rId11"/>
    <p:sldId id="1174" r:id="rId12"/>
    <p:sldId id="955" r:id="rId13"/>
    <p:sldId id="956" r:id="rId14"/>
    <p:sldId id="1093" r:id="rId15"/>
    <p:sldId id="1049" r:id="rId16"/>
    <p:sldId id="1111" r:id="rId17"/>
    <p:sldId id="1206" r:id="rId18"/>
    <p:sldId id="1127" r:id="rId19"/>
    <p:sldId id="1138" r:id="rId20"/>
    <p:sldId id="1124" r:id="rId21"/>
    <p:sldId id="1116" r:id="rId22"/>
    <p:sldId id="1117" r:id="rId23"/>
    <p:sldId id="1121" r:id="rId24"/>
    <p:sldId id="825" r:id="rId25"/>
    <p:sldId id="998" r:id="rId26"/>
    <p:sldId id="1003" r:id="rId27"/>
    <p:sldId id="1000" r:id="rId28"/>
    <p:sldId id="1020" r:id="rId29"/>
    <p:sldId id="1025" r:id="rId30"/>
    <p:sldId id="1026" r:id="rId31"/>
    <p:sldId id="1128" r:id="rId32"/>
    <p:sldId id="1080" r:id="rId33"/>
    <p:sldId id="1130" r:id="rId34"/>
    <p:sldId id="1072" r:id="rId35"/>
    <p:sldId id="1146" r:id="rId36"/>
    <p:sldId id="1147" r:id="rId37"/>
    <p:sldId id="1153" r:id="rId38"/>
    <p:sldId id="1155" r:id="rId39"/>
    <p:sldId id="1159" r:id="rId40"/>
    <p:sldId id="1167" r:id="rId41"/>
    <p:sldId id="1203" r:id="rId42"/>
    <p:sldId id="1205" r:id="rId43"/>
    <p:sldId id="1187" r:id="rId44"/>
    <p:sldId id="1201" r:id="rId45"/>
    <p:sldId id="1188" r:id="rId46"/>
    <p:sldId id="1190" r:id="rId47"/>
    <p:sldId id="1191" r:id="rId48"/>
    <p:sldId id="1192" r:id="rId49"/>
    <p:sldId id="1193" r:id="rId50"/>
    <p:sldId id="1194" r:id="rId51"/>
    <p:sldId id="1170" r:id="rId52"/>
    <p:sldId id="1202" r:id="rId53"/>
    <p:sldId id="1195" r:id="rId54"/>
    <p:sldId id="1200" r:id="rId55"/>
    <p:sldId id="1196" r:id="rId56"/>
    <p:sldId id="1197" r:id="rId57"/>
    <p:sldId id="1199" r:id="rId58"/>
    <p:sldId id="1198" r:id="rId59"/>
    <p:sldId id="1125" r:id="rId60"/>
    <p:sldId id="1091" r:id="rId61"/>
    <p:sldId id="1092" r:id="rId62"/>
    <p:sldId id="1126" r:id="rId63"/>
    <p:sldId id="1096" r:id="rId64"/>
    <p:sldId id="1099" r:id="rId65"/>
    <p:sldId id="1108" r:id="rId66"/>
    <p:sldId id="1110" r:id="rId67"/>
    <p:sldId id="1112" r:id="rId68"/>
    <p:sldId id="1113" r:id="rId69"/>
    <p:sldId id="1114" r:id="rId70"/>
    <p:sldId id="1115" r:id="rId71"/>
    <p:sldId id="1142" r:id="rId72"/>
    <p:sldId id="1207" r:id="rId73"/>
    <p:sldId id="1141" r:id="rId74"/>
    <p:sldId id="1013" r:id="rId75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757575"/>
    <a:srgbClr val="0000AC"/>
    <a:srgbClr val="FF423F"/>
    <a:srgbClr val="FF5860"/>
    <a:srgbClr val="FF7F89"/>
    <a:srgbClr val="FF3541"/>
    <a:srgbClr val="C449CC"/>
    <a:srgbClr val="549FFF"/>
    <a:srgbClr val="FFC483"/>
    <a:srgbClr val="C6B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4" autoAdjust="0"/>
    <p:restoredTop sz="94683" autoAdjust="0"/>
  </p:normalViewPr>
  <p:slideViewPr>
    <p:cSldViewPr snapToGrid="0">
      <p:cViewPr varScale="1">
        <p:scale>
          <a:sx n="104" d="100"/>
          <a:sy n="104" d="100"/>
        </p:scale>
        <p:origin x="-2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7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-1588"/>
            <a:ext cx="30273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6975"/>
            <a:ext cx="30273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16975"/>
            <a:ext cx="30273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fld id="{D75F1CE3-95A9-4DAF-8E93-45D19110B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24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-1588"/>
            <a:ext cx="30273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6975"/>
            <a:ext cx="30273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16975"/>
            <a:ext cx="30273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fld id="{502DC7DA-D02C-47CE-B485-57768C271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0075"/>
            <a:ext cx="51181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76" tIns="47680" rIns="93776" bIns="47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6087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30377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6513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97000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6213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7C5033-364B-CE47-8A29-2BDB7B9A9CB4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www.washingtonpost.com</a:t>
            </a:r>
            <a:r>
              <a:rPr lang="en-US" dirty="0" smtClean="0"/>
              <a:t>/blogs/capital-weather-gang/</a:t>
            </a:r>
            <a:r>
              <a:rPr lang="en-US" dirty="0" err="1" smtClean="0"/>
              <a:t>wp</a:t>
            </a:r>
            <a:r>
              <a:rPr lang="en-US" dirty="0" smtClean="0"/>
              <a:t>/2015/08/10/central-and-eastern-</a:t>
            </a:r>
            <a:r>
              <a:rPr lang="en-US" dirty="0" err="1" smtClean="0"/>
              <a:t>europe</a:t>
            </a:r>
            <a:r>
              <a:rPr lang="en-US" dirty="0" smtClean="0"/>
              <a:t>-simmering-in-historic-heat-wave/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thinkprogress.org</a:t>
            </a:r>
            <a:r>
              <a:rPr lang="en-US" dirty="0" smtClean="0"/>
              <a:t>/climate/2015/08/10/3689813/heat-wave-middle-east/</a:t>
            </a:r>
          </a:p>
          <a:p>
            <a:r>
              <a:rPr lang="en-US" dirty="0" smtClean="0"/>
              <a:t>The Rocky Fire burning about 200 miles northeast of San Francisco grew on Tuesday to 69,600 acres, and was 20% contained as of Wednesday morning.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DC7DA-D02C-47CE-B485-57768C271B6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89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www.washingtonpost.com</a:t>
            </a:r>
            <a:r>
              <a:rPr lang="en-US" dirty="0" smtClean="0"/>
              <a:t>/blogs/capital-weather-gang/</a:t>
            </a:r>
            <a:r>
              <a:rPr lang="en-US" dirty="0" err="1" smtClean="0"/>
              <a:t>wp</a:t>
            </a:r>
            <a:r>
              <a:rPr lang="en-US" dirty="0" smtClean="0"/>
              <a:t>/2015/08/10/central-and-eastern-</a:t>
            </a:r>
            <a:r>
              <a:rPr lang="en-US" dirty="0" err="1" smtClean="0"/>
              <a:t>europe</a:t>
            </a:r>
            <a:r>
              <a:rPr lang="en-US" dirty="0" smtClean="0"/>
              <a:t>-simmering-in-historic-heat-wave/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thinkprogress.org</a:t>
            </a:r>
            <a:r>
              <a:rPr lang="en-US" dirty="0" smtClean="0"/>
              <a:t>/climate/2015/08/10/3689813/heat-wave-middle-east/</a:t>
            </a:r>
          </a:p>
          <a:p>
            <a:r>
              <a:rPr lang="en-US" dirty="0" smtClean="0"/>
              <a:t>The Rocky Fire burning about 200 miles northeast of San Francisco grew on Tuesday to 69,600 acres, and was 20% contained as of Wednesday morning.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DC7DA-D02C-47CE-B485-57768C271B6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8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mashable.com</a:t>
            </a:r>
            <a:r>
              <a:rPr lang="en-US" smtClean="0"/>
              <a:t>/2015/10/22/hurricanes-typhoons-2015-photos/#73Tz3EqPFmqM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DC7DA-D02C-47CE-B485-57768C271B6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63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www.slate.com</a:t>
            </a:r>
            <a:r>
              <a:rPr lang="en-US" dirty="0" smtClean="0"/>
              <a:t>/blogs/</a:t>
            </a:r>
            <a:r>
              <a:rPr lang="en-US" dirty="0" err="1" smtClean="0"/>
              <a:t>the_slatest</a:t>
            </a:r>
            <a:r>
              <a:rPr lang="en-US" dirty="0" smtClean="0"/>
              <a:t>/2015/12/04/</a:t>
            </a:r>
            <a:r>
              <a:rPr lang="en-US" dirty="0" err="1" smtClean="0"/>
              <a:t>chennai_floods_devastate_india_s_fourth_largest_city.html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DC7DA-D02C-47CE-B485-57768C271B6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48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www.reuters.com</a:t>
            </a:r>
            <a:r>
              <a:rPr lang="en-US" smtClean="0"/>
              <a:t>/article/safrica-economy-idUSL8N14Y2DG20160114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EA176D-155C-FA42-95DD-108672C513A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04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9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FEC3C-980E-0440-8A4A-80FFA7BD1B03}" type="slidenum">
              <a:rPr lang="en-US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72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99F66-9B4D-2448-9FCB-8A007DA5E00D}" type="datetimeFigureOut">
              <a:rPr lang="en-US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pPr>
                <a:defRPr/>
              </a:pPr>
              <a:t>5/26/16</a:t>
            </a:fld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18404-F7D2-ED49-9849-D9F8D4634B89}" type="slidenum">
              <a:rPr lang="en-US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18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cs typeface="ＭＳ Ｐゴシック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</a:defRPr>
            </a:lvl1pPr>
          </a:lstStyle>
          <a:p>
            <a:pPr>
              <a:defRPr/>
            </a:pPr>
            <a:fld id="{F4088623-3536-214D-AD8E-0154ABC29749}" type="slidenum">
              <a:rPr lang="en-US">
                <a:solidFill>
                  <a:srgbClr val="FF9900"/>
                </a:solidFill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99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17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D83FE-1C26-784F-AA82-268A91DBF9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6DD90-1C2A-7E4A-8085-4078232FAE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70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DB266-4983-094F-88ED-0293324B31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37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138" y="138906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4538" y="138906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012BA-9BAE-5547-A1AF-D02B4D3BE8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64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2ADD0-9F73-DA4A-9171-63163FB3DD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44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4E7EA-423B-404C-AA6C-7E0F281FF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3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B2651-6110-A447-BE0D-27B180C68E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45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106C5-1232-E543-AB67-6FC305A98E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46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33F2C-8D0B-1743-9F9F-3B7C02EB20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53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4CF98-1C51-5F4C-BFA3-84B518C4D6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89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2875" y="406400"/>
            <a:ext cx="1965325" cy="5097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2138" y="406400"/>
            <a:ext cx="5748337" cy="5097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7022B-5FB5-FA43-B087-FE2A5BA0CA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964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6400"/>
            <a:ext cx="7772400" cy="571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2138" y="138906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4538" y="138906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97710-9180-0F49-B338-47493AC9F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21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6400"/>
            <a:ext cx="7772400" cy="571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2138" y="138906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554538" y="1389063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ECC56-ED07-824B-BBB8-A62C8DDB13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07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2138" y="406400"/>
            <a:ext cx="7866062" cy="5097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753FD-37AB-1545-963D-FD51D9E837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7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E7400BE-EA1D-314E-8198-0CA4B3F2F555}" type="datetimeFigureOut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5/26/16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AFE32F5-7FAA-9445-8867-A48746250D9B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5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BE53A45-C1E0-8746-9832-D9D816C7EFB6}" type="datetimeFigureOut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5/26/16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AF861AE-3827-5842-A235-6BAACF3BEDEE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96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D83FE-1C26-784F-AA82-268A91DBF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79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86DD90-1C2A-7E4A-8085-4078232FA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95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DB266-4983-094F-88ED-0293324B31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53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C012BA-9BAE-5547-A1AF-D02B4D3BE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17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2ADD0-9F73-DA4A-9171-63163FB3DD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13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4E7EA-423B-404C-AA6C-7E0F281FF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232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B2651-6110-A447-BE0D-27B180C68E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63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106C5-1232-E543-AB67-6FC305A98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965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33F2C-8D0B-1743-9F9F-3B7C02EB2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9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F26D-E62C-A245-8631-13317C9A7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87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4CF98-1C51-5F4C-BFA3-84B518C4D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13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7022B-5FB5-FA43-B087-FE2A5BA0C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35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234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11963" y="6491288"/>
            <a:ext cx="2133600" cy="365125"/>
          </a:xfrm>
          <a:prstGeom prst="rect">
            <a:avLst/>
          </a:prstGeom>
        </p:spPr>
        <p:txBody>
          <a:bodyPr/>
          <a:lstStyle>
            <a:lvl1pPr algn="r" eaLnBrk="1" hangingPunct="1">
              <a:defRPr sz="18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C5ABB05-8181-EA4F-A59F-9477CF6717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83225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D4A2564-D867-F442-A012-A9E6692C6E7C}" type="datetimeFigureOut">
              <a:rPr lang="en-US"/>
              <a:pPr>
                <a:defRPr/>
              </a:pPr>
              <a:t>5/26/16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ACBD336-78E9-1846-B7CD-991B4D1B3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21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202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CDCD99A-301C-A247-AF2F-3958847143A8}" type="datetimeFigureOut">
              <a:rPr lang="en-US"/>
              <a:pPr>
                <a:defRPr/>
              </a:pPr>
              <a:t>5/26/16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55FDB06-B9D1-9A41-B2CB-EBDA626A8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81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96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0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3.xml"/><Relationship Id="rId3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theme" Target="../theme/theme4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5.xml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theme" Target="../theme/theme6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theme" Target="../theme/theme8.xml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7412" name="Picture 7" descr="NCAR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60" r:id="rId2"/>
    <p:sldLayoutId id="2147483761" r:id="rId3"/>
    <p:sldLayoutId id="2147483771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2" name="Picture 7" descr="NCAR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7028" name="Picture 7" descr="NCAR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7" r:id="rId4"/>
    <p:sldLayoutId id="2147483778" r:id="rId5"/>
    <p:sldLayoutId id="2147483779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06400"/>
            <a:ext cx="7772400" cy="571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2138" y="138906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hangingPunct="0">
              <a:defRPr/>
            </a:pPr>
            <a:fld id="{C3A36FFC-DBC1-084D-9649-B8FBEBD9EC4D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8" descr="world copy"/>
          <p:cNvPicPr>
            <a:picLocks noGrp="1" noChangeAspect="1" noChangeArrowheads="1"/>
          </p:cNvPicPr>
          <p:nvPr/>
        </p:nvPicPr>
        <p:blipFill>
          <a:blip r:embed="rId16" cstate="email">
            <a:lum bright="48000" contrast="-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30213"/>
            <a:ext cx="7772400" cy="642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 descr="NCARnlogoMod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54738"/>
            <a:ext cx="990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tabLst>
          <a:tab pos="744538" algn="l"/>
        </a:tabLst>
        <a:defRPr sz="28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tabLst>
          <a:tab pos="744538" algn="l"/>
        </a:tabLs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tabLst>
          <a:tab pos="744538" algn="l"/>
        </a:tabLs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tabLst>
          <a:tab pos="744538" algn="l"/>
        </a:tabLs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tabLst>
          <a:tab pos="744538" algn="l"/>
        </a:tabLs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tabLst>
          <a:tab pos="744538" algn="l"/>
        </a:tabLst>
        <a:defRPr sz="28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tabLst>
          <a:tab pos="744538" algn="l"/>
        </a:tabLst>
        <a:defRPr sz="28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tabLst>
          <a:tab pos="744538" algn="l"/>
        </a:tabLst>
        <a:defRPr sz="28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tabLst>
          <a:tab pos="744538" algn="l"/>
        </a:tabLst>
        <a:defRPr sz="28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C3A36FFC-DBC1-084D-9649-B8FBEBD9EC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3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10" descr="C:\Users\jhurrell\Documents\NCAR\powerpoint\logos\nsf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6454775"/>
            <a:ext cx="381001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9175" y="6464300"/>
            <a:ext cx="4714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0" y="6399213"/>
            <a:ext cx="9144000" cy="1587"/>
          </a:xfrm>
          <a:prstGeom prst="line">
            <a:avLst/>
          </a:prstGeom>
          <a:ln>
            <a:solidFill>
              <a:srgbClr val="2675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040" name="Picture 7" descr="Horizontal_Program_Sub-Brand(SC)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588" y="6475413"/>
            <a:ext cx="3444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2" name="Picture 7" descr="NCAR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6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hyperlink" Target="..%5CMovies%5CEIS%5CGlacier%20time%20Lapses%5CAK-03%202009-05-18%20keynoteA.mov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6.png"/><Relationship Id="rId5" Type="http://schemas.microsoft.com/office/2007/relationships/hdphoto" Target="../media/hdphoto3.wdp"/><Relationship Id="rId6" Type="http://schemas.openxmlformats.org/officeDocument/2006/relationships/image" Target="../media/image47.jpeg"/><Relationship Id="rId7" Type="http://schemas.openxmlformats.org/officeDocument/2006/relationships/image" Target="../media/image48.gif"/><Relationship Id="rId8" Type="http://schemas.openxmlformats.org/officeDocument/2006/relationships/image" Target="../media/image49.jpeg"/><Relationship Id="rId9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82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8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png"/><Relationship Id="rId6" Type="http://schemas.openxmlformats.org/officeDocument/2006/relationships/image" Target="../media/image96.jpeg"/><Relationship Id="rId7" Type="http://schemas.openxmlformats.org/officeDocument/2006/relationships/image" Target="../media/image97.jpeg"/><Relationship Id="rId8" Type="http://schemas.openxmlformats.org/officeDocument/2006/relationships/image" Target="../media/image98.jpeg"/><Relationship Id="rId9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13.gif"/><Relationship Id="rId6" Type="http://schemas.openxmlformats.org/officeDocument/2006/relationships/image" Target="../media/image114.jpeg"/><Relationship Id="rId7" Type="http://schemas.openxmlformats.org/officeDocument/2006/relationships/image" Target="../media/image115.jpeg"/><Relationship Id="rId8" Type="http://schemas.openxmlformats.org/officeDocument/2006/relationships/image" Target="../media/image116.png"/><Relationship Id="rId9" Type="http://schemas.openxmlformats.org/officeDocument/2006/relationships/image" Target="../media/image1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37.png"/><Relationship Id="rId9" Type="http://schemas.openxmlformats.org/officeDocument/2006/relationships/image" Target="../media/image13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4" Type="http://schemas.openxmlformats.org/officeDocument/2006/relationships/image" Target="../media/image146.jp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4" Type="http://schemas.openxmlformats.org/officeDocument/2006/relationships/image" Target="../media/image151.jpeg"/><Relationship Id="rId5" Type="http://schemas.openxmlformats.org/officeDocument/2006/relationships/image" Target="../media/image152.jpeg"/><Relationship Id="rId6" Type="http://schemas.openxmlformats.org/officeDocument/2006/relationships/image" Target="../media/image153.gif"/><Relationship Id="rId7" Type="http://schemas.openxmlformats.org/officeDocument/2006/relationships/image" Target="../media/image154.jpeg"/><Relationship Id="rId8" Type="http://schemas.openxmlformats.org/officeDocument/2006/relationships/image" Target="../media/image15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1.jpg"/><Relationship Id="rId3" Type="http://schemas.openxmlformats.org/officeDocument/2006/relationships/image" Target="../media/image16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7" Type="http://schemas.openxmlformats.org/officeDocument/2006/relationships/image" Target="../media/image168.png"/><Relationship Id="rId8" Type="http://schemas.openxmlformats.org/officeDocument/2006/relationships/image" Target="../media/image1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86" y="343042"/>
            <a:ext cx="8097614" cy="2087343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  <a:t>Global warming is alive and well</a:t>
            </a:r>
            <a:br>
              <a:rPr lang="en-US" sz="4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</a:b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  <a:t>Not that this is a good thing!</a:t>
            </a:r>
            <a:b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</a:b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  <a:t/>
            </a:r>
            <a:b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</a:b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  <a:t>Kevin E Trenberth</a:t>
            </a:r>
            <a:b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</a:b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  <a:t>NCAR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0003" y="2529230"/>
            <a:ext cx="4863997" cy="4422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0145"/>
            <a:ext cx="4311359" cy="43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4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_US48_annual_15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6263640" cy="3200400"/>
          </a:xfrm>
          <a:prstGeom prst="rect">
            <a:avLst/>
          </a:prstGeom>
        </p:spPr>
      </p:pic>
      <p:pic>
        <p:nvPicPr>
          <p:cNvPr id="8" name="Picture 7" descr="T_US48_annual_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9" y="304800"/>
            <a:ext cx="62484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91004" y="156118"/>
            <a:ext cx="275299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US  48 contiguous States</a:t>
            </a: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  <a:cs typeface="+mn-cs"/>
              </a:rPr>
              <a:t>Temperature: annual</a:t>
            </a:r>
          </a:p>
          <a:p>
            <a:pPr eaLnBrk="0" hangingPunct="0"/>
            <a:endParaRPr lang="en-US" dirty="0" smtClean="0">
              <a:solidFill>
                <a:srgbClr val="FFFFFF"/>
              </a:solidFill>
              <a:cs typeface="+mn-cs"/>
            </a:endParaRP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  <a:cs typeface="+mn-cs"/>
              </a:rPr>
              <a:t>Precipitation:</a:t>
            </a: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  <a:cs typeface="+mn-cs"/>
              </a:rPr>
              <a:t>Annual</a:t>
            </a:r>
          </a:p>
          <a:p>
            <a:pPr eaLnBrk="0" hangingPunct="0"/>
            <a:endParaRPr lang="en-US" dirty="0" smtClean="0">
              <a:solidFill>
                <a:srgbClr val="FFFFFF"/>
              </a:solidFill>
              <a:cs typeface="+mn-cs"/>
            </a:endParaRP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  <a:cs typeface="+mn-cs"/>
              </a:rPr>
              <a:t>Thru 2015</a:t>
            </a:r>
          </a:p>
          <a:p>
            <a:pPr eaLnBrk="0" hangingPunct="0"/>
            <a:endParaRPr lang="en-US" sz="16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" y="426720"/>
            <a:ext cx="1226292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FF0000"/>
                </a:solidFill>
                <a:cs typeface="+mn-cs"/>
              </a:rPr>
              <a:t>Temp</a:t>
            </a:r>
          </a:p>
          <a:p>
            <a:pPr eaLnBrk="0" hangingPunct="0"/>
            <a:endParaRPr lang="en-US" sz="2800" b="1" dirty="0" smtClean="0">
              <a:solidFill>
                <a:srgbClr val="FF0000"/>
              </a:solidFill>
              <a:cs typeface="+mn-cs"/>
            </a:endParaRPr>
          </a:p>
          <a:p>
            <a:pPr eaLnBrk="0" hangingPunct="0"/>
            <a:endParaRPr lang="en-US" sz="2800" b="1" dirty="0" smtClean="0">
              <a:solidFill>
                <a:srgbClr val="FF0000"/>
              </a:solidFill>
              <a:cs typeface="+mn-cs"/>
            </a:endParaRPr>
          </a:p>
          <a:p>
            <a:pPr eaLnBrk="0" hangingPunct="0"/>
            <a:endParaRPr lang="en-US" sz="2800" b="1" dirty="0" smtClean="0">
              <a:solidFill>
                <a:srgbClr val="FF0000"/>
              </a:solidFill>
              <a:cs typeface="+mn-cs"/>
            </a:endParaRPr>
          </a:p>
          <a:p>
            <a:pPr eaLnBrk="0" hangingPunct="0"/>
            <a:endParaRPr lang="en-US" sz="2800" b="1" dirty="0" smtClean="0">
              <a:solidFill>
                <a:srgbClr val="FF0000"/>
              </a:solidFill>
              <a:cs typeface="+mn-cs"/>
            </a:endParaRPr>
          </a:p>
          <a:p>
            <a:pPr eaLnBrk="0" hangingPunct="0"/>
            <a:endParaRPr lang="en-US" sz="2800" b="1" dirty="0" smtClean="0">
              <a:solidFill>
                <a:srgbClr val="FF0000"/>
              </a:solidFill>
              <a:cs typeface="+mn-cs"/>
            </a:endParaRPr>
          </a:p>
          <a:p>
            <a:pPr eaLnBrk="0" hangingPunct="0"/>
            <a:endParaRPr lang="en-US" sz="2800" b="1" dirty="0">
              <a:solidFill>
                <a:srgbClr val="FF0000"/>
              </a:solidFill>
              <a:cs typeface="+mn-cs"/>
            </a:endParaRPr>
          </a:p>
          <a:p>
            <a:pPr eaLnBrk="0" hangingPunct="0"/>
            <a:r>
              <a:rPr lang="en-US" sz="2800" b="1" dirty="0" err="1" smtClean="0">
                <a:solidFill>
                  <a:srgbClr val="FF0000"/>
                </a:solidFill>
                <a:cs typeface="+mn-cs"/>
              </a:rPr>
              <a:t>Precip</a:t>
            </a:r>
            <a:endParaRPr lang="en-US" sz="2800" b="1" dirty="0">
              <a:solidFill>
                <a:srgbClr val="FF0000"/>
              </a:solidFill>
              <a:cs typeface="+mn-cs"/>
            </a:endParaRPr>
          </a:p>
        </p:txBody>
      </p:sp>
      <p:cxnSp>
        <p:nvCxnSpPr>
          <p:cNvPr id="16" name="Elbow Connector 15"/>
          <p:cNvCxnSpPr/>
          <p:nvPr/>
        </p:nvCxnSpPr>
        <p:spPr bwMode="auto">
          <a:xfrm flipV="1">
            <a:off x="381000" y="5029200"/>
            <a:ext cx="5410200" cy="457200"/>
          </a:xfrm>
          <a:prstGeom prst="bentConnector3">
            <a:avLst>
              <a:gd name="adj1" fmla="val 64233"/>
            </a:avLst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689605" y="838200"/>
            <a:ext cx="6616195" cy="5867400"/>
            <a:chOff x="1208" y="96"/>
            <a:chExt cx="4201" cy="3696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208" y="96"/>
              <a:ext cx="624" cy="3696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224" y="3120"/>
              <a:ext cx="1185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FF"/>
                  </a:solidFill>
                  <a:cs typeface="+mn-cs"/>
                </a:rPr>
                <a:t>1930s:</a:t>
              </a:r>
            </a:p>
            <a:p>
              <a:pPr eaLnBrk="0" hangingPunct="0"/>
              <a:r>
                <a:rPr lang="en-US" dirty="0">
                  <a:solidFill>
                    <a:srgbClr val="0000FF"/>
                  </a:solidFill>
                  <a:cs typeface="+mn-cs"/>
                </a:rPr>
                <a:t>Hot and dry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33800" y="4038600"/>
            <a:ext cx="4508500" cy="1752600"/>
            <a:chOff x="2688" y="576"/>
            <a:chExt cx="2840" cy="672"/>
          </a:xfrm>
        </p:grpSpPr>
        <p:sp>
          <p:nvSpPr>
            <p:cNvPr id="15" name="Oval 6"/>
            <p:cNvSpPr>
              <a:spLocks noChangeArrowheads="1"/>
            </p:cNvSpPr>
            <p:nvPr/>
          </p:nvSpPr>
          <p:spPr bwMode="auto">
            <a:xfrm>
              <a:off x="2688" y="576"/>
              <a:ext cx="1488" cy="672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4262" y="653"/>
              <a:ext cx="1266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FF3300"/>
                  </a:solidFill>
                  <a:cs typeface="+mn-cs"/>
                </a:rPr>
                <a:t>Much wetter</a:t>
              </a:r>
            </a:p>
          </p:txBody>
        </p:sp>
      </p:grpSp>
      <p:grpSp>
        <p:nvGrpSpPr>
          <p:cNvPr id="4" name="Group 20"/>
          <p:cNvGrpSpPr/>
          <p:nvPr/>
        </p:nvGrpSpPr>
        <p:grpSpPr>
          <a:xfrm>
            <a:off x="5486400" y="609600"/>
            <a:ext cx="3124200" cy="5867400"/>
            <a:chOff x="5562600" y="838200"/>
            <a:chExt cx="3124200" cy="5867400"/>
          </a:xfrm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562600" y="838200"/>
              <a:ext cx="434236" cy="58674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6400800" y="4876800"/>
              <a:ext cx="2286000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0000FF"/>
                  </a:solidFill>
                  <a:cs typeface="+mn-cs"/>
                </a:rPr>
                <a:t>2012:</a:t>
              </a:r>
              <a:endParaRPr lang="en-US" dirty="0">
                <a:solidFill>
                  <a:srgbClr val="0000FF"/>
                </a:solidFill>
                <a:cs typeface="+mn-cs"/>
              </a:endParaRPr>
            </a:p>
            <a:p>
              <a:pPr eaLnBrk="0" hangingPunct="0"/>
              <a:r>
                <a:rPr lang="en-US" dirty="0" smtClean="0">
                  <a:solidFill>
                    <a:srgbClr val="0000FF"/>
                  </a:solidFill>
                  <a:cs typeface="+mn-cs"/>
                </a:rPr>
                <a:t>V hot </a:t>
              </a:r>
              <a:r>
                <a:rPr lang="en-US" dirty="0">
                  <a:solidFill>
                    <a:srgbClr val="0000FF"/>
                  </a:solidFill>
                  <a:cs typeface="+mn-cs"/>
                </a:rPr>
                <a:t>and dry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6534288"/>
      </p:ext>
    </p:extLst>
  </p:cSld>
  <p:clrMapOvr>
    <a:masterClrMapping/>
  </p:clrMapOvr>
  <p:transition xmlns:p14="http://schemas.microsoft.com/office/powerpoint/2010/main">
    <p:pull dir="l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_CO_annual_15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04800"/>
            <a:ext cx="6096000" cy="3124200"/>
          </a:xfrm>
          <a:prstGeom prst="rect">
            <a:avLst/>
          </a:prstGeom>
        </p:spPr>
      </p:pic>
      <p:pic>
        <p:nvPicPr>
          <p:cNvPr id="3" name="Picture 2" descr="P_CO_annual_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429000"/>
            <a:ext cx="6096000" cy="327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2200" y="156118"/>
            <a:ext cx="2971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Colorado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Temperature: annual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Precipitation: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Annual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Thru 2015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762000"/>
            <a:ext cx="1226292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Temp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Precip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905000" y="533400"/>
            <a:ext cx="6243081" cy="6096002"/>
            <a:chOff x="1347" y="96"/>
            <a:chExt cx="4059" cy="3696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347" y="96"/>
              <a:ext cx="347" cy="369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171" y="2637"/>
              <a:ext cx="1235" cy="5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FF0000"/>
                  </a:solidFill>
                </a:rPr>
                <a:t>1930s: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</a:rPr>
                <a:t>Hot and dry</a:t>
              </a:r>
            </a:p>
          </p:txBody>
        </p:sp>
      </p:grp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172200" y="3733800"/>
            <a:ext cx="2004575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00FF"/>
                </a:solidFill>
              </a:rPr>
              <a:t>1905-28</a:t>
            </a:r>
          </a:p>
          <a:p>
            <a:pPr eaLnBrk="0" hangingPunct="0"/>
            <a:r>
              <a:rPr lang="en-US" dirty="0" smtClean="0">
                <a:solidFill>
                  <a:srgbClr val="0000FF"/>
                </a:solidFill>
              </a:rPr>
              <a:t>Cold and wet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4" name="Group 20"/>
          <p:cNvGrpSpPr/>
          <p:nvPr/>
        </p:nvGrpSpPr>
        <p:grpSpPr>
          <a:xfrm>
            <a:off x="5410200" y="609600"/>
            <a:ext cx="2667000" cy="5867400"/>
            <a:chOff x="5562600" y="838200"/>
            <a:chExt cx="2667000" cy="5867400"/>
          </a:xfrm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562600" y="838200"/>
              <a:ext cx="434236" cy="58674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6324600" y="5867400"/>
              <a:ext cx="1905000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FF0000"/>
                  </a:solidFill>
                </a:rPr>
                <a:t>2012:</a:t>
              </a:r>
              <a:endParaRPr lang="en-US" dirty="0">
                <a:solidFill>
                  <a:srgbClr val="FF0000"/>
                </a:solidFill>
              </a:endParaRP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</a:rPr>
                <a:t>H</a:t>
              </a:r>
              <a:r>
                <a:rPr lang="en-US" dirty="0" smtClean="0">
                  <a:solidFill>
                    <a:srgbClr val="FF0000"/>
                  </a:solidFill>
                </a:rPr>
                <a:t>ot </a:t>
              </a:r>
              <a:r>
                <a:rPr lang="en-US" dirty="0">
                  <a:solidFill>
                    <a:srgbClr val="FF0000"/>
                  </a:solidFill>
                </a:rPr>
                <a:t>and dry</a:t>
              </a:r>
            </a:p>
          </p:txBody>
        </p:sp>
      </p:grp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762000" y="533400"/>
            <a:ext cx="1143275" cy="6096000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3794672" y="2710672"/>
            <a:ext cx="3655277" cy="612648"/>
          </a:xfrm>
          <a:prstGeom prst="wedgeRoundRectCallout">
            <a:avLst>
              <a:gd name="adj1" fmla="val -109816"/>
              <a:gd name="adj2" fmla="val 330499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Colorado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Compact 1922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251860"/>
      </p:ext>
    </p:extLst>
  </p:cSld>
  <p:clrMapOvr>
    <a:masterClrMapping/>
  </p:clrMapOvr>
  <p:transition xmlns:p14="http://schemas.microsoft.com/office/powerpoint/2010/main">
    <p:pull dir="l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1143000"/>
          </a:xfrm>
        </p:spPr>
        <p:txBody>
          <a:bodyPr/>
          <a:lstStyle/>
          <a:p>
            <a:r>
              <a:rPr lang="en-US" sz="6000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The 2015 El Niño event</a:t>
            </a:r>
            <a:endParaRPr lang="en-US" sz="6000" i="1" dirty="0">
              <a:solidFill>
                <a:srgbClr val="FF66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Myriad Pro"/>
              <a:cs typeface="Myriad Pro"/>
            </a:endParaRPr>
          </a:p>
        </p:txBody>
      </p:sp>
      <p:pic>
        <p:nvPicPr>
          <p:cNvPr id="3" name="Picture 1" descr="SSTa_July 201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3200400"/>
            <a:ext cx="3810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759818"/>
      </p:ext>
    </p:extLst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 descr="oni.monthly.smoo_str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53488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sosceles Triangle 8"/>
          <p:cNvSpPr/>
          <p:nvPr/>
        </p:nvSpPr>
        <p:spPr bwMode="auto">
          <a:xfrm>
            <a:off x="8767051" y="1723243"/>
            <a:ext cx="45719" cy="184633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304800"/>
            <a:ext cx="557844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ENSO Events since 1950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76600" y="5287963"/>
            <a:ext cx="35782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El </a:t>
            </a:r>
            <a:r>
              <a:rPr lang="en-US" dirty="0" err="1">
                <a:solidFill>
                  <a:schemeClr val="bg1"/>
                </a:solidFill>
              </a:rPr>
              <a:t>Niños</a:t>
            </a:r>
            <a:r>
              <a:rPr lang="en-US" dirty="0">
                <a:solidFill>
                  <a:schemeClr val="bg1"/>
                </a:solidFill>
              </a:rPr>
              <a:t> are </a:t>
            </a:r>
            <a:r>
              <a:rPr lang="en-US" dirty="0">
                <a:solidFill>
                  <a:srgbClr val="FF0000"/>
                </a:solidFill>
              </a:rPr>
              <a:t>red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La </a:t>
            </a:r>
            <a:r>
              <a:rPr lang="en-US" dirty="0" err="1">
                <a:solidFill>
                  <a:schemeClr val="bg1"/>
                </a:solidFill>
              </a:rPr>
              <a:t>Niñas</a:t>
            </a:r>
            <a:r>
              <a:rPr lang="en-US" dirty="0">
                <a:solidFill>
                  <a:schemeClr val="bg1"/>
                </a:solidFill>
              </a:rPr>
              <a:t> are </a:t>
            </a:r>
            <a:r>
              <a:rPr lang="en-US" dirty="0">
                <a:solidFill>
                  <a:srgbClr val="4495FF"/>
                </a:solidFill>
              </a:rPr>
              <a:t>blue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They follow in sequence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Every year or two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8759952" y="1713260"/>
            <a:ext cx="33073" cy="1719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8796528" y="1713260"/>
            <a:ext cx="13229" cy="2050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8761456" y="1902281"/>
            <a:ext cx="45719" cy="1353312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check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 descr="comic_achterbah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72136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457200"/>
            <a:ext cx="287771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ENSO Cycles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ea typeface="+mj-ea"/>
                <a:cs typeface="Myriad Pro"/>
              </a:rPr>
              <a:t>ENSO is the main source of </a:t>
            </a:r>
            <a:br>
              <a:rPr lang="en-US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ea typeface="+mj-ea"/>
                <a:cs typeface="Myriad Pro"/>
              </a:rPr>
            </a:br>
            <a:r>
              <a:rPr lang="en-US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ea typeface="+mj-ea"/>
                <a:cs typeface="Myriad Pro"/>
              </a:rPr>
              <a:t>interannual variability</a:t>
            </a:r>
            <a:endParaRPr lang="en-US" i="1" dirty="0">
              <a:solidFill>
                <a:srgbClr val="FF66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Myriad Pro"/>
              <a:ea typeface="+mj-ea"/>
              <a:cs typeface="Myriad Pro"/>
            </a:endParaRPr>
          </a:p>
        </p:txBody>
      </p:sp>
      <p:pic>
        <p:nvPicPr>
          <p:cNvPr id="284674" name="Picture 2" descr="globalTmon_anoms_wENS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170737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1" y="594360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There is a mini-global warming with El Niño, about 0.1°C per 1 °C of SST anomaly in tropical Pacific, delayed by 3-4 months.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2831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Trenberth and </a:t>
            </a:r>
            <a:r>
              <a:rPr lang="en-US" sz="1600" dirty="0" err="1" smtClean="0"/>
              <a:t>Fasullo</a:t>
            </a:r>
            <a:r>
              <a:rPr lang="en-US" sz="1600" dirty="0" smtClean="0"/>
              <a:t> 2013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2988"/>
          </a:xfrm>
          <a:effectLst>
            <a:outerShdw dist="35921" dir="2700000" algn="ctr" rotWithShape="0">
              <a:srgbClr val="CC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Global warming means more heat:</a:t>
            </a:r>
            <a:b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Where does the heat go?</a:t>
            </a:r>
            <a:endParaRPr lang="en-US" sz="5400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37338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Warms land and atmosphere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Heat storage in the ocean (raises sea level)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Melts land ice (raises sea level)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Melts sea ice and warms melted water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Evaporates moisture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 rain storms,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cloud 	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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possibly reflection of sun’s rays to 		    space</a:t>
            </a:r>
          </a:p>
          <a:p>
            <a:pPr indent="228600" eaLnBrk="1" hangingPunct="1">
              <a:buNone/>
              <a:defRPr/>
            </a:pPr>
            <a:endParaRPr lang="en-US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Oval Callout 3"/>
          <p:cNvSpPr/>
          <p:nvPr/>
        </p:nvSpPr>
        <p:spPr bwMode="auto">
          <a:xfrm>
            <a:off x="6400800" y="1600200"/>
            <a:ext cx="1828800" cy="914400"/>
          </a:xfrm>
          <a:prstGeom prst="wedgeEllipseCallout">
            <a:avLst>
              <a:gd name="adj1" fmla="val -102462"/>
              <a:gd name="adj2" fmla="val 72704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&gt;90%</a:t>
            </a:r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Text Box 2"/>
          <p:cNvSpPr txBox="1">
            <a:spLocks noChangeArrowheads="1"/>
          </p:cNvSpPr>
          <p:nvPr/>
        </p:nvSpPr>
        <p:spPr bwMode="auto">
          <a:xfrm>
            <a:off x="587375" y="76200"/>
            <a:ext cx="7794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Evidence for reality of climate change</a:t>
            </a:r>
          </a:p>
        </p:txBody>
      </p:sp>
      <p:sp>
        <p:nvSpPr>
          <p:cNvPr id="943107" name="Text Box 3"/>
          <p:cNvSpPr txBox="1">
            <a:spLocks noChangeArrowheads="1"/>
          </p:cNvSpPr>
          <p:nvPr/>
        </p:nvSpPr>
        <p:spPr bwMode="auto">
          <a:xfrm>
            <a:off x="0" y="762000"/>
            <a:ext cx="2525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Glaciers melting</a:t>
            </a:r>
          </a:p>
        </p:txBody>
      </p:sp>
      <p:sp>
        <p:nvSpPr>
          <p:cNvPr id="943108" name="Text Box 4"/>
          <p:cNvSpPr txBox="1">
            <a:spLocks noChangeArrowheads="1"/>
          </p:cNvSpPr>
          <p:nvPr/>
        </p:nvSpPr>
        <p:spPr bwMode="auto">
          <a:xfrm>
            <a:off x="5257800" y="5715000"/>
            <a:ext cx="30686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1900                2003</a:t>
            </a:r>
          </a:p>
          <a:p>
            <a:r>
              <a:rPr lang="en-US" sz="2000">
                <a:solidFill>
                  <a:schemeClr val="bg1"/>
                </a:solidFill>
              </a:rPr>
              <a:t>  Alpine glacier, Austria</a:t>
            </a:r>
          </a:p>
        </p:txBody>
      </p:sp>
      <p:pic>
        <p:nvPicPr>
          <p:cNvPr id="943109" name="Picture 5" descr="TobogganGlacie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2505075" cy="3857625"/>
          </a:xfrm>
          <a:prstGeom prst="rect">
            <a:avLst/>
          </a:prstGeom>
          <a:solidFill>
            <a:srgbClr val="FF4949"/>
          </a:solidFill>
        </p:spPr>
      </p:pic>
      <p:sp>
        <p:nvSpPr>
          <p:cNvPr id="943110" name="Text Box 6"/>
          <p:cNvSpPr txBox="1">
            <a:spLocks noChangeArrowheads="1"/>
          </p:cNvSpPr>
          <p:nvPr/>
        </p:nvSpPr>
        <p:spPr bwMode="auto">
          <a:xfrm>
            <a:off x="2743200" y="3352800"/>
            <a:ext cx="13081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1909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Toboggan</a:t>
            </a:r>
          </a:p>
          <a:p>
            <a:r>
              <a:rPr lang="en-US" sz="2000" dirty="0">
                <a:solidFill>
                  <a:srgbClr val="FFFF00"/>
                </a:solidFill>
              </a:rPr>
              <a:t>Glacier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Alaska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2000</a:t>
            </a:r>
          </a:p>
        </p:txBody>
      </p:sp>
      <p:sp>
        <p:nvSpPr>
          <p:cNvPr id="943111" name="Line 7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4311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810000"/>
            <a:ext cx="497205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3113" name="Picture 9" descr="MuirGlacierAlask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963" y="1143000"/>
            <a:ext cx="5786437" cy="2001838"/>
          </a:xfrm>
          <a:prstGeom prst="rect">
            <a:avLst/>
          </a:prstGeom>
          <a:noFill/>
        </p:spPr>
      </p:pic>
      <p:sp>
        <p:nvSpPr>
          <p:cNvPr id="943114" name="Text Box 10"/>
          <p:cNvSpPr txBox="1">
            <a:spLocks noChangeArrowheads="1"/>
          </p:cNvSpPr>
          <p:nvPr/>
        </p:nvSpPr>
        <p:spPr bwMode="auto">
          <a:xfrm>
            <a:off x="5715000" y="3184525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Muir Glacier,  Alaska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28600" y="5997575"/>
            <a:ext cx="4114800" cy="860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Increased </a:t>
            </a:r>
            <a:r>
              <a:rPr lang="en-US" b="1" dirty="0">
                <a:solidFill>
                  <a:schemeClr val="bg1"/>
                </a:solidFill>
                <a:hlinkClick r:id="rId5" action="ppaction://hlinkfile"/>
              </a:rPr>
              <a:t>Glacier</a:t>
            </a:r>
            <a:r>
              <a:rPr lang="en-US" b="1" dirty="0">
                <a:solidFill>
                  <a:schemeClr val="bg1"/>
                </a:solidFill>
              </a:rPr>
              <a:t> retreat since the early 1990s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586" name="Picture 2" descr="http://nsidc.org/data/seaice_index/images/n_plot_hires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1999"/>
            <a:ext cx="5486400" cy="2982170"/>
          </a:xfrm>
          <a:prstGeom prst="rect">
            <a:avLst/>
          </a:prstGeom>
          <a:noFill/>
        </p:spPr>
      </p:pic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2500">
                <a:solidFill>
                  <a:srgbClr val="FFFF00"/>
                </a:solidFill>
                <a:latin typeface="Comic Sans MS" pitchFamily="66" charset="0"/>
              </a:rPr>
              <a:t>Snow cover and Arctic sea ice are decreasing</a:t>
            </a:r>
          </a:p>
        </p:txBody>
      </p:sp>
      <p:sp>
        <p:nvSpPr>
          <p:cNvPr id="944131" name="Line 3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44134" name="Text Box 6"/>
          <p:cNvSpPr txBox="1">
            <a:spLocks noChangeArrowheads="1"/>
          </p:cNvSpPr>
          <p:nvPr/>
        </p:nvSpPr>
        <p:spPr bwMode="auto">
          <a:xfrm>
            <a:off x="5562600" y="1066800"/>
            <a:ext cx="3581400" cy="26776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Arctic sea ice 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area decreased by </a:t>
            </a:r>
            <a:r>
              <a:rPr lang="en-US" b="1" dirty="0" smtClean="0">
                <a:solidFill>
                  <a:schemeClr val="bg1"/>
                </a:solidFill>
              </a:rPr>
              <a:t>40% in summer</a:t>
            </a:r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2012 lowest on record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npseaice_ssi_201223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3769042"/>
            <a:ext cx="5257800" cy="30889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96000" y="5181600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Late August 2012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526280" y="2514600"/>
            <a:ext cx="100584" cy="59131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Connector 3"/>
          <p:cNvCxnSpPr/>
          <p:nvPr/>
        </p:nvCxnSpPr>
        <p:spPr bwMode="auto">
          <a:xfrm flipV="1">
            <a:off x="4634420" y="2482179"/>
            <a:ext cx="128016" cy="365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5225143" y="727640"/>
            <a:ext cx="29424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770896" y="2469819"/>
            <a:ext cx="65466" cy="31425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4412239" y="2580782"/>
            <a:ext cx="480300" cy="1628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726" y="590646"/>
            <a:ext cx="2922987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Sea Level Rise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EPA_Trends_in_Global_Average_Absolute_Sea_Leve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4" y="75841"/>
            <a:ext cx="5876424" cy="485234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17036" y="2368367"/>
            <a:ext cx="7188600" cy="4489633"/>
            <a:chOff x="1817036" y="2368367"/>
            <a:chExt cx="7188600" cy="4489633"/>
          </a:xfrm>
        </p:grpSpPr>
        <p:grpSp>
          <p:nvGrpSpPr>
            <p:cNvPr id="10" name="Group 9"/>
            <p:cNvGrpSpPr/>
            <p:nvPr/>
          </p:nvGrpSpPr>
          <p:grpSpPr>
            <a:xfrm>
              <a:off x="8543971" y="3552577"/>
              <a:ext cx="461665" cy="2555926"/>
              <a:chOff x="8543971" y="3143059"/>
              <a:chExt cx="461665" cy="2971084"/>
            </a:xfrm>
          </p:grpSpPr>
          <p:sp>
            <p:nvSpPr>
              <p:cNvPr id="5" name="TextBox 4"/>
              <p:cNvSpPr txBox="1"/>
              <p:nvPr/>
            </p:nvSpPr>
            <p:spPr>
              <a:xfrm rot="16200000">
                <a:off x="8091714" y="4608286"/>
                <a:ext cx="13661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3 inches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" name="Straight Arrow Connector 6"/>
              <p:cNvCxnSpPr/>
              <p:nvPr/>
            </p:nvCxnSpPr>
            <p:spPr bwMode="auto">
              <a:xfrm flipH="1">
                <a:off x="8926286" y="3143059"/>
                <a:ext cx="12728" cy="2971084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tri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  <p:pic>
          <p:nvPicPr>
            <p:cNvPr id="6" name="Picture 5" descr="sl_ns_global_16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7036" y="2368367"/>
              <a:ext cx="6737480" cy="4489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315321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153400" cy="160020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Climate change is 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happening: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4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44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It is due to humans</a:t>
            </a:r>
            <a:br>
              <a:rPr lang="en-US" sz="44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endParaRPr lang="en-US" sz="44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2" y="1905002"/>
            <a:ext cx="80772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97% of scientists agree.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200" dirty="0">
                <a:solidFill>
                  <a:schemeClr val="bg1"/>
                </a:solidFill>
              </a:rPr>
              <a:t>data are of mixed quality and length, but </a:t>
            </a:r>
            <a:r>
              <a:rPr lang="en-US" sz="3200">
                <a:solidFill>
                  <a:schemeClr val="bg1"/>
                </a:solidFill>
              </a:rPr>
              <a:t>together </a:t>
            </a:r>
            <a:r>
              <a:rPr lang="en-US" sz="3200" smtClean="0">
                <a:solidFill>
                  <a:schemeClr val="bg1"/>
                </a:solidFill>
              </a:rPr>
              <a:t>they tell </a:t>
            </a:r>
            <a:r>
              <a:rPr lang="en-US" sz="3200" dirty="0">
                <a:solidFill>
                  <a:schemeClr val="bg1"/>
                </a:solidFill>
              </a:rPr>
              <a:t>a compelling story leaving no doubt about the human role in climate change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257800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What we do about this problem involves value systems and politics!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xmlns:p14="http://schemas.microsoft.com/office/powerpoint/2010/main" spd="slow">
        <p:spli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818" name="Picture 2" descr="crackedearth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5943600" y="3962400"/>
            <a:ext cx="2476500" cy="2617788"/>
          </a:xfrm>
          <a:prstGeom prst="rect">
            <a:avLst/>
          </a:prstGeom>
          <a:noFill/>
        </p:spPr>
      </p:pic>
      <p:pic>
        <p:nvPicPr>
          <p:cNvPr id="930819" name="Picture 3" descr="swea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7675" y="1311275"/>
            <a:ext cx="1143000" cy="892175"/>
          </a:xfrm>
          <a:prstGeom prst="rect">
            <a:avLst/>
          </a:prstGeom>
          <a:solidFill>
            <a:srgbClr val="FFDDBB"/>
          </a:solidFill>
          <a:ln w="9525">
            <a:noFill/>
            <a:miter lim="800000"/>
            <a:headEnd/>
            <a:tailEnd/>
          </a:ln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1143000" y="1447800"/>
            <a:ext cx="73596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Human body: sweats </a:t>
            </a:r>
          </a:p>
          <a:p>
            <a:endParaRPr lang="en-US" b="1">
              <a:solidFill>
                <a:srgbClr val="CC0000"/>
              </a:solidFill>
            </a:endParaRPr>
          </a:p>
          <a:p>
            <a:r>
              <a:rPr lang="en-US" b="1">
                <a:solidFill>
                  <a:srgbClr val="CC0000"/>
                </a:solidFill>
              </a:rPr>
              <a:t>Homes: Evaporative coolers (swamp coolers)</a:t>
            </a:r>
          </a:p>
          <a:p>
            <a:endParaRPr lang="en-US" b="1">
              <a:solidFill>
                <a:srgbClr val="CC0000"/>
              </a:solidFill>
            </a:endParaRPr>
          </a:p>
          <a:p>
            <a:r>
              <a:rPr lang="en-US" b="1">
                <a:solidFill>
                  <a:srgbClr val="CC0000"/>
                </a:solidFill>
              </a:rPr>
              <a:t>Planet Earth: Evaporation (if moisture available)</a:t>
            </a:r>
          </a:p>
        </p:txBody>
      </p:sp>
      <p:sp>
        <p:nvSpPr>
          <p:cNvPr id="930821" name="WordArt 5"/>
          <p:cNvSpPr>
            <a:spLocks noChangeArrowheads="1" noChangeShapeType="1" noTextEdit="1"/>
          </p:cNvSpPr>
          <p:nvPr/>
        </p:nvSpPr>
        <p:spPr bwMode="auto">
          <a:xfrm>
            <a:off x="1143000" y="228600"/>
            <a:ext cx="47244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i="1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bg1"/>
                  </a:outerShdw>
                </a:effectLst>
                <a:latin typeface="Impact"/>
              </a:rPr>
              <a:t>Controlling  Heat</a:t>
            </a:r>
          </a:p>
        </p:txBody>
      </p:sp>
      <p:sp>
        <p:nvSpPr>
          <p:cNvPr id="930822" name="Text Box 6"/>
          <p:cNvSpPr txBox="1">
            <a:spLocks noChangeArrowheads="1"/>
          </p:cNvSpPr>
          <p:nvPr/>
        </p:nvSpPr>
        <p:spPr bwMode="auto">
          <a:xfrm>
            <a:off x="381000" y="3581400"/>
            <a:ext cx="49530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e.g., When sun comes out after showers, </a:t>
            </a: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the first thing that happens is that the puddles dry up: before temperature increases.</a:t>
            </a:r>
          </a:p>
        </p:txBody>
      </p:sp>
      <p:pic>
        <p:nvPicPr>
          <p:cNvPr id="930823" name="Picture 7" descr="SO01038_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289425"/>
            <a:ext cx="1038225" cy="1044575"/>
          </a:xfrm>
          <a:prstGeom prst="rect">
            <a:avLst/>
          </a:prstGeom>
          <a:noFill/>
        </p:spPr>
      </p:pic>
      <p:sp>
        <p:nvSpPr>
          <p:cNvPr id="930824" name="Line 8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82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3700" dirty="0" smtClean="0">
                <a:latin typeface="Comic Sans MS" pitchFamily="66" charset="0"/>
              </a:rPr>
              <a:t>Warmer air holds more moisture</a:t>
            </a:r>
            <a:endParaRPr lang="en-US" sz="3700" dirty="0">
              <a:latin typeface="Comic Sans MS" pitchFamily="66" charset="0"/>
            </a:endParaRPr>
          </a:p>
        </p:txBody>
      </p:sp>
      <p:pic>
        <p:nvPicPr>
          <p:cNvPr id="70658" name="Picture 2" descr="http://www.montyenglish.co.uk/montyblog/wp-content/uploads/2012/05/rain-cloud-clip-ar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143000"/>
            <a:ext cx="2066925" cy="17556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9200" y="1219200"/>
            <a:ext cx="2795958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eaLnBrk="0" hangingPunct="0"/>
            <a:r>
              <a:rPr lang="en-US" sz="4000" b="1" dirty="0" smtClean="0">
                <a:solidFill>
                  <a:srgbClr val="FFFFFF"/>
                </a:solidFill>
                <a:cs typeface="+mn-cs"/>
              </a:rPr>
              <a:t>4% per °F</a:t>
            </a:r>
            <a:endParaRPr lang="en-US" sz="4000" b="1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057400"/>
            <a:ext cx="3193828" cy="39703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  <a:sym typeface="Symbol"/>
              </a:rPr>
              <a:t>Global warming</a:t>
            </a:r>
            <a:r>
              <a:rPr lang="en-US" sz="2800" b="1" dirty="0" smtClean="0">
                <a:solidFill>
                  <a:srgbClr val="FF0000"/>
                </a:solidFill>
                <a:cs typeface="+mn-cs"/>
                <a:sym typeface="Symbol"/>
              </a:rPr>
              <a:t>=</a:t>
            </a:r>
          </a:p>
          <a:p>
            <a:pPr eaLnBrk="0" hangingPunct="0"/>
            <a:endParaRPr lang="en-US" sz="2800" b="1" dirty="0" smtClean="0">
              <a:solidFill>
                <a:srgbClr val="FFFFFF"/>
              </a:solidFill>
              <a:cs typeface="+mn-cs"/>
              <a:sym typeface="Symbol"/>
            </a:endParaRP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More heat	</a:t>
            </a: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			</a:t>
            </a: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More drying</a:t>
            </a: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	</a:t>
            </a:r>
            <a:endParaRPr lang="en-US" sz="2800" b="1" dirty="0">
              <a:solidFill>
                <a:srgbClr val="FFFFFF"/>
              </a:solidFill>
              <a:cs typeface="+mn-cs"/>
              <a:sym typeface="Symbol"/>
            </a:endParaRPr>
          </a:p>
          <a:p>
            <a:pPr eaLnBrk="0" hangingPunct="0"/>
            <a:r>
              <a:rPr lang="en-US" sz="2800" b="1" dirty="0">
                <a:solidFill>
                  <a:srgbClr val="FFFFFF"/>
                </a:solidFill>
                <a:cs typeface="+mn-cs"/>
                <a:sym typeface="Symbol"/>
              </a:rPr>
              <a:t>More </a:t>
            </a:r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evaporation</a:t>
            </a: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	</a:t>
            </a:r>
            <a:endParaRPr lang="en-US" sz="2800" b="1" dirty="0">
              <a:solidFill>
                <a:srgbClr val="FFFFFF"/>
              </a:solidFill>
              <a:cs typeface="+mn-cs"/>
              <a:sym typeface="Symbol"/>
            </a:endParaRP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More moisture</a:t>
            </a:r>
            <a:endParaRPr lang="en-US" sz="2800" b="1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70662" name="Picture 6" descr="http://4.bp.blogspot.com/-uIqa6awZj3Q/T_e4uCeHQFI/AAAAAAAABNQ/LbV093iDLCg/s1600/us-drou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000500"/>
            <a:ext cx="3962400" cy="285750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2412866" y="2189593"/>
            <a:ext cx="6303106" cy="2576812"/>
            <a:chOff x="4719254" y="2189593"/>
            <a:chExt cx="3996718" cy="2576812"/>
          </a:xfrm>
        </p:grpSpPr>
        <p:sp>
          <p:nvSpPr>
            <p:cNvPr id="9" name="Circular Arrow 8"/>
            <p:cNvSpPr/>
            <p:nvPr/>
          </p:nvSpPr>
          <p:spPr bwMode="auto">
            <a:xfrm rot="1436243">
              <a:off x="4719254" y="3547205"/>
              <a:ext cx="2874719" cy="1219200"/>
            </a:xfrm>
            <a:prstGeom prst="circularArrow">
              <a:avLst>
                <a:gd name="adj1" fmla="val 7562"/>
                <a:gd name="adj2" fmla="val 1079800"/>
                <a:gd name="adj3" fmla="val 20784740"/>
                <a:gd name="adj4" fmla="val 11777051"/>
                <a:gd name="adj5" fmla="val 1350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" name="Circular Arrow 9"/>
            <p:cNvSpPr/>
            <p:nvPr/>
          </p:nvSpPr>
          <p:spPr bwMode="auto">
            <a:xfrm rot="10306452" flipH="1">
              <a:off x="5180302" y="2189593"/>
              <a:ext cx="2394345" cy="1219200"/>
            </a:xfrm>
            <a:prstGeom prst="circularArrow">
              <a:avLst>
                <a:gd name="adj1" fmla="val 7517"/>
                <a:gd name="adj2" fmla="val 1162860"/>
                <a:gd name="adj3" fmla="val 20635143"/>
                <a:gd name="adj4" fmla="val 11404551"/>
                <a:gd name="adj5" fmla="val 1392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53200" y="3048000"/>
              <a:ext cx="216277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FFFFFF"/>
                  </a:solidFill>
                  <a:cs typeface="+mn-cs"/>
                </a:rPr>
                <a:t>More rain</a:t>
              </a:r>
            </a:p>
            <a:p>
              <a:pPr eaLnBrk="0" hangingPunct="0"/>
              <a:endParaRPr lang="en-US" sz="1000" dirty="0" smtClean="0">
                <a:solidFill>
                  <a:srgbClr val="FFFFFF"/>
                </a:solidFill>
                <a:cs typeface="+mn-cs"/>
              </a:endParaRPr>
            </a:p>
            <a:p>
              <a:pPr eaLnBrk="0" hangingPunct="0"/>
              <a:r>
                <a:rPr lang="en-US" dirty="0" smtClean="0">
                  <a:solidFill>
                    <a:srgbClr val="FFFFFF"/>
                  </a:solidFill>
                  <a:cs typeface="+mn-cs"/>
                </a:rPr>
                <a:t>More drought</a:t>
              </a:r>
              <a:endParaRPr lang="en-US" dirty="0">
                <a:solidFill>
                  <a:srgbClr val="FFFFFF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4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m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754" y="1523633"/>
            <a:ext cx="5652261" cy="3765819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36563" y="90615"/>
            <a:ext cx="8504237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12700" dist="3810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341313" eaLnBrk="0" hangingPunct="0">
              <a:defRPr/>
            </a:pPr>
            <a:r>
              <a:rPr lang="en-US" sz="3200" b="1" dirty="0" smtClean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Most </a:t>
            </a:r>
            <a:r>
              <a:rPr lang="en-US" sz="3200" b="1" dirty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precipitation comes from moisture convergence by weather </a:t>
            </a:r>
            <a:r>
              <a:rPr lang="en-US" sz="3200" b="1" dirty="0" smtClean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systems</a:t>
            </a:r>
            <a:endParaRPr lang="en-US" sz="3200" b="1" dirty="0">
              <a:solidFill>
                <a:srgbClr val="FC0128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098" y="2039815"/>
            <a:ext cx="2433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cs typeface="+mn-cs"/>
              </a:rPr>
              <a:t>Low level winds bring in moisture from afar</a:t>
            </a:r>
          </a:p>
          <a:p>
            <a:pPr eaLnBrk="0" hangingPunct="0"/>
            <a:endParaRPr lang="en-US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993" y="6022428"/>
            <a:ext cx="7168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0000"/>
                </a:solidFill>
                <a:cs typeface="+mn-cs"/>
              </a:rPr>
              <a:t>More moisture means heavier rains</a:t>
            </a:r>
            <a:endParaRPr lang="en-US" sz="3200" b="1" dirty="0">
              <a:solidFill>
                <a:srgbClr val="FF0000"/>
              </a:solidFill>
              <a:cs typeface="+mn-cs"/>
            </a:endParaRPr>
          </a:p>
        </p:txBody>
      </p:sp>
      <p:cxnSp>
        <p:nvCxnSpPr>
          <p:cNvPr id="6" name="Curved Connector 5"/>
          <p:cNvCxnSpPr/>
          <p:nvPr/>
        </p:nvCxnSpPr>
        <p:spPr bwMode="auto">
          <a:xfrm flipV="1">
            <a:off x="3200400" y="4038600"/>
            <a:ext cx="2057400" cy="685800"/>
          </a:xfrm>
          <a:prstGeom prst="curvedConnector3">
            <a:avLst>
              <a:gd name="adj1" fmla="val 99383"/>
            </a:avLst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urved Connector 12"/>
          <p:cNvCxnSpPr/>
          <p:nvPr/>
        </p:nvCxnSpPr>
        <p:spPr bwMode="auto">
          <a:xfrm rot="10800000">
            <a:off x="6096000" y="4114800"/>
            <a:ext cx="1981200" cy="838200"/>
          </a:xfrm>
          <a:prstGeom prst="curvedConnector3">
            <a:avLst>
              <a:gd name="adj1" fmla="val 99933"/>
            </a:avLst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</p:cSld>
  <p:clrMapOvr>
    <a:masterClrMapping/>
  </p:clrMapOvr>
  <p:transition xmlns:p14="http://schemas.microsoft.com/office/powerpoint/2010/main">
    <p:split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9400"/>
            <a:ext cx="8382000" cy="6286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50"/>
            <a:ext cx="8555062" cy="91795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Winter storms and climate change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097" y="1341383"/>
            <a:ext cx="86280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Snow falls if temperature below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about 35°F</a:t>
            </a:r>
            <a:endParaRPr lang="en-US" sz="2800" b="1" dirty="0" smtClean="0">
              <a:solidFill>
                <a:srgbClr val="FF0000"/>
              </a:solidFill>
              <a:effectLst>
                <a:outerShdw blurRad="57150" dist="76200" dir="2700000" algn="tl" rotWithShape="0">
                  <a:prstClr val="black"/>
                </a:outerShdw>
              </a:effectLst>
              <a:cs typeface="+mn-cs"/>
            </a:endParaRPr>
          </a:p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Greatest amounts 28-32°F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“Too cold to snow”: freeze dried air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So more snow is a result of a warming climate unless it is so warm it turns to rain.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More snow in mid-winter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Shorter snow season (each end more rain)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Snow melt sooner, runoff earlier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Less snowpack by late spring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8083" y="6488668"/>
            <a:ext cx="229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800" dirty="0" smtClean="0">
                <a:solidFill>
                  <a:srgbClr val="3333CC">
                    <a:lumMod val="60000"/>
                    <a:lumOff val="40000"/>
                  </a:srgbClr>
                </a:solidFill>
                <a:cs typeface="+mn-cs"/>
              </a:rPr>
              <a:t>27 Jan 2015 NOAA</a:t>
            </a:r>
            <a:endParaRPr lang="en-US" sz="1800" dirty="0">
              <a:solidFill>
                <a:srgbClr val="3333CC">
                  <a:lumMod val="60000"/>
                  <a:lumOff val="40000"/>
                </a:srgbClr>
              </a:solidFill>
              <a:cs typeface="+mn-cs"/>
            </a:endParaRPr>
          </a:p>
        </p:txBody>
      </p:sp>
      <p:sp>
        <p:nvSpPr>
          <p:cNvPr id="5" name="Oval Callout 4"/>
          <p:cNvSpPr/>
          <p:nvPr/>
        </p:nvSpPr>
        <p:spPr bwMode="auto">
          <a:xfrm>
            <a:off x="3918581" y="1471508"/>
            <a:ext cx="3314530" cy="1425039"/>
          </a:xfrm>
          <a:prstGeom prst="wedgeEllipseCallo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Goldilocks effect</a:t>
            </a:r>
          </a:p>
        </p:txBody>
      </p:sp>
    </p:spTree>
    <p:extLst>
      <p:ext uri="{BB962C8B-B14F-4D97-AF65-F5344CB8AC3E}">
        <p14:creationId xmlns:p14="http://schemas.microsoft.com/office/powerpoint/2010/main" val="42018272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Senator James Inhofe</a:t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</a:b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stunt on snow and climate change in Senate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 descr="Inhofe snowballFeb1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70" y="1925966"/>
            <a:ext cx="6912328" cy="4166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4812" y="6246964"/>
            <a:ext cx="153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26 Feb 2015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2810" y="145749"/>
            <a:ext cx="3821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about all the snow?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4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772400" cy="996576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Jonas: East coast snow storm</a:t>
            </a:r>
            <a:b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</a:br>
            <a: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        </a:t>
            </a:r>
            <a:r>
              <a:rPr lang="en-US" sz="24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Jan 22-23 2016</a:t>
            </a:r>
            <a:endParaRPr lang="en-US" sz="24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Myriad Pro"/>
              <a:cs typeface="Myriad Pro"/>
            </a:endParaRPr>
          </a:p>
        </p:txBody>
      </p:sp>
      <p:pic>
        <p:nvPicPr>
          <p:cNvPr id="4" name="Picture 3" descr="IMG_3114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600"/>
            <a:ext cx="2973049" cy="3962400"/>
          </a:xfrm>
          <a:prstGeom prst="rect">
            <a:avLst/>
          </a:prstGeom>
        </p:spPr>
      </p:pic>
      <p:pic>
        <p:nvPicPr>
          <p:cNvPr id="5" name="Picture 4" descr="IMG_3104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6" name="Picture 5" descr="snow_BrooklynJan16MoeenaDas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4528671"/>
            <a:ext cx="2362200" cy="2362200"/>
          </a:xfrm>
          <a:prstGeom prst="rect">
            <a:avLst/>
          </a:prstGeom>
        </p:spPr>
      </p:pic>
      <p:pic>
        <p:nvPicPr>
          <p:cNvPr id="8" name="Picture 7" descr="Ecoast_StormJan22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331" y="609600"/>
            <a:ext cx="3706210" cy="3200400"/>
          </a:xfrm>
          <a:prstGeom prst="rect">
            <a:avLst/>
          </a:prstGeom>
        </p:spPr>
      </p:pic>
      <p:pic>
        <p:nvPicPr>
          <p:cNvPr id="9" name="Picture 8" descr="stormfri-goes-12216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3733800"/>
            <a:ext cx="3789082" cy="3157568"/>
          </a:xfrm>
          <a:prstGeom prst="rect">
            <a:avLst/>
          </a:prstGeom>
        </p:spPr>
      </p:pic>
      <p:pic>
        <p:nvPicPr>
          <p:cNvPr id="10" name="Picture 9" descr="panda.g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061450"/>
            <a:ext cx="2679700" cy="251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2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_cover_trend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149" y="988412"/>
            <a:ext cx="7501254" cy="4978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8083" y="6488668"/>
            <a:ext cx="229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800" dirty="0" smtClean="0">
                <a:solidFill>
                  <a:srgbClr val="3333CC">
                    <a:lumMod val="60000"/>
                    <a:lumOff val="40000"/>
                  </a:srgbClr>
                </a:solidFill>
                <a:cs typeface="+mn-cs"/>
              </a:rPr>
              <a:t>27 Jan 2015 NOAA</a:t>
            </a:r>
            <a:endParaRPr lang="en-US" sz="1800" dirty="0">
              <a:solidFill>
                <a:srgbClr val="3333CC">
                  <a:lumMod val="60000"/>
                  <a:lumOff val="40000"/>
                </a:srgbClr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2345" y="258909"/>
            <a:ext cx="82720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Northern Hemisphere snow cover extent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7" descr="snow_cover_trends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616" y="5905584"/>
            <a:ext cx="7530787" cy="55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28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Fig-3-Karl and Trenbert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2" y="30163"/>
            <a:ext cx="8277893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5972175" y="6461125"/>
            <a:ext cx="3171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  <a:latin typeface="Comic Sans MS" charset="0"/>
              </a:rPr>
              <a:t>Karl and Trenberth 2003</a:t>
            </a:r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GCMmodelGr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4957"/>
            <a:ext cx="91440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2616073" y="339669"/>
            <a:ext cx="4213012" cy="584776"/>
          </a:xfrm>
          <a:prstGeom prst="rect">
            <a:avLst/>
          </a:prstGeom>
          <a:solidFill>
            <a:srgbClr val="A3F8FF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3200" b="1" dirty="0">
                <a:solidFill>
                  <a:srgbClr val="000000"/>
                </a:solidFill>
                <a:latin typeface="Comic Sans MS"/>
                <a:cs typeface="Comic Sans MS"/>
              </a:rPr>
              <a:t>Model discretization</a:t>
            </a:r>
          </a:p>
        </p:txBody>
      </p:sp>
    </p:spTree>
  </p:cSld>
  <p:clrMapOvr>
    <a:masterClrMapping/>
  </p:clrMapOvr>
  <p:transition xmlns:p14="http://schemas.microsoft.com/office/powerpoint/2010/main">
    <p:split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215900"/>
            <a:ext cx="7772400" cy="571500"/>
          </a:xfrm>
          <a:solidFill>
            <a:srgbClr val="A3F8FF"/>
          </a:solidFill>
          <a:ln>
            <a:solidFill>
              <a:srgbClr val="CCFFCC"/>
            </a:solidFill>
          </a:ln>
        </p:spPr>
        <p:txBody>
          <a:bodyPr/>
          <a:lstStyle/>
          <a:p>
            <a:pPr eaLnBrk="1" hangingPunct="1"/>
            <a:r>
              <a:rPr lang="en-US" b="1">
                <a:solidFill>
                  <a:srgbClr val="CC0000"/>
                </a:solidFill>
                <a:latin typeface="Comic Sans MS" charset="0"/>
                <a:ea typeface="ＭＳ Ｐゴシック" charset="0"/>
              </a:rPr>
              <a:t>Progress in climate modeling</a:t>
            </a:r>
          </a:p>
        </p:txBody>
      </p:sp>
      <p:pic>
        <p:nvPicPr>
          <p:cNvPr id="3174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3400" y="947738"/>
            <a:ext cx="4954588" cy="5910262"/>
          </a:xfrm>
          <a:noFill/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673100" y="3184525"/>
            <a:ext cx="912813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000000"/>
                </a:solidFill>
              </a:rPr>
              <a:t>IPCC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1990</a:t>
            </a:r>
          </a:p>
          <a:p>
            <a:pPr eaLnBrk="0" hangingPunct="0"/>
            <a:endParaRPr lang="en-US">
              <a:solidFill>
                <a:srgbClr val="000000"/>
              </a:solidFill>
            </a:endParaRPr>
          </a:p>
          <a:p>
            <a:pPr eaLnBrk="0" hangingPunct="0"/>
            <a:endParaRPr lang="en-US">
              <a:solidFill>
                <a:srgbClr val="000000"/>
              </a:solidFill>
            </a:endParaRPr>
          </a:p>
          <a:p>
            <a:pPr eaLnBrk="0" hangingPunct="0"/>
            <a:endParaRPr lang="en-US">
              <a:solidFill>
                <a:srgbClr val="000000"/>
              </a:solidFill>
            </a:endParaRPr>
          </a:p>
          <a:p>
            <a:pPr eaLnBrk="0" hangingPunct="0"/>
            <a:endParaRPr lang="en-US">
              <a:solidFill>
                <a:srgbClr val="000000"/>
              </a:solidFill>
            </a:endParaRP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IPCC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2001</a:t>
            </a: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7007225" y="3132138"/>
            <a:ext cx="912813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000000"/>
                </a:solidFill>
              </a:rPr>
              <a:t>IPCC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1995</a:t>
            </a:r>
          </a:p>
          <a:p>
            <a:pPr eaLnBrk="0" hangingPunct="0"/>
            <a:endParaRPr lang="en-US">
              <a:solidFill>
                <a:srgbClr val="000000"/>
              </a:solidFill>
            </a:endParaRPr>
          </a:p>
          <a:p>
            <a:pPr eaLnBrk="0" hangingPunct="0"/>
            <a:endParaRPr lang="en-US">
              <a:solidFill>
                <a:srgbClr val="000000"/>
              </a:solidFill>
            </a:endParaRPr>
          </a:p>
          <a:p>
            <a:pPr eaLnBrk="0" hangingPunct="0"/>
            <a:endParaRPr lang="en-US">
              <a:solidFill>
                <a:srgbClr val="000000"/>
              </a:solidFill>
            </a:endParaRPr>
          </a:p>
          <a:p>
            <a:pPr eaLnBrk="0" hangingPunct="0"/>
            <a:endParaRPr lang="en-US">
              <a:solidFill>
                <a:srgbClr val="000000"/>
              </a:solidFill>
            </a:endParaRP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IPCC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7696200" y="6521450"/>
            <a:ext cx="1119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>
                <a:solidFill>
                  <a:srgbClr val="000000"/>
                </a:solidFill>
              </a:rPr>
              <a:t>IPCC AR4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r>
              <a:rPr lang="en-US" b="0" dirty="0" smtClean="0">
                <a:solidFill>
                  <a:srgbClr val="FFFF00"/>
                </a:solidFill>
                <a:latin typeface="Comic Sans MS" pitchFamily="66" charset="0"/>
              </a:rPr>
              <a:t>Running a fever:</a:t>
            </a:r>
            <a:br>
              <a:rPr lang="en-US" b="0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sz="3200" b="0" dirty="0" smtClean="0">
                <a:solidFill>
                  <a:srgbClr val="FFFF00"/>
                </a:solidFill>
                <a:latin typeface="Comic Sans MS" pitchFamily="66" charset="0"/>
              </a:rPr>
              <a:t>Seeing </a:t>
            </a:r>
            <a:r>
              <a:rPr lang="en-US" sz="3200" b="0" dirty="0">
                <a:solidFill>
                  <a:srgbClr val="FFFF00"/>
                </a:solidFill>
                <a:latin typeface="Comic Sans MS" pitchFamily="66" charset="0"/>
              </a:rPr>
              <a:t>the doctor</a:t>
            </a:r>
            <a:endParaRPr lang="en-US" b="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9912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Symptoms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the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planet’s temperature and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carbon dioxide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are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increasing</a:t>
            </a:r>
          </a:p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Diagnosis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human activities are causal</a:t>
            </a:r>
          </a:p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Prognosis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the outlook is for more warming at rates that can be disruptive and will cause strife</a:t>
            </a:r>
          </a:p>
          <a:p>
            <a:pPr marL="336550" indent="-336550"/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Treatment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mitigation (reduce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emissions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) and adaptation 	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         (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planning for consequences)</a:t>
            </a:r>
          </a:p>
        </p:txBody>
      </p:sp>
      <p:pic>
        <p:nvPicPr>
          <p:cNvPr id="991236" name="Picture 4" descr="sickEart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301625"/>
            <a:ext cx="1371600" cy="1109663"/>
          </a:xfrm>
          <a:prstGeom prst="rect">
            <a:avLst/>
          </a:prstGeom>
          <a:noFill/>
        </p:spPr>
      </p:pic>
      <p:pic>
        <p:nvPicPr>
          <p:cNvPr id="991237" name="Picture 5" descr="EarthTe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775" y="4572000"/>
            <a:ext cx="2181225" cy="2286000"/>
          </a:xfrm>
          <a:prstGeom prst="rect">
            <a:avLst/>
          </a:prstGeom>
          <a:noFill/>
        </p:spPr>
      </p:pic>
      <p:sp>
        <p:nvSpPr>
          <p:cNvPr id="991238" name="Line 6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0"/>
            <a:ext cx="349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73448" y="856358"/>
            <a:ext cx="4452465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en-US" b="1" i="1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b="1" i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haracteristic resolution of </a:t>
            </a:r>
            <a:r>
              <a:rPr lang="en-US" b="1" i="1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the generations of climate models used in the IPCC Assessment Reports: </a:t>
            </a:r>
            <a:endParaRPr lang="en-US" b="1" i="1" dirty="0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FAR </a:t>
            </a:r>
            <a:r>
              <a:rPr lang="en-US" b="1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(IPCC, 1990), </a:t>
            </a:r>
            <a:endParaRPr lang="en-US" b="1" i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SAR </a:t>
            </a:r>
            <a:r>
              <a:rPr lang="en-US" b="1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(IPCC, 1996), </a:t>
            </a:r>
            <a:endParaRPr lang="en-US" b="1" i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TAR </a:t>
            </a:r>
            <a:r>
              <a:rPr lang="en-US" b="1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(IPCC, 2001a), and </a:t>
            </a:r>
            <a:endParaRPr lang="en-US" b="1" i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AR4 </a:t>
            </a:r>
            <a:r>
              <a:rPr lang="en-US" b="1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(2007). </a:t>
            </a:r>
            <a:endParaRPr lang="en-US" b="1" i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endParaRPr lang="en-US" b="1" i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For northern </a:t>
            </a:r>
            <a:r>
              <a:rPr lang="en-US" b="1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Europe. </a:t>
            </a:r>
            <a:endParaRPr lang="en-US" b="1" i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endParaRPr lang="en-US" b="1" i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endParaRPr lang="en-US" b="1" i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endParaRPr lang="en-US" b="1" i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endParaRPr lang="en-US" b="1" i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r>
              <a:rPr lang="en-US" b="1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IPCC </a:t>
            </a:r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2007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2681" y="177219"/>
            <a:ext cx="4418998" cy="584776"/>
          </a:xfrm>
          <a:prstGeom prst="rect">
            <a:avLst/>
          </a:prstGeom>
          <a:solidFill>
            <a:srgbClr val="A3F8FF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Geographic resolution </a:t>
            </a:r>
            <a:endParaRPr lang="en-US" sz="3200" dirty="0">
              <a:solidFill>
                <a:prstClr val="black"/>
              </a:solidFill>
              <a:latin typeface="Comic Sans MS"/>
              <a:ea typeface="ＭＳ Ｐゴシック" charset="0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46351" y="0"/>
            <a:ext cx="8210035" cy="762000"/>
          </a:xfrm>
          <a:prstGeom prst="rect">
            <a:avLst/>
          </a:prstGeom>
          <a:solidFill>
            <a:srgbClr val="A3F8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The Community Earth System Model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55950" y="608013"/>
            <a:ext cx="26193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b="1" kern="0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www.cesm.ucar.edu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13" y="4856163"/>
            <a:ext cx="519906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81000" indent="-381000">
              <a:spcBef>
                <a:spcPct val="20000"/>
              </a:spcBef>
              <a:defRPr/>
            </a:pPr>
            <a:endParaRPr lang="en-US" sz="1600" b="1" dirty="0">
              <a:solidFill>
                <a:srgbClr val="000099"/>
              </a:solidFill>
              <a:latin typeface="Arial" pitchFamily="34" charset="0"/>
              <a:ea typeface="ＭＳ Ｐゴシック"/>
              <a:cs typeface="ＭＳ Ｐゴシック" charset="0"/>
            </a:endParaRPr>
          </a:p>
        </p:txBody>
      </p:sp>
      <p:pic>
        <p:nvPicPr>
          <p:cNvPr id="149508" name="Picture 17" descr="CESM.Overview.Revised.FINAL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8" t="15614" r="62012" b="70804"/>
          <a:stretch>
            <a:fillRect/>
          </a:stretch>
        </p:blipFill>
        <p:spPr bwMode="auto">
          <a:xfrm>
            <a:off x="-17463" y="1235075"/>
            <a:ext cx="3101976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811963" y="5994400"/>
            <a:ext cx="22018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Tahoma"/>
                <a:ea typeface="ＭＳ Ｐゴシック"/>
                <a:cs typeface="Tahoma"/>
              </a:rPr>
              <a:t>(Hurrell et al. 2013)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0" y="1995488"/>
            <a:ext cx="3178175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/>
                <a:cs typeface="Tahoma"/>
              </a:rPr>
              <a:t>Community Climate </a:t>
            </a:r>
          </a:p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/>
                <a:cs typeface="Tahoma"/>
              </a:rPr>
              <a:t>System Model (CCSM)</a:t>
            </a:r>
          </a:p>
        </p:txBody>
      </p:sp>
      <p:pic>
        <p:nvPicPr>
          <p:cNvPr id="8" name="Picture 7" descr="CESM.Overview.Revised.FINAL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8" t="29970" r="62012" b="56242"/>
          <a:stretch>
            <a:fillRect/>
          </a:stretch>
        </p:blipFill>
        <p:spPr bwMode="auto">
          <a:xfrm>
            <a:off x="-17463" y="3592513"/>
            <a:ext cx="3101976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ESM.Overview.Revised.FINAL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60" t="29527" r="37704" b="56242"/>
          <a:stretch>
            <a:fillRect/>
          </a:stretch>
        </p:blipFill>
        <p:spPr bwMode="auto">
          <a:xfrm>
            <a:off x="3030538" y="3519488"/>
            <a:ext cx="3138487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ESM.Overview.Revised.FINAL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23" t="29527" r="13625" b="56242"/>
          <a:stretch>
            <a:fillRect/>
          </a:stretch>
        </p:blipFill>
        <p:spPr bwMode="auto">
          <a:xfrm>
            <a:off x="6096000" y="3519488"/>
            <a:ext cx="31273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ESM.Overview.Revised.FINAL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23" t="15614" r="13625" b="70361"/>
          <a:stretch>
            <a:fillRect/>
          </a:stretch>
        </p:blipFill>
        <p:spPr bwMode="auto">
          <a:xfrm>
            <a:off x="6096000" y="1235075"/>
            <a:ext cx="31273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ESM.Overview.Revised.FINAL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8" t="15614" r="13625" b="56242"/>
          <a:stretch>
            <a:fillRect/>
          </a:stretch>
        </p:blipFill>
        <p:spPr bwMode="auto">
          <a:xfrm>
            <a:off x="-17463" y="1235075"/>
            <a:ext cx="9240838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61198"/>
            <a:ext cx="91440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anchor="ctr"/>
          <a:lstStyle/>
          <a:p>
            <a:pPr algn="ctr" defTabSz="457200" eaLnBrk="0" hangingPunct="0">
              <a:defRPr/>
            </a:pPr>
            <a:r>
              <a:rPr 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ＭＳ Ｐゴシック" pitchFamily="24" charset="-128"/>
                <a:cs typeface="Comic Sans MS"/>
              </a:rPr>
              <a:t>High Resolution Simulations: High Impact Phenomena</a:t>
            </a:r>
          </a:p>
          <a:p>
            <a:pPr algn="ctr" defTabSz="457200" eaLnBrk="0" hangingPunct="0"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ＭＳ Ｐゴシック" pitchFamily="24" charset="-128"/>
                <a:cs typeface="Comic Sans MS"/>
              </a:rPr>
              <a:t>12-km Atmospheric Model</a:t>
            </a:r>
            <a:endParaRPr lang="en-US" sz="2000" dirty="0">
              <a:solidFill>
                <a:srgbClr val="FFFFFF"/>
              </a:solidFill>
              <a:latin typeface="Comic Sans MS"/>
              <a:ea typeface="ＭＳ Ｐゴシック" pitchFamily="24" charset="-128"/>
              <a:cs typeface="Comic Sans MS"/>
            </a:endParaRPr>
          </a:p>
        </p:txBody>
      </p:sp>
      <p:pic>
        <p:nvPicPr>
          <p:cNvPr id="159746" name="Picture 7" descr="famip5_ne240a_USHurr_PRECT_08_200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850" y="3429000"/>
            <a:ext cx="2792413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7263" y="4284663"/>
            <a:ext cx="1741487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FFFF00"/>
                </a:solidFill>
                <a:latin typeface="Comic Sans MS"/>
                <a:ea typeface="ＭＳ Ｐゴシック" charset="0"/>
                <a:cs typeface="Comic Sans MS"/>
              </a:rPr>
              <a:t>Tropical Cyclones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FFFF00"/>
                </a:solidFill>
                <a:latin typeface="Comic Sans MS"/>
                <a:ea typeface="ＭＳ Ｐゴシック" charset="0"/>
                <a:cs typeface="Comic Sans MS"/>
              </a:rPr>
              <a:t>(Hurricanes)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3338" y="6404298"/>
            <a:ext cx="333375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Slide courtesy of Rich Neale</a:t>
            </a:r>
          </a:p>
        </p:txBody>
      </p:sp>
      <p:pic>
        <p:nvPicPr>
          <p:cNvPr id="159749" name="Picture 11" descr="famip5_ne240a_USAsquall_PRECT_04_200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850" y="866775"/>
            <a:ext cx="45339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93306" y="1336675"/>
            <a:ext cx="143033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FFFF00"/>
                </a:solidFill>
                <a:latin typeface="Comic Sans MS"/>
                <a:ea typeface="ＭＳ Ｐゴシック" charset="0"/>
                <a:cs typeface="Comic Sans MS"/>
              </a:rPr>
              <a:t>Mid-west Spring time propagating systems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2337" y="1323975"/>
            <a:ext cx="3152775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With resolving finer spatial scales we are able to simulate high impact events – like hurricanes</a:t>
            </a:r>
          </a:p>
          <a:p>
            <a:pPr defTabSz="457200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As computational power increases, we will be able to assess the impact of climate change on these types of events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xmlns:p14="http://schemas.microsoft.com/office/powerpoint/2010/main" spd="slow">
        <p:split orient="vert" dir="in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" y="257710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Attribution of climate change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308241" y="1469148"/>
            <a:ext cx="3624927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With climate models, scientists can play 	“God”.</a:t>
            </a: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We can run models with and without human influences and see what the difference is.</a:t>
            </a: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Global surface temperature</a:t>
            </a: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		IPCC 2013</a:t>
            </a:r>
            <a:endParaRPr lang="en-US" sz="18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339" y="1351404"/>
            <a:ext cx="5251661" cy="5506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9109" y="4216513"/>
            <a:ext cx="5251661" cy="268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7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25" y="180099"/>
            <a:ext cx="7772400" cy="919659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Projections </a:t>
            </a:r>
            <a:r>
              <a:rPr lang="en-US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vs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 Predictions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4371" y="1121295"/>
            <a:ext cx="771298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Predictions start from an observed state, and may go for a decade or so.   Projections are tied to scenarios of plausible trajectories of the future: not initialized.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Scenarios of different rates and magnitudes of climate change provide a basis for assessing the risk of crossing identifiable thresholds in both physical change and impacts on biological and human systems.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3548348" y="5014772"/>
            <a:ext cx="1828800" cy="171829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6536239" y="5020950"/>
            <a:ext cx="1828800" cy="171829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Climate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525912" y="4968138"/>
            <a:ext cx="1837173" cy="172616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GHG </a:t>
            </a:r>
            <a:r>
              <a:rPr lang="en-US" sz="2000" dirty="0" smtClean="0"/>
              <a:t>emissions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5565" y="5412811"/>
            <a:ext cx="19768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GHG</a:t>
            </a:r>
          </a:p>
          <a:p>
            <a:pPr algn="ctr"/>
            <a:r>
              <a:rPr lang="en-US" sz="2000" dirty="0" smtClean="0"/>
              <a:t>Concentrations</a:t>
            </a:r>
            <a:endParaRPr lang="en-US" sz="2000" dirty="0"/>
          </a:p>
        </p:txBody>
      </p:sp>
      <p:sp>
        <p:nvSpPr>
          <p:cNvPr id="4" name="Notched Right Arrow 3"/>
          <p:cNvSpPr/>
          <p:nvPr/>
        </p:nvSpPr>
        <p:spPr bwMode="auto">
          <a:xfrm>
            <a:off x="2586573" y="5591729"/>
            <a:ext cx="913819" cy="449197"/>
          </a:xfrm>
          <a:prstGeom prst="notch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>
            <a:off x="5433965" y="5666681"/>
            <a:ext cx="913819" cy="449197"/>
          </a:xfrm>
          <a:prstGeom prst="notch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8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079" y="154712"/>
            <a:ext cx="41683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projections</a:t>
            </a:r>
            <a:r>
              <a:rPr lang="en-US" sz="3200" b="1" dirty="0" smtClean="0">
                <a:solidFill>
                  <a:srgbClr val="FFFF00"/>
                </a:solidFill>
              </a:rPr>
              <a:t>: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681" y="945556"/>
            <a:ext cx="82730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Earlier, in projecting climate, a number of possible future worlds were envisaged that varied population, standards of living, economic activity, energy usage, carbon intensity etc.   These were then used to estimate carbon dioxide and other </a:t>
            </a:r>
            <a:r>
              <a:rPr lang="en-US" dirty="0" smtClean="0">
                <a:solidFill>
                  <a:srgbClr val="FFFF00"/>
                </a:solidFill>
              </a:rPr>
              <a:t>emissions</a:t>
            </a:r>
            <a:r>
              <a:rPr lang="en-US" dirty="0" smtClean="0">
                <a:solidFill>
                  <a:schemeClr val="bg1"/>
                </a:solidFill>
              </a:rPr>
              <a:t> and thus carbon dioxide concentrations, and from there the climate.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But there are huge uncertainties that accumulate along the way.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4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823" y="691864"/>
            <a:ext cx="86448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sz="2000" dirty="0">
                <a:solidFill>
                  <a:srgbClr val="FFFF00"/>
                </a:solidFill>
              </a:rPr>
              <a:t>A1 storyline and scenario family: a future world of very </a:t>
            </a:r>
            <a:endParaRPr lang="en-US" sz="2000" dirty="0" smtClean="0">
              <a:solidFill>
                <a:srgbClr val="FFFF00"/>
              </a:solidFill>
            </a:endParaRPr>
          </a:p>
          <a:p>
            <a:pPr marL="230188" indent="-230188"/>
            <a:r>
              <a:rPr lang="en-US" sz="2000" dirty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rapid </a:t>
            </a:r>
            <a:r>
              <a:rPr lang="en-US" sz="2000" dirty="0">
                <a:solidFill>
                  <a:srgbClr val="FFFF00"/>
                </a:solidFill>
              </a:rPr>
              <a:t>economic growth, global population that peaks </a:t>
            </a:r>
            <a:endParaRPr lang="en-US" sz="2000" dirty="0" smtClean="0">
              <a:solidFill>
                <a:srgbClr val="FFFF00"/>
              </a:solidFill>
            </a:endParaRPr>
          </a:p>
          <a:p>
            <a:pPr marL="230188" indent="-230188"/>
            <a:r>
              <a:rPr lang="en-US" sz="2000" dirty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in </a:t>
            </a:r>
            <a:r>
              <a:rPr lang="en-US" sz="2000" dirty="0">
                <a:solidFill>
                  <a:srgbClr val="FFFF00"/>
                </a:solidFill>
              </a:rPr>
              <a:t>mid-century and declines thereafter, and rapid </a:t>
            </a:r>
            <a:endParaRPr lang="en-US" sz="2000" dirty="0" smtClean="0">
              <a:solidFill>
                <a:srgbClr val="FFFF00"/>
              </a:solidFill>
            </a:endParaRPr>
          </a:p>
          <a:p>
            <a:pPr marL="230188" indent="-230188"/>
            <a:r>
              <a:rPr lang="en-US" sz="2000" dirty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introduction </a:t>
            </a:r>
            <a:r>
              <a:rPr lang="en-US" sz="2000" dirty="0">
                <a:solidFill>
                  <a:srgbClr val="FFFF00"/>
                </a:solidFill>
              </a:rPr>
              <a:t>of new and more efficient technologies. </a:t>
            </a:r>
          </a:p>
          <a:p>
            <a:pPr marL="230188" indent="-230188"/>
            <a:endParaRPr lang="en-US" sz="2000" dirty="0" smtClean="0">
              <a:solidFill>
                <a:srgbClr val="FFFF00"/>
              </a:solidFill>
            </a:endParaRPr>
          </a:p>
          <a:p>
            <a:pPr marL="230188" indent="-230188"/>
            <a:r>
              <a:rPr lang="en-US" sz="2000" dirty="0" smtClean="0">
                <a:solidFill>
                  <a:srgbClr val="FFFF00"/>
                </a:solidFill>
              </a:rPr>
              <a:t>A2 </a:t>
            </a:r>
            <a:r>
              <a:rPr lang="en-US" sz="2000" dirty="0">
                <a:solidFill>
                  <a:srgbClr val="FFFF00"/>
                </a:solidFill>
              </a:rPr>
              <a:t>storyline and scenario family: a very heterogeneous world with continuously increasing global population and regionally oriented economic growth that is more fragmented and slower than in other storylines. </a:t>
            </a:r>
          </a:p>
          <a:p>
            <a:pPr marL="230188" indent="-230188"/>
            <a:endParaRPr lang="en-US" sz="2000" dirty="0" smtClean="0">
              <a:solidFill>
                <a:srgbClr val="FFFF00"/>
              </a:solidFill>
            </a:endParaRPr>
          </a:p>
          <a:p>
            <a:pPr marL="230188" indent="-230188"/>
            <a:r>
              <a:rPr lang="en-US" sz="2000" dirty="0" smtClean="0">
                <a:solidFill>
                  <a:srgbClr val="FFFF00"/>
                </a:solidFill>
              </a:rPr>
              <a:t>B1 </a:t>
            </a:r>
            <a:r>
              <a:rPr lang="en-US" sz="2000" dirty="0">
                <a:solidFill>
                  <a:srgbClr val="FFFF00"/>
                </a:solidFill>
              </a:rPr>
              <a:t>storyline and scenario family: a convergent world with the same global population as in the A1 storyline but with rapid changes in economic structures toward a service and information economy, with reductions in material intensity, and the introduction of clean and resource-efficient technologies. </a:t>
            </a:r>
          </a:p>
          <a:p>
            <a:pPr marL="230188" indent="-230188"/>
            <a:endParaRPr lang="en-US" sz="2000" dirty="0" smtClean="0">
              <a:solidFill>
                <a:srgbClr val="FFFF00"/>
              </a:solidFill>
            </a:endParaRPr>
          </a:p>
          <a:p>
            <a:pPr marL="230188" indent="-230188"/>
            <a:r>
              <a:rPr lang="en-US" sz="2000" dirty="0" smtClean="0">
                <a:solidFill>
                  <a:srgbClr val="FFFF00"/>
                </a:solidFill>
              </a:rPr>
              <a:t>B2 </a:t>
            </a:r>
            <a:r>
              <a:rPr lang="en-US" sz="2000" dirty="0">
                <a:solidFill>
                  <a:srgbClr val="FFFF00"/>
                </a:solidFill>
              </a:rPr>
              <a:t>storyline and scenario family: a world in which the emphasis is on local solutions to economic, social, and environmental sustainability, with continuously increasing population (lower than A2) and intermediate economic development.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515" y="94809"/>
            <a:ext cx="1980443" cy="2075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5071" y="112969"/>
            <a:ext cx="2950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SRES Scenarios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29540"/>
      </p:ext>
    </p:extLst>
  </p:cSld>
  <p:clrMapOvr>
    <a:masterClrMapping/>
  </p:clrMapOvr>
  <p:transition xmlns:p14="http://schemas.microsoft.com/office/powerpoint/2010/main" spd="slow">
    <p:strips dir="l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25" y="180099"/>
            <a:ext cx="7772400" cy="919659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Projections </a:t>
            </a:r>
            <a:r>
              <a:rPr lang="en-US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vs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 Predictions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8883" y="1090316"/>
            <a:ext cx="7712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More recently, the IPCC has decided to start in the middle with the 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concentrations as specified: called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RCPs :  Representative Concentration Pathways” 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548348" y="4519091"/>
            <a:ext cx="2166360" cy="20354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</p:txBody>
      </p:sp>
      <p:sp>
        <p:nvSpPr>
          <p:cNvPr id="6" name="Oval 5"/>
          <p:cNvSpPr/>
          <p:nvPr/>
        </p:nvSpPr>
        <p:spPr bwMode="auto">
          <a:xfrm>
            <a:off x="6520751" y="4540773"/>
            <a:ext cx="2166360" cy="20354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Climate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25910" y="4503425"/>
            <a:ext cx="2166360" cy="20354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GHG </a:t>
            </a:r>
            <a:r>
              <a:rPr lang="en-US" sz="2000" dirty="0" smtClean="0"/>
              <a:t>emissions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Left-Right Arrow 7"/>
          <p:cNvSpPr/>
          <p:nvPr/>
        </p:nvSpPr>
        <p:spPr bwMode="auto">
          <a:xfrm>
            <a:off x="5696031" y="5228700"/>
            <a:ext cx="896425" cy="578892"/>
          </a:xfrm>
          <a:prstGeom prst="left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Left-Right Arrow 8"/>
          <p:cNvSpPr/>
          <p:nvPr/>
        </p:nvSpPr>
        <p:spPr bwMode="auto">
          <a:xfrm>
            <a:off x="2692270" y="5287730"/>
            <a:ext cx="896425" cy="578892"/>
          </a:xfrm>
          <a:prstGeom prst="left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7299" y="5133999"/>
            <a:ext cx="215612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GHG</a:t>
            </a:r>
          </a:p>
          <a:p>
            <a:pPr algn="ctr"/>
            <a:r>
              <a:rPr lang="en-US" sz="2200" dirty="0" smtClean="0"/>
              <a:t>Concentrations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1365775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4906" y="1436754"/>
            <a:ext cx="1353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RCPs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63" y="1146227"/>
            <a:ext cx="5100090" cy="5256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52" y="2812922"/>
            <a:ext cx="1596438" cy="12104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23795" y="208729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Planet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heating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6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ver/>
      </p:transition>
    </mc:Choice>
    <mc:Fallback xmlns="">
      <p:transition xmlns:p14="http://schemas.microsoft.com/office/powerpoint/2010/main" spd="slow"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536700"/>
            <a:ext cx="8712200" cy="3771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3629" y="797088"/>
            <a:ext cx="31331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Concentrations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over dir="ru"/>
      </p:transition>
    </mc:Choice>
    <mc:Fallback xmlns="">
      <p:transition xmlns:p14="http://schemas.microsoft.com/office/powerpoint/2010/main" spd="slow">
        <p:cover dir="r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pitchFamily="66" charset="0"/>
              </a:rPr>
              <a:t>What Is Causing Warming?</a:t>
            </a: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430213" y="6045200"/>
            <a:ext cx="8305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Emissions of carbon dioxide pollution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2" y="1181101"/>
            <a:ext cx="3689351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ttp://www.zmescience.com/wp-content/uploads/2011/03/coal-plan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4" y="1212850"/>
            <a:ext cx="424497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103" y="3148015"/>
            <a:ext cx="3711575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76" y="279616"/>
            <a:ext cx="8763000" cy="311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3589132"/>
            <a:ext cx="8186585" cy="31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33399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4000" dirty="0" smtClean="0">
                <a:latin typeface="Arial Unicode MS"/>
                <a:cs typeface="Arial Unicode MS"/>
              </a:rPr>
              <a:t>IPCC AR5</a:t>
            </a:r>
            <a:endParaRPr lang="en-US" sz="4000" dirty="0">
              <a:latin typeface="Arial Unicode MS"/>
              <a:cs typeface="Arial Unicode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55" y="1918416"/>
            <a:ext cx="7581900" cy="393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08410"/>
      </p:ext>
    </p:extLst>
  </p:cSld>
  <p:clrMapOvr>
    <a:masterClrMapping/>
  </p:clrMapOvr>
  <p:transition xmlns:p14="http://schemas.microsoft.com/office/powerpoint/2010/main" spd="slow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68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71961"/>
      </p:ext>
    </p:extLst>
  </p:cSld>
  <p:clrMapOvr>
    <a:masterClrMapping/>
  </p:clrMapOvr>
  <p:transition xmlns:p14="http://schemas.microsoft.com/office/powerpoint/2010/main" spd="slow">
    <p:pull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1138"/>
            <a:ext cx="9144000" cy="95250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u="sng" dirty="0" smtClean="0">
                <a:latin typeface="Comic Sans MS"/>
                <a:ea typeface="+mj-ea"/>
                <a:cs typeface="Comic Sans MS"/>
              </a:rPr>
              <a:t>Community Integrations - Large Ensemble</a:t>
            </a:r>
            <a:endParaRPr lang="en-US" sz="3200" u="sng" dirty="0">
              <a:latin typeface="Comic Sans MS"/>
              <a:ea typeface="+mj-ea"/>
              <a:cs typeface="Comic Sans MS"/>
            </a:endParaRPr>
          </a:p>
        </p:txBody>
      </p:sp>
      <p:pic>
        <p:nvPicPr>
          <p:cNvPr id="162819" name="Picture 3" descr="lgen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1111250"/>
            <a:ext cx="5497513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531877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From </a:t>
            </a:r>
            <a:r>
              <a:rPr lang="en-US" sz="1800" dirty="0" err="1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Deser</a:t>
            </a:r>
            <a:r>
              <a:rPr lang="en-US" sz="1800" dirty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 et al., 2012, Nature Climate Change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0375" y="1425406"/>
            <a:ext cx="3523625" cy="4548937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marL="174625" indent="-174625" defTabSz="45720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40 Members</a:t>
            </a:r>
            <a:endParaRPr lang="en-US" sz="2200" dirty="0">
              <a:solidFill>
                <a:prstClr val="white"/>
              </a:solidFill>
              <a:latin typeface="Comic Sans MS"/>
              <a:ea typeface="ＭＳ Ｐゴシック" charset="0"/>
              <a:cs typeface="Comic Sans MS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2000</a:t>
            </a:r>
            <a:r>
              <a:rPr lang="en-US" sz="2200" dirty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-</a:t>
            </a:r>
            <a:r>
              <a:rPr lang="en-US" sz="2200" dirty="0" smtClean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2060</a:t>
            </a:r>
            <a:r>
              <a:rPr lang="en-US" sz="2200" dirty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, </a:t>
            </a:r>
            <a:r>
              <a:rPr lang="en-US" sz="2200" dirty="0" smtClean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A1B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CCSM3, T42</a:t>
            </a:r>
            <a:endParaRPr lang="en-US" sz="2200" dirty="0">
              <a:solidFill>
                <a:prstClr val="white"/>
              </a:solidFill>
              <a:latin typeface="Comic Sans MS"/>
              <a:ea typeface="ＭＳ Ｐゴシック" charset="0"/>
              <a:cs typeface="Comic Sans MS"/>
            </a:endParaRPr>
          </a:p>
          <a:p>
            <a:pPr marL="174625" indent="-174625" defTabSz="457200" fontAlgn="auto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Initial </a:t>
            </a:r>
            <a:r>
              <a:rPr lang="en-US" sz="2200" dirty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state varied by a round-off </a:t>
            </a:r>
            <a:r>
              <a:rPr lang="en-US" sz="2200" dirty="0">
                <a:ln>
                  <a:solidFill>
                    <a:srgbClr val="FFFFFF"/>
                  </a:solidFill>
                </a:ln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level</a:t>
            </a:r>
            <a:r>
              <a:rPr lang="en-US" sz="2200" dirty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sz="2200" dirty="0" smtClean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change</a:t>
            </a:r>
          </a:p>
          <a:p>
            <a:pPr marL="174625" indent="-174625" defTabSz="457200" fontAlgn="auto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solidFill>
                  <a:srgbClr val="FFFF00"/>
                </a:solidFill>
                <a:latin typeface="Comic Sans MS"/>
                <a:ea typeface="ＭＳ Ｐゴシック" charset="0"/>
                <a:cs typeface="Comic Sans MS"/>
              </a:rPr>
              <a:t>Role of natural variability exposed</a:t>
            </a:r>
          </a:p>
          <a:p>
            <a:pPr marL="174625" indent="-174625" defTabSz="457200" fontAlgn="auto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Regionally, esp. for USA, effects are huge.</a:t>
            </a:r>
          </a:p>
          <a:p>
            <a:pPr marL="174625" indent="-174625" defTabSz="457200" fontAlgn="auto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G</a:t>
            </a:r>
            <a:r>
              <a:rPr lang="en-US" sz="2200" dirty="0" smtClean="0">
                <a:solidFill>
                  <a:prstClr val="white"/>
                </a:solidFill>
                <a:latin typeface="Comic Sans MS"/>
                <a:ea typeface="ＭＳ Ｐゴシック" charset="0"/>
                <a:cs typeface="Comic Sans MS"/>
              </a:rPr>
              <a:t>lobal effects are more robust.</a:t>
            </a:r>
            <a:endParaRPr lang="en-US" sz="2200" dirty="0">
              <a:solidFill>
                <a:prstClr val="white"/>
              </a:solidFill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972" y="373118"/>
            <a:ext cx="7772400" cy="762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Extremes matter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261" y="1125117"/>
            <a:ext cx="8437953" cy="307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Extremes may or may not be rare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They often break records: values outside of previous experience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Things break (thresholds crossed)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High impact events, high costs, loss of life and limb.</a:t>
            </a:r>
          </a:p>
          <a:p>
            <a:pPr marL="346075" indent="-346075">
              <a:buFont typeface="Wingdings" pitchFamily="2" charset="2"/>
              <a:buChar char="§"/>
            </a:pPr>
            <a:endParaRPr lang="en-US" sz="1400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grpSp>
        <p:nvGrpSpPr>
          <p:cNvPr id="4" name="Group 8"/>
          <p:cNvGrpSpPr/>
          <p:nvPr/>
        </p:nvGrpSpPr>
        <p:grpSpPr>
          <a:xfrm>
            <a:off x="167640" y="5026557"/>
            <a:ext cx="8808721" cy="1831443"/>
            <a:chOff x="685799" y="5026557"/>
            <a:chExt cx="8808721" cy="1831443"/>
          </a:xfrm>
        </p:grpSpPr>
        <p:pic>
          <p:nvPicPr>
            <p:cNvPr id="20482" name="Picture 2" descr="http://cinemaelectronica.files.wordpress.com/2010/02/dead-camel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9920" y="5026557"/>
              <a:ext cx="2514600" cy="1831443"/>
            </a:xfrm>
            <a:prstGeom prst="rect">
              <a:avLst/>
            </a:prstGeom>
            <a:noFill/>
          </p:spPr>
        </p:pic>
        <p:pic>
          <p:nvPicPr>
            <p:cNvPr id="20484" name="Picture 4" descr="http://justifiedbythescriptures.files.wordpress.com/2011/01/3-1257235324-the-straw-that-almost-broke-the-camel-s-back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99" y="5107345"/>
              <a:ext cx="2270761" cy="1750655"/>
            </a:xfrm>
            <a:prstGeom prst="rect">
              <a:avLst/>
            </a:prstGeom>
            <a:noFill/>
          </p:spPr>
        </p:pic>
        <p:sp>
          <p:nvSpPr>
            <p:cNvPr id="7" name="Flowchart: Terminator 6"/>
            <p:cNvSpPr/>
            <p:nvPr/>
          </p:nvSpPr>
          <p:spPr bwMode="auto">
            <a:xfrm>
              <a:off x="3489960" y="5044440"/>
              <a:ext cx="2743200" cy="1813560"/>
            </a:xfrm>
            <a:prstGeom prst="flowChartTerminator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The straw that breaks the camel’s back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a.abcnews.com/images/US/ap_wildfires_colorado_wy_120628_w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239863"/>
            <a:ext cx="4876804" cy="2743203"/>
          </a:xfrm>
          <a:prstGeom prst="rect">
            <a:avLst/>
          </a:prstGeom>
          <a:noFill/>
        </p:spPr>
      </p:pic>
      <p:pic>
        <p:nvPicPr>
          <p:cNvPr id="57348" name="Picture 4" descr="http://a.abcnews.com/images/US/ap_colorado_wildfires_update2_lpl_120629_w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60556"/>
            <a:ext cx="4973233" cy="27974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52787" y="6027003"/>
            <a:ext cx="2821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Waldo Canyon fire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346 homes…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3336" y="232475"/>
            <a:ext cx="6083717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Colorado on Fire:  June 2012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029" y="1267325"/>
            <a:ext cx="4305972" cy="252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6338807" y="3239146"/>
            <a:ext cx="433952" cy="263471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6554" y="3788927"/>
            <a:ext cx="4075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Flagstaff fire: above NCAR, circled.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High Park fire 259 houses, 1 death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57351" name="Picture 7" descr="http://wildfiretoday.com/wp-content/uploads/2012/03/1517_heade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926" y="4448044"/>
            <a:ext cx="4219074" cy="24099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3274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Boulder Flooding  September 2013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 descr="boulderflood2.jpg.CROP.original-orig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6" y="987834"/>
            <a:ext cx="9185274" cy="58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88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30912__flood_02_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353" y="0"/>
            <a:ext cx="4606646" cy="3339819"/>
          </a:xfrm>
          <a:prstGeom prst="rect">
            <a:avLst/>
          </a:prstGeom>
        </p:spPr>
      </p:pic>
      <p:pic>
        <p:nvPicPr>
          <p:cNvPr id="4" name="Picture 3" descr="3c2f5dc1cb44321e3d0f6a706700b18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767" y="3354040"/>
            <a:ext cx="4842233" cy="3505575"/>
          </a:xfrm>
          <a:prstGeom prst="rect">
            <a:avLst/>
          </a:prstGeom>
        </p:spPr>
      </p:pic>
      <p:pic>
        <p:nvPicPr>
          <p:cNvPr id="5" name="Picture 4" descr="3afd8343caff311e3d0f6a706700dab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840"/>
            <a:ext cx="4869427" cy="3342659"/>
          </a:xfrm>
          <a:prstGeom prst="rect">
            <a:avLst/>
          </a:prstGeom>
        </p:spPr>
      </p:pic>
      <p:pic>
        <p:nvPicPr>
          <p:cNvPr id="3" name="Picture 2" descr="flooding_in_boulder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4040"/>
            <a:ext cx="4671945" cy="35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974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Users\trenbert\Desktop\ppt\Gifs\dancin-in-the-rain-31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625"/>
            <a:ext cx="9144000" cy="696772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880549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Precipitation Records</a:t>
            </a:r>
          </a:p>
          <a:p>
            <a:endParaRPr lang="en-US" sz="1800" dirty="0">
              <a:solidFill>
                <a:srgbClr val="FFFF00"/>
              </a:solidFill>
            </a:endParaRPr>
          </a:p>
          <a:p>
            <a:r>
              <a:rPr lang="en-US" sz="4000" b="1" dirty="0" smtClean="0">
                <a:solidFill>
                  <a:srgbClr val="FFFF00"/>
                </a:solidFill>
              </a:rPr>
              <a:t>Boulder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Daily record (24 hour) 9.08”,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previous record 4.80” July 31, 1919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Monthly record for September of 17.18”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previous record 5.50” Sept 1940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previous record for any month 9.60” May 1995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Annual record of 30.14” through September and counting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dirty="0" smtClean="0">
                <a:solidFill>
                  <a:srgbClr val="FFFF00"/>
                </a:solidFill>
              </a:rPr>
              <a:t>revious record 29.47” 1995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6460705"/>
            <a:ext cx="4876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NOAA NWS Denver Boulder Online Summary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4800600"/>
            <a:ext cx="53372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Homes destroyed: 345</a:t>
            </a:r>
          </a:p>
          <a:p>
            <a:r>
              <a:rPr lang="en-US" dirty="0">
                <a:solidFill>
                  <a:srgbClr val="FF6600"/>
                </a:solidFill>
              </a:rPr>
              <a:t>Homes damaged: 557</a:t>
            </a:r>
          </a:p>
          <a:p>
            <a:r>
              <a:rPr lang="en-US" dirty="0">
                <a:solidFill>
                  <a:srgbClr val="FF6600"/>
                </a:solidFill>
              </a:rPr>
              <a:t>Commercial properties damaged: 33</a:t>
            </a:r>
          </a:p>
          <a:p>
            <a:r>
              <a:rPr lang="en-US" dirty="0">
                <a:solidFill>
                  <a:srgbClr val="FF6600"/>
                </a:solidFill>
              </a:rPr>
              <a:t>Commercial properties destroyed: 3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3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asier_Meadows_Mud-caked-cars-in-Boulder-after-the-flood_5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3" y="0"/>
            <a:ext cx="4572000" cy="3044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7400"/>
            <a:ext cx="33528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Frasier Meadows, </a:t>
            </a:r>
            <a:r>
              <a:rPr lang="en-US" sz="2000" dirty="0" smtClean="0">
                <a:latin typeface="Comic Sans MS"/>
                <a:cs typeface="Comic Sans MS"/>
              </a:rPr>
              <a:t>east Boulder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4" name="Picture 3" descr="colorado-biblical-flood-fram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750" y="8014"/>
            <a:ext cx="4413250" cy="5830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96875"/>
            <a:ext cx="2336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Farther east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6" name="Picture 5" descr="1379008652000-colfld091213-0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1" y="3048000"/>
            <a:ext cx="507366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28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822325"/>
            <a:ext cx="8529636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576262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/>
            <a:r>
              <a:rPr lang="en-US" sz="2800" dirty="0" smtClean="0">
                <a:latin typeface="Comic Sans MS" pitchFamily="66" charset="0"/>
                <a:ea typeface="ＭＳ Ｐゴシック" pitchFamily="34" charset="-128"/>
              </a:rPr>
              <a:t>World Primary Energy Supply: 1800 – 2008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7264401" y="4267201"/>
            <a:ext cx="1727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Hydro + </a:t>
            </a:r>
            <a:r>
              <a:rPr lang="en-US" sz="1600" dirty="0" smtClean="0">
                <a:solidFill>
                  <a:srgbClr val="0000FF"/>
                </a:solidFill>
                <a:latin typeface="Calibri" pitchFamily="34" charset="0"/>
              </a:rPr>
              <a:t>:means 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hydropower plus other </a:t>
            </a:r>
            <a:r>
              <a:rPr lang="en-US" sz="1600" dirty="0" err="1">
                <a:solidFill>
                  <a:srgbClr val="0000FF"/>
                </a:solidFill>
                <a:latin typeface="Calibri" pitchFamily="34" charset="0"/>
              </a:rPr>
              <a:t>renewables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 other than biomass.</a:t>
            </a: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1" y="6429377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Sources: </a:t>
            </a:r>
            <a:r>
              <a:rPr lang="en-US" sz="1200" dirty="0" err="1">
                <a:solidFill>
                  <a:schemeClr val="bg1"/>
                </a:solidFill>
                <a:latin typeface="Calibri" pitchFamily="34" charset="0"/>
              </a:rPr>
              <a:t>Grubler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 (2008) - Energy Transitions,  BP (2009) – Statistical Review of World Energy, EIA (2009) – International Energy Annual 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7162796" y="1752600"/>
            <a:ext cx="1179829" cy="3200400"/>
            <a:chOff x="7162800" y="1752600"/>
            <a:chExt cx="1179830" cy="3200400"/>
          </a:xfrm>
        </p:grpSpPr>
        <p:sp>
          <p:nvSpPr>
            <p:cNvPr id="6" name="Right Brace 5"/>
            <p:cNvSpPr/>
            <p:nvPr/>
          </p:nvSpPr>
          <p:spPr bwMode="auto">
            <a:xfrm>
              <a:off x="7162800" y="1752600"/>
              <a:ext cx="228600" cy="3200400"/>
            </a:xfrm>
            <a:prstGeom prst="rightBrac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43800" y="3124200"/>
              <a:ext cx="7988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C00000"/>
                  </a:solidFill>
                </a:rPr>
                <a:t>Fossil</a:t>
              </a:r>
            </a:p>
            <a:p>
              <a:r>
                <a:rPr lang="en-US" sz="1800" b="1" dirty="0" smtClean="0">
                  <a:solidFill>
                    <a:srgbClr val="C00000"/>
                  </a:solidFill>
                </a:rPr>
                <a:t>fuels</a:t>
              </a:r>
              <a:endParaRPr lang="en-US" sz="18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18 at 3.01.49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7917"/>
            <a:ext cx="4553742" cy="6040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21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Former location of Mesa Trail over Bluebird creek.  	 Green Mountain Rd 							</a:t>
            </a:r>
            <a:r>
              <a:rPr lang="en-US" sz="1800" dirty="0" smtClean="0">
                <a:solidFill>
                  <a:srgbClr val="FFFFFF"/>
                </a:solidFill>
              </a:rPr>
              <a:t>(Flagstaff)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3-10-18 at 3.04.22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78" y="-117918"/>
            <a:ext cx="4716621" cy="60407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6550223"/>
            <a:ext cx="7285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</a:t>
            </a:r>
            <a:r>
              <a:rPr lang="en-US" sz="1400" dirty="0" err="1">
                <a:solidFill>
                  <a:srgbClr val="FFFFFF"/>
                </a:solidFill>
              </a:rPr>
              <a:t>www.flickr.com</a:t>
            </a:r>
            <a:r>
              <a:rPr lang="en-US" sz="1400" dirty="0">
                <a:solidFill>
                  <a:srgbClr val="FFFFFF"/>
                </a:solidFill>
              </a:rPr>
              <a:t>/photos/</a:t>
            </a:r>
            <a:r>
              <a:rPr lang="en-US" sz="1400" dirty="0" err="1">
                <a:solidFill>
                  <a:srgbClr val="FFFFFF"/>
                </a:solidFill>
              </a:rPr>
              <a:t>bouldercolorado</a:t>
            </a:r>
            <a:r>
              <a:rPr lang="en-US" sz="1400" dirty="0">
                <a:solidFill>
                  <a:srgbClr val="FFFFFF"/>
                </a:solidFill>
              </a:rPr>
              <a:t>/sets/72157636661981633/</a:t>
            </a:r>
          </a:p>
        </p:txBody>
      </p:sp>
    </p:spTree>
    <p:extLst>
      <p:ext uri="{BB962C8B-B14F-4D97-AF65-F5344CB8AC3E}">
        <p14:creationId xmlns:p14="http://schemas.microsoft.com/office/powerpoint/2010/main" val="1196467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2015-16 events</a:t>
            </a:r>
            <a:endParaRPr lang="en-US" sz="4400" i="1" dirty="0">
              <a:solidFill>
                <a:srgbClr val="FF66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228600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What have we seen from the combination of El Niño and climate change?</a:t>
            </a:r>
            <a:endParaRPr lang="en-US" sz="2800" dirty="0">
              <a:solidFill>
                <a:srgbClr val="FFFFFF"/>
              </a:solidFill>
              <a:latin typeface="Myriad Pro"/>
              <a:ea typeface="ＭＳ Ｐゴシック" charset="0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95154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5611" y="584200"/>
            <a:ext cx="3438862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Cyclone Pam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Vanuatu  March 2015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0"/>
            <a:ext cx="3124172" cy="58477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2015: Flooding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2" name="Picture 1" descr="pam_amo_201507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852" y="4131235"/>
            <a:ext cx="4090148" cy="2726765"/>
          </a:xfrm>
          <a:prstGeom prst="rect">
            <a:avLst/>
          </a:prstGeom>
        </p:spPr>
      </p:pic>
      <p:pic>
        <p:nvPicPr>
          <p:cNvPr id="3" name="Picture 2" descr="PamHitsPortVila1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836" y="627529"/>
            <a:ext cx="5206164" cy="3476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025712"/>
            <a:ext cx="5035176" cy="2832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8000"/>
            <a:ext cx="3991706" cy="224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3546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et-stream_May24_1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067" y="5091545"/>
            <a:ext cx="3225934" cy="1766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36" y="0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/>
                  </a:outerShdw>
                </a:effectLst>
                <a:latin typeface="Comic Sans MS"/>
                <a:cs typeface="Comic Sans MS"/>
              </a:rPr>
              <a:t>Flooding in Texas and Oklahoma</a:t>
            </a:r>
            <a:br>
              <a:rPr lang="en-US" dirty="0" smtClean="0">
                <a:effectLst>
                  <a:outerShdw blurRad="50800" dist="38100" dir="270000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May 2015</a:t>
            </a:r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 descr="Texas_flooding_car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121" y="1033317"/>
            <a:ext cx="2720879" cy="4081319"/>
          </a:xfrm>
          <a:prstGeom prst="rect">
            <a:avLst/>
          </a:prstGeom>
        </p:spPr>
      </p:pic>
      <p:pic>
        <p:nvPicPr>
          <p:cNvPr id="4" name="Picture 3" descr="CentralTexas_WacoTrib_May1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6764"/>
            <a:ext cx="3549073" cy="2272669"/>
          </a:xfrm>
          <a:prstGeom prst="rect">
            <a:avLst/>
          </a:prstGeom>
        </p:spPr>
      </p:pic>
      <p:pic>
        <p:nvPicPr>
          <p:cNvPr id="5" name="Picture 4" descr="Texas_rains_May22_1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455" y="2992518"/>
            <a:ext cx="3527173" cy="2122118"/>
          </a:xfrm>
          <a:prstGeom prst="rect">
            <a:avLst/>
          </a:prstGeom>
        </p:spPr>
      </p:pic>
      <p:pic>
        <p:nvPicPr>
          <p:cNvPr id="6" name="Picture 5" descr="Texas_25May15_BlancoRiver_WimberleyFlooding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36454"/>
            <a:ext cx="3556000" cy="2240280"/>
          </a:xfrm>
          <a:prstGeom prst="rect">
            <a:avLst/>
          </a:prstGeom>
        </p:spPr>
      </p:pic>
      <p:pic>
        <p:nvPicPr>
          <p:cNvPr id="8" name="Picture 7" descr="Tropical-Link-FloodingMay1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273" y="1135494"/>
            <a:ext cx="2909455" cy="1854778"/>
          </a:xfrm>
          <a:prstGeom prst="rect">
            <a:avLst/>
          </a:prstGeom>
        </p:spPr>
      </p:pic>
      <p:pic>
        <p:nvPicPr>
          <p:cNvPr id="9" name="Picture 8" descr="Texas_flooding_25May15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31533"/>
            <a:ext cx="2921000" cy="1626467"/>
          </a:xfrm>
          <a:prstGeom prst="rect">
            <a:avLst/>
          </a:prstGeom>
        </p:spPr>
      </p:pic>
      <p:pic>
        <p:nvPicPr>
          <p:cNvPr id="10" name="Picture 9" descr="US_T_17-24May2015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454" y="5126182"/>
            <a:ext cx="3163455" cy="17318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27158" y="6436439"/>
            <a:ext cx="1066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17-24 May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774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Widespread disruption: summer 2015</a:t>
            </a:r>
            <a:br>
              <a:rPr lang="en-US" sz="3200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</a:br>
            <a:r>
              <a:rPr lang="en-US" sz="3200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Heat records all over</a:t>
            </a:r>
            <a:endParaRPr lang="en-US" sz="3200" i="1" dirty="0">
              <a:solidFill>
                <a:srgbClr val="FF66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Myriad Pro"/>
              <a:cs typeface="Myriad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1621252"/>
            <a:ext cx="2286000" cy="1883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8373" y="1767374"/>
            <a:ext cx="565491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Deadly heat in many places:</a:t>
            </a:r>
          </a:p>
          <a:p>
            <a:r>
              <a:rPr lang="en-US" dirty="0" smtClean="0">
                <a:solidFill>
                  <a:srgbClr val="FFFFFF"/>
                </a:solidFill>
                <a:ea typeface="ＭＳ Ｐゴシック" charset="0"/>
              </a:rPr>
              <a:t>Europe </a:t>
            </a:r>
            <a:r>
              <a:rPr lang="en-US" sz="1800" dirty="0" smtClean="0">
                <a:solidFill>
                  <a:srgbClr val="FFFFFF"/>
                </a:solidFill>
                <a:ea typeface="ＭＳ Ｐゴシック" charset="0"/>
              </a:rPr>
              <a:t>(Berlin 102F; Warsaw 98F; Madrid 104F)</a:t>
            </a:r>
          </a:p>
          <a:p>
            <a:r>
              <a:rPr lang="en-US" dirty="0" smtClean="0">
                <a:solidFill>
                  <a:srgbClr val="FFFFFF"/>
                </a:solidFill>
                <a:ea typeface="ＭＳ Ｐゴシック" charset="0"/>
              </a:rPr>
              <a:t>Egypt; Turkey, Middle East</a:t>
            </a:r>
          </a:p>
          <a:p>
            <a:r>
              <a:rPr lang="en-US" dirty="0" smtClean="0">
                <a:solidFill>
                  <a:srgbClr val="FFFFFF"/>
                </a:solidFill>
                <a:ea typeface="ＭＳ Ｐゴシック" charset="0"/>
              </a:rPr>
              <a:t>Iran 115F (in July)</a:t>
            </a:r>
          </a:p>
          <a:p>
            <a:r>
              <a:rPr lang="en-US" dirty="0" smtClean="0">
                <a:solidFill>
                  <a:srgbClr val="FFFFFF"/>
                </a:solidFill>
                <a:ea typeface="ＭＳ Ｐゴシック" charset="0"/>
              </a:rPr>
              <a:t>Japan: Tokyo longest over 95F</a:t>
            </a:r>
          </a:p>
          <a:p>
            <a:r>
              <a:rPr lang="en-US" dirty="0" smtClean="0">
                <a:solidFill>
                  <a:srgbClr val="FFFFFF"/>
                </a:solidFill>
                <a:ea typeface="ＭＳ Ｐゴシック" charset="0"/>
              </a:rPr>
              <a:t>India 122F (2300 dead; May-June)</a:t>
            </a:r>
          </a:p>
          <a:p>
            <a:r>
              <a:rPr lang="en-US" dirty="0" smtClean="0">
                <a:solidFill>
                  <a:srgbClr val="FFFFFF"/>
                </a:solidFill>
                <a:ea typeface="ＭＳ Ｐゴシック" charset="0"/>
              </a:rPr>
              <a:t>Canada;  Alaska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977" y="3483681"/>
            <a:ext cx="2364023" cy="1621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05401"/>
            <a:ext cx="2936771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289" y="5130800"/>
            <a:ext cx="2302710" cy="165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6100" y="5105400"/>
            <a:ext cx="2501900" cy="17526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5105400"/>
            <a:ext cx="2107276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4276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9533"/>
            <a:ext cx="5120105" cy="171650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Wildfires galore: </a:t>
            </a:r>
            <a:br>
              <a:rPr lang="en-US" sz="32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32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summer 2015</a:t>
            </a:r>
            <a:br>
              <a:rPr lang="en-US" sz="32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32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Western US</a:t>
            </a:r>
            <a:endParaRPr lang="en-US" sz="32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426" y="176531"/>
            <a:ext cx="4134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Alaska, Canada, Washington, Oregon, California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329" y="2700422"/>
            <a:ext cx="4049671" cy="2277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4842" y="4701949"/>
            <a:ext cx="3002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Along Trans-Alaska pipeline, June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842" y="4972085"/>
            <a:ext cx="3235158" cy="18342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46532" y="497208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Oregon, July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541" y="401059"/>
            <a:ext cx="4087460" cy="22865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49730" y="467961"/>
            <a:ext cx="2788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Tonasket, Washington, Aug 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69990"/>
            <a:ext cx="3001932" cy="16880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239468"/>
            <a:ext cx="306436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Watching motorcade for dead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 firefighters, WA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068" y="5169236"/>
            <a:ext cx="2947734" cy="16844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14316" y="6519446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California, April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20" name="Picture 19" descr="Screen Shot 2015-08-24 at 9.13.55 AM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474" y="2455069"/>
            <a:ext cx="2365525" cy="26784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54947" y="4759157"/>
            <a:ext cx="1448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Aug 23, 2015</a:t>
            </a:r>
            <a:endParaRPr lang="en-US" sz="1600" dirty="0"/>
          </a:p>
        </p:txBody>
      </p:sp>
      <p:pic>
        <p:nvPicPr>
          <p:cNvPr id="22" name="Picture 21" descr="Screen Shot 2015-08-24 at 9.16.04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435840"/>
            <a:ext cx="2767263" cy="26889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3683" y="4745789"/>
            <a:ext cx="1363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July 2, 2015</a:t>
            </a:r>
            <a:endParaRPr lang="en-US" sz="1600" dirty="0"/>
          </a:p>
        </p:txBody>
      </p:sp>
      <p:sp>
        <p:nvSpPr>
          <p:cNvPr id="3" name="Rounded Rectangular Callout 2"/>
          <p:cNvSpPr/>
          <p:nvPr/>
        </p:nvSpPr>
        <p:spPr bwMode="auto">
          <a:xfrm>
            <a:off x="2237496" y="1934954"/>
            <a:ext cx="6510911" cy="2156667"/>
          </a:xfrm>
          <a:prstGeom prst="wedgeRoundRectCallout">
            <a:avLst>
              <a:gd name="adj1" fmla="val -23619"/>
              <a:gd name="adj2" fmla="val -68341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2015: costliest on record to fight wildfires: nearly $2 billion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9.8 billion acres burned (2</a:t>
            </a:r>
            <a:r>
              <a:rPr lang="en-US" baseline="30000" dirty="0" smtClean="0"/>
              <a:t>nd</a:t>
            </a:r>
            <a:r>
              <a:rPr lang="en-US" dirty="0" smtClean="0"/>
              <a:t> highest).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Wild fire season now 78 days longer than normal.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4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392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Summer 2015: Hurricanes galore:</a:t>
            </a:r>
            <a:b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El Niño + global warming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 descr="kilo.washingtonpost.com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313" y="2058155"/>
            <a:ext cx="3582619" cy="2388412"/>
          </a:xfrm>
          <a:prstGeom prst="rect">
            <a:avLst/>
          </a:prstGeom>
        </p:spPr>
      </p:pic>
      <p:pic>
        <p:nvPicPr>
          <p:cNvPr id="4" name="Picture 3" descr="threestormsnight_vir_201524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7231"/>
            <a:ext cx="4964350" cy="2429260"/>
          </a:xfrm>
          <a:prstGeom prst="rect">
            <a:avLst/>
          </a:prstGeom>
        </p:spPr>
      </p:pic>
      <p:pic>
        <p:nvPicPr>
          <p:cNvPr id="5" name="Picture 4" descr="typhoons_Goni_2015_Aug2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9605"/>
            <a:ext cx="2679441" cy="1786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960" y="4522577"/>
            <a:ext cx="4134040" cy="23237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9960" y="6273224"/>
            <a:ext cx="40493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Widespread flooding in Japan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(Sept 10):  TS </a:t>
            </a:r>
            <a:r>
              <a:rPr lang="en-US" sz="1600" b="1" dirty="0" err="1" smtClean="0">
                <a:solidFill>
                  <a:schemeClr val="bg1"/>
                </a:solidFill>
              </a:rPr>
              <a:t>Etau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Joso</a:t>
            </a:r>
            <a:r>
              <a:rPr lang="en-US" sz="1600" b="1" dirty="0" smtClean="0">
                <a:solidFill>
                  <a:schemeClr val="bg1"/>
                </a:solidFill>
              </a:rPr>
              <a:t>, Japan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152" y="1612374"/>
            <a:ext cx="1953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Philippines, China, Taiwan, Japan, …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3" name="TV_Tokyo_sept10_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81742" y="1183286"/>
            <a:ext cx="3362258" cy="33622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1587" y="4055305"/>
            <a:ext cx="1162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Kilo: 2 Sept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151351"/>
            <a:ext cx="1834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00"/>
                </a:solidFill>
              </a:rPr>
              <a:t>Goni</a:t>
            </a:r>
            <a:r>
              <a:rPr lang="en-US" sz="1400" dirty="0" smtClean="0">
                <a:solidFill>
                  <a:srgbClr val="FFFF00"/>
                </a:solidFill>
              </a:rPr>
              <a:t>, </a:t>
            </a:r>
            <a:r>
              <a:rPr lang="en-US" sz="1400" dirty="0" err="1" smtClean="0">
                <a:solidFill>
                  <a:srgbClr val="FFFF00"/>
                </a:solidFill>
              </a:rPr>
              <a:t>Atsani</a:t>
            </a:r>
            <a:r>
              <a:rPr lang="en-US" sz="1400" dirty="0" smtClean="0">
                <a:solidFill>
                  <a:srgbClr val="FFFF00"/>
                </a:solidFill>
              </a:rPr>
              <a:t> 25 Aug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5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3432"/>
            <a:ext cx="3204673" cy="21364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533" y="3517102"/>
            <a:ext cx="6205940" cy="3494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3437"/>
            <a:ext cx="3280531" cy="1930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07684" cy="2874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198" y="1076986"/>
            <a:ext cx="4383111" cy="2468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9259" y="0"/>
            <a:ext cx="5194741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Major flooding Carolinas</a:t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sz="3200" dirty="0" smtClean="0">
                <a:latin typeface="Comic Sans MS"/>
                <a:cs typeface="Comic Sans MS"/>
              </a:rPr>
              <a:t>October 3-5, 2015</a:t>
            </a:r>
            <a:endParaRPr lang="en-US" sz="3200" dirty="0">
              <a:latin typeface="Comic Sans MS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766" y="2079556"/>
            <a:ext cx="2162125" cy="14242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396335"/>
            <a:ext cx="227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South Carolina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5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90" y="55827"/>
            <a:ext cx="5669211" cy="2302614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Major flooding </a:t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sz="2400" dirty="0" smtClean="0">
                <a:latin typeface="Comic Sans MS"/>
                <a:cs typeface="Comic Sans MS"/>
              </a:rPr>
              <a:t>Southern India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smtClean="0">
                <a:latin typeface="Comic Sans MS"/>
                <a:cs typeface="Comic Sans MS"/>
              </a:rPr>
              <a:t>(Chennai = Madras) November-Dec, 2015</a:t>
            </a:r>
            <a:br>
              <a:rPr lang="en-US" sz="2400" dirty="0" smtClean="0">
                <a:latin typeface="Comic Sans MS"/>
                <a:cs typeface="Comic Sans MS"/>
              </a:rPr>
            </a:b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Hundreds dead (275+).</a:t>
            </a:r>
            <a:b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</a:b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47” in Nov (wettest ever) plus 11 inches first week Dec.</a:t>
            </a:r>
            <a:endParaRPr lang="en-US" sz="2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8821"/>
            <a:ext cx="3509629" cy="21091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221" y="4968604"/>
            <a:ext cx="3358927" cy="18893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717" y="3082733"/>
            <a:ext cx="3301283" cy="1856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86261"/>
            <a:ext cx="3530610" cy="23738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654" y="4750319"/>
            <a:ext cx="2372347" cy="21076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860771" cy="24176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565" y="2330778"/>
            <a:ext cx="2302572" cy="243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6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8400"/>
            <a:ext cx="9144000" cy="4504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5867400"/>
            <a:ext cx="7074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</a:t>
            </a:r>
            <a:r>
              <a:rPr lang="en-US" dirty="0" smtClean="0">
                <a:solidFill>
                  <a:srgbClr val="FFFFFF"/>
                </a:solidFill>
              </a:rPr>
              <a:t>ildfires </a:t>
            </a:r>
            <a:r>
              <a:rPr lang="en-US" dirty="0">
                <a:solidFill>
                  <a:srgbClr val="FFFFFF"/>
                </a:solidFill>
              </a:rPr>
              <a:t>on the island of Borneo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on October 14, 2015. </a:t>
            </a:r>
            <a:r>
              <a:rPr lang="en-US" sz="1400" dirty="0">
                <a:solidFill>
                  <a:srgbClr val="FFFFFF"/>
                </a:solidFill>
              </a:rPr>
              <a:t>NASA/GSFC/</a:t>
            </a:r>
            <a:r>
              <a:rPr lang="en-US" sz="1400" dirty="0" err="1">
                <a:solidFill>
                  <a:srgbClr val="FFFFFF"/>
                </a:solidFill>
              </a:rPr>
              <a:t>LaRC</a:t>
            </a:r>
            <a:r>
              <a:rPr lang="en-US" sz="1400" dirty="0">
                <a:solidFill>
                  <a:srgbClr val="FFFFFF"/>
                </a:solidFill>
              </a:rPr>
              <a:t>/JPL-Caltech, MISR Team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9800" y="152400"/>
            <a:ext cx="4378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Drought in Indonesia</a:t>
            </a:r>
            <a:endParaRPr lang="en-US" sz="3600" b="1" i="1" dirty="0">
              <a:solidFill>
                <a:srgbClr val="FF66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76068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2_Apr201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82" y="546029"/>
            <a:ext cx="8546071" cy="5297079"/>
          </a:xfrm>
          <a:prstGeom prst="rect">
            <a:avLst/>
          </a:prstGeom>
        </p:spPr>
      </p:pic>
      <p:sp>
        <p:nvSpPr>
          <p:cNvPr id="966659" name="Text Box 3"/>
          <p:cNvSpPr txBox="1">
            <a:spLocks noChangeArrowheads="1"/>
          </p:cNvSpPr>
          <p:nvPr/>
        </p:nvSpPr>
        <p:spPr bwMode="auto">
          <a:xfrm>
            <a:off x="914400" y="5988050"/>
            <a:ext cx="7254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Data from Climate Monitoring and Diagnostics Lab., NOAA. Data prior to 1974 from C. Keeling, Scripps Inst. Oceanogr.</a:t>
            </a:r>
          </a:p>
        </p:txBody>
      </p:sp>
      <p:sp>
        <p:nvSpPr>
          <p:cNvPr id="966660" name="Text Box 4"/>
          <p:cNvSpPr txBox="1">
            <a:spLocks noChangeArrowheads="1"/>
          </p:cNvSpPr>
          <p:nvPr/>
        </p:nvSpPr>
        <p:spPr bwMode="auto">
          <a:xfrm>
            <a:off x="914400" y="28685"/>
            <a:ext cx="7373938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Changing atmospheric composition: CO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  <a:p>
            <a:pPr algn="ctr"/>
            <a:endParaRPr lang="en-US" sz="3200" b="1" baseline="-25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sz="32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sz="32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32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Mauna </a:t>
            </a:r>
            <a:r>
              <a:rPr lang="en-US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Loa, </a:t>
            </a:r>
            <a:r>
              <a:rPr lang="en-US" sz="32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Hawaii       </a:t>
            </a:r>
            <a:endParaRPr lang="en-US" sz="3200" dirty="0"/>
          </a:p>
        </p:txBody>
      </p:sp>
      <p:sp>
        <p:nvSpPr>
          <p:cNvPr id="966661" name="Line 5"/>
          <p:cNvSpPr>
            <a:spLocks noChangeShapeType="1"/>
          </p:cNvSpPr>
          <p:nvPr/>
        </p:nvSpPr>
        <p:spPr bwMode="auto">
          <a:xfrm flipV="1">
            <a:off x="1752600" y="3124200"/>
            <a:ext cx="6553200" cy="1981200"/>
          </a:xfrm>
          <a:prstGeom prst="line">
            <a:avLst/>
          </a:prstGeom>
          <a:noFill/>
          <a:ln w="57150">
            <a:solidFill>
              <a:srgbClr val="FF7F89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2" name="Line 6"/>
          <p:cNvSpPr>
            <a:spLocks noChangeShapeType="1"/>
          </p:cNvSpPr>
          <p:nvPr/>
        </p:nvSpPr>
        <p:spPr bwMode="auto">
          <a:xfrm flipV="1">
            <a:off x="3352800" y="2362200"/>
            <a:ext cx="5029200" cy="2209800"/>
          </a:xfrm>
          <a:prstGeom prst="line">
            <a:avLst/>
          </a:prstGeom>
          <a:noFill/>
          <a:ln w="57150">
            <a:solidFill>
              <a:srgbClr val="FF586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3" name="Line 7"/>
          <p:cNvSpPr>
            <a:spLocks noChangeShapeType="1"/>
          </p:cNvSpPr>
          <p:nvPr/>
        </p:nvSpPr>
        <p:spPr bwMode="auto">
          <a:xfrm flipV="1">
            <a:off x="4800600" y="1700140"/>
            <a:ext cx="3810000" cy="2133600"/>
          </a:xfrm>
          <a:prstGeom prst="line">
            <a:avLst/>
          </a:prstGeom>
          <a:noFill/>
          <a:ln w="57150">
            <a:solidFill>
              <a:srgbClr val="FF423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4" name="Line 8"/>
          <p:cNvSpPr>
            <a:spLocks noChangeShapeType="1"/>
          </p:cNvSpPr>
          <p:nvPr/>
        </p:nvSpPr>
        <p:spPr bwMode="auto">
          <a:xfrm flipV="1">
            <a:off x="6553200" y="1161760"/>
            <a:ext cx="2362200" cy="1676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5" name="Text Box 9"/>
          <p:cNvSpPr txBox="1">
            <a:spLocks noChangeArrowheads="1"/>
          </p:cNvSpPr>
          <p:nvPr/>
        </p:nvSpPr>
        <p:spPr bwMode="auto">
          <a:xfrm>
            <a:off x="5165725" y="4103688"/>
            <a:ext cx="2660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Arial" charset="0"/>
              </a:rPr>
              <a:t>Rate increasing</a:t>
            </a:r>
          </a:p>
        </p:txBody>
      </p:sp>
    </p:spTree>
    <p:extLst>
      <p:ext uri="{BB962C8B-B14F-4D97-AF65-F5344CB8AC3E}">
        <p14:creationId xmlns:p14="http://schemas.microsoft.com/office/powerpoint/2010/main" val="423123053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6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6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6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61" grpId="0" animBg="1"/>
      <p:bldP spid="966662" grpId="0" animBg="1"/>
      <p:bldP spid="966663" grpId="0" animBg="1"/>
      <p:bldP spid="966664" grpId="0" animBg="1"/>
      <p:bldP spid="96666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5867400"/>
            <a:ext cx="7560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Myriad Pro"/>
                <a:cs typeface="Myriad Pro"/>
              </a:rPr>
              <a:t>South Africa's worst drought in memory adds to economic gloom</a:t>
            </a:r>
          </a:p>
          <a:p>
            <a:r>
              <a:rPr lang="en-US" sz="2000" dirty="0">
                <a:solidFill>
                  <a:srgbClr val="FFFFFF"/>
                </a:solidFill>
                <a:latin typeface="Myriad Pro"/>
                <a:cs typeface="Myriad Pro"/>
              </a:rPr>
              <a:t>Source: Reuters - Thu, 14 Jan </a:t>
            </a:r>
            <a:r>
              <a:rPr lang="en-US" sz="2000" dirty="0" smtClean="0">
                <a:solidFill>
                  <a:srgbClr val="FFFFFF"/>
                </a:solidFill>
                <a:latin typeface="Myriad Pro"/>
                <a:cs typeface="Myriad Pro"/>
              </a:rPr>
              <a:t>2016</a:t>
            </a:r>
            <a:endParaRPr lang="en-US" sz="1200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152400"/>
            <a:ext cx="4853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Drought in South Africa</a:t>
            </a:r>
            <a:endParaRPr lang="en-US" sz="3600" b="1" i="1" dirty="0">
              <a:solidFill>
                <a:srgbClr val="FF66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800" y="1143000"/>
            <a:ext cx="3454400" cy="2349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2514600"/>
            <a:ext cx="2209800" cy="1420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1143000"/>
            <a:ext cx="2209800" cy="1372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19200"/>
            <a:ext cx="3492500" cy="2324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3505200"/>
            <a:ext cx="3810000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05200"/>
            <a:ext cx="3581400" cy="226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00" y="3886200"/>
            <a:ext cx="1778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ssouri_29 Dec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7620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51229-missouri-floods-29DecNBCnew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issouriFlood_Dec2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114800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4958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ap region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138" y="0"/>
            <a:ext cx="232886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152400"/>
            <a:ext cx="6635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i="1" dirty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Widespread Flooding late December 2015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00600" y="1066800"/>
            <a:ext cx="1903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Missouri</a:t>
            </a:r>
          </a:p>
          <a:p>
            <a:r>
              <a:rPr lang="en-US" sz="1800" dirty="0">
                <a:solidFill>
                  <a:schemeClr val="bg1"/>
                </a:solidFill>
              </a:rPr>
              <a:t>Mississippi River</a:t>
            </a:r>
          </a:p>
        </p:txBody>
      </p:sp>
      <p:sp>
        <p:nvSpPr>
          <p:cNvPr id="9" name="Oval 8"/>
          <p:cNvSpPr/>
          <p:nvPr/>
        </p:nvSpPr>
        <p:spPr>
          <a:xfrm>
            <a:off x="8763000" y="2514600"/>
            <a:ext cx="381000" cy="457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00600" y="6519446"/>
            <a:ext cx="1216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26 Dec 2015</a:t>
            </a:r>
            <a:endParaRPr lang="en-US" sz="1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522962"/>
      </p:ext>
    </p:extLst>
  </p:cSld>
  <p:clrMapOvr>
    <a:masterClrMapping/>
  </p:clrMapOvr>
  <p:transition xmlns:p14="http://schemas.microsoft.com/office/powerpoint/2010/main" spd="slow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aguayFlood_Dec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304800"/>
            <a:ext cx="2758289" cy="1828800"/>
          </a:xfrm>
          <a:prstGeom prst="rect">
            <a:avLst/>
          </a:prstGeom>
        </p:spPr>
      </p:pic>
      <p:pic>
        <p:nvPicPr>
          <p:cNvPr id="3" name="Picture 2" descr="paraguay_imerg_22-29_december_201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437" y="4114800"/>
            <a:ext cx="2724727" cy="2724727"/>
          </a:xfrm>
          <a:prstGeom prst="rect">
            <a:avLst/>
          </a:prstGeom>
        </p:spPr>
      </p:pic>
      <p:pic>
        <p:nvPicPr>
          <p:cNvPr id="4" name="Picture 3" descr="Ascuncion_ParaguayDec29_1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37171"/>
            <a:ext cx="6477000" cy="4320830"/>
          </a:xfrm>
          <a:prstGeom prst="rect">
            <a:avLst/>
          </a:prstGeom>
        </p:spPr>
      </p:pic>
      <p:pic>
        <p:nvPicPr>
          <p:cNvPr id="5" name="Picture 4" descr="Paraguay_flood_Dec28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2133600"/>
            <a:ext cx="3048000" cy="2029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152400"/>
            <a:ext cx="4823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Flooding in the Americas:</a:t>
            </a: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Late December 2015.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529" y="1066800"/>
            <a:ext cx="47953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  <a:latin typeface="Calibri"/>
                <a:cs typeface="Calibri"/>
              </a:rPr>
              <a:t>Ascunción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, Paraguay (29 Dec. below) 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and surrounding areas:</a:t>
            </a:r>
          </a:p>
          <a:p>
            <a:pPr algn="r"/>
            <a:r>
              <a:rPr lang="en-US" sz="1800" dirty="0">
                <a:solidFill>
                  <a:srgbClr val="FFFF00"/>
                </a:solidFill>
              </a:rPr>
              <a:t>Sat </a:t>
            </a:r>
            <a:r>
              <a:rPr lang="en-US" sz="1800" dirty="0" err="1">
                <a:solidFill>
                  <a:srgbClr val="FFFF00"/>
                </a:solidFill>
              </a:rPr>
              <a:t>pics</a:t>
            </a:r>
            <a:r>
              <a:rPr lang="en-US" sz="1800" dirty="0">
                <a:solidFill>
                  <a:srgbClr val="FFFF00"/>
                </a:solidFill>
              </a:rPr>
              <a:t> 26 and 28 Dec</a:t>
            </a: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</a:p>
          <a:p>
            <a:pPr algn="r"/>
            <a:r>
              <a:rPr lang="en-US" sz="1800" dirty="0">
                <a:solidFill>
                  <a:srgbClr val="81FCFF"/>
                </a:solidFill>
              </a:rPr>
              <a:t>Rainfalls up </a:t>
            </a:r>
            <a:r>
              <a:rPr lang="en-US" sz="1800" dirty="0" smtClean="0">
                <a:solidFill>
                  <a:srgbClr val="81FCFF"/>
                </a:solidFill>
              </a:rPr>
              <a:t>to 400 mm (15.75”)</a:t>
            </a:r>
            <a:endParaRPr lang="en-US" sz="1800" dirty="0">
              <a:solidFill>
                <a:srgbClr val="81FC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676400"/>
            <a:ext cx="1676400" cy="8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inston_plus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784" y="1578111"/>
            <a:ext cx="4204420" cy="29708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611" y="584200"/>
            <a:ext cx="4230996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Cyclone Winston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Fiji  21-22 February 2016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400" y="0"/>
            <a:ext cx="7999506" cy="58477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2016: Hurricane: strongest ever in SH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4" name="Picture 3" descr="winston_house_flettenedFiji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57724"/>
            <a:ext cx="2933700" cy="2200275"/>
          </a:xfrm>
          <a:prstGeom prst="rect">
            <a:avLst/>
          </a:prstGeom>
        </p:spPr>
      </p:pic>
      <p:pic>
        <p:nvPicPr>
          <p:cNvPr id="9" name="Picture 8" descr="Winstoncyclone_path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777" y="1461042"/>
            <a:ext cx="2211223" cy="2222500"/>
          </a:xfrm>
          <a:prstGeom prst="rect">
            <a:avLst/>
          </a:prstGeom>
        </p:spPr>
      </p:pic>
      <p:pic>
        <p:nvPicPr>
          <p:cNvPr id="11" name="Picture 10" descr="winston_vir_201605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026" y="3711026"/>
            <a:ext cx="3146974" cy="3146974"/>
          </a:xfrm>
          <a:prstGeom prst="rect">
            <a:avLst/>
          </a:prstGeom>
        </p:spPr>
      </p:pic>
      <p:pic>
        <p:nvPicPr>
          <p:cNvPr id="12" name="Picture 11" descr="Winston_20160220_0630Z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815" y="4562314"/>
            <a:ext cx="3217232" cy="2295686"/>
          </a:xfrm>
          <a:prstGeom prst="rect">
            <a:avLst/>
          </a:prstGeom>
        </p:spPr>
      </p:pic>
      <p:pic>
        <p:nvPicPr>
          <p:cNvPr id="13" name="Picture 12" descr="winston_damage_Fiji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17990"/>
            <a:ext cx="2956044" cy="1965770"/>
          </a:xfrm>
          <a:prstGeom prst="rect">
            <a:avLst/>
          </a:prstGeom>
        </p:spPr>
      </p:pic>
      <p:pic>
        <p:nvPicPr>
          <p:cNvPr id="14" name="Picture 13" descr="SCCZEN_210216SPLWINSTon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0515"/>
            <a:ext cx="2959124" cy="14747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03192" y="5116530"/>
            <a:ext cx="54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Fiji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2244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101600"/>
            <a:ext cx="7772400" cy="901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Houston flooding: mid April 2016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600" y="1105280"/>
            <a:ext cx="4216400" cy="2730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8137"/>
            <a:ext cx="3027081" cy="1704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1820"/>
            <a:ext cx="3041847" cy="1646180"/>
          </a:xfrm>
          <a:prstGeom prst="rect">
            <a:avLst/>
          </a:prstGeom>
        </p:spPr>
      </p:pic>
      <p:pic>
        <p:nvPicPr>
          <p:cNvPr id="7" name="Picture 6" descr="Screen Shot 2016-04-20 at 10.40.15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599" y="1117601"/>
            <a:ext cx="5056092" cy="2857499"/>
          </a:xfrm>
          <a:prstGeom prst="rect">
            <a:avLst/>
          </a:prstGeom>
        </p:spPr>
      </p:pic>
      <p:pic>
        <p:nvPicPr>
          <p:cNvPr id="8" name="Picture 7" descr="Screen Shot 2016-04-20 at 11.02.51 A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3847842"/>
            <a:ext cx="3175000" cy="3010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2873" y="4304720"/>
            <a:ext cx="25397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April </a:t>
            </a:r>
            <a:r>
              <a:rPr lang="en-US" sz="2000">
                <a:solidFill>
                  <a:schemeClr val="bg1"/>
                </a:solidFill>
              </a:rPr>
              <a:t>18 </a:t>
            </a:r>
            <a:r>
              <a:rPr lang="en-US" sz="2000" smtClean="0">
                <a:solidFill>
                  <a:schemeClr val="bg1"/>
                </a:solidFill>
              </a:rPr>
              <a:t>2016 was </a:t>
            </a:r>
            <a:r>
              <a:rPr lang="en-US" sz="2000" dirty="0">
                <a:solidFill>
                  <a:schemeClr val="bg1"/>
                </a:solidFill>
              </a:rPr>
              <a:t>the second wettest day on record in Houston, with </a:t>
            </a:r>
            <a:r>
              <a:rPr lang="en-US" sz="2000" dirty="0" smtClean="0">
                <a:solidFill>
                  <a:schemeClr val="bg1"/>
                </a:solidFill>
              </a:rPr>
              <a:t>9.92” of rain; </a:t>
            </a:r>
            <a:r>
              <a:rPr lang="en-US" sz="2000" dirty="0" err="1">
                <a:solidFill>
                  <a:schemeClr val="bg1"/>
                </a:solidFill>
              </a:rPr>
              <a:t>v</a:t>
            </a:r>
            <a:r>
              <a:rPr lang="en-US" sz="2000" dirty="0" err="1" smtClean="0">
                <a:solidFill>
                  <a:schemeClr val="bg1"/>
                </a:solidFill>
              </a:rPr>
              <a:t>s</a:t>
            </a:r>
            <a:r>
              <a:rPr lang="en-US" sz="2000" dirty="0" smtClean="0">
                <a:solidFill>
                  <a:schemeClr val="bg1"/>
                </a:solidFill>
              </a:rPr>
              <a:t> 10.34” on </a:t>
            </a:r>
            <a:r>
              <a:rPr lang="en-US" sz="2000" dirty="0">
                <a:solidFill>
                  <a:schemeClr val="bg1"/>
                </a:solidFill>
              </a:rPr>
              <a:t>June 26, 1989.</a:t>
            </a:r>
          </a:p>
        </p:txBody>
      </p:sp>
    </p:spTree>
    <p:extLst>
      <p:ext uri="{BB962C8B-B14F-4D97-AF65-F5344CB8AC3E}">
        <p14:creationId xmlns:p14="http://schemas.microsoft.com/office/powerpoint/2010/main" val="395786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is-climate-agreement-key-poi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90651" cy="6851226"/>
          </a:xfrm>
          <a:prstGeom prst="rect">
            <a:avLst/>
          </a:prstGeom>
        </p:spPr>
      </p:pic>
      <p:pic>
        <p:nvPicPr>
          <p:cNvPr id="3" name="Picture 2" descr="635855161816386484-ap-france-climate-countdow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279" y="1611567"/>
            <a:ext cx="2505721" cy="22652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2292" y="604120"/>
            <a:ext cx="203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Dec 12,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3940" y="4524739"/>
            <a:ext cx="219006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Will everyone follow through?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5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349" y="4080911"/>
            <a:ext cx="1954845" cy="27770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6368"/>
            <a:ext cx="6493203" cy="3339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341" y="0"/>
            <a:ext cx="8390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September 2014: </a:t>
            </a:r>
            <a:r>
              <a:rPr lang="en-US" dirty="0" smtClean="0">
                <a:solidFill>
                  <a:srgbClr val="FFFF00"/>
                </a:solidFill>
              </a:rPr>
              <a:t>New York City.  </a:t>
            </a:r>
            <a:r>
              <a:rPr lang="en-US" dirty="0" smtClean="0">
                <a:solidFill>
                  <a:schemeClr val="bg1"/>
                </a:solidFill>
              </a:rPr>
              <a:t>Some 400,000 	marched for climate justice.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933" y="485142"/>
            <a:ext cx="2665068" cy="3992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0567"/>
            <a:ext cx="1955096" cy="2817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275" y="4409096"/>
            <a:ext cx="1628725" cy="2448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778" y="4044713"/>
            <a:ext cx="3678612" cy="2442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734" y="5940968"/>
            <a:ext cx="1669681" cy="9170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5097" y="6488668"/>
            <a:ext cx="1963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 smtClean="0">
                <a:solidFill>
                  <a:schemeClr val="bg1"/>
                </a:solidFill>
              </a:rPr>
              <a:t>Photos</a:t>
            </a:r>
            <a:r>
              <a:rPr lang="en-US" sz="1400" smtClean="0">
                <a:solidFill>
                  <a:schemeClr val="bg1"/>
                </a:solidFill>
              </a:rPr>
              <a:t>: Gary </a:t>
            </a:r>
            <a:r>
              <a:rPr lang="en-US" sz="1400" dirty="0" err="1" smtClean="0">
                <a:solidFill>
                  <a:schemeClr val="bg1"/>
                </a:solidFill>
              </a:rPr>
              <a:t>Braasch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9014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722" name="Picture 2" descr="Greenhouse effect 8-15-200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563" cy="688816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cover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_record_2015 NOA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63624"/>
            <a:ext cx="8004048" cy="4608576"/>
          </a:xfrm>
          <a:prstGeom prst="rect">
            <a:avLst/>
          </a:prstGeom>
        </p:spPr>
      </p:pic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i="1" dirty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Global </a:t>
            </a:r>
            <a:r>
              <a:rPr lang="en-US" sz="3200" i="1" dirty="0" smtClean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temperature </a:t>
            </a:r>
            <a:r>
              <a:rPr lang="en-US" sz="3200" i="1" dirty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and carbon </a:t>
            </a:r>
            <a:r>
              <a:rPr lang="en-US" sz="3200" i="1" dirty="0" smtClean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dioxide: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anomalies through 2015 </a:t>
            </a:r>
            <a:endParaRPr lang="en-US" sz="2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583114" y="6314440"/>
            <a:ext cx="3893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Base period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1900-99; data from NOAA </a:t>
            </a:r>
            <a:endParaRPr lang="en-US" sz="16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 descr="co2_T_record_2015 NOA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51432"/>
            <a:ext cx="8833104" cy="4620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310" y="2523744"/>
            <a:ext cx="77929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"/>
                <a:cs typeface="Myriad Pro"/>
              </a:rPr>
              <a:t> 1°F-</a:t>
            </a:r>
          </a:p>
          <a:p>
            <a:endParaRPr lang="en-US" dirty="0" smtClean="0">
              <a:latin typeface="Myriad Pro"/>
              <a:cs typeface="Myriad Pro"/>
            </a:endParaRPr>
          </a:p>
          <a:p>
            <a:endParaRPr lang="en-US" dirty="0">
              <a:latin typeface="Myriad Pro"/>
              <a:cs typeface="Myriad Pro"/>
            </a:endParaRPr>
          </a:p>
          <a:p>
            <a:endParaRPr lang="en-US" dirty="0" smtClean="0">
              <a:latin typeface="Myriad Pro"/>
              <a:cs typeface="Myriad Pro"/>
            </a:endParaRPr>
          </a:p>
          <a:p>
            <a:endParaRPr lang="en-US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dirty="0">
              <a:latin typeface="Myriad Pro"/>
              <a:cs typeface="Myriad Pro"/>
            </a:endParaRPr>
          </a:p>
          <a:p>
            <a:endParaRPr lang="en-US" dirty="0" smtClean="0">
              <a:latin typeface="Myriad Pro"/>
              <a:cs typeface="Myriad Pro"/>
            </a:endParaRPr>
          </a:p>
          <a:p>
            <a:r>
              <a:rPr lang="en-US" dirty="0" smtClean="0">
                <a:latin typeface="Myriad Pro"/>
                <a:cs typeface="Myriad Pro"/>
              </a:rPr>
              <a:t>-1°F-</a:t>
            </a:r>
            <a:endParaRPr lang="en-US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8485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i="1" dirty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Global </a:t>
            </a:r>
            <a:r>
              <a:rPr lang="en-US" sz="3200" i="1" dirty="0" smtClean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temperature </a:t>
            </a:r>
            <a:br>
              <a:rPr lang="en-US" sz="3200" i="1" dirty="0" smtClean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</a:br>
            <a:r>
              <a:rPr lang="en-US" sz="3200" i="1" dirty="0" smtClean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Jan-Feb-Mar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anomalies through 2016 </a:t>
            </a:r>
            <a:endParaRPr lang="en-US" sz="2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347417" y="6314440"/>
            <a:ext cx="3893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Base period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1900-99; data from NOAA </a:t>
            </a:r>
            <a:endParaRPr lang="en-US" sz="16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Picture 3" descr="GMST_JFM_60-1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42" y="1403117"/>
            <a:ext cx="5866468" cy="3345780"/>
          </a:xfrm>
          <a:prstGeom prst="rect">
            <a:avLst/>
          </a:prstGeom>
        </p:spPr>
      </p:pic>
      <p:pic>
        <p:nvPicPr>
          <p:cNvPr id="5" name="Picture 4" descr="JFM_16_globalTmap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78" b="4271"/>
          <a:stretch/>
        </p:blipFill>
        <p:spPr>
          <a:xfrm>
            <a:off x="4863733" y="3872965"/>
            <a:ext cx="4280267" cy="29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6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13464</TotalTime>
  <Pages>1</Pages>
  <Words>1906</Words>
  <Application>Microsoft Macintosh PowerPoint</Application>
  <PresentationFormat>On-screen Show (4:3)</PresentationFormat>
  <Paragraphs>379</Paragraphs>
  <Slides>66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4_Default Design</vt:lpstr>
      <vt:lpstr>1_Default Design</vt:lpstr>
      <vt:lpstr>2_Default Design</vt:lpstr>
      <vt:lpstr>6_Default Design</vt:lpstr>
      <vt:lpstr>Blank Presentation</vt:lpstr>
      <vt:lpstr>3_Default Design</vt:lpstr>
      <vt:lpstr>1_Office Theme</vt:lpstr>
      <vt:lpstr>5_Default Design</vt:lpstr>
      <vt:lpstr>7_Default Design</vt:lpstr>
      <vt:lpstr>Global warming is alive and well Not that this is a good thing!  Kevin E Trenberth NCAR</vt:lpstr>
      <vt:lpstr>Climate change is happening: It is due to humans </vt:lpstr>
      <vt:lpstr>Running a fever: Seeing the doctor</vt:lpstr>
      <vt:lpstr>What Is Causing Warming?</vt:lpstr>
      <vt:lpstr>World Primary Energy Supply: 1800 – 2008</vt:lpstr>
      <vt:lpstr>PowerPoint Presentation</vt:lpstr>
      <vt:lpstr>PowerPoint Presentation</vt:lpstr>
      <vt:lpstr>Global temperature and carbon dioxide: anomalies through 2015 </vt:lpstr>
      <vt:lpstr>Global temperature  Jan-Feb-Mar anomalies through 2016 </vt:lpstr>
      <vt:lpstr>PowerPoint Presentation</vt:lpstr>
      <vt:lpstr>PowerPoint Presentation</vt:lpstr>
      <vt:lpstr>The 2015 El Niño event</vt:lpstr>
      <vt:lpstr>PowerPoint Presentation</vt:lpstr>
      <vt:lpstr>PowerPoint Presentation</vt:lpstr>
      <vt:lpstr>ENSO is the main source of  interannual variability</vt:lpstr>
      <vt:lpstr>Global warming means more heat: Where does the heat go?</vt:lpstr>
      <vt:lpstr>PowerPoint Presentation</vt:lpstr>
      <vt:lpstr>Snow cover and Arctic sea ice are decreasing</vt:lpstr>
      <vt:lpstr>Sea Level Rise</vt:lpstr>
      <vt:lpstr>PowerPoint Presentation</vt:lpstr>
      <vt:lpstr>Warmer air holds more moisture</vt:lpstr>
      <vt:lpstr>PowerPoint Presentation</vt:lpstr>
      <vt:lpstr>Winter storms and climate change</vt:lpstr>
      <vt:lpstr>Senator James Inhofe stunt on snow and climate change in Senate</vt:lpstr>
      <vt:lpstr>Jonas: East coast snow storm         Jan 22-23 2016</vt:lpstr>
      <vt:lpstr>PowerPoint Presentation</vt:lpstr>
      <vt:lpstr>PowerPoint Presentation</vt:lpstr>
      <vt:lpstr>PowerPoint Presentation</vt:lpstr>
      <vt:lpstr>Progress in climate modeling</vt:lpstr>
      <vt:lpstr>PowerPoint Presentation</vt:lpstr>
      <vt:lpstr>PowerPoint Presentation</vt:lpstr>
      <vt:lpstr>PowerPoint Presentation</vt:lpstr>
      <vt:lpstr>Attribution of climate change</vt:lpstr>
      <vt:lpstr>Projections vs Predictions</vt:lpstr>
      <vt:lpstr>PowerPoint Presentation</vt:lpstr>
      <vt:lpstr>PowerPoint Presentation</vt:lpstr>
      <vt:lpstr>Projections vs Predictions</vt:lpstr>
      <vt:lpstr>PowerPoint Presentation</vt:lpstr>
      <vt:lpstr>PowerPoint Presentation</vt:lpstr>
      <vt:lpstr>PowerPoint Presentation</vt:lpstr>
      <vt:lpstr>IPCC AR5</vt:lpstr>
      <vt:lpstr>PowerPoint Presentation</vt:lpstr>
      <vt:lpstr>Community Integrations - Large Ensemble</vt:lpstr>
      <vt:lpstr>Extremes matter</vt:lpstr>
      <vt:lpstr>PowerPoint Presentation</vt:lpstr>
      <vt:lpstr>Boulder Flooding  September 2013</vt:lpstr>
      <vt:lpstr>PowerPoint Presentation</vt:lpstr>
      <vt:lpstr>PowerPoint Presentation</vt:lpstr>
      <vt:lpstr>Frasier Meadows, east Boulder</vt:lpstr>
      <vt:lpstr>PowerPoint Presentation</vt:lpstr>
      <vt:lpstr>2015-16 events</vt:lpstr>
      <vt:lpstr>PowerPoint Presentation</vt:lpstr>
      <vt:lpstr>Flooding in Texas and Oklahoma May 2015</vt:lpstr>
      <vt:lpstr>Widespread disruption: summer 2015 Heat records all over</vt:lpstr>
      <vt:lpstr>Wildfires galore:  summer 2015 Western US</vt:lpstr>
      <vt:lpstr>Summer 2015: Hurricanes galore: El Niño + global warming</vt:lpstr>
      <vt:lpstr>Major flooding Carolinas October 3-5, 2015</vt:lpstr>
      <vt:lpstr>Major flooding  Southern India (Chennai = Madras) November-Dec, 2015 Hundreds dead (275+). 47” in Nov (wettest ever) plus 11 inches first week Dec.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Houston flooding: mid April 2016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Dr. Kevin E. Trenberth</dc:creator>
  <cp:lastModifiedBy>Kevin Trenberth</cp:lastModifiedBy>
  <cp:revision>1075</cp:revision>
  <cp:lastPrinted>2013-06-10T17:49:37Z</cp:lastPrinted>
  <dcterms:created xsi:type="dcterms:W3CDTF">1996-09-25T11:29:30Z</dcterms:created>
  <dcterms:modified xsi:type="dcterms:W3CDTF">2016-05-26T14:30:41Z</dcterms:modified>
</cp:coreProperties>
</file>