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9" r:id="rId1"/>
    <p:sldMasterId id="2147483735" r:id="rId2"/>
    <p:sldMasterId id="2147483761" r:id="rId3"/>
    <p:sldMasterId id="2147483763" r:id="rId4"/>
    <p:sldMasterId id="2147483768" r:id="rId5"/>
    <p:sldMasterId id="2147483772" r:id="rId6"/>
  </p:sldMasterIdLst>
  <p:notesMasterIdLst>
    <p:notesMasterId r:id="rId51"/>
  </p:notesMasterIdLst>
  <p:handoutMasterIdLst>
    <p:handoutMasterId r:id="rId52"/>
  </p:handoutMasterIdLst>
  <p:sldIdLst>
    <p:sldId id="881" r:id="rId7"/>
    <p:sldId id="889" r:id="rId8"/>
    <p:sldId id="838" r:id="rId9"/>
    <p:sldId id="839" r:id="rId10"/>
    <p:sldId id="829" r:id="rId11"/>
    <p:sldId id="840" r:id="rId12"/>
    <p:sldId id="882" r:id="rId13"/>
    <p:sldId id="776" r:id="rId14"/>
    <p:sldId id="808" r:id="rId15"/>
    <p:sldId id="835" r:id="rId16"/>
    <p:sldId id="780" r:id="rId17"/>
    <p:sldId id="807" r:id="rId18"/>
    <p:sldId id="804" r:id="rId19"/>
    <p:sldId id="816" r:id="rId20"/>
    <p:sldId id="817" r:id="rId21"/>
    <p:sldId id="818" r:id="rId22"/>
    <p:sldId id="819" r:id="rId23"/>
    <p:sldId id="820" r:id="rId24"/>
    <p:sldId id="821" r:id="rId25"/>
    <p:sldId id="770" r:id="rId26"/>
    <p:sldId id="802" r:id="rId27"/>
    <p:sldId id="887" r:id="rId28"/>
    <p:sldId id="886" r:id="rId29"/>
    <p:sldId id="883" r:id="rId30"/>
    <p:sldId id="868" r:id="rId31"/>
    <p:sldId id="871" r:id="rId32"/>
    <p:sldId id="872" r:id="rId33"/>
    <p:sldId id="891" r:id="rId34"/>
    <p:sldId id="892" r:id="rId35"/>
    <p:sldId id="873" r:id="rId36"/>
    <p:sldId id="825" r:id="rId37"/>
    <p:sldId id="824" r:id="rId38"/>
    <p:sldId id="823" r:id="rId39"/>
    <p:sldId id="826" r:id="rId40"/>
    <p:sldId id="854" r:id="rId41"/>
    <p:sldId id="855" r:id="rId42"/>
    <p:sldId id="885" r:id="rId43"/>
    <p:sldId id="874" r:id="rId44"/>
    <p:sldId id="875" r:id="rId45"/>
    <p:sldId id="877" r:id="rId46"/>
    <p:sldId id="878" r:id="rId47"/>
    <p:sldId id="888" r:id="rId48"/>
    <p:sldId id="880" r:id="rId49"/>
    <p:sldId id="860" r:id="rId50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66FFCC"/>
    <a:srgbClr val="0000CC"/>
    <a:srgbClr val="FFCCCC"/>
    <a:srgbClr val="FFEBEB"/>
    <a:srgbClr val="996633"/>
    <a:srgbClr val="9933FF"/>
    <a:srgbClr val="0000FF"/>
    <a:srgbClr val="FF9900"/>
    <a:srgbClr val="E90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6" autoAdjust="0"/>
    <p:restoredTop sz="94683" autoAdjust="0"/>
  </p:normalViewPr>
  <p:slideViewPr>
    <p:cSldViewPr snapToGrid="0"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-1588"/>
            <a:ext cx="30273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6975"/>
            <a:ext cx="30273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16975"/>
            <a:ext cx="30273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fld id="{D75F1CE3-95A9-4DAF-8E93-45D19110B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48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-1588"/>
            <a:ext cx="30273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6975"/>
            <a:ext cx="30273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16975"/>
            <a:ext cx="30273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fld id="{502DC7DA-D02C-47CE-B485-57768C271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0075"/>
            <a:ext cx="51181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76" tIns="47680" rIns="93776" bIns="47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6087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526887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6513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97000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6213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DP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2012%E2%80%9313_North_American_drough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estimates range from $60 billion to $100 billion, for drought (10 Dec 2012)</a:t>
            </a:r>
          </a:p>
          <a:p>
            <a:r>
              <a:rPr lang="en-US" dirty="0" smtClean="0"/>
              <a:t>http://www.cnbc.com/id/100294265</a:t>
            </a:r>
          </a:p>
          <a:p>
            <a:r>
              <a:rPr lang="en-US" dirty="0" smtClean="0"/>
              <a:t>Wikipedia:</a:t>
            </a:r>
          </a:p>
          <a:p>
            <a:r>
              <a:rPr lang="en-US" dirty="0" smtClean="0"/>
              <a:t>The drought has inflicted, and is expected to continue to inflict, catastrophic economic ramifications for the affected states, so far costing more than $35 billion in the Midwest. As for the whole US, the drought is predicted to reduce the </a:t>
            </a:r>
            <a:r>
              <a:rPr lang="en-US" dirty="0" smtClean="0">
                <a:hlinkClick r:id="rId3" tooltip="GDP"/>
              </a:rPr>
              <a:t>gross domestic product</a:t>
            </a:r>
            <a:r>
              <a:rPr lang="en-US" dirty="0" smtClean="0"/>
              <a:t> by 0.5-1%, equating to a loss of $75 to $150 billion.</a:t>
            </a:r>
            <a:r>
              <a:rPr lang="en-US" baseline="30000" dirty="0" smtClean="0">
                <a:hlinkClick r:id="rId4"/>
              </a:rPr>
              <a:t>[4][5]</a:t>
            </a:r>
            <a:r>
              <a:rPr lang="en-US" dirty="0" smtClean="0"/>
              <a:t> 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60BE5-97B8-4D08-85E6-5A244D55214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http://www.csmonitor.com/USA/Latest-News-Wires/2012/0627/Waldo-Canyon-fire-reaches-epic-proportions-video</a:t>
            </a:r>
          </a:p>
          <a:p>
            <a:r>
              <a:rPr lang="en-US" dirty="0" smtClean="0"/>
              <a:t>http://abcnews.go.com/meta/search/imageDetail?format=plain&amp;source=http://abcnews.go.com/images/US/ap_colorado_wildfires_update2_lpl_120629</a:t>
            </a:r>
          </a:p>
          <a:p>
            <a:r>
              <a:rPr lang="en-US" dirty="0" smtClean="0"/>
              <a:t>http://www.people.com/people/article/0,,20608032,00.html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60BE5-97B8-4D08-85E6-5A244D55214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68C0E4D0-17DD-4198-A148-9DCF72E7C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D5003-95A3-4CC3-806A-C66A00A275A5}" type="slidenum">
              <a:rPr lang="ja-JP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70650"/>
            <a:ext cx="1828800" cy="514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A7ABD-3274-489B-8066-42CE169E7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6A939-E486-4147-A49A-3120207D1C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7FDF2-687B-4027-82F5-4E6AE12233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7412" name="Picture 7" descr="NCAR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57" r:id="rId2"/>
    <p:sldLayoutId id="214748375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74" r:id="rId2"/>
    <p:sldLayoutId id="214748377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CloudB"/>
          <p:cNvPicPr>
            <a:picLocks noChangeAspect="1" noChangeArrowheads="1"/>
          </p:cNvPicPr>
          <p:nvPr userDrawn="1"/>
        </p:nvPicPr>
        <p:blipFill>
          <a:blip r:embed="rId3" cstate="print">
            <a:lum bright="24000" contrast="-4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06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B244B4FA-CD04-4C04-BD87-2FA6FDE4D5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6" name="Picture 7" descr="NCARLogoN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8838" y="6351588"/>
            <a:ext cx="66516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CloudB"/>
          <p:cNvPicPr>
            <a:picLocks noChangeAspect="1" noChangeArrowheads="1"/>
          </p:cNvPicPr>
          <p:nvPr userDrawn="1"/>
        </p:nvPicPr>
        <p:blipFill>
          <a:blip r:embed="rId3" cstate="print">
            <a:lum bright="24000" contrast="-4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06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B244B4FA-CD04-4C04-BD87-2FA6FDE4D5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6" name="Picture 7" descr="NCARLogoN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8838" y="6351588"/>
            <a:ext cx="66516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2" name="Picture 7" descr="NCAR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7F7075C-04A4-419B-915C-7685B5568EF8}" type="slidenum">
              <a:rPr lang="en-US">
                <a:cs typeface="+mn-cs"/>
              </a:rPr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EarthWx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7875" name="Text Box 3"/>
          <p:cNvSpPr txBox="1">
            <a:spLocks noChangeArrowheads="1"/>
          </p:cNvSpPr>
          <p:nvPr/>
        </p:nvSpPr>
        <p:spPr bwMode="auto">
          <a:xfrm>
            <a:off x="304800" y="1477963"/>
            <a:ext cx="8245475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565150" indent="-565150"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C</a:t>
            </a:r>
            <a:r>
              <a:rPr lang="en-US" sz="3600" b="1" dirty="0" smtClean="0">
                <a:solidFill>
                  <a:srgbClr val="FF0000"/>
                </a:solidFill>
              </a:rPr>
              <a:t>limate </a:t>
            </a:r>
            <a:r>
              <a:rPr lang="en-US" sz="3600" b="1" dirty="0">
                <a:solidFill>
                  <a:srgbClr val="FF0000"/>
                </a:solidFill>
              </a:rPr>
              <a:t>C</a:t>
            </a:r>
            <a:r>
              <a:rPr lang="en-US" sz="3600" b="1" dirty="0" smtClean="0">
                <a:solidFill>
                  <a:srgbClr val="FF0000"/>
                </a:solidFill>
              </a:rPr>
              <a:t>hange </a:t>
            </a:r>
          </a:p>
          <a:p>
            <a:pPr marL="565150" indent="-565150" algn="ctr"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and  </a:t>
            </a:r>
          </a:p>
          <a:p>
            <a:pPr marL="565150" indent="-565150" algn="ctr"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Water: </a:t>
            </a:r>
          </a:p>
          <a:p>
            <a:pPr marL="565150" indent="-565150" algn="ctr"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From the Globe to Utah</a:t>
            </a:r>
          </a:p>
          <a:p>
            <a:pPr marL="565150" indent="-565150" algn="ctr">
              <a:defRPr/>
            </a:pPr>
            <a:endParaRPr lang="en-US" sz="4000" dirty="0">
              <a:cs typeface="+mn-cs"/>
            </a:endParaRPr>
          </a:p>
          <a:p>
            <a:pPr marL="565150" indent="-565150" algn="ctr">
              <a:defRPr/>
            </a:pPr>
            <a:endParaRPr lang="en-US" sz="4000" dirty="0">
              <a:cs typeface="+mn-cs"/>
            </a:endParaRPr>
          </a:p>
          <a:p>
            <a:pPr marL="565150" indent="-565150" algn="ctr">
              <a:defRPr/>
            </a:pPr>
            <a:r>
              <a:rPr lang="en-US" sz="3600" dirty="0">
                <a:solidFill>
                  <a:srgbClr val="CC0000"/>
                </a:solidFill>
                <a:cs typeface="+mn-cs"/>
              </a:rPr>
              <a:t>Kevin E. </a:t>
            </a:r>
            <a:r>
              <a:rPr lang="en-US" sz="3600" dirty="0" err="1">
                <a:solidFill>
                  <a:srgbClr val="CC0000"/>
                </a:solidFill>
                <a:cs typeface="+mn-cs"/>
              </a:rPr>
              <a:t>Trenberth</a:t>
            </a:r>
            <a:endParaRPr lang="en-US" sz="3600" dirty="0">
              <a:solidFill>
                <a:srgbClr val="CC0000"/>
              </a:solidFill>
              <a:cs typeface="+mn-cs"/>
            </a:endParaRPr>
          </a:p>
          <a:p>
            <a:pPr marL="565150" indent="-565150" algn="ctr">
              <a:defRPr/>
            </a:pPr>
            <a:r>
              <a:rPr lang="en-US" sz="3200" dirty="0">
                <a:solidFill>
                  <a:srgbClr val="CC0000"/>
                </a:solidFill>
                <a:cs typeface="+mn-cs"/>
              </a:rPr>
              <a:t>NCAR</a:t>
            </a:r>
          </a:p>
          <a:p>
            <a:pPr marL="565150" indent="-565150" algn="ctr">
              <a:defRPr/>
            </a:pPr>
            <a:endParaRPr lang="en-US" sz="3200" dirty="0">
              <a:solidFill>
                <a:srgbClr val="CC0000"/>
              </a:solidFill>
              <a:cs typeface="+mn-cs"/>
            </a:endParaRPr>
          </a:p>
          <a:p>
            <a:pPr marL="565150" indent="-565150">
              <a:defRPr/>
            </a:pPr>
            <a:endParaRPr lang="en-US" sz="1000" dirty="0"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818" name="Picture 2" descr="crackedearth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5943600" y="3962400"/>
            <a:ext cx="2476500" cy="2617788"/>
          </a:xfrm>
          <a:prstGeom prst="rect">
            <a:avLst/>
          </a:prstGeom>
          <a:noFill/>
        </p:spPr>
      </p:pic>
      <p:pic>
        <p:nvPicPr>
          <p:cNvPr id="930819" name="Picture 3" descr="swea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" t="8511" r="85405" b="8511"/>
          <a:stretch>
            <a:fillRect/>
          </a:stretch>
        </p:blipFill>
        <p:spPr bwMode="auto">
          <a:xfrm>
            <a:off x="6797675" y="1311275"/>
            <a:ext cx="1143000" cy="892175"/>
          </a:xfrm>
          <a:prstGeom prst="rect">
            <a:avLst/>
          </a:prstGeom>
          <a:solidFill>
            <a:srgbClr val="FFDDBB"/>
          </a:solidFill>
          <a:ln w="9525">
            <a:noFill/>
            <a:miter lim="800000"/>
            <a:headEnd/>
            <a:tailEnd/>
          </a:ln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1143000" y="1447800"/>
            <a:ext cx="73596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Human body: sweats </a:t>
            </a:r>
          </a:p>
          <a:p>
            <a:endParaRPr lang="en-US" b="1">
              <a:solidFill>
                <a:srgbClr val="CC0000"/>
              </a:solidFill>
            </a:endParaRPr>
          </a:p>
          <a:p>
            <a:r>
              <a:rPr lang="en-US" b="1">
                <a:solidFill>
                  <a:srgbClr val="CC0000"/>
                </a:solidFill>
              </a:rPr>
              <a:t>Homes: Evaporative coolers (swamp coolers)</a:t>
            </a:r>
          </a:p>
          <a:p>
            <a:endParaRPr lang="en-US" b="1">
              <a:solidFill>
                <a:srgbClr val="CC0000"/>
              </a:solidFill>
            </a:endParaRPr>
          </a:p>
          <a:p>
            <a:r>
              <a:rPr lang="en-US" b="1">
                <a:solidFill>
                  <a:srgbClr val="CC0000"/>
                </a:solidFill>
              </a:rPr>
              <a:t>Planet Earth: Evaporation (if moisture available)</a:t>
            </a:r>
          </a:p>
        </p:txBody>
      </p:sp>
      <p:sp>
        <p:nvSpPr>
          <p:cNvPr id="930821" name="WordArt 5"/>
          <p:cNvSpPr>
            <a:spLocks noChangeArrowheads="1" noChangeShapeType="1" noTextEdit="1"/>
          </p:cNvSpPr>
          <p:nvPr/>
        </p:nvSpPr>
        <p:spPr bwMode="auto">
          <a:xfrm>
            <a:off x="1143000" y="228600"/>
            <a:ext cx="47244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i="1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bg1"/>
                  </a:outerShdw>
                </a:effectLst>
                <a:latin typeface="Impact"/>
              </a:rPr>
              <a:t>Controlling  Heat</a:t>
            </a:r>
          </a:p>
        </p:txBody>
      </p:sp>
      <p:sp>
        <p:nvSpPr>
          <p:cNvPr id="930822" name="Text Box 6"/>
          <p:cNvSpPr txBox="1">
            <a:spLocks noChangeArrowheads="1"/>
          </p:cNvSpPr>
          <p:nvPr/>
        </p:nvSpPr>
        <p:spPr bwMode="auto">
          <a:xfrm>
            <a:off x="381000" y="3581400"/>
            <a:ext cx="4953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e.g., When sun comes out after showers, </a:t>
            </a: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the first thing that happens is that the puddles dry up: before temperature increases.</a:t>
            </a:r>
          </a:p>
        </p:txBody>
      </p:sp>
      <p:pic>
        <p:nvPicPr>
          <p:cNvPr id="930823" name="Picture 7" descr="SO01038_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365625"/>
            <a:ext cx="1038225" cy="1044575"/>
          </a:xfrm>
          <a:prstGeom prst="rect">
            <a:avLst/>
          </a:prstGeom>
          <a:noFill/>
        </p:spPr>
      </p:pic>
      <p:sp>
        <p:nvSpPr>
          <p:cNvPr id="930824" name="Line 8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2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576263" y="220663"/>
            <a:ext cx="78851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rgbClr val="FF0000"/>
                </a:solidFill>
                <a:cs typeface="+mn-cs"/>
              </a:rPr>
              <a:t>How should precipitation change as climate changes?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54063" y="1660525"/>
            <a:ext cx="671850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buSzPct val="150000"/>
              <a:tabLst>
                <a:tab pos="2065338" algn="l"/>
              </a:tabLst>
              <a:defRPr/>
            </a:pPr>
            <a:r>
              <a:rPr lang="en-US" dirty="0">
                <a:cs typeface="+mn-cs"/>
              </a:rPr>
              <a:t> 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Usually only total </a:t>
            </a:r>
            <a:r>
              <a:rPr lang="en-US" b="1" dirty="0">
                <a:solidFill>
                  <a:schemeClr val="bg1"/>
                </a:solidFill>
                <a:cs typeface="+mn-cs"/>
              </a:rPr>
              <a:t>amount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 is considered</a:t>
            </a:r>
          </a:p>
          <a:p>
            <a:pPr marL="339725" indent="-339725" eaLnBrk="0" hangingPunct="0">
              <a:buSzPct val="150000"/>
              <a:buFontTx/>
              <a:buChar char="•"/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But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most of the time it does not rain</a:t>
            </a:r>
          </a:p>
          <a:p>
            <a:pPr marL="339725" indent="-339725" eaLnBrk="0" hangingPunct="0">
              <a:buSzPct val="150000"/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cs typeface="+mn-cs"/>
              </a:rPr>
              <a:t> </a:t>
            </a:r>
            <a:r>
              <a:rPr lang="en-US" dirty="0" smtClean="0">
                <a:solidFill>
                  <a:schemeClr val="bg1"/>
                </a:solidFill>
                <a:cs typeface="+mn-cs"/>
              </a:rPr>
              <a:t>The </a:t>
            </a:r>
            <a:r>
              <a:rPr lang="en-US" b="1" dirty="0">
                <a:solidFill>
                  <a:schemeClr val="bg1"/>
                </a:solidFill>
                <a:cs typeface="+mn-cs"/>
              </a:rPr>
              <a:t>frequency and duration</a:t>
            </a:r>
            <a:r>
              <a:rPr lang="en-US" dirty="0">
                <a:solidFill>
                  <a:schemeClr val="bg1"/>
                </a:solidFill>
                <a:cs typeface="+mn-cs"/>
              </a:rPr>
              <a:t> (how often)</a:t>
            </a:r>
          </a:p>
          <a:p>
            <a:pPr marL="339725" indent="-339725" eaLnBrk="0" hangingPunct="0">
              <a:buSzPct val="150000"/>
              <a:buFontTx/>
              <a:buChar char="•"/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The </a:t>
            </a:r>
            <a:r>
              <a:rPr lang="en-US" b="1" dirty="0">
                <a:solidFill>
                  <a:schemeClr val="bg1"/>
                </a:solidFill>
                <a:cs typeface="+mn-cs"/>
              </a:rPr>
              <a:t>intensity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(the rate when it does rain)</a:t>
            </a:r>
          </a:p>
          <a:p>
            <a:pPr marL="339725" indent="-339725" eaLnBrk="0" hangingPunct="0">
              <a:buSzPct val="150000"/>
              <a:buFontTx/>
              <a:buChar char="•"/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The </a:t>
            </a:r>
            <a:r>
              <a:rPr lang="en-US" b="1" dirty="0">
                <a:solidFill>
                  <a:schemeClr val="bg1"/>
                </a:solidFill>
                <a:cs typeface="+mn-cs"/>
              </a:rPr>
              <a:t>sequence </a:t>
            </a:r>
          </a:p>
          <a:p>
            <a:pPr marL="339725" indent="-339725" eaLnBrk="0" hangingPunct="0">
              <a:buSzPct val="150000"/>
              <a:buFontTx/>
              <a:buChar char="•"/>
              <a:defRPr/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The </a:t>
            </a:r>
            <a:r>
              <a:rPr lang="en-US" b="1" dirty="0">
                <a:solidFill>
                  <a:schemeClr val="bg1"/>
                </a:solidFill>
                <a:cs typeface="+mn-cs"/>
              </a:rPr>
              <a:t>phase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: snow or rain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90538" y="4645025"/>
            <a:ext cx="5207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The intensity and phase affect how much runs off versus how much soaks into the soils.</a:t>
            </a:r>
          </a:p>
          <a:p>
            <a:pPr eaLnBrk="0" hangingPunct="0">
              <a:defRPr/>
            </a:pPr>
            <a:endParaRPr lang="en-US" b="1" dirty="0">
              <a:solidFill>
                <a:srgbClr val="023CCC"/>
              </a:solidFill>
              <a:cs typeface="+mn-cs"/>
            </a:endParaRPr>
          </a:p>
        </p:txBody>
      </p:sp>
      <p:pic>
        <p:nvPicPr>
          <p:cNvPr id="7173" name="Picture 5" descr="spac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6913" y="4541838"/>
            <a:ext cx="3351212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9903" y="6463859"/>
            <a:ext cx="4863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Trenberth et al. 2003; Trenberth 2011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Daily Precipitation at 2 stations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781050" y="3632200"/>
          <a:ext cx="6886575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Chart" r:id="rId3" imgW="9180000" imgH="2565000" progId="MSGraph.Chart.8">
                  <p:embed followColorScheme="full"/>
                </p:oleObj>
              </mc:Choice>
              <mc:Fallback>
                <p:oleObj name="Chart" r:id="rId3" imgW="9180000" imgH="25650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294" r="16470"/>
                      <a:stretch>
                        <a:fillRect/>
                      </a:stretch>
                    </p:blipFill>
                    <p:spPr bwMode="auto">
                      <a:xfrm>
                        <a:off x="781050" y="3632200"/>
                        <a:ext cx="6886575" cy="281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628650" y="838200"/>
          <a:ext cx="7023100" cy="282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Chart" r:id="rId5" imgW="9180000" imgH="2565000" progId="MSGraph.Chart.8">
                  <p:embed followColorScheme="full"/>
                </p:oleObj>
              </mc:Choice>
              <mc:Fallback>
                <p:oleObj name="Chart" r:id="rId5" imgW="9180000" imgH="2565000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117" r="16470"/>
                      <a:stretch>
                        <a:fillRect/>
                      </a:stretch>
                    </p:blipFill>
                    <p:spPr bwMode="auto">
                      <a:xfrm>
                        <a:off x="628650" y="838200"/>
                        <a:ext cx="7023100" cy="282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6234113" y="1955800"/>
            <a:ext cx="2981907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Frequency  </a:t>
            </a:r>
            <a:r>
              <a:rPr lang="en-US" b="1" dirty="0">
                <a:solidFill>
                  <a:srgbClr val="000000"/>
                </a:solidFill>
              </a:rPr>
              <a:t>6.7%</a:t>
            </a:r>
          </a:p>
          <a:p>
            <a:r>
              <a:rPr lang="en-US" b="1" dirty="0">
                <a:solidFill>
                  <a:srgbClr val="000000"/>
                </a:solidFill>
              </a:rPr>
              <a:t>Intensity </a:t>
            </a:r>
            <a:r>
              <a:rPr lang="en-US" b="1" dirty="0" smtClean="0">
                <a:solidFill>
                  <a:srgbClr val="000000"/>
                </a:solidFill>
              </a:rPr>
              <a:t>37.5 </a:t>
            </a:r>
            <a:r>
              <a:rPr lang="en-US" b="1" dirty="0">
                <a:solidFill>
                  <a:srgbClr val="000000"/>
                </a:solidFill>
              </a:rPr>
              <a:t>mm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sz="1000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Frequency  </a:t>
            </a:r>
            <a:r>
              <a:rPr lang="en-US" b="1" dirty="0" smtClean="0">
                <a:solidFill>
                  <a:srgbClr val="000000"/>
                </a:solidFill>
              </a:rPr>
              <a:t>67</a:t>
            </a:r>
            <a:r>
              <a:rPr lang="en-US" b="1" dirty="0">
                <a:solidFill>
                  <a:srgbClr val="000000"/>
                </a:solidFill>
              </a:rPr>
              <a:t>%</a:t>
            </a:r>
          </a:p>
          <a:p>
            <a:r>
              <a:rPr lang="en-US" b="1" dirty="0">
                <a:solidFill>
                  <a:srgbClr val="000000"/>
                </a:solidFill>
              </a:rPr>
              <a:t>Intensity </a:t>
            </a:r>
            <a:r>
              <a:rPr lang="en-US" b="1" dirty="0" smtClean="0">
                <a:solidFill>
                  <a:srgbClr val="000000"/>
                </a:solidFill>
              </a:rPr>
              <a:t>3.75 </a:t>
            </a:r>
            <a:r>
              <a:rPr lang="en-US" b="1" dirty="0">
                <a:solidFill>
                  <a:srgbClr val="000000"/>
                </a:solidFill>
              </a:rPr>
              <a:t>mm</a:t>
            </a:r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6237288" y="893763"/>
            <a:ext cx="2754312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C0000"/>
                </a:solidFill>
              </a:rPr>
              <a:t>Monthly</a:t>
            </a:r>
          </a:p>
          <a:p>
            <a:pPr>
              <a:defRPr/>
            </a:pPr>
            <a:r>
              <a:rPr lang="en-US" sz="2800" b="1" dirty="0">
                <a:solidFill>
                  <a:srgbClr val="CC0000"/>
                </a:solidFill>
              </a:rPr>
              <a:t>Amount 75 mm</a:t>
            </a:r>
          </a:p>
          <a:p>
            <a:pPr>
              <a:defRPr/>
            </a:pPr>
            <a:endParaRPr lang="en-US" sz="2800" b="1" dirty="0">
              <a:solidFill>
                <a:srgbClr val="CC0000"/>
              </a:solidFill>
            </a:endParaRPr>
          </a:p>
          <a:p>
            <a:pPr>
              <a:defRPr/>
            </a:pPr>
            <a:endParaRPr lang="en-US" sz="2800" b="1" dirty="0">
              <a:solidFill>
                <a:srgbClr val="CC0000"/>
              </a:solidFill>
            </a:endParaRPr>
          </a:p>
          <a:p>
            <a:pPr>
              <a:defRPr/>
            </a:pPr>
            <a:endParaRPr lang="en-US" sz="2800" b="1" dirty="0">
              <a:solidFill>
                <a:srgbClr val="CC0000"/>
              </a:solidFill>
            </a:endParaRPr>
          </a:p>
          <a:p>
            <a:pPr>
              <a:defRPr/>
            </a:pPr>
            <a:endParaRPr lang="en-US" sz="2800" b="1" dirty="0">
              <a:solidFill>
                <a:srgbClr val="CC0000"/>
              </a:solidFill>
            </a:endParaRPr>
          </a:p>
          <a:p>
            <a:pPr>
              <a:defRPr/>
            </a:pPr>
            <a:endParaRPr lang="en-US" sz="2000" b="1" dirty="0">
              <a:solidFill>
                <a:srgbClr val="CC0000"/>
              </a:solidFill>
            </a:endParaRPr>
          </a:p>
          <a:p>
            <a:pPr>
              <a:defRPr/>
            </a:pPr>
            <a:endParaRPr lang="en-US" sz="2800" b="1" dirty="0">
              <a:solidFill>
                <a:srgbClr val="CC0000"/>
              </a:solidFill>
            </a:endParaRPr>
          </a:p>
          <a:p>
            <a:pPr>
              <a:defRPr/>
            </a:pPr>
            <a:r>
              <a:rPr lang="en-US" sz="2800" b="1" dirty="0">
                <a:solidFill>
                  <a:srgbClr val="CC0000"/>
                </a:solidFill>
              </a:rPr>
              <a:t>Amount 75 mm</a:t>
            </a: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1603375" y="3176588"/>
            <a:ext cx="45212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400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993300"/>
                </a:solidFill>
                <a:latin typeface="Arial" pitchFamily="34" charset="0"/>
              </a:rPr>
              <a:t>drought          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</a:rPr>
              <a:t>wild fires</a:t>
            </a:r>
            <a:r>
              <a:rPr lang="en-US" sz="2000" b="1" dirty="0">
                <a:solidFill>
                  <a:srgbClr val="009900"/>
                </a:solidFill>
                <a:latin typeface="Arial" pitchFamily="34" charset="0"/>
              </a:rPr>
              <a:t>           </a:t>
            </a:r>
            <a:r>
              <a:rPr lang="en-US" sz="2000" b="1" dirty="0">
                <a:solidFill>
                  <a:srgbClr val="00AE00"/>
                </a:solidFill>
                <a:latin typeface="Arial" pitchFamily="34" charset="0"/>
              </a:rPr>
              <a:t>local</a:t>
            </a:r>
          </a:p>
          <a:p>
            <a:pPr>
              <a:defRPr/>
            </a:pPr>
            <a:r>
              <a:rPr lang="en-US" sz="2000" b="1" dirty="0">
                <a:solidFill>
                  <a:srgbClr val="993300"/>
                </a:solidFill>
                <a:latin typeface="Arial" pitchFamily="34" charset="0"/>
              </a:rPr>
              <a:t>wilting plants</a:t>
            </a:r>
            <a:r>
              <a:rPr lang="en-US" sz="2000" b="1" dirty="0">
                <a:solidFill>
                  <a:srgbClr val="009900"/>
                </a:solidFill>
                <a:latin typeface="Arial" pitchFamily="34" charset="0"/>
              </a:rPr>
              <a:t>                            </a:t>
            </a:r>
            <a:r>
              <a:rPr lang="en-US" sz="2000" b="1" dirty="0">
                <a:solidFill>
                  <a:srgbClr val="00AE00"/>
                </a:solidFill>
                <a:latin typeface="Arial" pitchFamily="34" charset="0"/>
              </a:rPr>
              <a:t>floods</a:t>
            </a:r>
          </a:p>
          <a:p>
            <a:pPr>
              <a:defRPr/>
            </a:pPr>
            <a:endParaRPr lang="en-US" sz="2000" b="1" dirty="0">
              <a:solidFill>
                <a:srgbClr val="009900"/>
              </a:solidFill>
              <a:latin typeface="Arial" pitchFamily="34" charset="0"/>
            </a:endParaRPr>
          </a:p>
          <a:p>
            <a:pPr>
              <a:defRPr/>
            </a:pPr>
            <a:endParaRPr lang="en-US" sz="2000" b="1" dirty="0">
              <a:solidFill>
                <a:srgbClr val="009900"/>
              </a:solidFill>
              <a:latin typeface="Arial" pitchFamily="34" charset="0"/>
            </a:endParaRPr>
          </a:p>
          <a:p>
            <a:pPr>
              <a:defRPr/>
            </a:pPr>
            <a:endParaRPr lang="en-US" sz="2000" b="1" dirty="0">
              <a:solidFill>
                <a:srgbClr val="009900"/>
              </a:solidFill>
              <a:latin typeface="Arial" pitchFamily="34" charset="0"/>
            </a:endParaRPr>
          </a:p>
          <a:p>
            <a:pPr>
              <a:defRPr/>
            </a:pPr>
            <a:endParaRPr lang="en-US" sz="2000" b="1" dirty="0">
              <a:solidFill>
                <a:srgbClr val="009900"/>
              </a:solidFill>
              <a:latin typeface="Arial" pitchFamily="34" charset="0"/>
            </a:endParaRPr>
          </a:p>
          <a:p>
            <a:pPr>
              <a:defRPr/>
            </a:pPr>
            <a:endParaRPr lang="en-US" sz="2000" b="1" dirty="0">
              <a:solidFill>
                <a:srgbClr val="009900"/>
              </a:solidFill>
              <a:latin typeface="Arial" pitchFamily="34" charset="0"/>
            </a:endParaRPr>
          </a:p>
          <a:p>
            <a:pPr>
              <a:defRPr/>
            </a:pPr>
            <a:endParaRPr lang="en-US" sz="2000" b="1" dirty="0">
              <a:solidFill>
                <a:srgbClr val="009900"/>
              </a:solidFill>
              <a:latin typeface="Arial" pitchFamily="34" charset="0"/>
            </a:endParaRPr>
          </a:p>
          <a:p>
            <a:pPr>
              <a:defRPr/>
            </a:pPr>
            <a:endParaRPr lang="en-US" sz="2000" b="1" dirty="0">
              <a:solidFill>
                <a:srgbClr val="009900"/>
              </a:solidFill>
              <a:latin typeface="Arial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latin typeface="Arial" pitchFamily="34" charset="0"/>
              </a:rPr>
              <a:t>soil moisture replenished</a:t>
            </a:r>
          </a:p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latin typeface="Arial" pitchFamily="34" charset="0"/>
              </a:rPr>
              <a:t>virtually no runoff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441325" y="1670050"/>
            <a:ext cx="55086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C0128"/>
                </a:solidFill>
                <a:latin typeface="Arial" charset="0"/>
              </a:rPr>
              <a:t>A</a:t>
            </a:r>
          </a:p>
          <a:p>
            <a:endParaRPr lang="en-US" sz="4000" b="1">
              <a:solidFill>
                <a:srgbClr val="FC0128"/>
              </a:solidFill>
              <a:latin typeface="Arial" charset="0"/>
            </a:endParaRPr>
          </a:p>
          <a:p>
            <a:endParaRPr lang="en-US" sz="4000" b="1">
              <a:solidFill>
                <a:srgbClr val="FC0128"/>
              </a:solidFill>
              <a:latin typeface="Arial" charset="0"/>
            </a:endParaRPr>
          </a:p>
          <a:p>
            <a:endParaRPr lang="en-US" sz="4000" b="1">
              <a:solidFill>
                <a:srgbClr val="FC0128"/>
              </a:solidFill>
              <a:latin typeface="Arial" charset="0"/>
            </a:endParaRPr>
          </a:p>
          <a:p>
            <a:endParaRPr lang="en-US" sz="4000" b="1">
              <a:solidFill>
                <a:srgbClr val="FC0128"/>
              </a:solidFill>
              <a:latin typeface="Arial" charset="0"/>
            </a:endParaRPr>
          </a:p>
          <a:p>
            <a:r>
              <a:rPr lang="en-US" sz="4000" b="1">
                <a:solidFill>
                  <a:srgbClr val="FC0128"/>
                </a:solidFill>
                <a:latin typeface="Arial" charset="0"/>
              </a:rPr>
              <a:t>B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3" grpId="0" autoUpdateAnimBg="0"/>
      <p:bldP spid="13517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FFFF00"/>
                </a:solidFill>
              </a:rPr>
              <a:t>Factors in Changes in Precipitation</a:t>
            </a:r>
          </a:p>
        </p:txBody>
      </p:sp>
      <p:pic>
        <p:nvPicPr>
          <p:cNvPr id="22531" name="Picture 3"/>
          <p:cNvPicPr>
            <a:picLocks noGrp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3000" y="2316163"/>
            <a:ext cx="5541963" cy="3238500"/>
          </a:xfrm>
        </p:spPr>
      </p:pic>
      <p:pic>
        <p:nvPicPr>
          <p:cNvPr id="22533" name="Picture 7" descr="rai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447800"/>
            <a:ext cx="14478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05038" y="5829300"/>
            <a:ext cx="5322887" cy="584200"/>
          </a:xfrm>
          <a:prstGeom prst="rect">
            <a:avLst/>
          </a:prstGeom>
          <a:noFill/>
          <a:effectLst>
            <a:outerShdw blurRad="254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dirty="0">
                <a:solidFill>
                  <a:srgbClr val="FFFF00"/>
                </a:solidFill>
              </a:rPr>
              <a:t>It never rains but it pours!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2794" y="902417"/>
            <a:ext cx="6945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Why does it rain?</a:t>
            </a:r>
            <a:endParaRPr lang="en-US" sz="60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convection2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673" y="2421004"/>
            <a:ext cx="3054318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0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signerfied.com1077clean-water-drop-wallpaper.htm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97901"/>
            <a:ext cx="9144000" cy="3760099"/>
          </a:xfrm>
          <a:prstGeom prst="rect">
            <a:avLst/>
          </a:prstGeom>
          <a:effectLst>
            <a:glow rad="101600">
              <a:srgbClr val="0000CC">
                <a:alpha val="0"/>
              </a:srgbClr>
            </a:glow>
            <a:softEdge rad="2159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Warmer air holds more moisture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1219200"/>
            <a:ext cx="2795958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4% per °F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6593" y="3442579"/>
            <a:ext cx="68852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- As long as moisture is available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0000FF"/>
            </a:gs>
            <a:gs pos="100000">
              <a:schemeClr val="accent2">
                <a:lumMod val="50000"/>
              </a:schemeClr>
            </a:gs>
            <a:gs pos="77000">
              <a:schemeClr val="accent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 bwMode="auto">
          <a:xfrm>
            <a:off x="6125764" y="4911066"/>
            <a:ext cx="2005080" cy="1253366"/>
          </a:xfrm>
          <a:prstGeom prst="cloud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561" y="467923"/>
            <a:ext cx="5115854" cy="3921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Take a parcel of air:</a:t>
            </a:r>
          </a:p>
          <a:p>
            <a:pPr>
              <a:lnSpc>
                <a:spcPct val="120000"/>
              </a:lnSpc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When it rises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(for whatever reason),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t expands and cools,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and any </a:t>
            </a:r>
            <a:r>
              <a:rPr lang="en-US" dirty="0" smtClean="0">
                <a:solidFill>
                  <a:srgbClr val="FFFFFF"/>
                </a:solidFill>
              </a:rPr>
              <a:t>moisture in it condenses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</a:rPr>
              <a:t>and forms a cloud,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nd then it rains the moisture out.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loud 4"/>
          <p:cNvSpPr/>
          <p:nvPr/>
        </p:nvSpPr>
        <p:spPr bwMode="auto">
          <a:xfrm>
            <a:off x="6098785" y="4891305"/>
            <a:ext cx="2005080" cy="1253366"/>
          </a:xfrm>
          <a:prstGeom prst="cloud">
            <a:avLst/>
          </a:prstGeom>
          <a:gradFill flip="none" rotWithShape="1">
            <a:gsLst>
              <a:gs pos="0">
                <a:schemeClr val="accent3">
                  <a:lumMod val="85000"/>
                </a:schemeClr>
              </a:gs>
              <a:gs pos="100000">
                <a:srgbClr val="000000"/>
              </a:gs>
              <a:gs pos="43000">
                <a:schemeClr val="accent3">
                  <a:lumMod val="8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6" name="Picture 5" descr="1327341659_lightning_caught_on_camer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252" y="0"/>
            <a:ext cx="3562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9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5839 L 0.00017 -0.4731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2073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trenbert\Desktop\ppt\Gifs\dancin-in-the-rain-31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625"/>
            <a:ext cx="9144000" cy="6967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3700" dirty="0" smtClean="0">
                <a:latin typeface="Comic Sans MS" pitchFamily="66" charset="0"/>
              </a:rPr>
              <a:t>Warmer air holds more moisture</a:t>
            </a:r>
            <a:endParaRPr lang="en-US" sz="3700" dirty="0">
              <a:latin typeface="Comic Sans MS" pitchFamily="66" charset="0"/>
            </a:endParaRPr>
          </a:p>
        </p:txBody>
      </p:sp>
      <p:pic>
        <p:nvPicPr>
          <p:cNvPr id="70658" name="Picture 2" descr="http://www.montyenglish.co.uk/montyblog/wp-content/uploads/2012/05/rain-cloud-clip-ar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143000"/>
            <a:ext cx="2066925" cy="17556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9200" y="1219200"/>
            <a:ext cx="2795958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4% per °F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399960"/>
            <a:ext cx="3193828" cy="31085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More heat	</a:t>
            </a:r>
          </a:p>
          <a:p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			</a:t>
            </a:r>
          </a:p>
          <a:p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More drying</a:t>
            </a:r>
          </a:p>
          <a:p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	</a:t>
            </a:r>
            <a:endParaRPr lang="en-US" sz="2800" b="1" dirty="0">
              <a:solidFill>
                <a:schemeClr val="bg1"/>
              </a:solidFill>
              <a:sym typeface="Symbol"/>
            </a:endParaRPr>
          </a:p>
          <a:p>
            <a:r>
              <a:rPr lang="en-US" sz="2800" b="1" dirty="0">
                <a:solidFill>
                  <a:schemeClr val="bg1"/>
                </a:solidFill>
                <a:sym typeface="Symbol"/>
              </a:rPr>
              <a:t>More </a:t>
            </a:r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evaporation</a:t>
            </a:r>
          </a:p>
          <a:p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	</a:t>
            </a:r>
            <a:endParaRPr lang="en-US" sz="2800" b="1" dirty="0">
              <a:solidFill>
                <a:schemeClr val="bg1"/>
              </a:solidFill>
              <a:sym typeface="Symbol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More moisture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0662" name="Picture 6" descr="http://4.bp.blogspot.com/-uIqa6awZj3Q/T_e4uCeHQFI/AAAAAAAABNQ/LbV093iDLCg/s1600/us-drou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000500"/>
            <a:ext cx="3962400" cy="285750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2412866" y="2189593"/>
            <a:ext cx="6303106" cy="2576812"/>
            <a:chOff x="4719254" y="2189593"/>
            <a:chExt cx="3996718" cy="2576812"/>
          </a:xfrm>
        </p:grpSpPr>
        <p:sp>
          <p:nvSpPr>
            <p:cNvPr id="9" name="Circular Arrow 8"/>
            <p:cNvSpPr/>
            <p:nvPr/>
          </p:nvSpPr>
          <p:spPr bwMode="auto">
            <a:xfrm rot="1436243">
              <a:off x="4719254" y="3547205"/>
              <a:ext cx="2874719" cy="1219200"/>
            </a:xfrm>
            <a:prstGeom prst="circularArrow">
              <a:avLst>
                <a:gd name="adj1" fmla="val 7562"/>
                <a:gd name="adj2" fmla="val 1079800"/>
                <a:gd name="adj3" fmla="val 20784740"/>
                <a:gd name="adj4" fmla="val 11777051"/>
                <a:gd name="adj5" fmla="val 1350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Circular Arrow 9"/>
            <p:cNvSpPr/>
            <p:nvPr/>
          </p:nvSpPr>
          <p:spPr bwMode="auto">
            <a:xfrm rot="10306452" flipH="1">
              <a:off x="5180302" y="2189593"/>
              <a:ext cx="2394345" cy="1219200"/>
            </a:xfrm>
            <a:prstGeom prst="circularArrow">
              <a:avLst>
                <a:gd name="adj1" fmla="val 7517"/>
                <a:gd name="adj2" fmla="val 1162860"/>
                <a:gd name="adj3" fmla="val 20635143"/>
                <a:gd name="adj4" fmla="val 11404551"/>
                <a:gd name="adj5" fmla="val 1392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53200" y="3048000"/>
              <a:ext cx="216277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More rain</a:t>
              </a:r>
            </a:p>
            <a:p>
              <a:endParaRPr lang="en-US" sz="1000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More drought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4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m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754" y="1523633"/>
            <a:ext cx="5652261" cy="3765819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36563" y="90615"/>
            <a:ext cx="8504237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12700" dist="381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341313" eaLnBrk="0" hangingPunct="0">
              <a:defRPr/>
            </a:pPr>
            <a:r>
              <a:rPr lang="en-US" sz="3200" b="1" dirty="0" smtClean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Most </a:t>
            </a:r>
            <a:r>
              <a:rPr lang="en-US" sz="3200" b="1" dirty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precipitation comes from moisture convergence by weather </a:t>
            </a:r>
            <a:r>
              <a:rPr lang="en-US" sz="3200" b="1" dirty="0" smtClean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systems</a:t>
            </a:r>
            <a:endParaRPr lang="en-US" sz="3200" b="1" dirty="0">
              <a:solidFill>
                <a:srgbClr val="FC0128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098" y="2039815"/>
            <a:ext cx="2433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Low level winds bring in moisture from afar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993" y="6022428"/>
            <a:ext cx="7168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More moisture means heavier rains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6" name="Curved Connector 5"/>
          <p:cNvCxnSpPr/>
          <p:nvPr/>
        </p:nvCxnSpPr>
        <p:spPr bwMode="auto">
          <a:xfrm flipV="1">
            <a:off x="3200400" y="4038600"/>
            <a:ext cx="2057400" cy="685800"/>
          </a:xfrm>
          <a:prstGeom prst="curvedConnector3">
            <a:avLst>
              <a:gd name="adj1" fmla="val 99383"/>
            </a:avLst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urved Connector 12"/>
          <p:cNvCxnSpPr/>
          <p:nvPr/>
        </p:nvCxnSpPr>
        <p:spPr bwMode="auto">
          <a:xfrm rot="10800000">
            <a:off x="6096000" y="4114800"/>
            <a:ext cx="1981200" cy="838200"/>
          </a:xfrm>
          <a:prstGeom prst="curvedConnector3">
            <a:avLst>
              <a:gd name="adj1" fmla="val 99933"/>
            </a:avLst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5074_528235887210843_1852929397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" y="1295400"/>
            <a:ext cx="8382000" cy="4038600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81000" y="0"/>
            <a:ext cx="8763000" cy="1905000"/>
          </a:xfrm>
          <a:prstGeom prst="rect">
            <a:avLst/>
          </a:prstGeom>
          <a:effectLst>
            <a:outerShdw dist="50800" dir="2700000" algn="ctr" rotWithShape="0">
              <a:schemeClr val="tx1"/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Climate change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0784" y="5334000"/>
            <a:ext cx="19135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Inaugural speech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	2</a:t>
            </a:r>
            <a:r>
              <a:rPr lang="en-US" sz="1600" baseline="30000" dirty="0" smtClean="0">
                <a:solidFill>
                  <a:schemeClr val="bg2"/>
                </a:solidFill>
              </a:rPr>
              <a:t>nd</a:t>
            </a:r>
            <a:r>
              <a:rPr lang="en-US" sz="1600" dirty="0" smtClean="0">
                <a:solidFill>
                  <a:schemeClr val="bg2"/>
                </a:solidFill>
              </a:rPr>
              <a:t> term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396" y="104930"/>
            <a:ext cx="7772400" cy="11430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j-ea"/>
                <a:cs typeface="+mj-cs"/>
              </a:rPr>
              <a:t>Bathtub analogy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7" y="10391"/>
            <a:ext cx="2247899" cy="256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bath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819" y="3071210"/>
            <a:ext cx="3797494" cy="3020928"/>
          </a:xfrm>
          <a:prstGeom prst="rect">
            <a:avLst/>
          </a:prstGeom>
        </p:spPr>
      </p:pic>
      <p:pic>
        <p:nvPicPr>
          <p:cNvPr id="5" name="Picture 4" descr="bath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0" y="3050428"/>
            <a:ext cx="3797494" cy="3020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160" y="2560763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Before warming</a:t>
            </a:r>
            <a:r>
              <a:rPr lang="en-US" b="1" dirty="0" smtClean="0">
                <a:solidFill>
                  <a:srgbClr val="B7C6FE">
                    <a:lumMod val="50000"/>
                  </a:srgbClr>
                </a:solidFill>
              </a:rPr>
              <a:t>	</a:t>
            </a:r>
            <a:endParaRPr lang="en-US" b="1" dirty="0">
              <a:solidFill>
                <a:srgbClr val="B7C6FE">
                  <a:lumMod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2088" y="3753504"/>
            <a:ext cx="3877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Inflow increases somewhat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	Level increases a lot	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2736" y="3608031"/>
            <a:ext cx="1571264" cy="230832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</a:rPr>
              <a:t>Evaporation</a:t>
            </a:r>
          </a:p>
          <a:p>
            <a:endParaRPr lang="en-US" sz="1800" b="1" dirty="0" smtClean="0">
              <a:solidFill>
                <a:srgbClr val="000000"/>
              </a:solidFill>
            </a:endParaRPr>
          </a:p>
          <a:p>
            <a:endParaRPr lang="en-US" sz="1800" b="1" dirty="0" smtClean="0">
              <a:solidFill>
                <a:srgbClr val="000000"/>
              </a:solidFill>
            </a:endParaRPr>
          </a:p>
          <a:p>
            <a:r>
              <a:rPr lang="en-US" sz="1800" b="1" dirty="0" smtClean="0">
                <a:solidFill>
                  <a:srgbClr val="000000"/>
                </a:solidFill>
              </a:rPr>
              <a:t>Atmosphere</a:t>
            </a:r>
          </a:p>
          <a:p>
            <a:r>
              <a:rPr lang="en-US" sz="1800" b="1" dirty="0" smtClean="0">
                <a:solidFill>
                  <a:srgbClr val="000000"/>
                </a:solidFill>
              </a:rPr>
              <a:t>Moisture</a:t>
            </a:r>
          </a:p>
          <a:p>
            <a:endParaRPr lang="en-US" sz="1800" b="1" dirty="0" smtClean="0">
              <a:solidFill>
                <a:srgbClr val="000000"/>
              </a:solidFill>
            </a:endParaRPr>
          </a:p>
          <a:p>
            <a:endParaRPr lang="en-US" sz="1800" b="1" dirty="0" smtClean="0">
              <a:solidFill>
                <a:srgbClr val="000000"/>
              </a:solidFill>
            </a:endParaRPr>
          </a:p>
          <a:p>
            <a:r>
              <a:rPr lang="en-US" sz="1800" b="1" dirty="0" smtClean="0">
                <a:solidFill>
                  <a:srgbClr val="000000"/>
                </a:solidFill>
              </a:rPr>
              <a:t>Precipitation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9" name="Snip Same Side Corner Rectangle 8"/>
          <p:cNvSpPr/>
          <p:nvPr/>
        </p:nvSpPr>
        <p:spPr bwMode="auto">
          <a:xfrm rot="10800000">
            <a:off x="5913117" y="5226141"/>
            <a:ext cx="352699" cy="117567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0" name="Group 15"/>
          <p:cNvGrpSpPr/>
          <p:nvPr/>
        </p:nvGrpSpPr>
        <p:grpSpPr>
          <a:xfrm>
            <a:off x="248193" y="5230496"/>
            <a:ext cx="3056709" cy="788096"/>
            <a:chOff x="248193" y="5290456"/>
            <a:chExt cx="3056709" cy="788096"/>
          </a:xfrm>
        </p:grpSpPr>
        <p:sp>
          <p:nvSpPr>
            <p:cNvPr id="11" name="Snip Same Side Corner Rectangle 10"/>
            <p:cNvSpPr/>
            <p:nvPr/>
          </p:nvSpPr>
          <p:spPr bwMode="auto">
            <a:xfrm rot="10800000">
              <a:off x="2952203" y="5290456"/>
              <a:ext cx="352699" cy="117567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8193" y="5432221"/>
              <a:ext cx="25442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C00000"/>
                  </a:solidFill>
                </a:rPr>
                <a:t>Intermittent outflow:</a:t>
              </a:r>
            </a:p>
            <a:p>
              <a:r>
                <a:rPr lang="en-US" sz="1800" dirty="0" smtClean="0">
                  <a:solidFill>
                    <a:srgbClr val="C00000"/>
                  </a:solidFill>
                </a:rPr>
                <a:t>Depends on bath plug</a:t>
              </a:r>
              <a:endParaRPr lang="en-US" sz="1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200034" y="2557222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After warming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3300" y="5967043"/>
            <a:ext cx="49856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Outflow is more episodic: larger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(because tub is fuller) but less frequent</a:t>
            </a:r>
            <a:endParaRPr lang="en-US" sz="20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63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1.85185E-6 L 0.08993 0.003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3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1264"/>
            <a:ext cx="4572000" cy="307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304800" y="1220735"/>
            <a:ext cx="8839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30188" indent="-230188" eaLnBrk="0" hangingPunct="0"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cs typeface="+mn-cs"/>
              </a:rPr>
              <a:t>more</a:t>
            </a:r>
            <a:r>
              <a:rPr lang="en-US" dirty="0">
                <a:solidFill>
                  <a:schemeClr val="accent2"/>
                </a:solidFill>
                <a:cs typeface="+mn-cs"/>
              </a:rPr>
              <a:t>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precipitation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dirty="0">
                <a:solidFill>
                  <a:schemeClr val="bg1"/>
                </a:solidFill>
                <a:cs typeface="+mn-cs"/>
              </a:rPr>
              <a:t>falls as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rain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dirty="0">
                <a:solidFill>
                  <a:schemeClr val="bg1"/>
                </a:solidFill>
                <a:cs typeface="+mn-cs"/>
              </a:rPr>
              <a:t>rather than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snow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,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dirty="0">
                <a:solidFill>
                  <a:schemeClr val="bg1"/>
                </a:solidFill>
                <a:cs typeface="+mn-cs"/>
              </a:rPr>
              <a:t>especially in the fall and </a:t>
            </a:r>
            <a:r>
              <a:rPr lang="en-US" dirty="0" smtClean="0">
                <a:solidFill>
                  <a:schemeClr val="bg1"/>
                </a:solidFill>
                <a:cs typeface="+mn-cs"/>
              </a:rPr>
              <a:t>spring</a:t>
            </a:r>
            <a:endParaRPr lang="en-US" dirty="0">
              <a:solidFill>
                <a:schemeClr val="bg1"/>
              </a:solidFill>
              <a:cs typeface="+mn-cs"/>
            </a:endParaRPr>
          </a:p>
          <a:p>
            <a:pPr marL="230188" indent="-230188" eaLnBrk="0" hangingPunct="0"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snow melt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dirty="0">
                <a:solidFill>
                  <a:schemeClr val="bg1"/>
                </a:solidFill>
                <a:cs typeface="+mn-cs"/>
              </a:rPr>
              <a:t>occurs faster and sooner in the spring</a:t>
            </a:r>
          </a:p>
          <a:p>
            <a:pPr marL="230188" indent="-230188" eaLnBrk="0" hangingPunct="0"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snow pack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dirty="0">
                <a:solidFill>
                  <a:schemeClr val="bg1"/>
                </a:solidFill>
                <a:cs typeface="+mn-cs"/>
              </a:rPr>
              <a:t>is therefore less as summer arrives</a:t>
            </a:r>
          </a:p>
          <a:p>
            <a:pPr marL="230188" indent="-230188" eaLnBrk="0" hangingPunct="0"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soil moisture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dirty="0">
                <a:solidFill>
                  <a:schemeClr val="bg1"/>
                </a:solidFill>
                <a:cs typeface="+mn-cs"/>
              </a:rPr>
              <a:t>is less, and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recycling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dirty="0">
                <a:solidFill>
                  <a:schemeClr val="bg1"/>
                </a:solidFill>
                <a:cs typeface="+mn-cs"/>
              </a:rPr>
              <a:t>is less</a:t>
            </a:r>
          </a:p>
          <a:p>
            <a:pPr marL="230188" indent="-230188" eaLnBrk="0" hangingPunct="0"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global warming</a:t>
            </a:r>
            <a:r>
              <a:rPr lang="en-US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dirty="0">
                <a:solidFill>
                  <a:schemeClr val="bg1"/>
                </a:solidFill>
                <a:cs typeface="+mn-cs"/>
              </a:rPr>
              <a:t>means more 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drying and heat stress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304799" y="3934969"/>
            <a:ext cx="420413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15888" indent="-115888" eaLnBrk="0" hangingPunct="0">
              <a:buFontTx/>
              <a:buChar char="•"/>
              <a:defRPr/>
            </a:pPr>
            <a:r>
              <a:rPr lang="en-US" dirty="0">
                <a:solidFill>
                  <a:schemeClr val="bg1"/>
                </a:solidFill>
                <a:cs typeface="+mn-cs"/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the risk of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drought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increases substantially in summer</a:t>
            </a:r>
          </a:p>
          <a:p>
            <a:pPr marL="115888" indent="-115888" eaLnBrk="0" hangingPunct="0">
              <a:buFontTx/>
              <a:buChar char="•"/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 along with</a:t>
            </a:r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heat waves</a:t>
            </a:r>
            <a:r>
              <a:rPr lang="en-US" sz="28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 and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wildfires</a:t>
            </a:r>
            <a:endParaRPr lang="en-US" sz="105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64516" name="Picture 4" descr="h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1814" y="3806825"/>
            <a:ext cx="45720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Text Box 6"/>
          <p:cNvSpPr txBox="1">
            <a:spLocks noChangeArrowheads="1"/>
          </p:cNvSpPr>
          <p:nvPr/>
        </p:nvSpPr>
        <p:spPr bwMode="auto">
          <a:xfrm>
            <a:off x="654161" y="126128"/>
            <a:ext cx="79853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u="sng" dirty="0">
                <a:solidFill>
                  <a:srgbClr val="FFFF00"/>
                </a:solidFill>
                <a:cs typeface="+mn-cs"/>
              </a:rPr>
              <a:t>SNOW PACK:   </a:t>
            </a:r>
            <a:r>
              <a:rPr lang="en-US" sz="2800" dirty="0">
                <a:solidFill>
                  <a:srgbClr val="FFFF00"/>
                </a:solidFill>
                <a:cs typeface="+mn-cs"/>
              </a:rPr>
              <a:t>  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In many mountain areas, contributions of </a:t>
            </a:r>
            <a:r>
              <a:rPr lang="en-US" sz="2800" b="1" dirty="0">
                <a:solidFill>
                  <a:srgbClr val="FF0000"/>
                </a:solidFill>
                <a:cs typeface="+mn-cs"/>
              </a:rPr>
              <a:t>global warming</a:t>
            </a:r>
            <a:r>
              <a:rPr lang="en-US" sz="2800" b="1" dirty="0">
                <a:cs typeface="+mn-cs"/>
              </a:rPr>
              <a:t> </a:t>
            </a:r>
            <a:r>
              <a:rPr lang="en-US" sz="2800" dirty="0">
                <a:solidFill>
                  <a:schemeClr val="bg1"/>
                </a:solidFill>
                <a:cs typeface="+mn-cs"/>
              </a:rPr>
              <a:t>include: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build="p" autoUpdateAnimBg="0" advAuto="2000"/>
      <p:bldP spid="102403" grpId="0" build="p" autoUpdateAnimBg="0" advAuto="200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S_Precip_annual_1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2962"/>
            <a:ext cx="6250600" cy="3268654"/>
          </a:xfrm>
          <a:prstGeom prst="rect">
            <a:avLst/>
          </a:prstGeom>
        </p:spPr>
      </p:pic>
      <p:pic>
        <p:nvPicPr>
          <p:cNvPr id="5" name="Picture 4" descr="US_T_annual_13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27"/>
          <a:stretch/>
        </p:blipFill>
        <p:spPr>
          <a:xfrm>
            <a:off x="1" y="470875"/>
            <a:ext cx="6079350" cy="306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2200" y="156118"/>
            <a:ext cx="2971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73000"/>
                    </a:srgbClr>
                  </a:outerShdw>
                </a:effectLst>
              </a:rPr>
              <a:t>US  48 contiguous States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Temperature: annual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Precipitation: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Annual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Thru 2013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" y="426720"/>
            <a:ext cx="1226292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Temp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Precip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6" name="Elbow Connector 15"/>
          <p:cNvCxnSpPr/>
          <p:nvPr/>
        </p:nvCxnSpPr>
        <p:spPr bwMode="auto">
          <a:xfrm flipV="1">
            <a:off x="409701" y="5038844"/>
            <a:ext cx="5469499" cy="409662"/>
          </a:xfrm>
          <a:prstGeom prst="bentConnector3">
            <a:avLst>
              <a:gd name="adj1" fmla="val 61610"/>
            </a:avLst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746303" y="895350"/>
            <a:ext cx="6559497" cy="5867400"/>
            <a:chOff x="1244" y="132"/>
            <a:chExt cx="4165" cy="3696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244" y="132"/>
              <a:ext cx="579" cy="3696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224" y="3120"/>
              <a:ext cx="1185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FF"/>
                  </a:solidFill>
                </a:rPr>
                <a:t>1930s:</a:t>
              </a:r>
            </a:p>
            <a:p>
              <a:pPr eaLnBrk="0" hangingPunct="0"/>
              <a:r>
                <a:rPr lang="en-US" dirty="0">
                  <a:solidFill>
                    <a:srgbClr val="0000FF"/>
                  </a:solidFill>
                </a:rPr>
                <a:t>Hot and dry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33800" y="4038600"/>
            <a:ext cx="4556125" cy="1752600"/>
            <a:chOff x="2688" y="576"/>
            <a:chExt cx="2870" cy="672"/>
          </a:xfrm>
        </p:grpSpPr>
        <p:sp>
          <p:nvSpPr>
            <p:cNvPr id="15" name="Oval 6"/>
            <p:cNvSpPr>
              <a:spLocks noChangeArrowheads="1"/>
            </p:cNvSpPr>
            <p:nvPr/>
          </p:nvSpPr>
          <p:spPr bwMode="auto">
            <a:xfrm>
              <a:off x="2688" y="576"/>
              <a:ext cx="1488" cy="672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4292" y="653"/>
              <a:ext cx="1266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FF3300"/>
                  </a:solidFill>
                </a:rPr>
                <a:t>Much wetter</a:t>
              </a:r>
            </a:p>
          </p:txBody>
        </p:sp>
      </p:grpSp>
      <p:grpSp>
        <p:nvGrpSpPr>
          <p:cNvPr id="4" name="Group 20"/>
          <p:cNvGrpSpPr/>
          <p:nvPr/>
        </p:nvGrpSpPr>
        <p:grpSpPr>
          <a:xfrm>
            <a:off x="5562600" y="609600"/>
            <a:ext cx="3124200" cy="5867400"/>
            <a:chOff x="5562600" y="838200"/>
            <a:chExt cx="3124200" cy="5867400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562600" y="838200"/>
              <a:ext cx="347328" cy="5867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6400800" y="4876800"/>
              <a:ext cx="2286000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0000FF"/>
                  </a:solidFill>
                </a:rPr>
                <a:t>2012:</a:t>
              </a:r>
              <a:endParaRPr lang="en-US" dirty="0">
                <a:solidFill>
                  <a:srgbClr val="0000FF"/>
                </a:solidFill>
              </a:endParaRPr>
            </a:p>
            <a:p>
              <a:pPr eaLnBrk="0" hangingPunct="0"/>
              <a:r>
                <a:rPr lang="en-US" dirty="0" smtClean="0">
                  <a:solidFill>
                    <a:srgbClr val="0000FF"/>
                  </a:solidFill>
                </a:rPr>
                <a:t>V hot </a:t>
              </a:r>
              <a:r>
                <a:rPr lang="en-US" dirty="0">
                  <a:solidFill>
                    <a:srgbClr val="0000FF"/>
                  </a:solidFill>
                </a:rPr>
                <a:t>and dry</a:t>
              </a:r>
            </a:p>
          </p:txBody>
        </p:sp>
      </p:grpSp>
      <p:sp>
        <p:nvSpPr>
          <p:cNvPr id="21" name="Freeform 20"/>
          <p:cNvSpPr/>
          <p:nvPr/>
        </p:nvSpPr>
        <p:spPr>
          <a:xfrm>
            <a:off x="391695" y="1647760"/>
            <a:ext cx="5572413" cy="981720"/>
          </a:xfrm>
          <a:custGeom>
            <a:avLst/>
            <a:gdLst>
              <a:gd name="connsiteX0" fmla="*/ 0 w 5572413"/>
              <a:gd name="connsiteY0" fmla="*/ 975553 h 981720"/>
              <a:gd name="connsiteX1" fmla="*/ 1151346 w 5572413"/>
              <a:gd name="connsiteY1" fmla="*/ 928072 h 981720"/>
              <a:gd name="connsiteX2" fmla="*/ 2005953 w 5572413"/>
              <a:gd name="connsiteY2" fmla="*/ 583836 h 981720"/>
              <a:gd name="connsiteX3" fmla="*/ 3442168 w 5572413"/>
              <a:gd name="connsiteY3" fmla="*/ 868721 h 981720"/>
              <a:gd name="connsiteX4" fmla="*/ 4462949 w 5572413"/>
              <a:gd name="connsiteY4" fmla="*/ 548226 h 981720"/>
              <a:gd name="connsiteX5" fmla="*/ 5483729 w 5572413"/>
              <a:gd name="connsiteY5" fmla="*/ 37808 h 981720"/>
              <a:gd name="connsiteX6" fmla="*/ 5519338 w 5572413"/>
              <a:gd name="connsiteY6" fmla="*/ 37808 h 98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2413" h="981720">
                <a:moveTo>
                  <a:pt x="0" y="975553"/>
                </a:moveTo>
                <a:cubicBezTo>
                  <a:pt x="408510" y="984455"/>
                  <a:pt x="817020" y="993358"/>
                  <a:pt x="1151346" y="928072"/>
                </a:cubicBezTo>
                <a:cubicBezTo>
                  <a:pt x="1485672" y="862786"/>
                  <a:pt x="1624150" y="593728"/>
                  <a:pt x="2005953" y="583836"/>
                </a:cubicBezTo>
                <a:cubicBezTo>
                  <a:pt x="2387756" y="573944"/>
                  <a:pt x="3032669" y="874656"/>
                  <a:pt x="3442168" y="868721"/>
                </a:cubicBezTo>
                <a:cubicBezTo>
                  <a:pt x="3851667" y="862786"/>
                  <a:pt x="4122689" y="686711"/>
                  <a:pt x="4462949" y="548226"/>
                </a:cubicBezTo>
                <a:cubicBezTo>
                  <a:pt x="4803209" y="409740"/>
                  <a:pt x="5307664" y="122878"/>
                  <a:pt x="5483729" y="37808"/>
                </a:cubicBezTo>
                <a:cubicBezTo>
                  <a:pt x="5659794" y="-47262"/>
                  <a:pt x="5519338" y="37808"/>
                  <a:pt x="5519338" y="37808"/>
                </a:cubicBezTo>
              </a:path>
            </a:pathLst>
          </a:custGeom>
          <a:ln w="38100" cmpd="dbl">
            <a:solidFill>
              <a:srgbClr val="9933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337023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tah_precip_annual_1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40" y="3432388"/>
            <a:ext cx="6164975" cy="3354267"/>
          </a:xfrm>
          <a:prstGeom prst="rect">
            <a:avLst/>
          </a:prstGeom>
        </p:spPr>
      </p:pic>
      <p:pic>
        <p:nvPicPr>
          <p:cNvPr id="3" name="Picture 2" descr="Utah_T_annual_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40" y="342458"/>
            <a:ext cx="6179246" cy="31106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2200" y="156118"/>
            <a:ext cx="2971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Utah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Temperature: annual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Precipitation: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Annual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Thru 2013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762000"/>
            <a:ext cx="1226292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Temp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Precip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172200" y="3733800"/>
            <a:ext cx="2004575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FF"/>
                </a:solidFill>
              </a:rPr>
              <a:t>1905-28</a:t>
            </a:r>
          </a:p>
          <a:p>
            <a:pPr eaLnBrk="0" hangingPunct="0"/>
            <a:r>
              <a:rPr lang="en-US" dirty="0" smtClean="0">
                <a:solidFill>
                  <a:srgbClr val="0000FF"/>
                </a:solidFill>
              </a:rPr>
              <a:t>Cold and wet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4" name="Group 20"/>
          <p:cNvGrpSpPr/>
          <p:nvPr/>
        </p:nvGrpSpPr>
        <p:grpSpPr>
          <a:xfrm>
            <a:off x="5539456" y="581062"/>
            <a:ext cx="2613944" cy="5888735"/>
            <a:chOff x="5615656" y="809662"/>
            <a:chExt cx="2613944" cy="5888735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615656" y="809662"/>
              <a:ext cx="293264" cy="5867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6324600" y="5867400"/>
              <a:ext cx="1905000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FF0000"/>
                  </a:solidFill>
                </a:rPr>
                <a:t>2012:</a:t>
              </a:r>
              <a:endParaRPr lang="en-US" dirty="0">
                <a:solidFill>
                  <a:srgbClr val="FF0000"/>
                </a:solidFill>
              </a:endParaRPr>
            </a:p>
            <a:p>
              <a:pPr eaLnBrk="0" hangingPunct="0"/>
              <a:r>
                <a:rPr lang="en-US" dirty="0">
                  <a:solidFill>
                    <a:srgbClr val="FF0000"/>
                  </a:solidFill>
                </a:rPr>
                <a:t>H</a:t>
              </a:r>
              <a:r>
                <a:rPr lang="en-US" dirty="0" smtClean="0">
                  <a:solidFill>
                    <a:srgbClr val="FF0000"/>
                  </a:solidFill>
                </a:rPr>
                <a:t>ot </a:t>
              </a:r>
              <a:r>
                <a:rPr lang="en-US" dirty="0">
                  <a:solidFill>
                    <a:srgbClr val="FF0000"/>
                  </a:solidFill>
                </a:rPr>
                <a:t>and dry</a:t>
              </a:r>
            </a:p>
          </p:txBody>
        </p:sp>
      </p:grp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762000" y="533400"/>
            <a:ext cx="1021847" cy="6096000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62000" y="5613066"/>
            <a:ext cx="905256" cy="954107"/>
          </a:xfrm>
          <a:prstGeom prst="rect">
            <a:avLst/>
          </a:prstGeom>
          <a:solidFill>
            <a:srgbClr val="0000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srgbClr val="FF3300"/>
                </a:solidFill>
              </a:rPr>
              <a:t>Wet;</a:t>
            </a:r>
          </a:p>
          <a:p>
            <a:pPr eaLnBrk="0" hangingPunct="0"/>
            <a:r>
              <a:rPr lang="en-US" sz="1400" dirty="0" smtClean="0">
                <a:solidFill>
                  <a:srgbClr val="FF3300"/>
                </a:solidFill>
              </a:rPr>
              <a:t>Colorado compact</a:t>
            </a:r>
          </a:p>
          <a:p>
            <a:pPr eaLnBrk="0" hangingPunct="0"/>
            <a:r>
              <a:rPr lang="en-US" sz="1400" dirty="0">
                <a:solidFill>
                  <a:srgbClr val="FF3300"/>
                </a:solidFill>
              </a:rPr>
              <a:t>o</a:t>
            </a:r>
            <a:r>
              <a:rPr lang="en-US" sz="1400" dirty="0" smtClean="0">
                <a:solidFill>
                  <a:srgbClr val="FF3300"/>
                </a:solidFill>
              </a:rPr>
              <a:t>f 1922</a:t>
            </a:r>
            <a:endParaRPr lang="en-US" sz="1400" dirty="0">
              <a:solidFill>
                <a:srgbClr val="FF3300"/>
              </a:solidFill>
            </a:endParaRPr>
          </a:p>
        </p:txBody>
      </p:sp>
      <p:cxnSp>
        <p:nvCxnSpPr>
          <p:cNvPr id="18" name="Elbow Connector 17"/>
          <p:cNvCxnSpPr/>
          <p:nvPr/>
        </p:nvCxnSpPr>
        <p:spPr bwMode="auto">
          <a:xfrm flipV="1">
            <a:off x="413853" y="5379383"/>
            <a:ext cx="5351541" cy="199766"/>
          </a:xfrm>
          <a:prstGeom prst="bentConnector3">
            <a:avLst>
              <a:gd name="adj1" fmla="val 68667"/>
            </a:avLst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4531841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1143000"/>
          </a:xfrm>
        </p:spPr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The Colorado River Compact of 1922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20354"/>
            <a:ext cx="8382000" cy="4114800"/>
          </a:xfrm>
        </p:spPr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Spells out water rights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The </a:t>
            </a:r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cornerstone of the "Law of the </a:t>
            </a: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River” </a:t>
            </a:r>
          </a:p>
          <a:p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egotiated </a:t>
            </a:r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by the </a:t>
            </a: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7 Colorado </a:t>
            </a:r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River Basin states and the federal government in 1922. </a:t>
            </a:r>
            <a:endParaRPr lang="en-US" sz="2400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It </a:t>
            </a:r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defined the relationship between the upper basin states, where most of the river's water supply originates, and the lower basin states, where most of the water demands were developing. </a:t>
            </a:r>
            <a:endParaRPr lang="en-US" sz="2400" dirty="0" smtClean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Linked to plans </a:t>
            </a:r>
            <a:r>
              <a:rPr lang="en-US" sz="2400" dirty="0">
                <a:solidFill>
                  <a:srgbClr val="FFFFFF"/>
                </a:solidFill>
                <a:latin typeface="Comic Sans MS"/>
                <a:cs typeface="Comic Sans MS"/>
              </a:rPr>
              <a:t>for Hoover </a:t>
            </a:r>
            <a:r>
              <a:rPr lang="en-US" sz="2400" dirty="0" smtClean="0">
                <a:solidFill>
                  <a:srgbClr val="FFFFFF"/>
                </a:solidFill>
                <a:latin typeface="Comic Sans MS"/>
                <a:cs typeface="Comic Sans MS"/>
              </a:rPr>
              <a:t>Dam</a:t>
            </a:r>
            <a:endParaRPr lang="en-US" sz="24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CO_annual_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6127"/>
            <a:ext cx="5005267" cy="1931874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78915" y="6161984"/>
            <a:ext cx="840388" cy="584776"/>
          </a:xfrm>
          <a:prstGeom prst="rect">
            <a:avLst/>
          </a:prstGeom>
          <a:solidFill>
            <a:srgbClr val="0000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FF3300"/>
                </a:solidFill>
              </a:rPr>
              <a:t>Wet;</a:t>
            </a:r>
          </a:p>
          <a:p>
            <a:pPr eaLnBrk="0" hangingPunct="0"/>
            <a:r>
              <a:rPr lang="en-US" sz="800" dirty="0" smtClean="0">
                <a:solidFill>
                  <a:srgbClr val="FF3300"/>
                </a:solidFill>
              </a:rPr>
              <a:t>Colorado compact</a:t>
            </a:r>
          </a:p>
          <a:p>
            <a:pPr eaLnBrk="0" hangingPunct="0"/>
            <a:r>
              <a:rPr lang="en-US" sz="800" dirty="0">
                <a:solidFill>
                  <a:srgbClr val="FF3300"/>
                </a:solidFill>
              </a:rPr>
              <a:t>o</a:t>
            </a:r>
            <a:r>
              <a:rPr lang="en-US" sz="800" dirty="0" smtClean="0">
                <a:solidFill>
                  <a:srgbClr val="FF3300"/>
                </a:solidFill>
              </a:rPr>
              <a:t>f 1922</a:t>
            </a:r>
            <a:endParaRPr lang="en-US" sz="8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9050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903" y="1844578"/>
            <a:ext cx="8418785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cs typeface="Arial" charset="0"/>
              </a:rPr>
              <a:t>The environment in which all storms form has changed owing to human activities</a:t>
            </a:r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.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35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50"/>
            <a:ext cx="7772400" cy="91795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Mountains and climate change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93" y="2057400"/>
            <a:ext cx="9264075" cy="432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</a:rPr>
              <a:t>Continental climate: strong seasons continue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</a:rPr>
              <a:t>With warming, snow season gets shorter </a:t>
            </a:r>
            <a:r>
              <a:rPr lang="en-US" sz="23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</a:rPr>
              <a:t>(each end)</a:t>
            </a:r>
          </a:p>
          <a:p>
            <a:pPr marL="342900" indent="-342900">
              <a:buFont typeface="Arial"/>
              <a:buChar char="•"/>
            </a:pPr>
            <a:endParaRPr lang="en-US" sz="2300" b="1" dirty="0" smtClean="0">
              <a:solidFill>
                <a:srgbClr val="FF0000"/>
              </a:solidFill>
              <a:effectLst>
                <a:outerShdw blurRad="57150" dist="76200" dir="2700000" algn="tl" rotWithShape="0">
                  <a:prstClr val="black"/>
                </a:outerShdw>
              </a:effectLst>
            </a:endParaRP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</a:rPr>
              <a:t>Glaciers retreat: amplifies changes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</a:rPr>
              <a:t>(snow feedback)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</a:rPr>
              <a:t>More snow in mid-winter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</a:rPr>
              <a:t>Snow melt sooner, runoff earlier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</a:rPr>
              <a:t>Less snowpack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</a:rPr>
              <a:t>Prospects for less water in summer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</a:rPr>
              <a:t>Greater risk of drought, heat waves, wild fires</a:t>
            </a:r>
          </a:p>
          <a:p>
            <a:pPr marL="342900" indent="-34290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</a:rPr>
              <a:t>Expansion of pests (Like bark beetle)</a:t>
            </a:r>
            <a:endParaRPr lang="en-US" sz="2800" b="1" dirty="0">
              <a:solidFill>
                <a:srgbClr val="FF0000"/>
              </a:solidFill>
              <a:effectLst>
                <a:outerShdw blurRad="57150" dist="762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6488668"/>
            <a:ext cx="144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Imgpot.com</a:t>
            </a:r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  <a:solidFill>
            <a:schemeClr val="accent1"/>
          </a:solidFill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Changes in extremes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7772400" cy="4114800"/>
          </a:xfr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omic Sans MS" pitchFamily="66" charset="0"/>
              </a:rPr>
              <a:t>atter most for society and human health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endParaRPr lang="en-US" sz="1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With a warming climate: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More high temperatures, heat waves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Wild fires and other consequences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Fewer cold extremes.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More extremes in hydrological cycle: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More intense precipitation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Longer dry spells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Increased risk of flooding and drought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More intense storms, hurricanes, tornadoes</a:t>
            </a:r>
          </a:p>
        </p:txBody>
      </p:sp>
      <p:pic>
        <p:nvPicPr>
          <p:cNvPr id="16388" name="Picture 4" descr="wea0017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1828800"/>
            <a:ext cx="2133600" cy="14128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6389" name="Picture 5" descr="FLkralupy"/>
          <p:cNvPicPr>
            <a:picLocks noChangeAspect="1" noChangeArrowheads="1"/>
          </p:cNvPicPr>
          <p:nvPr/>
        </p:nvPicPr>
        <p:blipFill>
          <a:blip r:embed="rId3" cstate="email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889" y="4114800"/>
            <a:ext cx="2209800" cy="14224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 bwMode="auto">
          <a:xfrm rot="5400000">
            <a:off x="3754013" y="4704188"/>
            <a:ext cx="4442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5400000">
            <a:off x="3792112" y="5961488"/>
            <a:ext cx="3680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6172200"/>
            <a:ext cx="7847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challenges for a water manager</a:t>
            </a:r>
            <a:endParaRPr lang="en-US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5753" y="383664"/>
            <a:ext cx="7881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	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Extremes of precipitation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(say 2 day 10 year events)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have gone from 0.08 to over 0.13 for CONUS: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an over 50% increase</a:t>
            </a:r>
          </a:p>
        </p:txBody>
      </p:sp>
      <p:pic>
        <p:nvPicPr>
          <p:cNvPr id="5" name="Picture 4" descr="US_extreme_Precip2_JanssenEF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332" y="2136923"/>
            <a:ext cx="4396882" cy="2965610"/>
          </a:xfrm>
          <a:prstGeom prst="rect">
            <a:avLst/>
          </a:prstGeom>
        </p:spPr>
      </p:pic>
      <p:pic>
        <p:nvPicPr>
          <p:cNvPr id="9" name="Picture 8" descr="US_extreme_Precip_JanssenEF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62" y="2122924"/>
            <a:ext cx="4262110" cy="29673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8007" y="6452868"/>
            <a:ext cx="442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Janssen et al. 2014 Earth’s Future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3" name="Elbow Connector 2"/>
          <p:cNvCxnSpPr/>
          <p:nvPr/>
        </p:nvCxnSpPr>
        <p:spPr bwMode="auto">
          <a:xfrm flipV="1">
            <a:off x="1013733" y="3623424"/>
            <a:ext cx="3553897" cy="198065"/>
          </a:xfrm>
          <a:prstGeom prst="bentConnector3">
            <a:avLst>
              <a:gd name="adj1" fmla="val 55048"/>
            </a:avLst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762001" y="5066632"/>
            <a:ext cx="3312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Ten year running averages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7287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1019" y="383664"/>
            <a:ext cx="54035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IPCC AR5: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general extremes of precipitation have increased most places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(where data are available).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67" y="2086506"/>
            <a:ext cx="6052174" cy="44527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65098" y="2091546"/>
            <a:ext cx="1349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IPCC AR5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888748" y="5034223"/>
            <a:ext cx="350663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Daily Precipitation intensity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47609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r>
              <a:rPr lang="en-US" b="0" dirty="0" smtClean="0">
                <a:solidFill>
                  <a:srgbClr val="FFFF00"/>
                </a:solidFill>
                <a:latin typeface="Comic Sans MS" pitchFamily="66" charset="0"/>
              </a:rPr>
              <a:t>Running a fever:</a:t>
            </a:r>
            <a:br>
              <a:rPr lang="en-US" b="0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sz="3200" b="0" dirty="0" smtClean="0">
                <a:solidFill>
                  <a:srgbClr val="FFFF00"/>
                </a:solidFill>
                <a:latin typeface="Comic Sans MS" pitchFamily="66" charset="0"/>
              </a:rPr>
              <a:t>Seeing </a:t>
            </a:r>
            <a:r>
              <a:rPr lang="en-US" sz="3200" b="0" dirty="0">
                <a:solidFill>
                  <a:srgbClr val="FFFF00"/>
                </a:solidFill>
                <a:latin typeface="Comic Sans MS" pitchFamily="66" charset="0"/>
              </a:rPr>
              <a:t>the doctor</a:t>
            </a:r>
            <a:endParaRPr lang="en-US" b="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9912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Symptoms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the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planet’s temperature and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carbon dioxide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are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increasing</a:t>
            </a:r>
          </a:p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Diagnosis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human activities are causal</a:t>
            </a:r>
          </a:p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Prognosis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the outlook is for more warming at rates that can be disruptive and will cause strife</a:t>
            </a:r>
          </a:p>
          <a:p>
            <a:pPr marL="336550" indent="-336550"/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Treatment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mitigation (reduce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emissions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) and adaptation 	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         (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planning for consequences)</a:t>
            </a:r>
          </a:p>
        </p:txBody>
      </p:sp>
      <p:pic>
        <p:nvPicPr>
          <p:cNvPr id="991236" name="Picture 4" descr="sickEart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301625"/>
            <a:ext cx="1371600" cy="1109663"/>
          </a:xfrm>
          <a:prstGeom prst="rect">
            <a:avLst/>
          </a:prstGeom>
          <a:noFill/>
        </p:spPr>
      </p:pic>
      <p:pic>
        <p:nvPicPr>
          <p:cNvPr id="991237" name="Picture 5" descr="EarthTe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775" y="4572000"/>
            <a:ext cx="2181225" cy="2286000"/>
          </a:xfrm>
          <a:prstGeom prst="rect">
            <a:avLst/>
          </a:prstGeom>
          <a:noFill/>
        </p:spPr>
      </p:pic>
      <p:sp>
        <p:nvSpPr>
          <p:cNvPr id="991238" name="Line 6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339" y="2358293"/>
            <a:ext cx="7772400" cy="1143000"/>
          </a:xfrm>
        </p:spPr>
        <p:txBody>
          <a:bodyPr/>
          <a:lstStyle/>
          <a:p>
            <a:r>
              <a:rPr lang="en-US" sz="48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Recent climate events North America</a:t>
            </a:r>
            <a:endParaRPr lang="en-US" sz="48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1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002786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U.S. Temperatures: 2012 Hottest year on record</a:t>
            </a:r>
          </a:p>
        </p:txBody>
      </p:sp>
      <p:pic>
        <p:nvPicPr>
          <p:cNvPr id="7" name="Picture 6" descr="13646_461712990543442_1498623811_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697089"/>
            <a:ext cx="8375904" cy="5170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027003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362 all time record Highs</a:t>
            </a:r>
            <a:r>
              <a:rPr lang="en-US" dirty="0" smtClean="0">
                <a:solidFill>
                  <a:schemeClr val="bg1"/>
                </a:solidFill>
              </a:rPr>
              <a:t>; 3,527 monthly weather records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rgbClr val="FFFF00"/>
                </a:solidFill>
              </a:rPr>
              <a:t>0   record lows</a:t>
            </a:r>
            <a:r>
              <a:rPr lang="en-US" i="1" dirty="0" smtClean="0"/>
              <a:t>  				      </a:t>
            </a:r>
            <a:r>
              <a:rPr lang="en-US" sz="1400" dirty="0" smtClean="0">
                <a:solidFill>
                  <a:schemeClr val="bg1"/>
                </a:solidFill>
              </a:rPr>
              <a:t>Credit: Forecast the Facts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28600"/>
            <a:ext cx="6535764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US Drought 2012: 64% in D1 to D4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3371" y="6237119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CNBC, others: </a:t>
            </a:r>
            <a:r>
              <a:rPr lang="en-US" sz="1600" dirty="0" smtClean="0">
                <a:solidFill>
                  <a:schemeClr val="bg1"/>
                </a:solidFill>
              </a:rPr>
              <a:t> T</a:t>
            </a:r>
            <a:r>
              <a:rPr lang="en-US" sz="1800" dirty="0" smtClean="0">
                <a:solidFill>
                  <a:schemeClr val="bg1"/>
                </a:solidFill>
              </a:rPr>
              <a:t>otal cost :     &gt;$75 billion</a:t>
            </a:r>
            <a:r>
              <a:rPr lang="en-US" sz="1600" dirty="0" smtClean="0">
                <a:solidFill>
                  <a:schemeClr val="bg1"/>
                </a:solidFill>
              </a:rPr>
              <a:t>				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69730" name="Picture 2" descr="US Drought Monitor, July 24, 201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84" r="4000"/>
          <a:stretch/>
        </p:blipFill>
        <p:spPr bwMode="auto">
          <a:xfrm>
            <a:off x="862271" y="972155"/>
            <a:ext cx="7352827" cy="49863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a.abcnews.com/images/US/ap_wildfires_colorado_wy_120628_w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239863"/>
            <a:ext cx="4876804" cy="2743203"/>
          </a:xfrm>
          <a:prstGeom prst="rect">
            <a:avLst/>
          </a:prstGeom>
          <a:noFill/>
        </p:spPr>
      </p:pic>
      <p:pic>
        <p:nvPicPr>
          <p:cNvPr id="57348" name="Picture 4" descr="http://a.abcnews.com/images/US/ap_colorado_wildfires_update2_lpl_120629_wg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60556"/>
            <a:ext cx="4973233" cy="27974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52787" y="6027003"/>
            <a:ext cx="2821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  <a:cs typeface="Arial" charset="0"/>
              </a:rPr>
              <a:t>Waldo Canyon fire</a:t>
            </a: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  <a:cs typeface="Arial" charset="0"/>
              </a:rPr>
              <a:t>346 homes…</a:t>
            </a:r>
            <a:endParaRPr lang="en-US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3336" y="232475"/>
            <a:ext cx="6083717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eaLnBrk="1" hangingPunct="1"/>
            <a:r>
              <a:rPr lang="en-US" sz="3200" b="1" dirty="0" smtClean="0">
                <a:solidFill>
                  <a:srgbClr val="FFFFFF"/>
                </a:solidFill>
                <a:cs typeface="Arial" charset="0"/>
              </a:rPr>
              <a:t>Colorado on Fire:  June 2012</a:t>
            </a:r>
            <a:endParaRPr lang="en-US" sz="32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029" y="1267325"/>
            <a:ext cx="4305972" cy="252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6338807" y="3239146"/>
            <a:ext cx="433952" cy="263471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6200" y="4035623"/>
            <a:ext cx="3140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AP Photo/Denver Post, RJ </a:t>
            </a:r>
            <a:r>
              <a:rPr lang="en-US" sz="1400" dirty="0" err="1" smtClean="0">
                <a:solidFill>
                  <a:schemeClr val="bg1"/>
                </a:solidFill>
              </a:rPr>
              <a:t>Sangosti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219200"/>
            <a:ext cx="2369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AP Photo/</a:t>
            </a:r>
            <a:r>
              <a:rPr lang="en-US" sz="1400" dirty="0" err="1" smtClean="0">
                <a:solidFill>
                  <a:schemeClr val="bg1"/>
                </a:solidFill>
              </a:rPr>
              <a:t>Gaylon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Wampler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1746" name="Picture 2" descr="President Obama to Visit Colorado Wildfires – Find Out How to Help| Natural Disasters, Wildfires, Good Deeds, Real People Stories, Barack Obam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114800"/>
            <a:ext cx="4191000" cy="2743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942209" y="6626423"/>
            <a:ext cx="4201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Helen H. Richardson / The Denver Post / Polaris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6554" y="3788927"/>
            <a:ext cx="4075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FFFFFF"/>
                </a:solidFill>
                <a:cs typeface="Arial" charset="0"/>
              </a:rPr>
              <a:t>Flagstaff fire: above NCAR, circled.</a:t>
            </a:r>
          </a:p>
          <a:p>
            <a:pPr eaLnBrk="1" hangingPunct="1"/>
            <a:r>
              <a:rPr lang="en-US" sz="1800" dirty="0" smtClean="0">
                <a:solidFill>
                  <a:srgbClr val="FFFFFF"/>
                </a:solidFill>
                <a:cs typeface="Arial" charset="0"/>
              </a:rPr>
              <a:t>High Park fire 259 houses, 1 death</a:t>
            </a:r>
            <a:endParaRPr lang="en-US" sz="1800" dirty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ndyLandfall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001217"/>
            <a:ext cx="4225089" cy="3110135"/>
          </a:xfrm>
          <a:prstGeom prst="rect">
            <a:avLst/>
          </a:prstGeom>
        </p:spPr>
      </p:pic>
      <p:pic>
        <p:nvPicPr>
          <p:cNvPr id="2" name="Picture 1" descr="1028sandy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172968" y="1001217"/>
            <a:ext cx="4971032" cy="3110135"/>
          </a:xfrm>
          <a:prstGeom prst="rect">
            <a:avLst/>
          </a:prstGeom>
        </p:spPr>
      </p:pic>
      <p:pic>
        <p:nvPicPr>
          <p:cNvPr id="3" name="Picture 2" descr="AC_Boardwalk-520x319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139952" y="4111352"/>
            <a:ext cx="4991453" cy="2755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9690" y="-12522"/>
            <a:ext cx="598152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pitchFamily="34" charset="-128"/>
                <a:cs typeface="Arial" charset="0"/>
              </a:rPr>
              <a:t>Super Storm Sandy</a:t>
            </a: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:  Oct 29-31, 2012.</a:t>
            </a:r>
          </a:p>
          <a:p>
            <a:pPr defTabSz="455613" eaLnBrk="1" hangingPunct="1"/>
            <a:r>
              <a:rPr lang="en-US" sz="1800" dirty="0" smtClean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More intense because of climate change.</a:t>
            </a:r>
          </a:p>
          <a:p>
            <a:pPr defTabSz="455613" eaLnBrk="1" hangingPunct="1"/>
            <a:r>
              <a:rPr lang="en-US" sz="1800" dirty="0" smtClean="0">
                <a:solidFill>
                  <a:srgbClr val="FFFFFF"/>
                </a:solidFill>
                <a:ea typeface="ＭＳ Ｐゴシック" pitchFamily="34" charset="-128"/>
              </a:rPr>
              <a:t>Sea level higher =&gt; storm surge greater.</a:t>
            </a:r>
            <a:endParaRPr lang="en-US" sz="1800" dirty="0" smtClean="0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  <a:p>
            <a:pPr defTabSz="455613" eaLnBrk="1" hangingPunct="1"/>
            <a:endParaRPr lang="en-US" sz="1800" b="1" dirty="0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672" y="4111352"/>
            <a:ext cx="3540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5613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Hybrid storm:</a:t>
            </a:r>
          </a:p>
          <a:p>
            <a:pPr defTabSz="455613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Over $65B damages</a:t>
            </a:r>
          </a:p>
          <a:p>
            <a:pPr defTabSz="455613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&gt;110 lives lost</a:t>
            </a:r>
          </a:p>
        </p:txBody>
      </p:sp>
      <p:pic>
        <p:nvPicPr>
          <p:cNvPr id="8" name="Picture 7" descr="P1-BI850_SANDY__F_20121029162323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07504" y="5265402"/>
            <a:ext cx="4045303" cy="16011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54114" y="6550223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6abc Action News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st_storm_LamarCO_2013_Jane Stulp_DenP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200"/>
            <a:ext cx="4267200" cy="2098040"/>
          </a:xfrm>
          <a:prstGeom prst="rect">
            <a:avLst/>
          </a:prstGeom>
        </p:spPr>
      </p:pic>
      <p:pic>
        <p:nvPicPr>
          <p:cNvPr id="3" name="Picture 2" descr="BlackForest_wildfireJun12_1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942" y="3581400"/>
            <a:ext cx="4861058" cy="3240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1" t="5273" r="3417" b="15786"/>
          <a:stretch/>
        </p:blipFill>
        <p:spPr>
          <a:xfrm>
            <a:off x="4242581" y="0"/>
            <a:ext cx="4901419" cy="3141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457200"/>
            <a:ext cx="3505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cs typeface="+mn-cs"/>
              </a:rPr>
              <a:t>Drought and wildfires  June 2013</a:t>
            </a:r>
          </a:p>
          <a:p>
            <a:pPr eaLnBrk="0" hangingPunct="0"/>
            <a:endParaRPr lang="en-US" dirty="0">
              <a:solidFill>
                <a:srgbClr val="FFFFFF"/>
              </a:solidFill>
              <a:cs typeface="+mn-cs"/>
            </a:endParaRP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  <a:cs typeface="+mn-cs"/>
              </a:rPr>
              <a:t>Dust storm Lamar, CO</a:t>
            </a:r>
          </a:p>
          <a:p>
            <a:pPr eaLnBrk="0" hangingPunct="0"/>
            <a:r>
              <a:rPr lang="en-US" sz="1800" dirty="0" smtClean="0">
                <a:solidFill>
                  <a:srgbClr val="FFFFFF"/>
                </a:solidFill>
                <a:cs typeface="+mn-cs"/>
              </a:rPr>
              <a:t>(June 15, Denver Post)</a:t>
            </a:r>
          </a:p>
          <a:p>
            <a:pPr eaLnBrk="0" hangingPunct="0"/>
            <a:endParaRPr lang="en-US" dirty="0" smtClean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6" y="4495800"/>
            <a:ext cx="4254647" cy="23826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31242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FF"/>
                </a:solidFill>
                <a:cs typeface="+mn-cs"/>
              </a:rPr>
              <a:t>Black Forest wildfire:    CO</a:t>
            </a: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  <a:cs typeface="+mn-cs"/>
              </a:rPr>
              <a:t>	&gt;511 homes burned</a:t>
            </a:r>
            <a:endParaRPr lang="en-US" dirty="0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8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xmlns:p14="http://schemas.microsoft.com/office/powerpoint/2010/main"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erta_flood_22June13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0" y="3505200"/>
            <a:ext cx="4470400" cy="3352800"/>
          </a:xfrm>
          <a:prstGeom prst="rect">
            <a:avLst/>
          </a:prstGeom>
        </p:spPr>
      </p:pic>
      <p:pic>
        <p:nvPicPr>
          <p:cNvPr id="3" name="Picture 2" descr="alberta_flood_21June13b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67" y="3501933"/>
            <a:ext cx="4673768" cy="3356067"/>
          </a:xfrm>
          <a:prstGeom prst="rect">
            <a:avLst/>
          </a:prstGeom>
        </p:spPr>
      </p:pic>
      <p:pic>
        <p:nvPicPr>
          <p:cNvPr id="4" name="Picture 3" descr="alberta_flood_21June13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6252"/>
            <a:ext cx="5257800" cy="3506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57200"/>
            <a:ext cx="28401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cs typeface="+mn-cs"/>
              </a:rPr>
              <a:t>Calgary, Alberta</a:t>
            </a:r>
          </a:p>
          <a:p>
            <a:pPr eaLnBrk="0" hangingPunct="0"/>
            <a:r>
              <a:rPr lang="en-US" b="1" dirty="0" smtClean="0">
                <a:solidFill>
                  <a:srgbClr val="FFFFFF"/>
                </a:solidFill>
                <a:cs typeface="+mn-cs"/>
              </a:rPr>
              <a:t>Canada</a:t>
            </a:r>
          </a:p>
          <a:p>
            <a:pPr eaLnBrk="0" hangingPunct="0"/>
            <a:r>
              <a:rPr lang="en-US" b="1" dirty="0" smtClean="0">
                <a:solidFill>
                  <a:srgbClr val="FFFFFF"/>
                </a:solidFill>
                <a:cs typeface="+mn-cs"/>
              </a:rPr>
              <a:t>Flooding</a:t>
            </a:r>
          </a:p>
          <a:p>
            <a:pPr eaLnBrk="0" hangingPunct="0"/>
            <a:r>
              <a:rPr lang="en-US" b="1" dirty="0" smtClean="0">
                <a:solidFill>
                  <a:srgbClr val="FFFFFF"/>
                </a:solidFill>
                <a:cs typeface="+mn-cs"/>
              </a:rPr>
              <a:t>21-22 June 2013</a:t>
            </a:r>
            <a:endParaRPr lang="en-US" b="1" dirty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800" y="0"/>
            <a:ext cx="3505200" cy="3590419"/>
            <a:chOff x="381000" y="0"/>
            <a:chExt cx="3293325" cy="359041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" y="0"/>
              <a:ext cx="3293325" cy="35904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9600" y="17303"/>
              <a:ext cx="12956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000000"/>
                  </a:solidFill>
                  <a:cs typeface="+mn-cs"/>
                </a:rPr>
                <a:t>Alberta</a:t>
              </a: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24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6632" y="274638"/>
            <a:ext cx="280736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California Rim Fire</a:t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sz="2700" dirty="0" smtClean="0">
                <a:latin typeface="Comic Sans MS"/>
                <a:cs typeface="Comic Sans MS"/>
              </a:rPr>
              <a:t>late August 2013</a:t>
            </a:r>
            <a:br>
              <a:rPr lang="en-US" sz="2700" dirty="0" smtClean="0">
                <a:latin typeface="Comic Sans MS"/>
                <a:cs typeface="Comic Sans MS"/>
              </a:rPr>
            </a:br>
            <a:r>
              <a:rPr lang="en-US" sz="1800" dirty="0" smtClean="0">
                <a:latin typeface="Comic Sans MS"/>
                <a:cs typeface="Comic Sans MS"/>
              </a:rPr>
              <a:t>One of biggest on record</a:t>
            </a:r>
            <a:endParaRPr lang="en-US" sz="1800" dirty="0">
              <a:latin typeface="Comic Sans MS"/>
              <a:cs typeface="Comic Sans MS"/>
            </a:endParaRPr>
          </a:p>
        </p:txBody>
      </p:sp>
      <p:pic>
        <p:nvPicPr>
          <p:cNvPr id="5" name="Picture 4" descr="Rim-Fire_CA_26Aug_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0" y="3183473"/>
            <a:ext cx="5588000" cy="3725333"/>
          </a:xfrm>
          <a:prstGeom prst="rect">
            <a:avLst/>
          </a:prstGeom>
        </p:spPr>
      </p:pic>
      <p:pic>
        <p:nvPicPr>
          <p:cNvPr id="6" name="Picture 5" descr="california_amo_201323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76211" cy="4117474"/>
          </a:xfrm>
          <a:prstGeom prst="rect">
            <a:avLst/>
          </a:prstGeom>
        </p:spPr>
      </p:pic>
      <p:pic>
        <p:nvPicPr>
          <p:cNvPr id="4" name="Content Placeholder 3" descr="Western_wildfires.pn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1" y="1941008"/>
            <a:ext cx="9063790" cy="4793413"/>
          </a:xfrm>
        </p:spPr>
      </p:pic>
    </p:spTree>
    <p:extLst>
      <p:ext uri="{BB962C8B-B14F-4D97-AF65-F5344CB8AC3E}">
        <p14:creationId xmlns:p14="http://schemas.microsoft.com/office/powerpoint/2010/main" val="3620192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3274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Boulder Flooding  September 2013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boulderflood2.jpg.CROP.original-orig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" y="987834"/>
            <a:ext cx="9185274" cy="58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888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30912__flood_02_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353" y="0"/>
            <a:ext cx="4606646" cy="3339819"/>
          </a:xfrm>
          <a:prstGeom prst="rect">
            <a:avLst/>
          </a:prstGeom>
        </p:spPr>
      </p:pic>
      <p:pic>
        <p:nvPicPr>
          <p:cNvPr id="4" name="Picture 3" descr="3c2f5dc1cb44321e3d0f6a706700b18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767" y="3354040"/>
            <a:ext cx="4842233" cy="3505575"/>
          </a:xfrm>
          <a:prstGeom prst="rect">
            <a:avLst/>
          </a:prstGeom>
        </p:spPr>
      </p:pic>
      <p:pic>
        <p:nvPicPr>
          <p:cNvPr id="5" name="Picture 4" descr="3afd8343caff311e3d0f6a706700dab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840"/>
            <a:ext cx="4869427" cy="3342659"/>
          </a:xfrm>
          <a:prstGeom prst="rect">
            <a:avLst/>
          </a:prstGeom>
        </p:spPr>
      </p:pic>
      <p:pic>
        <p:nvPicPr>
          <p:cNvPr id="3" name="Picture 2" descr="flooding_in_boulder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54040"/>
            <a:ext cx="4671945" cy="350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9748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66" charset="0"/>
              </a:rPr>
              <a:t>What Is Causing the Warming?</a:t>
            </a: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430213" y="60452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Emissions of carbon dioxide pollution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181100"/>
            <a:ext cx="368935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ttp://www.zmescience.com/wp-content/uploads/2011/03/coal-plan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3" y="1212850"/>
            <a:ext cx="424497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100" y="3148013"/>
            <a:ext cx="3711575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fore_June29_SPlat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1734"/>
            <a:ext cx="7166429" cy="4777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96000"/>
                    </a:srgbClr>
                  </a:outerShdw>
                </a:effectLst>
                <a:latin typeface="Comic Sans MS"/>
                <a:cs typeface="Comic Sans MS"/>
              </a:rPr>
              <a:t>Before and after: South Platte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96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After_Sept17_S.Plat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53807"/>
            <a:ext cx="7166429" cy="4777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6200" y="5867400"/>
            <a:ext cx="123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Landsat 8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NASA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57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18 at 3.01.49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7917"/>
            <a:ext cx="4553742" cy="6040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21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Former location of Mesa Trail over Bluebird creek.  	 Green Mountain Rd 							</a:t>
            </a:r>
            <a:r>
              <a:rPr lang="en-US" sz="1800" dirty="0" smtClean="0">
                <a:solidFill>
                  <a:srgbClr val="FFFFFF"/>
                </a:solidFill>
              </a:rPr>
              <a:t>(Flagstaff)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3-10-18 at 3.04.22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78" y="-117918"/>
            <a:ext cx="4716621" cy="60407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6550223"/>
            <a:ext cx="7285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</a:t>
            </a:r>
            <a:r>
              <a:rPr lang="en-US" sz="1400" dirty="0" err="1">
                <a:solidFill>
                  <a:srgbClr val="FFFFFF"/>
                </a:solidFill>
              </a:rPr>
              <a:t>www.flickr.com</a:t>
            </a:r>
            <a:r>
              <a:rPr lang="en-US" sz="1400" dirty="0">
                <a:solidFill>
                  <a:srgbClr val="FFFFFF"/>
                </a:solidFill>
              </a:rPr>
              <a:t>/photos/</a:t>
            </a:r>
            <a:r>
              <a:rPr lang="en-US" sz="1400" dirty="0" err="1">
                <a:solidFill>
                  <a:srgbClr val="FFFFFF"/>
                </a:solidFill>
              </a:rPr>
              <a:t>bouldercolorado</a:t>
            </a:r>
            <a:r>
              <a:rPr lang="en-US" sz="1400" dirty="0">
                <a:solidFill>
                  <a:srgbClr val="FFFFFF"/>
                </a:solidFill>
              </a:rPr>
              <a:t>/sets/72157636661981633/</a:t>
            </a:r>
          </a:p>
        </p:txBody>
      </p:sp>
    </p:spTree>
    <p:extLst>
      <p:ext uri="{BB962C8B-B14F-4D97-AF65-F5344CB8AC3E}">
        <p14:creationId xmlns:p14="http://schemas.microsoft.com/office/powerpoint/2010/main" val="1196467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102" y="210180"/>
            <a:ext cx="7772400" cy="465763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Winter 2013-14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" name="Picture 2" descr="20140228.90day.mean.F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1" y="696426"/>
            <a:ext cx="4692877" cy="6161574"/>
          </a:xfrm>
          <a:prstGeom prst="rect">
            <a:avLst/>
          </a:prstGeom>
        </p:spPr>
      </p:pic>
      <p:pic>
        <p:nvPicPr>
          <p:cNvPr id="4" name="Picture 3" descr="2014-02-16 Lake Superior Ice Cov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192" y="4495658"/>
            <a:ext cx="4278808" cy="23623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4892" y="1362127"/>
            <a:ext cx="36328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Record cold in places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Very persistent pattern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Record heat in west and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Alaska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urved Left Arrow 6"/>
          <p:cNvSpPr/>
          <p:nvPr/>
        </p:nvSpPr>
        <p:spPr bwMode="auto">
          <a:xfrm rot="2273886" flipH="1">
            <a:off x="3219980" y="970852"/>
            <a:ext cx="809217" cy="4248609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35285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154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What about Utah?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110183"/>
            <a:ext cx="8305800" cy="544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rgbClr val="FF0000"/>
                </a:solidFill>
              </a:rPr>
              <a:t>We expect: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solidFill>
                  <a:srgbClr val="FFFFFF"/>
                </a:solidFill>
              </a:rPr>
              <a:t>Increased heavy rain events </a:t>
            </a:r>
            <a:r>
              <a:rPr lang="en-US" sz="2100" dirty="0">
                <a:solidFill>
                  <a:srgbClr val="FFFFFF"/>
                </a:solidFill>
              </a:rPr>
              <a:t>and even snows.  </a:t>
            </a:r>
            <a:endParaRPr lang="en-US" sz="2100" dirty="0" smtClean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</a:rPr>
              <a:t>Risk of floods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solidFill>
                  <a:srgbClr val="FFFFFF"/>
                </a:solidFill>
              </a:rPr>
              <a:t>More </a:t>
            </a:r>
            <a:r>
              <a:rPr lang="en-US" sz="2100" dirty="0">
                <a:solidFill>
                  <a:srgbClr val="FFFFFF"/>
                </a:solidFill>
              </a:rPr>
              <a:t>snow in </a:t>
            </a:r>
            <a:r>
              <a:rPr lang="en-US" sz="2100" dirty="0" smtClean="0">
                <a:solidFill>
                  <a:srgbClr val="FFFFFF"/>
                </a:solidFill>
              </a:rPr>
              <a:t>mid-winter</a:t>
            </a:r>
            <a:r>
              <a:rPr lang="en-US" sz="2100" dirty="0">
                <a:solidFill>
                  <a:srgbClr val="FFFFFF"/>
                </a:solidFill>
              </a:rPr>
              <a:t>, but a shorter snow </a:t>
            </a:r>
            <a:r>
              <a:rPr lang="en-US" sz="2100" dirty="0" smtClean="0">
                <a:solidFill>
                  <a:srgbClr val="FFFFFF"/>
                </a:solidFill>
              </a:rPr>
              <a:t>season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solidFill>
                  <a:srgbClr val="FFFFFF"/>
                </a:solidFill>
              </a:rPr>
              <a:t>Earlier </a:t>
            </a:r>
            <a:r>
              <a:rPr lang="en-US" sz="2100" dirty="0">
                <a:solidFill>
                  <a:srgbClr val="FFFFFF"/>
                </a:solidFill>
              </a:rPr>
              <a:t>runoff peak </a:t>
            </a:r>
            <a:r>
              <a:rPr lang="en-US" sz="2100" dirty="0" smtClean="0">
                <a:solidFill>
                  <a:srgbClr val="FFFFFF"/>
                </a:solidFill>
              </a:rPr>
              <a:t>(drier </a:t>
            </a:r>
            <a:r>
              <a:rPr lang="en-US" sz="2100" dirty="0">
                <a:solidFill>
                  <a:srgbClr val="FFFFFF"/>
                </a:solidFill>
              </a:rPr>
              <a:t>in late spring and early </a:t>
            </a:r>
            <a:r>
              <a:rPr lang="en-US" sz="2100" dirty="0" smtClean="0">
                <a:solidFill>
                  <a:srgbClr val="FFFFFF"/>
                </a:solidFill>
              </a:rPr>
              <a:t>summer) 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>
                <a:solidFill>
                  <a:srgbClr val="FFFFFF"/>
                </a:solidFill>
              </a:rPr>
              <a:t>Increased risk of drought, heat waves and wild fires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solidFill>
                  <a:srgbClr val="FFFFFF"/>
                </a:solidFill>
              </a:rPr>
              <a:t>Major challenges for water managers:  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</a:rPr>
              <a:t>Saving </a:t>
            </a:r>
            <a:r>
              <a:rPr lang="en-US" sz="1800" dirty="0">
                <a:solidFill>
                  <a:srgbClr val="FFFF00"/>
                </a:solidFill>
              </a:rPr>
              <a:t>water when there is too much for </a:t>
            </a:r>
            <a:r>
              <a:rPr lang="en-US" sz="1800" dirty="0" smtClean="0">
                <a:solidFill>
                  <a:srgbClr val="FFFF00"/>
                </a:solidFill>
              </a:rPr>
              <a:t>when </a:t>
            </a:r>
            <a:r>
              <a:rPr lang="en-US" sz="1800" dirty="0">
                <a:solidFill>
                  <a:srgbClr val="FFFF00"/>
                </a:solidFill>
              </a:rPr>
              <a:t>there is not </a:t>
            </a:r>
            <a:r>
              <a:rPr lang="en-US" sz="1800" dirty="0" smtClean="0">
                <a:solidFill>
                  <a:srgbClr val="FFFF00"/>
                </a:solidFill>
              </a:rPr>
              <a:t>enough.</a:t>
            </a:r>
            <a:r>
              <a:rPr lang="en-US" sz="1800" dirty="0">
                <a:solidFill>
                  <a:srgbClr val="FFFF00"/>
                </a:solidFill>
              </a:rPr>
              <a:t>  </a:t>
            </a:r>
            <a:endParaRPr lang="en-US" sz="1800" dirty="0" smtClean="0">
              <a:solidFill>
                <a:srgbClr val="FFFF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</a:rPr>
              <a:t>Reservoirs</a:t>
            </a:r>
            <a:r>
              <a:rPr lang="en-US" sz="1800" dirty="0">
                <a:solidFill>
                  <a:srgbClr val="FFFF00"/>
                </a:solidFill>
              </a:rPr>
              <a:t>, dams </a:t>
            </a:r>
            <a:r>
              <a:rPr lang="en-US" sz="1800" dirty="0" err="1">
                <a:solidFill>
                  <a:srgbClr val="FFFF00"/>
                </a:solidFill>
              </a:rPr>
              <a:t>etc</a:t>
            </a:r>
            <a:r>
              <a:rPr lang="en-US" sz="1800" dirty="0">
                <a:solidFill>
                  <a:srgbClr val="FFFF00"/>
                </a:solidFill>
              </a:rPr>
              <a:t> (in spite of environmental objections).  </a:t>
            </a:r>
            <a:endParaRPr lang="en-US" sz="1800" dirty="0" smtClean="0">
              <a:solidFill>
                <a:srgbClr val="FFFF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</a:rPr>
              <a:t>Strategies </a:t>
            </a:r>
            <a:r>
              <a:rPr lang="en-US" sz="1800" dirty="0">
                <a:solidFill>
                  <a:srgbClr val="FFFF00"/>
                </a:solidFill>
              </a:rPr>
              <a:t>for paying those with water rights </a:t>
            </a:r>
            <a:r>
              <a:rPr lang="en-US" sz="1800" dirty="0" smtClean="0">
                <a:solidFill>
                  <a:srgbClr val="FFFF00"/>
                </a:solidFill>
              </a:rPr>
              <a:t>(</a:t>
            </a:r>
            <a:r>
              <a:rPr lang="en-US" sz="1800" dirty="0" err="1" smtClean="0">
                <a:solidFill>
                  <a:srgbClr val="FFFF00"/>
                </a:solidFill>
              </a:rPr>
              <a:t>esp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>
                <a:solidFill>
                  <a:srgbClr val="FFFF00"/>
                </a:solidFill>
              </a:rPr>
              <a:t>in </a:t>
            </a:r>
            <a:r>
              <a:rPr lang="en-US" sz="1800" dirty="0" smtClean="0">
                <a:solidFill>
                  <a:srgbClr val="FFFF00"/>
                </a:solidFill>
              </a:rPr>
              <a:t>farming) </a:t>
            </a:r>
            <a:r>
              <a:rPr lang="en-US" sz="1800" dirty="0">
                <a:solidFill>
                  <a:srgbClr val="FFFF00"/>
                </a:solidFill>
              </a:rPr>
              <a:t>to use </a:t>
            </a:r>
            <a:r>
              <a:rPr lang="en-US" sz="1800" dirty="0" smtClean="0">
                <a:solidFill>
                  <a:srgbClr val="FFFF00"/>
                </a:solidFill>
              </a:rPr>
              <a:t>their </a:t>
            </a:r>
            <a:r>
              <a:rPr lang="en-US" sz="1800" dirty="0">
                <a:solidFill>
                  <a:srgbClr val="FFFF00"/>
                </a:solidFill>
              </a:rPr>
              <a:t>water.   </a:t>
            </a:r>
            <a:endParaRPr lang="en-US" sz="1800" dirty="0" smtClean="0">
              <a:solidFill>
                <a:srgbClr val="FFFF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</a:rPr>
              <a:t>Better </a:t>
            </a:r>
            <a:r>
              <a:rPr lang="en-US" sz="1800" dirty="0">
                <a:solidFill>
                  <a:srgbClr val="FFFF00"/>
                </a:solidFill>
              </a:rPr>
              <a:t>management of forests and wild fire risk, </a:t>
            </a:r>
            <a:r>
              <a:rPr lang="en-US" sz="1800" dirty="0" smtClean="0">
                <a:solidFill>
                  <a:srgbClr val="FFFF00"/>
                </a:solidFill>
              </a:rPr>
              <a:t>litter</a:t>
            </a:r>
          </a:p>
          <a:p>
            <a:pPr marL="800100" lvl="1" indent="-342900">
              <a:buFont typeface="Arial"/>
              <a:buChar char="•"/>
            </a:pPr>
            <a:r>
              <a:rPr lang="en-US" sz="1800" dirty="0">
                <a:solidFill>
                  <a:srgbClr val="FFFF00"/>
                </a:solidFill>
              </a:rPr>
              <a:t>Building codes (non flammable roofs) etc.  </a:t>
            </a:r>
            <a:endParaRPr lang="en-US" sz="2000" dirty="0">
              <a:solidFill>
                <a:srgbClr val="FFFF00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</a:rPr>
              <a:t>Establishing </a:t>
            </a:r>
            <a:r>
              <a:rPr lang="en-US" sz="1800" dirty="0">
                <a:solidFill>
                  <a:srgbClr val="FFFF00"/>
                </a:solidFill>
              </a:rPr>
              <a:t>safe areas around buildings, </a:t>
            </a:r>
            <a:r>
              <a:rPr lang="en-US" sz="1800" dirty="0" err="1">
                <a:solidFill>
                  <a:srgbClr val="FFFF00"/>
                </a:solidFill>
              </a:rPr>
              <a:t>etc</a:t>
            </a:r>
            <a:r>
              <a:rPr lang="en-US" sz="1800" dirty="0">
                <a:solidFill>
                  <a:srgbClr val="FFFF00"/>
                </a:solidFill>
              </a:rPr>
              <a:t>: </a:t>
            </a:r>
          </a:p>
          <a:p>
            <a:pPr lvl="1" indent="-457200"/>
            <a:r>
              <a:rPr lang="en-US" sz="1800" dirty="0" smtClean="0">
                <a:solidFill>
                  <a:srgbClr val="FF0000"/>
                </a:solidFill>
              </a:rPr>
              <a:t>We Need: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solidFill>
                  <a:srgbClr val="FFFFFF"/>
                </a:solidFill>
              </a:rPr>
              <a:t>Proper </a:t>
            </a:r>
            <a:r>
              <a:rPr lang="en-US" sz="2100" dirty="0">
                <a:solidFill>
                  <a:srgbClr val="FFFFFF"/>
                </a:solidFill>
              </a:rPr>
              <a:t>assessment of flood plains and risk. </a:t>
            </a:r>
            <a:endParaRPr lang="en-US" sz="21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solidFill>
                  <a:srgbClr val="FFFFFF"/>
                </a:solidFill>
              </a:rPr>
              <a:t>Can vegetation migrate </a:t>
            </a:r>
            <a:r>
              <a:rPr lang="en-US" sz="2100" dirty="0">
                <a:solidFill>
                  <a:srgbClr val="FFFFFF"/>
                </a:solidFill>
              </a:rPr>
              <a:t>to higher </a:t>
            </a:r>
            <a:r>
              <a:rPr lang="en-US" sz="2100" dirty="0" smtClean="0">
                <a:solidFill>
                  <a:srgbClr val="FFFFFF"/>
                </a:solidFill>
              </a:rPr>
              <a:t>elevations/latitudes?</a:t>
            </a:r>
            <a:r>
              <a:rPr lang="en-US" sz="2100" dirty="0">
                <a:solidFill>
                  <a:srgbClr val="FFFFFF"/>
                </a:solidFill>
              </a:rPr>
              <a:t>  </a:t>
            </a:r>
            <a:endParaRPr lang="en-US" sz="2100" dirty="0" smtClean="0">
              <a:solidFill>
                <a:srgbClr val="FFFF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</a:rPr>
              <a:t>Or </a:t>
            </a:r>
            <a:r>
              <a:rPr lang="en-US" sz="1800" dirty="0">
                <a:solidFill>
                  <a:srgbClr val="FFFF00"/>
                </a:solidFill>
              </a:rPr>
              <a:t>do we have to do it for the </a:t>
            </a:r>
            <a:r>
              <a:rPr lang="en-US" sz="1800" dirty="0" smtClean="0">
                <a:solidFill>
                  <a:srgbClr val="FFFF00"/>
                </a:solidFill>
              </a:rPr>
              <a:t>trees, </a:t>
            </a:r>
            <a:r>
              <a:rPr lang="en-US" sz="1800" dirty="0" err="1">
                <a:solidFill>
                  <a:srgbClr val="FFFF00"/>
                </a:solidFill>
              </a:rPr>
              <a:t>etc</a:t>
            </a:r>
            <a:r>
              <a:rPr lang="en-US" sz="1800" dirty="0">
                <a:solidFill>
                  <a:srgbClr val="FFFF00"/>
                </a:solidFill>
              </a:rPr>
              <a:t>?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503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planet 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68563"/>
            <a:ext cx="9144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2" y="822325"/>
            <a:ext cx="8529637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576262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/>
            <a:r>
              <a:rPr lang="en-US" sz="2800" dirty="0" smtClean="0">
                <a:latin typeface="Comic Sans MS" pitchFamily="66" charset="0"/>
                <a:ea typeface="ＭＳ Ｐゴシック" pitchFamily="34" charset="-128"/>
              </a:rPr>
              <a:t>World Primary Energy Supply: 1800 – 2008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7264400" y="4267200"/>
            <a:ext cx="17272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Hydro + </a:t>
            </a:r>
            <a:r>
              <a:rPr lang="en-US" sz="1600" dirty="0" smtClean="0">
                <a:solidFill>
                  <a:srgbClr val="0000FF"/>
                </a:solidFill>
                <a:latin typeface="Calibri" pitchFamily="34" charset="0"/>
              </a:rPr>
              <a:t>:means 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hydropower plus other </a:t>
            </a:r>
            <a:r>
              <a:rPr lang="en-US" sz="1600" dirty="0" err="1">
                <a:solidFill>
                  <a:srgbClr val="0000FF"/>
                </a:solidFill>
                <a:latin typeface="Calibri" pitchFamily="34" charset="0"/>
              </a:rPr>
              <a:t>renewables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 other than biomass.</a:t>
            </a: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0" y="6429375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Sources: 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</a:rPr>
              <a:t>Grubler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 (2008) - Energy Transitions,  BP (2009) – Statistical Review of World Energy, EIA (2009) – International Energy Annual 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7162800" y="1752600"/>
            <a:ext cx="1178013" cy="3200400"/>
            <a:chOff x="7162800" y="1752600"/>
            <a:chExt cx="1178013" cy="3200400"/>
          </a:xfrm>
        </p:grpSpPr>
        <p:sp>
          <p:nvSpPr>
            <p:cNvPr id="6" name="Right Brace 5"/>
            <p:cNvSpPr/>
            <p:nvPr/>
          </p:nvSpPr>
          <p:spPr bwMode="auto">
            <a:xfrm>
              <a:off x="7162800" y="1752600"/>
              <a:ext cx="228600" cy="3200400"/>
            </a:xfrm>
            <a:prstGeom prst="rightBrac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43800" y="3124200"/>
              <a:ext cx="7970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C00000"/>
                  </a:solidFill>
                </a:rPr>
                <a:t>Fossil</a:t>
              </a:r>
            </a:p>
            <a:p>
              <a:r>
                <a:rPr lang="en-US" sz="1800" b="1" dirty="0" smtClean="0">
                  <a:solidFill>
                    <a:srgbClr val="C00000"/>
                  </a:solidFill>
                </a:rPr>
                <a:t>fuels</a:t>
              </a:r>
              <a:endParaRPr lang="en-US" sz="18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66" name="Picture 10" descr="CO2_hawai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76454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6659" name="Text Box 3"/>
          <p:cNvSpPr txBox="1">
            <a:spLocks noChangeArrowheads="1"/>
          </p:cNvSpPr>
          <p:nvPr/>
        </p:nvSpPr>
        <p:spPr bwMode="auto">
          <a:xfrm>
            <a:off x="914400" y="5988050"/>
            <a:ext cx="7254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Data from Climate Monitoring and Diagnostics Lab., NOAA. Data prior to 1974 from C. Keeling, Scripps Inst. Oceanogr.</a:t>
            </a:r>
          </a:p>
        </p:txBody>
      </p:sp>
      <p:sp>
        <p:nvSpPr>
          <p:cNvPr id="966660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739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Changing atmospheric composition: CO</a:t>
            </a:r>
            <a:r>
              <a:rPr lang="en-US" sz="28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  <a:p>
            <a:pPr algn="ctr"/>
            <a:r>
              <a:rPr lang="en-US" sz="32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Mauna Loa, Hawaii</a:t>
            </a:r>
            <a:endParaRPr lang="en-US" sz="3200"/>
          </a:p>
        </p:txBody>
      </p:sp>
      <p:sp>
        <p:nvSpPr>
          <p:cNvPr id="966661" name="Line 5"/>
          <p:cNvSpPr>
            <a:spLocks noChangeShapeType="1"/>
          </p:cNvSpPr>
          <p:nvPr/>
        </p:nvSpPr>
        <p:spPr bwMode="auto">
          <a:xfrm flipV="1">
            <a:off x="1752600" y="2895600"/>
            <a:ext cx="6477000" cy="220980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2" name="Line 6"/>
          <p:cNvSpPr>
            <a:spLocks noChangeShapeType="1"/>
          </p:cNvSpPr>
          <p:nvPr/>
        </p:nvSpPr>
        <p:spPr bwMode="auto">
          <a:xfrm flipV="1">
            <a:off x="3352800" y="2286000"/>
            <a:ext cx="5029200" cy="2209800"/>
          </a:xfrm>
          <a:prstGeom prst="line">
            <a:avLst/>
          </a:prstGeom>
          <a:noFill/>
          <a:ln w="57150">
            <a:solidFill>
              <a:srgbClr val="FF66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3" name="Line 7"/>
          <p:cNvSpPr>
            <a:spLocks noChangeShapeType="1"/>
          </p:cNvSpPr>
          <p:nvPr/>
        </p:nvSpPr>
        <p:spPr bwMode="auto">
          <a:xfrm flipV="1">
            <a:off x="4648200" y="1828800"/>
            <a:ext cx="3810000" cy="21336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4" name="Line 8"/>
          <p:cNvSpPr>
            <a:spLocks noChangeShapeType="1"/>
          </p:cNvSpPr>
          <p:nvPr/>
        </p:nvSpPr>
        <p:spPr bwMode="auto">
          <a:xfrm flipV="1">
            <a:off x="6324600" y="1295400"/>
            <a:ext cx="2362200" cy="1676400"/>
          </a:xfrm>
          <a:prstGeom prst="line">
            <a:avLst/>
          </a:prstGeom>
          <a:noFill/>
          <a:ln w="76200">
            <a:solidFill>
              <a:srgbClr val="FF33CC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5" name="Text Box 9"/>
          <p:cNvSpPr txBox="1">
            <a:spLocks noChangeArrowheads="1"/>
          </p:cNvSpPr>
          <p:nvPr/>
        </p:nvSpPr>
        <p:spPr bwMode="auto">
          <a:xfrm>
            <a:off x="5165725" y="4103688"/>
            <a:ext cx="2660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>
                <a:solidFill>
                  <a:srgbClr val="FF33CC"/>
                </a:solidFill>
                <a:latin typeface="Arial" charset="0"/>
              </a:rPr>
              <a:t>Rate increasing</a:t>
            </a:r>
          </a:p>
        </p:txBody>
      </p:sp>
      <p:sp>
        <p:nvSpPr>
          <p:cNvPr id="966667" name="Text Box 11"/>
          <p:cNvSpPr txBox="1">
            <a:spLocks noChangeArrowheads="1"/>
          </p:cNvSpPr>
          <p:nvPr/>
        </p:nvSpPr>
        <p:spPr bwMode="auto">
          <a:xfrm>
            <a:off x="762000" y="854075"/>
            <a:ext cx="747713" cy="4784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ppm</a:t>
            </a:r>
          </a:p>
          <a:p>
            <a:r>
              <a:rPr lang="en-US"/>
              <a:t>390</a:t>
            </a:r>
          </a:p>
          <a:p>
            <a:pPr>
              <a:lnSpc>
                <a:spcPts val="3900"/>
              </a:lnSpc>
            </a:pPr>
            <a:r>
              <a:rPr lang="en-US"/>
              <a:t>380</a:t>
            </a:r>
          </a:p>
          <a:p>
            <a:pPr>
              <a:lnSpc>
                <a:spcPts val="3900"/>
              </a:lnSpc>
            </a:pPr>
            <a:r>
              <a:rPr lang="en-US"/>
              <a:t>370</a:t>
            </a:r>
          </a:p>
          <a:p>
            <a:pPr>
              <a:lnSpc>
                <a:spcPts val="3900"/>
              </a:lnSpc>
            </a:pPr>
            <a:r>
              <a:rPr lang="en-US"/>
              <a:t>360</a:t>
            </a:r>
          </a:p>
          <a:p>
            <a:pPr>
              <a:lnSpc>
                <a:spcPts val="3900"/>
              </a:lnSpc>
            </a:pPr>
            <a:r>
              <a:rPr lang="en-US"/>
              <a:t>350</a:t>
            </a:r>
          </a:p>
          <a:p>
            <a:pPr>
              <a:lnSpc>
                <a:spcPts val="3900"/>
              </a:lnSpc>
            </a:pPr>
            <a:r>
              <a:rPr lang="en-US"/>
              <a:t>340</a:t>
            </a:r>
          </a:p>
          <a:p>
            <a:pPr>
              <a:lnSpc>
                <a:spcPts val="3900"/>
              </a:lnSpc>
            </a:pPr>
            <a:r>
              <a:rPr lang="en-US"/>
              <a:t>330</a:t>
            </a:r>
          </a:p>
          <a:p>
            <a:pPr>
              <a:lnSpc>
                <a:spcPts val="3900"/>
              </a:lnSpc>
            </a:pPr>
            <a:r>
              <a:rPr lang="en-US"/>
              <a:t>320</a:t>
            </a:r>
          </a:p>
          <a:p>
            <a:pPr>
              <a:lnSpc>
                <a:spcPts val="3900"/>
              </a:lnSpc>
            </a:pPr>
            <a:r>
              <a:rPr lang="en-US"/>
              <a:t>310</a:t>
            </a:r>
          </a:p>
        </p:txBody>
      </p:sp>
      <p:sp>
        <p:nvSpPr>
          <p:cNvPr id="966668" name="Rectangle 12"/>
          <p:cNvSpPr>
            <a:spLocks noChangeArrowheads="1"/>
          </p:cNvSpPr>
          <p:nvPr/>
        </p:nvSpPr>
        <p:spPr bwMode="auto">
          <a:xfrm>
            <a:off x="1447800" y="990600"/>
            <a:ext cx="609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6669" name="Text Box 13"/>
          <p:cNvSpPr txBox="1">
            <a:spLocks noChangeArrowheads="1"/>
          </p:cNvSpPr>
          <p:nvPr/>
        </p:nvSpPr>
        <p:spPr bwMode="auto">
          <a:xfrm>
            <a:off x="762000" y="5486400"/>
            <a:ext cx="82724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         1960       1970       1980       1990   </a:t>
            </a:r>
            <a:r>
              <a:rPr lang="en-US">
                <a:solidFill>
                  <a:schemeClr val="bg1"/>
                </a:solidFill>
              </a:rPr>
              <a:t>. </a:t>
            </a:r>
            <a:r>
              <a:rPr lang="en-US"/>
              <a:t> 2000       2010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6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6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6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61" grpId="0" animBg="1"/>
      <p:bldP spid="966662" grpId="0" animBg="1"/>
      <p:bldP spid="966663" grpId="0" animBg="1"/>
      <p:bldP spid="966664" grpId="0" animBg="1"/>
      <p:bldP spid="9666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co2_record_2013Fc_noC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6" y="1706875"/>
            <a:ext cx="7230344" cy="4233062"/>
          </a:xfrm>
          <a:prstGeom prst="rect">
            <a:avLst/>
          </a:prstGeom>
        </p:spPr>
      </p:pic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" y="381000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Global </a:t>
            </a:r>
            <a:r>
              <a:rPr lang="en-US" sz="3200" dirty="0" smtClean="0">
                <a:solidFill>
                  <a:srgbClr val="FFFF00"/>
                </a:solidFill>
                <a:latin typeface="Comic Sans MS" pitchFamily="66" charset="0"/>
              </a:rPr>
              <a:t>temperature </a:t>
            </a:r>
            <a:r>
              <a:rPr lang="en-US" sz="3200" dirty="0">
                <a:solidFill>
                  <a:srgbClr val="FFFF00"/>
                </a:solidFill>
                <a:latin typeface="Comic Sans MS" pitchFamily="66" charset="0"/>
              </a:rPr>
              <a:t>and carbon </a:t>
            </a:r>
            <a:r>
              <a:rPr lang="en-US" sz="3200" dirty="0" smtClean="0">
                <a:solidFill>
                  <a:srgbClr val="FFFF00"/>
                </a:solidFill>
                <a:latin typeface="Comic Sans MS" pitchFamily="66" charset="0"/>
              </a:rPr>
              <a:t>dioxide: anomalies through 2013</a:t>
            </a:r>
            <a:endParaRPr lang="en-US" sz="3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616200" y="6314440"/>
            <a:ext cx="3893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>
                <a:solidFill>
                  <a:srgbClr val="FFFFFF"/>
                </a:solidFill>
                <a:latin typeface="Arial" charset="0"/>
                <a:cs typeface="Arial" charset="0"/>
              </a:rPr>
              <a:t>Base period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1900-99; data from NOAA </a:t>
            </a:r>
            <a:endParaRPr lang="en-US" sz="1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 descr="Tco2_record_2013F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645915"/>
            <a:ext cx="7878958" cy="430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845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00154" y="4412764"/>
            <a:ext cx="85496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Water is irreplaceable and non-substitutable. </a:t>
            </a:r>
          </a:p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It is more than just another natural resource.</a:t>
            </a:r>
          </a:p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“Water is life”.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43" y="134915"/>
            <a:ext cx="8388457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Water is “Trending Now”!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6483"/>
            <a:ext cx="7772400" cy="1516117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How does the hydrological cycle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(and all its components)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change over time?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670" y="1954922"/>
            <a:ext cx="87183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Increasing demand for water from burgeoning populations</a:t>
            </a:r>
          </a:p>
          <a:p>
            <a:pPr marL="346075" indent="-346075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Issues of water security, governance, management, </a:t>
            </a:r>
            <a:r>
              <a:rPr lang="en-US" b="1" dirty="0" err="1" smtClean="0">
                <a:solidFill>
                  <a:schemeClr val="bg1"/>
                </a:solidFill>
              </a:rPr>
              <a:t>transboundary</a:t>
            </a:r>
            <a:r>
              <a:rPr lang="en-US" b="1" dirty="0" smtClean="0">
                <a:solidFill>
                  <a:schemeClr val="bg1"/>
                </a:solidFill>
              </a:rPr>
              <a:t> water</a:t>
            </a:r>
          </a:p>
          <a:p>
            <a:pPr marL="346075" indent="-346075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FF00"/>
                </a:solidFill>
              </a:rPr>
              <a:t>Changes in water availability with climate change</a:t>
            </a:r>
          </a:p>
          <a:p>
            <a:pPr marL="346075" indent="-346075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Other human influences: dams, irrigation etc.</a:t>
            </a:r>
          </a:p>
          <a:p>
            <a:pPr marL="346075" indent="-346075">
              <a:buFont typeface="Wingdings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369209"/>
            <a:ext cx="867770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World Water Forum in 2000:</a:t>
            </a:r>
          </a:p>
          <a:p>
            <a:endParaRPr lang="en-US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b="1" dirty="0" smtClean="0">
                <a:solidFill>
                  <a:schemeClr val="bg1"/>
                </a:solidFill>
              </a:rPr>
              <a:t>“to provide water security in the 21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1800" b="1" dirty="0" smtClean="0">
                <a:solidFill>
                  <a:schemeClr val="bg1"/>
                </a:solidFill>
              </a:rPr>
              <a:t> century... </a:t>
            </a:r>
            <a:r>
              <a:rPr lang="en-US" sz="1800" dirty="0" smtClean="0">
                <a:solidFill>
                  <a:schemeClr val="bg1"/>
                </a:solidFill>
              </a:rPr>
              <a:t>means ensuring              that freshwater, coastal and related </a:t>
            </a:r>
            <a:r>
              <a:rPr lang="en-US" sz="1800" b="1" dirty="0" smtClean="0">
                <a:solidFill>
                  <a:schemeClr val="bg1"/>
                </a:solidFill>
              </a:rPr>
              <a:t>ecosystems </a:t>
            </a:r>
            <a:r>
              <a:rPr lang="en-US" sz="1800" dirty="0" smtClean="0">
                <a:solidFill>
                  <a:schemeClr val="bg1"/>
                </a:solidFill>
              </a:rPr>
              <a:t>are protected and improved; that </a:t>
            </a:r>
            <a:r>
              <a:rPr lang="en-US" sz="1800" b="1" dirty="0" smtClean="0">
                <a:solidFill>
                  <a:schemeClr val="bg1"/>
                </a:solidFill>
              </a:rPr>
              <a:t>sustainable development </a:t>
            </a:r>
            <a:r>
              <a:rPr lang="en-US" sz="1800" dirty="0" smtClean="0">
                <a:solidFill>
                  <a:schemeClr val="bg1"/>
                </a:solidFill>
              </a:rPr>
              <a:t>and</a:t>
            </a:r>
            <a:r>
              <a:rPr lang="en-US" sz="1800" b="1" dirty="0" smtClean="0">
                <a:solidFill>
                  <a:schemeClr val="bg1"/>
                </a:solidFill>
              </a:rPr>
              <a:t> political stability </a:t>
            </a:r>
            <a:r>
              <a:rPr lang="en-US" sz="1800" dirty="0" smtClean="0">
                <a:solidFill>
                  <a:schemeClr val="bg1"/>
                </a:solidFill>
              </a:rPr>
              <a:t>are promoted</a:t>
            </a:r>
            <a:r>
              <a:rPr lang="en-US" sz="1800" b="1" dirty="0">
                <a:solidFill>
                  <a:schemeClr val="bg1"/>
                </a:solidFill>
              </a:rPr>
              <a:t>;</a:t>
            </a:r>
            <a:r>
              <a:rPr lang="en-US" sz="1800" b="1" dirty="0" smtClean="0">
                <a:solidFill>
                  <a:schemeClr val="bg1"/>
                </a:solidFill>
              </a:rPr>
              <a:t>          </a:t>
            </a:r>
            <a:r>
              <a:rPr lang="en-US" sz="1800" dirty="0" smtClean="0">
                <a:solidFill>
                  <a:schemeClr val="bg1"/>
                </a:solidFill>
              </a:rPr>
              <a:t>that </a:t>
            </a:r>
            <a:r>
              <a:rPr lang="en-US" sz="1800" dirty="0" smtClean="0">
                <a:solidFill>
                  <a:srgbClr val="FFFF00"/>
                </a:solidFill>
              </a:rPr>
              <a:t>every person has access to enough </a:t>
            </a:r>
            <a:r>
              <a:rPr lang="en-US" sz="1800" b="1" dirty="0" smtClean="0">
                <a:solidFill>
                  <a:srgbClr val="FFFF00"/>
                </a:solidFill>
              </a:rPr>
              <a:t>safe water </a:t>
            </a:r>
            <a:r>
              <a:rPr lang="en-US" sz="1800" dirty="0" smtClean="0">
                <a:solidFill>
                  <a:srgbClr val="FFFF00"/>
                </a:solidFill>
              </a:rPr>
              <a:t>at an affordable cost to 	lead a healthy and productive life</a:t>
            </a:r>
            <a:r>
              <a:rPr lang="en-US" sz="1800" dirty="0" smtClean="0">
                <a:solidFill>
                  <a:schemeClr val="bg1"/>
                </a:solidFill>
              </a:rPr>
              <a:t>; and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that the </a:t>
            </a:r>
            <a:r>
              <a:rPr lang="en-US" sz="1800" b="1" dirty="0" smtClean="0">
                <a:solidFill>
                  <a:schemeClr val="bg1"/>
                </a:solidFill>
              </a:rPr>
              <a:t>vulnerable </a:t>
            </a:r>
            <a:r>
              <a:rPr lang="en-US" sz="1800" dirty="0" smtClean="0">
                <a:solidFill>
                  <a:schemeClr val="bg1"/>
                </a:solidFill>
              </a:rPr>
              <a:t>are protected from the risks of water-related hazards.”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ran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ra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tran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ran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ra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tran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n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n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8317</TotalTime>
  <Pages>1</Pages>
  <Words>1356</Words>
  <Application>Microsoft Office PowerPoint</Application>
  <PresentationFormat>On-screen Show (4:3)</PresentationFormat>
  <Paragraphs>327</Paragraphs>
  <Slides>44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4_Default Design</vt:lpstr>
      <vt:lpstr>1_Default Design</vt:lpstr>
      <vt:lpstr>1_trans</vt:lpstr>
      <vt:lpstr>2_trans</vt:lpstr>
      <vt:lpstr>2_Default Design</vt:lpstr>
      <vt:lpstr>5_Default Design</vt:lpstr>
      <vt:lpstr>Chart</vt:lpstr>
      <vt:lpstr>PowerPoint Presentation</vt:lpstr>
      <vt:lpstr>PowerPoint Presentation</vt:lpstr>
      <vt:lpstr>Running a fever: Seeing the doctor</vt:lpstr>
      <vt:lpstr>What Is Causing the Warming?</vt:lpstr>
      <vt:lpstr>World Primary Energy Supply: 1800 – 2008</vt:lpstr>
      <vt:lpstr>PowerPoint Presentation</vt:lpstr>
      <vt:lpstr>Global temperature and carbon dioxide: anomalies through 2013</vt:lpstr>
      <vt:lpstr>PowerPoint Presentation</vt:lpstr>
      <vt:lpstr>How does the hydrological cycle (and all its components) change over time?</vt:lpstr>
      <vt:lpstr>PowerPoint Presentation</vt:lpstr>
      <vt:lpstr>PowerPoint Presentation</vt:lpstr>
      <vt:lpstr>Daily Precipitation at 2 stations</vt:lpstr>
      <vt:lpstr>Factors in Changes in Precipitation</vt:lpstr>
      <vt:lpstr>PowerPoint Presentation</vt:lpstr>
      <vt:lpstr>Warmer air holds more moisture</vt:lpstr>
      <vt:lpstr>PowerPoint Presentation</vt:lpstr>
      <vt:lpstr>PowerPoint Presentation</vt:lpstr>
      <vt:lpstr>Warmer air holds more moisture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Colorado River Compact of 1922 </vt:lpstr>
      <vt:lpstr>PowerPoint Presentation</vt:lpstr>
      <vt:lpstr>Mountains and climate change</vt:lpstr>
      <vt:lpstr>Changes in extremes</vt:lpstr>
      <vt:lpstr>PowerPoint Presentation</vt:lpstr>
      <vt:lpstr>PowerPoint Presentation</vt:lpstr>
      <vt:lpstr>Recent climate events North America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California Rim Fire late August 2013 One of biggest on record</vt:lpstr>
      <vt:lpstr>Boulder Flooding  September 2013</vt:lpstr>
      <vt:lpstr>PowerPoint Presentation</vt:lpstr>
      <vt:lpstr>Before and after: South Platte</vt:lpstr>
      <vt:lpstr>PowerPoint Presentation</vt:lpstr>
      <vt:lpstr>Winter 2013-14</vt:lpstr>
      <vt:lpstr>What about Utah?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Kevin E. Trenberth</dc:creator>
  <cp:lastModifiedBy>mmccamb</cp:lastModifiedBy>
  <cp:revision>635</cp:revision>
  <cp:lastPrinted>1998-10-26T22:25:24Z</cp:lastPrinted>
  <dcterms:created xsi:type="dcterms:W3CDTF">1996-09-25T11:29:30Z</dcterms:created>
  <dcterms:modified xsi:type="dcterms:W3CDTF">2014-04-07T16:26:30Z</dcterms:modified>
</cp:coreProperties>
</file>